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573" r:id="rId3"/>
    <p:sldId id="510" r:id="rId4"/>
    <p:sldId id="512" r:id="rId5"/>
    <p:sldId id="511" r:id="rId6"/>
    <p:sldId id="515" r:id="rId7"/>
    <p:sldId id="467" r:id="rId8"/>
    <p:sldId id="499" r:id="rId9"/>
    <p:sldId id="516" r:id="rId10"/>
    <p:sldId id="517" r:id="rId11"/>
    <p:sldId id="518" r:id="rId12"/>
    <p:sldId id="514" r:id="rId13"/>
    <p:sldId id="513" r:id="rId14"/>
    <p:sldId id="519" r:id="rId15"/>
    <p:sldId id="520" r:id="rId16"/>
    <p:sldId id="551" r:id="rId17"/>
    <p:sldId id="554" r:id="rId18"/>
    <p:sldId id="555" r:id="rId19"/>
    <p:sldId id="556" r:id="rId20"/>
    <p:sldId id="577" r:id="rId21"/>
    <p:sldId id="552" r:id="rId22"/>
    <p:sldId id="557" r:id="rId23"/>
    <p:sldId id="523" r:id="rId24"/>
    <p:sldId id="525" r:id="rId25"/>
    <p:sldId id="524" r:id="rId26"/>
    <p:sldId id="500" r:id="rId27"/>
    <p:sldId id="526" r:id="rId28"/>
    <p:sldId id="501" r:id="rId29"/>
    <p:sldId id="503" r:id="rId30"/>
    <p:sldId id="527" r:id="rId31"/>
    <p:sldId id="502" r:id="rId32"/>
    <p:sldId id="530" r:id="rId33"/>
    <p:sldId id="531" r:id="rId34"/>
    <p:sldId id="532" r:id="rId35"/>
    <p:sldId id="504" r:id="rId36"/>
    <p:sldId id="505" r:id="rId37"/>
    <p:sldId id="533" r:id="rId38"/>
    <p:sldId id="534" r:id="rId39"/>
    <p:sldId id="506" r:id="rId40"/>
    <p:sldId id="535" r:id="rId41"/>
    <p:sldId id="536" r:id="rId42"/>
    <p:sldId id="539" r:id="rId43"/>
    <p:sldId id="537" r:id="rId44"/>
    <p:sldId id="507" r:id="rId45"/>
    <p:sldId id="540" r:id="rId46"/>
    <p:sldId id="541" r:id="rId47"/>
    <p:sldId id="574" r:id="rId48"/>
    <p:sldId id="508" r:id="rId49"/>
    <p:sldId id="542" r:id="rId50"/>
    <p:sldId id="543" r:id="rId51"/>
    <p:sldId id="544" r:id="rId52"/>
    <p:sldId id="509" r:id="rId53"/>
    <p:sldId id="545" r:id="rId54"/>
    <p:sldId id="546" r:id="rId55"/>
    <p:sldId id="547" r:id="rId56"/>
    <p:sldId id="522" r:id="rId57"/>
    <p:sldId id="549" r:id="rId58"/>
    <p:sldId id="560" r:id="rId59"/>
    <p:sldId id="558" r:id="rId60"/>
    <p:sldId id="563" r:id="rId61"/>
    <p:sldId id="564" r:id="rId62"/>
    <p:sldId id="565" r:id="rId63"/>
    <p:sldId id="566" r:id="rId64"/>
    <p:sldId id="570" r:id="rId65"/>
    <p:sldId id="567" r:id="rId66"/>
    <p:sldId id="562" r:id="rId67"/>
    <p:sldId id="559" r:id="rId68"/>
    <p:sldId id="575" r:id="rId69"/>
    <p:sldId id="576" r:id="rId70"/>
    <p:sldId id="571" r:id="rId71"/>
    <p:sldId id="26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979" autoAdjust="0"/>
  </p:normalViewPr>
  <p:slideViewPr>
    <p:cSldViewPr snapToGrid="0">
      <p:cViewPr varScale="1">
        <p:scale>
          <a:sx n="61" d="100"/>
          <a:sy n="61" d="100"/>
        </p:scale>
        <p:origin x="736" y="60"/>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08/21/21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412194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9291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06632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370837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73072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909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411687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1272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82547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22863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96751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9587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648179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69454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278610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89895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550329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413125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988864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1931269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03537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1059703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40673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2993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1352669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11909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4036146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19584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3045730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896997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3076149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00743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1323963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44073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1076744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591428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1441509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44</a:t>
            </a:fld>
            <a:endParaRPr lang="en-US"/>
          </a:p>
        </p:txBody>
      </p:sp>
    </p:spTree>
    <p:extLst>
      <p:ext uri="{BB962C8B-B14F-4D97-AF65-F5344CB8AC3E}">
        <p14:creationId xmlns:p14="http://schemas.microsoft.com/office/powerpoint/2010/main" val="2874410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1961255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46</a:t>
            </a:fld>
            <a:endParaRPr lang="en-US"/>
          </a:p>
        </p:txBody>
      </p:sp>
    </p:spTree>
    <p:extLst>
      <p:ext uri="{BB962C8B-B14F-4D97-AF65-F5344CB8AC3E}">
        <p14:creationId xmlns:p14="http://schemas.microsoft.com/office/powerpoint/2010/main" val="3439545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963585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2696518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178971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500430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50</a:t>
            </a:fld>
            <a:endParaRPr lang="en-US"/>
          </a:p>
        </p:txBody>
      </p:sp>
    </p:spTree>
    <p:extLst>
      <p:ext uri="{BB962C8B-B14F-4D97-AF65-F5344CB8AC3E}">
        <p14:creationId xmlns:p14="http://schemas.microsoft.com/office/powerpoint/2010/main" val="4080723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2860323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52</a:t>
            </a:fld>
            <a:endParaRPr lang="en-US"/>
          </a:p>
        </p:txBody>
      </p:sp>
    </p:spTree>
    <p:extLst>
      <p:ext uri="{BB962C8B-B14F-4D97-AF65-F5344CB8AC3E}">
        <p14:creationId xmlns:p14="http://schemas.microsoft.com/office/powerpoint/2010/main" val="1234563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53</a:t>
            </a:fld>
            <a:endParaRPr lang="en-US"/>
          </a:p>
        </p:txBody>
      </p:sp>
    </p:spTree>
    <p:extLst>
      <p:ext uri="{BB962C8B-B14F-4D97-AF65-F5344CB8AC3E}">
        <p14:creationId xmlns:p14="http://schemas.microsoft.com/office/powerpoint/2010/main" val="3512379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2292678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55</a:t>
            </a:fld>
            <a:endParaRPr lang="en-US"/>
          </a:p>
        </p:txBody>
      </p:sp>
    </p:spTree>
    <p:extLst>
      <p:ext uri="{BB962C8B-B14F-4D97-AF65-F5344CB8AC3E}">
        <p14:creationId xmlns:p14="http://schemas.microsoft.com/office/powerpoint/2010/main" val="1528988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56</a:t>
            </a:fld>
            <a:endParaRPr lang="en-US"/>
          </a:p>
        </p:txBody>
      </p:sp>
    </p:spTree>
    <p:extLst>
      <p:ext uri="{BB962C8B-B14F-4D97-AF65-F5344CB8AC3E}">
        <p14:creationId xmlns:p14="http://schemas.microsoft.com/office/powerpoint/2010/main" val="3691605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57</a:t>
            </a:fld>
            <a:endParaRPr lang="en-US"/>
          </a:p>
        </p:txBody>
      </p:sp>
    </p:spTree>
    <p:extLst>
      <p:ext uri="{BB962C8B-B14F-4D97-AF65-F5344CB8AC3E}">
        <p14:creationId xmlns:p14="http://schemas.microsoft.com/office/powerpoint/2010/main" val="1878210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58</a:t>
            </a:fld>
            <a:endParaRPr lang="en-US"/>
          </a:p>
        </p:txBody>
      </p:sp>
    </p:spTree>
    <p:extLst>
      <p:ext uri="{BB962C8B-B14F-4D97-AF65-F5344CB8AC3E}">
        <p14:creationId xmlns:p14="http://schemas.microsoft.com/office/powerpoint/2010/main" val="42172144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59</a:t>
            </a:fld>
            <a:endParaRPr lang="en-US"/>
          </a:p>
        </p:txBody>
      </p:sp>
    </p:spTree>
    <p:extLst>
      <p:ext uri="{BB962C8B-B14F-4D97-AF65-F5344CB8AC3E}">
        <p14:creationId xmlns:p14="http://schemas.microsoft.com/office/powerpoint/2010/main" val="349785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508186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60</a:t>
            </a:fld>
            <a:endParaRPr lang="en-US"/>
          </a:p>
        </p:txBody>
      </p:sp>
    </p:spTree>
    <p:extLst>
      <p:ext uri="{BB962C8B-B14F-4D97-AF65-F5344CB8AC3E}">
        <p14:creationId xmlns:p14="http://schemas.microsoft.com/office/powerpoint/2010/main" val="1917540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1724256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26326880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63</a:t>
            </a:fld>
            <a:endParaRPr lang="en-US"/>
          </a:p>
        </p:txBody>
      </p:sp>
    </p:spTree>
    <p:extLst>
      <p:ext uri="{BB962C8B-B14F-4D97-AF65-F5344CB8AC3E}">
        <p14:creationId xmlns:p14="http://schemas.microsoft.com/office/powerpoint/2010/main" val="2094903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6139597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11563770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66</a:t>
            </a:fld>
            <a:endParaRPr lang="en-US"/>
          </a:p>
        </p:txBody>
      </p:sp>
    </p:spTree>
    <p:extLst>
      <p:ext uri="{BB962C8B-B14F-4D97-AF65-F5344CB8AC3E}">
        <p14:creationId xmlns:p14="http://schemas.microsoft.com/office/powerpoint/2010/main" val="3851029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67</a:t>
            </a:fld>
            <a:endParaRPr lang="en-US"/>
          </a:p>
        </p:txBody>
      </p:sp>
    </p:spTree>
    <p:extLst>
      <p:ext uri="{BB962C8B-B14F-4D97-AF65-F5344CB8AC3E}">
        <p14:creationId xmlns:p14="http://schemas.microsoft.com/office/powerpoint/2010/main" val="36381387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68</a:t>
            </a:fld>
            <a:endParaRPr lang="en-US"/>
          </a:p>
        </p:txBody>
      </p:sp>
    </p:spTree>
    <p:extLst>
      <p:ext uri="{BB962C8B-B14F-4D97-AF65-F5344CB8AC3E}">
        <p14:creationId xmlns:p14="http://schemas.microsoft.com/office/powerpoint/2010/main" val="14559550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69</a:t>
            </a:fld>
            <a:endParaRPr lang="en-US"/>
          </a:p>
        </p:txBody>
      </p:sp>
    </p:spTree>
    <p:extLst>
      <p:ext uri="{BB962C8B-B14F-4D97-AF65-F5344CB8AC3E}">
        <p14:creationId xmlns:p14="http://schemas.microsoft.com/office/powerpoint/2010/main" val="32469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70</a:t>
            </a:fld>
            <a:endParaRPr lang="en-US"/>
          </a:p>
        </p:txBody>
      </p:sp>
    </p:spTree>
    <p:extLst>
      <p:ext uri="{BB962C8B-B14F-4D97-AF65-F5344CB8AC3E}">
        <p14:creationId xmlns:p14="http://schemas.microsoft.com/office/powerpoint/2010/main" val="19770620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65712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531769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08/21/21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08/21/21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08/21/21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08/21/21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69" y="2376924"/>
            <a:ext cx="9606013"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dirty="0">
                <a:solidFill>
                  <a:schemeClr val="accent2"/>
                </a:solidFill>
                <a:latin typeface="Arial" panose="020B0604020202020204" pitchFamily="34" charset="0"/>
                <a:cs typeface="Arial" panose="020B0604020202020204" pitchFamily="34" charset="0"/>
              </a:rPr>
              <a:t>Building Websites Using ASP.NET Core Razor Pages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2322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dirty="0"/>
              <a:t>The layout page acts as a template for all pages that reference it.</a:t>
            </a:r>
            <a:endParaRPr lang="en-US" sz="2600" dirty="0"/>
          </a:p>
        </p:txBody>
      </p:sp>
      <p:pic>
        <p:nvPicPr>
          <p:cNvPr id="2" name="Picture 1"/>
          <p:cNvPicPr>
            <a:picLocks noChangeAspect="1"/>
          </p:cNvPicPr>
          <p:nvPr/>
        </p:nvPicPr>
        <p:blipFill>
          <a:blip r:embed="rId3"/>
          <a:stretch>
            <a:fillRect/>
          </a:stretch>
        </p:blipFill>
        <p:spPr>
          <a:xfrm>
            <a:off x="504498" y="2759829"/>
            <a:ext cx="6210626" cy="3269868"/>
          </a:xfrm>
          <a:prstGeom prst="rect">
            <a:avLst/>
          </a:prstGeom>
        </p:spPr>
      </p:pic>
      <p:pic>
        <p:nvPicPr>
          <p:cNvPr id="3" name="Picture 2"/>
          <p:cNvPicPr>
            <a:picLocks noChangeAspect="1"/>
          </p:cNvPicPr>
          <p:nvPr/>
        </p:nvPicPr>
        <p:blipFill>
          <a:blip r:embed="rId4"/>
          <a:stretch>
            <a:fillRect/>
          </a:stretch>
        </p:blipFill>
        <p:spPr>
          <a:xfrm>
            <a:off x="7283669" y="2878373"/>
            <a:ext cx="4145592" cy="1648947"/>
          </a:xfrm>
          <a:prstGeom prst="rect">
            <a:avLst/>
          </a:prstGeom>
        </p:spPr>
      </p:pic>
      <p:sp>
        <p:nvSpPr>
          <p:cNvPr id="8" name="Rectangle 7"/>
          <p:cNvSpPr/>
          <p:nvPr/>
        </p:nvSpPr>
        <p:spPr>
          <a:xfrm>
            <a:off x="7187760" y="2348583"/>
            <a:ext cx="2274982" cy="369332"/>
          </a:xfrm>
          <a:prstGeom prst="rect">
            <a:avLst/>
          </a:prstGeom>
        </p:spPr>
        <p:txBody>
          <a:bodyPr wrap="none">
            <a:spAutoFit/>
          </a:bodyPr>
          <a:lstStyle/>
          <a:p>
            <a:r>
              <a:rPr lang="en-US" i="1" dirty="0"/>
              <a:t>_</a:t>
            </a:r>
            <a:r>
              <a:rPr lang="en-US" i="1" dirty="0" smtClean="0"/>
              <a:t>SubLayout1.cshtml</a:t>
            </a:r>
            <a:endParaRPr lang="en-US" dirty="0"/>
          </a:p>
        </p:txBody>
      </p:sp>
      <p:sp>
        <p:nvSpPr>
          <p:cNvPr id="9" name="Rectangle 8"/>
          <p:cNvSpPr/>
          <p:nvPr/>
        </p:nvSpPr>
        <p:spPr>
          <a:xfrm>
            <a:off x="504498" y="2315889"/>
            <a:ext cx="2441694" cy="369332"/>
          </a:xfrm>
          <a:prstGeom prst="rect">
            <a:avLst/>
          </a:prstGeom>
        </p:spPr>
        <p:txBody>
          <a:bodyPr wrap="none">
            <a:spAutoFit/>
          </a:bodyPr>
          <a:lstStyle/>
          <a:p>
            <a:r>
              <a:rPr lang="en-US" dirty="0"/>
              <a:t>_</a:t>
            </a:r>
            <a:r>
              <a:rPr lang="en-US" i="1" dirty="0" err="1"/>
              <a:t>MasterLayout.cshtml</a:t>
            </a:r>
            <a:endParaRPr lang="en-US" dirty="0"/>
          </a:p>
        </p:txBody>
      </p:sp>
    </p:spTree>
    <p:extLst>
      <p:ext uri="{BB962C8B-B14F-4D97-AF65-F5344CB8AC3E}">
        <p14:creationId xmlns:p14="http://schemas.microsoft.com/office/powerpoint/2010/main" val="2356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12420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_</a:t>
            </a:r>
            <a:r>
              <a:rPr lang="en-US" sz="2600" dirty="0" err="1"/>
              <a:t>ViewImports.cshtml</a:t>
            </a:r>
            <a:r>
              <a:rPr lang="en-US" sz="2600" dirty="0"/>
              <a:t> file </a:t>
            </a:r>
            <a:r>
              <a:rPr lang="en-US" sz="2600" dirty="0" smtClean="0"/>
              <a:t>provides </a:t>
            </a:r>
            <a:r>
              <a:rPr lang="en-US" sz="2600" dirty="0"/>
              <a:t>a mechanism to </a:t>
            </a:r>
            <a:r>
              <a:rPr lang="en-US" sz="2600" dirty="0" smtClean="0"/>
              <a:t>centralize </a:t>
            </a:r>
            <a:r>
              <a:rPr lang="en-US" sz="2600" dirty="0"/>
              <a:t>directives that apply to Razor </a:t>
            </a:r>
            <a:r>
              <a:rPr lang="en-US" sz="2600" dirty="0" smtClean="0"/>
              <a:t>pages.</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default Razor Pages template includes a _</a:t>
            </a:r>
            <a:r>
              <a:rPr lang="en-US" sz="2600" dirty="0" err="1"/>
              <a:t>ViewImports.cshtml</a:t>
            </a:r>
            <a:r>
              <a:rPr lang="en-US" sz="2600" dirty="0"/>
              <a:t> file in the Pages folder - the root folder for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_</a:t>
            </a:r>
            <a:r>
              <a:rPr lang="en-US" sz="2600" dirty="0" err="1"/>
              <a:t>ViewImports.cshtml</a:t>
            </a:r>
            <a:r>
              <a:rPr lang="en-US" sz="2600" dirty="0"/>
              <a:t> file supports the following directives: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a:t>
            </a:r>
            <a:r>
              <a:rPr lang="en-US" sz="2400" dirty="0" err="1" smtClean="0">
                <a:latin typeface="Consolas" panose="020B0609020204030204" pitchFamily="49" charset="0"/>
              </a:rPr>
              <a:t>addTagHelper</a:t>
            </a:r>
            <a:r>
              <a:rPr lang="en-US" sz="2400" dirty="0" smtClean="0">
                <a:latin typeface="Consolas" panose="020B0609020204030204" pitchFamily="49" charset="0"/>
              </a:rPr>
              <a:t>, @</a:t>
            </a:r>
            <a:r>
              <a:rPr lang="en-US" sz="2400" dirty="0" err="1" smtClean="0">
                <a:latin typeface="Consolas" panose="020B0609020204030204" pitchFamily="49" charset="0"/>
              </a:rPr>
              <a:t>removeTagHelper</a:t>
            </a:r>
            <a:r>
              <a:rPr lang="en-US" sz="2400" dirty="0" smtClean="0">
                <a:latin typeface="Consolas" panose="020B0609020204030204" pitchFamily="49" charset="0"/>
              </a:rPr>
              <a:t>, </a:t>
            </a:r>
            <a:r>
              <a:rPr lang="en-US" sz="2400" dirty="0">
                <a:latin typeface="Consolas" panose="020B0609020204030204" pitchFamily="49" charset="0"/>
              </a:rPr>
              <a:t>@</a:t>
            </a:r>
            <a:r>
              <a:rPr lang="en-US" sz="2400" dirty="0" err="1" smtClean="0">
                <a:latin typeface="Consolas" panose="020B0609020204030204" pitchFamily="49" charset="0"/>
              </a:rPr>
              <a:t>tagHelperPrefix</a:t>
            </a:r>
            <a:endParaRPr lang="en-US" sz="2400" dirty="0" smtClean="0">
              <a:latin typeface="Consolas" panose="020B0609020204030204" pitchFamily="49" charset="0"/>
            </a:endParaRP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@inherits, @</a:t>
            </a:r>
            <a:r>
              <a:rPr lang="en-US" sz="2400" dirty="0">
                <a:latin typeface="Consolas" panose="020B0609020204030204" pitchFamily="49" charset="0"/>
              </a:rPr>
              <a:t>namespace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@inject, @model, @</a:t>
            </a:r>
            <a:r>
              <a:rPr lang="en-US" sz="2400" dirty="0">
                <a:latin typeface="Consolas" panose="020B0609020204030204" pitchFamily="49" charset="0"/>
              </a:rPr>
              <a:t>using</a:t>
            </a:r>
          </a:p>
        </p:txBody>
      </p:sp>
      <p:pic>
        <p:nvPicPr>
          <p:cNvPr id="10" name="Picture 9"/>
          <p:cNvPicPr>
            <a:picLocks noChangeAspect="1"/>
          </p:cNvPicPr>
          <p:nvPr/>
        </p:nvPicPr>
        <p:blipFill>
          <a:blip r:embed="rId3"/>
          <a:stretch>
            <a:fillRect/>
          </a:stretch>
        </p:blipFill>
        <p:spPr>
          <a:xfrm>
            <a:off x="4863989" y="5040413"/>
            <a:ext cx="6918108" cy="918222"/>
          </a:xfrm>
          <a:prstGeom prst="rect">
            <a:avLst/>
          </a:prstGeom>
        </p:spPr>
      </p:pic>
    </p:spTree>
    <p:extLst>
      <p:ext uri="{BB962C8B-B14F-4D97-AF65-F5344CB8AC3E}">
        <p14:creationId xmlns:p14="http://schemas.microsoft.com/office/powerpoint/2010/main" val="40511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Syntax</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 </a:t>
            </a:r>
            <a:r>
              <a:rPr lang="en-US" sz="2600" dirty="0"/>
              <a:t>Razor content page acts as a template for generating HTML. The typical content page includes static HTML, tag helpers that emit HTML dynamically, and C# code.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 code is embedded within the static content and tag helpers according to a set of rules, or syntax.</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All </a:t>
            </a:r>
            <a:r>
              <a:rPr lang="en-US" sz="2600" dirty="0"/>
              <a:t>code blocks must appear within @{ </a:t>
            </a:r>
            <a:r>
              <a:rPr lang="en-US" sz="2600" dirty="0" smtClean="0"/>
              <a:t>...</a:t>
            </a:r>
            <a:r>
              <a:rPr lang="en-US" sz="2600" dirty="0"/>
              <a:t> C# code</a:t>
            </a:r>
            <a:r>
              <a:rPr lang="en-US" sz="2600" dirty="0" smtClean="0"/>
              <a:t> </a:t>
            </a:r>
            <a:r>
              <a:rPr lang="en-US" sz="2600" dirty="0"/>
              <a:t>} brackets.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Comments within a code block can be denoted by two forward slashes </a:t>
            </a:r>
            <a:r>
              <a:rPr lang="en-US" sz="2600" dirty="0" smtClean="0"/>
              <a:t>//. </a:t>
            </a:r>
            <a:r>
              <a:rPr lang="en-US" sz="2600" dirty="0"/>
              <a:t>Alternatively, you can use /*...*/ or @*...*@. </a:t>
            </a:r>
          </a:p>
        </p:txBody>
      </p:sp>
    </p:spTree>
    <p:extLst>
      <p:ext uri="{BB962C8B-B14F-4D97-AF65-F5344CB8AC3E}">
        <p14:creationId xmlns:p14="http://schemas.microsoft.com/office/powerpoint/2010/main" val="202994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30887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main purpose of the Razor Pages </a:t>
            </a:r>
            <a:r>
              <a:rPr lang="en-US" sz="2600" dirty="0" err="1"/>
              <a:t>PageModel</a:t>
            </a:r>
            <a:r>
              <a:rPr lang="en-US" sz="2600" dirty="0"/>
              <a:t> class is to provide clear separation between the UI layer (the .</a:t>
            </a:r>
            <a:r>
              <a:rPr lang="en-US" sz="2600" dirty="0" err="1"/>
              <a:t>cshtml</a:t>
            </a:r>
            <a:r>
              <a:rPr lang="en-US" sz="2600" dirty="0"/>
              <a:t> view file) and processing logic for the page. There are a number of reasons why this separation is beneficial:</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reduces the complexity of the UI layer making it easier to maintain.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facilitates automated unit testing.</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enables greater flexibility for teams in that one member can work on the view while another can work on the processing logic.</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encourages smaller, reusable units of code for specific purposes, which aids maintenance and </a:t>
            </a:r>
            <a:r>
              <a:rPr lang="en-US" sz="2600" dirty="0" smtClean="0"/>
              <a:t>scalability.</a:t>
            </a:r>
            <a:endParaRPr lang="en-US" sz="2600" dirty="0"/>
          </a:p>
        </p:txBody>
      </p:sp>
    </p:spTree>
    <p:extLst>
      <p:ext uri="{BB962C8B-B14F-4D97-AF65-F5344CB8AC3E}">
        <p14:creationId xmlns:p14="http://schemas.microsoft.com/office/powerpoint/2010/main" val="40258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err="1" smtClean="0"/>
              <a:t>PageModel</a:t>
            </a:r>
            <a:r>
              <a:rPr lang="en-US" sz="2600" dirty="0" smtClean="0"/>
              <a:t> </a:t>
            </a:r>
            <a:r>
              <a:rPr lang="en-US" sz="2600" dirty="0"/>
              <a:t>class is a combination of a </a:t>
            </a:r>
            <a:r>
              <a:rPr lang="en-US" sz="2600" i="1" dirty="0"/>
              <a:t>Controller</a:t>
            </a:r>
            <a:r>
              <a:rPr lang="en-US" sz="2600" dirty="0"/>
              <a:t> and a </a:t>
            </a:r>
            <a:r>
              <a:rPr lang="en-US" sz="2600" i="1" dirty="0" err="1"/>
              <a:t>ViewModel</a:t>
            </a:r>
            <a:r>
              <a:rPr lang="en-US" sz="2600" dirty="0" smtClean="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Controllers feature in a number of design and architectural patterns concerned with the presentation layer of an application. They are most commonly found in the Model-View-Controller (MVC) pattern, where the controller can be implemented as a Front Controller or a Page Controller.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front controller is defined as "a controller that handles all requests for a website". A page controller is "an object that handles a request for a specific page or action on a website". A Razor </a:t>
            </a:r>
            <a:r>
              <a:rPr lang="en-US" sz="2600" dirty="0" err="1"/>
              <a:t>PageModel</a:t>
            </a:r>
            <a:r>
              <a:rPr lang="en-US" sz="2600" dirty="0"/>
              <a:t> class is an implementation of the Page Controller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Page Controller pattern is </a:t>
            </a:r>
            <a:r>
              <a:rPr lang="en-US" sz="2600" dirty="0" smtClean="0"/>
              <a:t>characterized </a:t>
            </a:r>
            <a:r>
              <a:rPr lang="en-US" sz="2600" dirty="0"/>
              <a:t>by the fact that there is a one-to-one mapping between pages and their controllers. </a:t>
            </a:r>
          </a:p>
        </p:txBody>
      </p:sp>
    </p:spTree>
    <p:extLst>
      <p:ext uri="{BB962C8B-B14F-4D97-AF65-F5344CB8AC3E}">
        <p14:creationId xmlns:p14="http://schemas.microsoft.com/office/powerpoint/2010/main" val="34983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 </a:t>
            </a:r>
            <a:r>
              <a:rPr lang="en-US" sz="2600" dirty="0"/>
              <a:t>View Model is an implementation of the Presentation Model design pattern.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is a self-contained class that represents the data and </a:t>
            </a:r>
            <a:r>
              <a:rPr lang="en-US" sz="2600" dirty="0" err="1"/>
              <a:t>behaviour</a:t>
            </a:r>
            <a:r>
              <a:rPr lang="en-US" sz="2600" dirty="0"/>
              <a:t> of a specific "view" or page. The view model pattern is used extensively in MVC application development, where it mainly represents data, but typically little </a:t>
            </a:r>
            <a:r>
              <a:rPr lang="en-US" sz="2600" dirty="0" err="1"/>
              <a:t>behaviour</a:t>
            </a:r>
            <a:r>
              <a:rPr lang="en-US" sz="2600" dirty="0"/>
              <a: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 </a:t>
            </a:r>
            <a:r>
              <a:rPr lang="en-US" sz="2600" dirty="0"/>
              <a:t>Razor Pages, the </a:t>
            </a:r>
            <a:r>
              <a:rPr lang="en-US" sz="2600" dirty="0" err="1"/>
              <a:t>PageModel</a:t>
            </a:r>
            <a:r>
              <a:rPr lang="en-US" sz="2600" dirty="0"/>
              <a:t> is also the view model.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Razor </a:t>
            </a:r>
            <a:r>
              <a:rPr lang="en-US" sz="2600" dirty="0"/>
              <a:t>Pages is sometimes described as implementing the MVVM (Model, View </a:t>
            </a:r>
            <a:r>
              <a:rPr lang="en-US" sz="2600" dirty="0" err="1"/>
              <a:t>ViewModel</a:t>
            </a:r>
            <a:r>
              <a:rPr lang="en-US" sz="2600" dirty="0"/>
              <a:t>) pattern. It doesn't. The MVVM pattern is applied to applications where the presentation and model share the same layer. </a:t>
            </a:r>
          </a:p>
        </p:txBody>
      </p:sp>
    </p:spTree>
    <p:extLst>
      <p:ext uri="{BB962C8B-B14F-4D97-AF65-F5344CB8AC3E}">
        <p14:creationId xmlns:p14="http://schemas.microsoft.com/office/powerpoint/2010/main" val="106427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following code shows the content that is generated for each file when you use the Razor Page (with page model) option to add a new page to a Razor Pages application</a:t>
            </a:r>
          </a:p>
        </p:txBody>
      </p:sp>
      <p:pic>
        <p:nvPicPr>
          <p:cNvPr id="8" name="Picture 7"/>
          <p:cNvPicPr>
            <a:picLocks noChangeAspect="1"/>
          </p:cNvPicPr>
          <p:nvPr/>
        </p:nvPicPr>
        <p:blipFill>
          <a:blip r:embed="rId3"/>
          <a:stretch>
            <a:fillRect/>
          </a:stretch>
        </p:blipFill>
        <p:spPr>
          <a:xfrm>
            <a:off x="236099" y="3505048"/>
            <a:ext cx="4998380" cy="1102929"/>
          </a:xfrm>
          <a:prstGeom prst="rect">
            <a:avLst/>
          </a:prstGeom>
        </p:spPr>
      </p:pic>
      <p:pic>
        <p:nvPicPr>
          <p:cNvPr id="9" name="Picture 8"/>
          <p:cNvPicPr>
            <a:picLocks noChangeAspect="1"/>
          </p:cNvPicPr>
          <p:nvPr/>
        </p:nvPicPr>
        <p:blipFill>
          <a:blip r:embed="rId4"/>
          <a:stretch>
            <a:fillRect/>
          </a:stretch>
        </p:blipFill>
        <p:spPr>
          <a:xfrm>
            <a:off x="5767716" y="3323786"/>
            <a:ext cx="5257636" cy="3156913"/>
          </a:xfrm>
          <a:prstGeom prst="rect">
            <a:avLst/>
          </a:prstGeom>
        </p:spPr>
      </p:pic>
      <p:sp>
        <p:nvSpPr>
          <p:cNvPr id="10" name="Rectangle 9"/>
          <p:cNvSpPr/>
          <p:nvPr/>
        </p:nvSpPr>
        <p:spPr>
          <a:xfrm>
            <a:off x="275871" y="3123269"/>
            <a:ext cx="1608133" cy="369332"/>
          </a:xfrm>
          <a:prstGeom prst="rect">
            <a:avLst/>
          </a:prstGeom>
        </p:spPr>
        <p:txBody>
          <a:bodyPr wrap="none">
            <a:spAutoFit/>
          </a:bodyPr>
          <a:lstStyle/>
          <a:p>
            <a:r>
              <a:rPr lang="en-US" dirty="0" smtClean="0"/>
              <a:t>Index1.cshtml</a:t>
            </a:r>
            <a:endParaRPr lang="en-US" dirty="0"/>
          </a:p>
        </p:txBody>
      </p:sp>
      <p:sp>
        <p:nvSpPr>
          <p:cNvPr id="11" name="Rectangle 10"/>
          <p:cNvSpPr/>
          <p:nvPr/>
        </p:nvSpPr>
        <p:spPr>
          <a:xfrm>
            <a:off x="5715166" y="2954454"/>
            <a:ext cx="1903085" cy="369332"/>
          </a:xfrm>
          <a:prstGeom prst="rect">
            <a:avLst/>
          </a:prstGeom>
        </p:spPr>
        <p:txBody>
          <a:bodyPr wrap="none">
            <a:spAutoFit/>
          </a:bodyPr>
          <a:lstStyle/>
          <a:p>
            <a:r>
              <a:rPr lang="en-US" dirty="0" smtClean="0"/>
              <a:t>Index1.cshtml.cs</a:t>
            </a:r>
            <a:endParaRPr lang="en-US" dirty="0"/>
          </a:p>
        </p:txBody>
      </p:sp>
    </p:spTree>
    <p:extLst>
      <p:ext uri="{BB962C8B-B14F-4D97-AF65-F5344CB8AC3E}">
        <p14:creationId xmlns:p14="http://schemas.microsoft.com/office/powerpoint/2010/main" val="2610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Handler Methods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735866"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in Razor Pages are methods that are automatically executed as a result of a request. The Razor Pages framework uses a naming convention to select the appropriate handler method to execute.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name of the method, which is prefixed with "On": </a:t>
            </a:r>
            <a:r>
              <a:rPr lang="en-US" sz="2600" dirty="0" err="1"/>
              <a:t>OnGet</a:t>
            </a:r>
            <a:r>
              <a:rPr lang="en-US" sz="2600" dirty="0"/>
              <a:t>(), </a:t>
            </a:r>
            <a:r>
              <a:rPr lang="en-US" sz="2600" dirty="0" err="1"/>
              <a:t>OnPost</a:t>
            </a:r>
            <a:r>
              <a:rPr lang="en-US" sz="2600" dirty="0"/>
              <a:t>(), </a:t>
            </a:r>
            <a:r>
              <a:rPr lang="en-US" sz="2600" dirty="0" err="1"/>
              <a:t>OnPut</a:t>
            </a:r>
            <a:r>
              <a:rPr lang="en-US" sz="2600" dirty="0"/>
              <a:t>()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Handler </a:t>
            </a:r>
            <a:r>
              <a:rPr lang="en-US" sz="2600" dirty="0"/>
              <a:t>methods also have optional asynchronous equivalents: </a:t>
            </a:r>
            <a:r>
              <a:rPr lang="en-US" sz="2600" dirty="0" err="1"/>
              <a:t>OnPostAsync</a:t>
            </a:r>
            <a:r>
              <a:rPr lang="en-US" sz="2600" dirty="0"/>
              <a:t>(), </a:t>
            </a:r>
            <a:r>
              <a:rPr lang="en-US" sz="2600" dirty="0" err="1"/>
              <a:t>OnGetAsync</a:t>
            </a:r>
            <a:r>
              <a:rPr lang="en-US" sz="2600" dirty="0"/>
              <a:t>() </a:t>
            </a:r>
            <a:r>
              <a:rPr lang="en-US" sz="2600" dirty="0" err="1" smtClean="0"/>
              <a:t>etc</a:t>
            </a:r>
            <a:r>
              <a:rPr lang="en-US" sz="2600" dirty="0" smtClean="0"/>
              <a:t> (methods </a:t>
            </a:r>
            <a:r>
              <a:rPr lang="en-US" sz="2600" dirty="0"/>
              <a:t>that contain asynchronous </a:t>
            </a:r>
            <a:r>
              <a:rPr lang="en-US" sz="2600" dirty="0" smtClean="0"/>
              <a:t>code).</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 </a:t>
            </a:r>
            <a:r>
              <a:rPr lang="en-US" sz="2600" dirty="0"/>
              <a:t>far as the Razor Pages framework is concerned, </a:t>
            </a:r>
            <a:r>
              <a:rPr lang="en-US" sz="2600" dirty="0" err="1"/>
              <a:t>OnGet</a:t>
            </a:r>
            <a:r>
              <a:rPr lang="en-US" sz="2600" dirty="0"/>
              <a:t> and </a:t>
            </a:r>
            <a:r>
              <a:rPr lang="en-US" sz="2600" dirty="0" err="1"/>
              <a:t>OnGetAsync</a:t>
            </a:r>
            <a:r>
              <a:rPr lang="en-US" sz="2600" dirty="0"/>
              <a:t> are the same handler.  </a:t>
            </a:r>
          </a:p>
        </p:txBody>
      </p:sp>
      <p:pic>
        <p:nvPicPr>
          <p:cNvPr id="2" name="Picture 1"/>
          <p:cNvPicPr>
            <a:picLocks noChangeAspect="1"/>
          </p:cNvPicPr>
          <p:nvPr/>
        </p:nvPicPr>
        <p:blipFill>
          <a:blip r:embed="rId3"/>
          <a:stretch>
            <a:fillRect/>
          </a:stretch>
        </p:blipFill>
        <p:spPr>
          <a:xfrm>
            <a:off x="8686060" y="2207171"/>
            <a:ext cx="3482566" cy="2528209"/>
          </a:xfrm>
          <a:prstGeom prst="rect">
            <a:avLst/>
          </a:prstGeom>
        </p:spPr>
      </p:pic>
      <p:sp>
        <p:nvSpPr>
          <p:cNvPr id="3" name="Rectangle 2"/>
          <p:cNvSpPr/>
          <p:nvPr/>
        </p:nvSpPr>
        <p:spPr>
          <a:xfrm>
            <a:off x="9028386" y="2837793"/>
            <a:ext cx="1681655"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38897" y="3710152"/>
            <a:ext cx="1723696" cy="22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89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t>
            </a:r>
            <a:r>
              <a:rPr lang="en-US" sz="4000" b="1" dirty="0" err="1"/>
              <a:t>ViewData</a:t>
            </a:r>
            <a:r>
              <a:rPr lang="en-US" sz="4000" b="1" dirty="0"/>
              <a:t>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ViewData</a:t>
            </a:r>
            <a:r>
              <a:rPr lang="en-US" sz="2600" dirty="0" smtClean="0"/>
              <a:t> </a:t>
            </a:r>
            <a:r>
              <a:rPr lang="en-US" sz="2600" dirty="0"/>
              <a:t>is a container for data to be passed from the </a:t>
            </a:r>
            <a:r>
              <a:rPr lang="en-US" sz="2600" dirty="0" err="1"/>
              <a:t>PageModel</a:t>
            </a:r>
            <a:r>
              <a:rPr lang="en-US" sz="2600" dirty="0"/>
              <a:t> to the content page.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ViewData</a:t>
            </a:r>
            <a:r>
              <a:rPr lang="en-US" sz="2600" dirty="0" smtClean="0"/>
              <a:t> </a:t>
            </a:r>
            <a:r>
              <a:rPr lang="en-US" sz="2600" dirty="0"/>
              <a:t>is a dictionary of objects with a string-based key. </a:t>
            </a:r>
          </a:p>
        </p:txBody>
      </p:sp>
      <p:pic>
        <p:nvPicPr>
          <p:cNvPr id="3" name="Picture 2"/>
          <p:cNvPicPr>
            <a:picLocks noChangeAspect="1"/>
          </p:cNvPicPr>
          <p:nvPr/>
        </p:nvPicPr>
        <p:blipFill>
          <a:blip r:embed="rId3"/>
          <a:stretch>
            <a:fillRect/>
          </a:stretch>
        </p:blipFill>
        <p:spPr>
          <a:xfrm>
            <a:off x="198219" y="2973890"/>
            <a:ext cx="7380764" cy="3111589"/>
          </a:xfrm>
          <a:prstGeom prst="rect">
            <a:avLst/>
          </a:prstGeom>
        </p:spPr>
      </p:pic>
      <p:pic>
        <p:nvPicPr>
          <p:cNvPr id="8" name="Picture 7"/>
          <p:cNvPicPr>
            <a:picLocks noChangeAspect="1"/>
          </p:cNvPicPr>
          <p:nvPr/>
        </p:nvPicPr>
        <p:blipFill>
          <a:blip r:embed="rId4"/>
          <a:stretch>
            <a:fillRect/>
          </a:stretch>
        </p:blipFill>
        <p:spPr>
          <a:xfrm>
            <a:off x="5932230" y="3151730"/>
            <a:ext cx="6259770" cy="1692693"/>
          </a:xfrm>
          <a:prstGeom prst="rect">
            <a:avLst/>
          </a:prstGeom>
        </p:spPr>
      </p:pic>
      <p:sp>
        <p:nvSpPr>
          <p:cNvPr id="9" name="Rectangle 8"/>
          <p:cNvSpPr/>
          <p:nvPr/>
        </p:nvSpPr>
        <p:spPr>
          <a:xfrm>
            <a:off x="838200" y="4151576"/>
            <a:ext cx="3639207"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31743" y="4235658"/>
            <a:ext cx="2259724"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34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Working With </a:t>
            </a:r>
            <a:r>
              <a:rPr lang="en-US" sz="4000" b="1" dirty="0" err="1"/>
              <a:t>ViewData</a:t>
            </a:r>
            <a:r>
              <a:rPr lang="en-US" sz="4000" b="1" dirty="0"/>
              <a:t> in Razor Pages - </a:t>
            </a:r>
            <a:r>
              <a:rPr lang="en-US" sz="4000" b="1" dirty="0" smtClean="0"/>
              <a:t>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3954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a:t>
            </a:r>
            <a:r>
              <a:rPr lang="en-US" sz="2600" dirty="0" smtClean="0"/>
              <a:t>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ViewBag</a:t>
            </a:r>
            <a:r>
              <a:rPr lang="en-US" sz="2600" dirty="0" smtClean="0"/>
              <a:t> </a:t>
            </a:r>
            <a:r>
              <a:rPr lang="en-US" sz="2600" dirty="0"/>
              <a:t>is a wrapper around the </a:t>
            </a:r>
            <a:r>
              <a:rPr lang="en-US" sz="2600" dirty="0" err="1"/>
              <a:t>ViewData</a:t>
            </a:r>
            <a:r>
              <a:rPr lang="en-US" sz="2600" dirty="0"/>
              <a:t> dictionary and provides an alternative way to access </a:t>
            </a:r>
            <a:r>
              <a:rPr lang="en-US" sz="2600" dirty="0" err="1"/>
              <a:t>ViewData</a:t>
            </a:r>
            <a:r>
              <a:rPr lang="en-US" sz="2600" dirty="0"/>
              <a:t> contents within ASP.NET Core MVC controllers using dynamic properties instead of string-based indexes. </a:t>
            </a:r>
          </a:p>
        </p:txBody>
      </p:sp>
      <p:pic>
        <p:nvPicPr>
          <p:cNvPr id="2" name="Picture 1"/>
          <p:cNvPicPr>
            <a:picLocks noChangeAspect="1"/>
          </p:cNvPicPr>
          <p:nvPr/>
        </p:nvPicPr>
        <p:blipFill>
          <a:blip r:embed="rId3"/>
          <a:stretch>
            <a:fillRect/>
          </a:stretch>
        </p:blipFill>
        <p:spPr>
          <a:xfrm>
            <a:off x="3184635" y="1295439"/>
            <a:ext cx="4694574" cy="2580903"/>
          </a:xfrm>
          <a:prstGeom prst="rect">
            <a:avLst/>
          </a:prstGeom>
        </p:spPr>
      </p:pic>
      <p:pic>
        <p:nvPicPr>
          <p:cNvPr id="3" name="Picture 2"/>
          <p:cNvPicPr>
            <a:picLocks noChangeAspect="1"/>
          </p:cNvPicPr>
          <p:nvPr/>
        </p:nvPicPr>
        <p:blipFill>
          <a:blip r:embed="rId4"/>
          <a:stretch>
            <a:fillRect/>
          </a:stretch>
        </p:blipFill>
        <p:spPr>
          <a:xfrm>
            <a:off x="8047749" y="1259342"/>
            <a:ext cx="4019821" cy="2274689"/>
          </a:xfrm>
          <a:prstGeom prst="rect">
            <a:avLst/>
          </a:prstGeom>
        </p:spPr>
      </p:pic>
      <p:pic>
        <p:nvPicPr>
          <p:cNvPr id="8" name="Picture 7"/>
          <p:cNvPicPr>
            <a:picLocks noChangeAspect="1"/>
          </p:cNvPicPr>
          <p:nvPr/>
        </p:nvPicPr>
        <p:blipFill>
          <a:blip r:embed="rId5"/>
          <a:stretch>
            <a:fillRect/>
          </a:stretch>
        </p:blipFill>
        <p:spPr>
          <a:xfrm>
            <a:off x="258618" y="5379452"/>
            <a:ext cx="4018108" cy="1380181"/>
          </a:xfrm>
          <a:prstGeom prst="rect">
            <a:avLst/>
          </a:prstGeom>
        </p:spPr>
      </p:pic>
      <p:pic>
        <p:nvPicPr>
          <p:cNvPr id="9" name="Picture 8"/>
          <p:cNvPicPr>
            <a:picLocks noChangeAspect="1"/>
          </p:cNvPicPr>
          <p:nvPr/>
        </p:nvPicPr>
        <p:blipFill>
          <a:blip r:embed="rId6"/>
          <a:stretch>
            <a:fillRect/>
          </a:stretch>
        </p:blipFill>
        <p:spPr>
          <a:xfrm>
            <a:off x="6146897" y="5514856"/>
            <a:ext cx="2838450" cy="361950"/>
          </a:xfrm>
          <a:prstGeom prst="rect">
            <a:avLst/>
          </a:prstGeom>
        </p:spPr>
      </p:pic>
      <p:pic>
        <p:nvPicPr>
          <p:cNvPr id="10" name="Picture 9"/>
          <p:cNvPicPr>
            <a:picLocks noChangeAspect="1"/>
          </p:cNvPicPr>
          <p:nvPr/>
        </p:nvPicPr>
        <p:blipFill>
          <a:blip r:embed="rId7"/>
          <a:stretch>
            <a:fillRect/>
          </a:stretch>
        </p:blipFill>
        <p:spPr>
          <a:xfrm>
            <a:off x="6146897" y="5983346"/>
            <a:ext cx="3238500" cy="371475"/>
          </a:xfrm>
          <a:prstGeom prst="rect">
            <a:avLst/>
          </a:prstGeom>
        </p:spPr>
      </p:pic>
      <p:cxnSp>
        <p:nvCxnSpPr>
          <p:cNvPr id="12" name="Straight Arrow Connector 11"/>
          <p:cNvCxnSpPr/>
          <p:nvPr/>
        </p:nvCxnSpPr>
        <p:spPr>
          <a:xfrm flipV="1">
            <a:off x="4351283" y="5876806"/>
            <a:ext cx="1686683" cy="478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1054"/>
            <a:ext cx="11314895" cy="5008129"/>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t>
            </a:r>
            <a:r>
              <a:rPr lang="en-US" sz="2600" dirty="0" smtClean="0"/>
              <a:t>ASP.NET Core Razor Pages</a:t>
            </a:r>
          </a:p>
          <a:p>
            <a:pPr marL="800100" lvl="1" indent="-342900">
              <a:lnSpc>
                <a:spcPct val="120000"/>
              </a:lnSpc>
              <a:buClr>
                <a:srgbClr val="973735"/>
              </a:buClr>
              <a:buSzPct val="50000"/>
              <a:buFont typeface="Wingdings" pitchFamily="2" charset="2"/>
              <a:buChar char="u"/>
              <a:defRPr/>
            </a:pPr>
            <a:r>
              <a:rPr lang="en-US" sz="2200" dirty="0" smtClean="0"/>
              <a:t>Introduce Razor </a:t>
            </a:r>
            <a:r>
              <a:rPr lang="en-US" sz="2200" dirty="0"/>
              <a:t>Page files and Razor syntax</a:t>
            </a:r>
          </a:p>
          <a:p>
            <a:pPr marL="800100" lvl="1" indent="-342900">
              <a:lnSpc>
                <a:spcPct val="120000"/>
              </a:lnSpc>
              <a:buClr>
                <a:srgbClr val="973735"/>
              </a:buClr>
              <a:buSzPct val="50000"/>
              <a:buFont typeface="Wingdings" pitchFamily="2" charset="2"/>
              <a:buChar char="u"/>
              <a:defRPr/>
            </a:pPr>
            <a:r>
              <a:rPr lang="en-US" sz="2200" dirty="0" smtClean="0"/>
              <a:t>Work with Page </a:t>
            </a:r>
            <a:r>
              <a:rPr lang="en-US" sz="2200" dirty="0"/>
              <a:t>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smtClean="0"/>
              <a:t>Understand Tag Helpers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Understand and work with View </a:t>
            </a:r>
            <a:r>
              <a:rPr lang="en-US" sz="2200" dirty="0"/>
              <a:t>Components</a:t>
            </a:r>
          </a:p>
          <a:p>
            <a:pPr marL="800100" lvl="1" indent="-342900">
              <a:lnSpc>
                <a:spcPct val="120000"/>
              </a:lnSpc>
              <a:buClr>
                <a:srgbClr val="973735"/>
              </a:buClr>
              <a:buSzPct val="50000"/>
              <a:buFont typeface="Wingdings" pitchFamily="2" charset="2"/>
              <a:buChar char="u"/>
              <a:defRPr/>
            </a:pPr>
            <a:r>
              <a:rPr lang="en-US" sz="2200" dirty="0" smtClean="0"/>
              <a:t>Apply Routing </a:t>
            </a:r>
            <a:r>
              <a:rPr lang="en-US" sz="2200" dirty="0"/>
              <a:t>and </a:t>
            </a:r>
            <a:r>
              <a:rPr lang="en-US" sz="2200" dirty="0" smtClean="0"/>
              <a:t>URLs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Apply </a:t>
            </a:r>
            <a:r>
              <a:rPr lang="en-US" sz="2200" dirty="0"/>
              <a:t>and </a:t>
            </a:r>
            <a:r>
              <a:rPr lang="en-US" sz="2200" dirty="0" smtClean="0"/>
              <a:t>configure the Startup </a:t>
            </a:r>
            <a:r>
              <a:rPr lang="en-US" sz="2200" dirty="0"/>
              <a:t>with Razor Pages </a:t>
            </a:r>
            <a:endParaRPr lang="en-US" sz="2200" dirty="0" smtClean="0"/>
          </a:p>
          <a:p>
            <a:pPr marL="800100" lvl="1" indent="-342900">
              <a:lnSpc>
                <a:spcPct val="120000"/>
              </a:lnSpc>
              <a:buClr>
                <a:srgbClr val="973735"/>
              </a:buClr>
              <a:buSzPct val="50000"/>
              <a:buFont typeface="Wingdings" pitchFamily="2" charset="2"/>
              <a:buChar char="u"/>
              <a:defRPr/>
            </a:pPr>
            <a:r>
              <a:rPr lang="en-US" sz="2200" dirty="0" smtClean="0"/>
              <a:t>Validate input data with Validation </a:t>
            </a:r>
            <a:r>
              <a:rPr lang="en-US" sz="2200" dirty="0"/>
              <a:t>and Model </a:t>
            </a:r>
            <a:r>
              <a:rPr lang="en-US" sz="2200" dirty="0" smtClean="0"/>
              <a:t>Binding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Understand and work with State Management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Scaffolding for Razor Pages</a:t>
            </a:r>
          </a:p>
          <a:p>
            <a:pPr marL="800100" lvl="1" indent="-342900">
              <a:lnSpc>
                <a:spcPct val="120000"/>
              </a:lnSpc>
              <a:buClr>
                <a:srgbClr val="973735"/>
              </a:buClr>
              <a:buSzPct val="50000"/>
              <a:buFont typeface="Wingdings" pitchFamily="2" charset="2"/>
              <a:buChar char="u"/>
              <a:defRPr/>
            </a:pPr>
            <a:r>
              <a:rPr lang="en-US" sz="2200" dirty="0" smtClean="0"/>
              <a:t>Demo </a:t>
            </a:r>
            <a:endParaRPr lang="en-US" sz="2200" dirty="0"/>
          </a:p>
          <a:p>
            <a:pPr marL="342900" indent="-342900">
              <a:lnSpc>
                <a:spcPct val="100000"/>
              </a:lnSpc>
              <a:buClr>
                <a:srgbClr val="973735"/>
              </a:buClr>
              <a:buSzPct val="50000"/>
              <a:buFont typeface="Wingdings" pitchFamily="2" charset="2"/>
              <a:buChar char="u"/>
              <a:defRPr/>
            </a:pPr>
            <a:endParaRPr lang="en-US" sz="2600" dirty="0"/>
          </a:p>
          <a:p>
            <a:pPr marL="0" indent="0">
              <a:lnSpc>
                <a:spcPct val="100000"/>
              </a:lnSpc>
              <a:buClr>
                <a:srgbClr val="973735"/>
              </a:buClr>
              <a:buSzPct val="50000"/>
              <a:buNone/>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extLst>
      <p:ext uri="{BB962C8B-B14F-4D97-AF65-F5344CB8AC3E}">
        <p14:creationId xmlns:p14="http://schemas.microsoft.com/office/powerpoint/2010/main" val="412855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a:t>
            </a:r>
            <a:r>
              <a:rPr lang="en-US" sz="4000" b="1" dirty="0" smtClean="0"/>
              <a:t>Pages - 1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in Razor Pages are commonly used as the return type of handler methods and are responsible for generating responses and appropriate status codes.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implement either the abstract </a:t>
            </a:r>
            <a:r>
              <a:rPr lang="en-US" sz="2600" b="1" dirty="0" err="1"/>
              <a:t>Microsoft.AspNetCore.Mvc.ActionResult</a:t>
            </a:r>
            <a:r>
              <a:rPr lang="en-US" sz="2600" dirty="0"/>
              <a:t> class, or the </a:t>
            </a:r>
            <a:r>
              <a:rPr lang="en-US" sz="2600" b="1" dirty="0" err="1"/>
              <a:t>Microsoft.AspNetCore.Mvc.IActionResult</a:t>
            </a:r>
            <a:r>
              <a:rPr lang="en-US" sz="2600" dirty="0"/>
              <a:t> interface. </a:t>
            </a:r>
          </a:p>
        </p:txBody>
      </p:sp>
    </p:spTree>
    <p:extLst>
      <p:ext uri="{BB962C8B-B14F-4D97-AF65-F5344CB8AC3E}">
        <p14:creationId xmlns:p14="http://schemas.microsoft.com/office/powerpoint/2010/main" val="108700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ASP.NET </a:t>
            </a:r>
            <a:r>
              <a:rPr lang="en-US" sz="2600" dirty="0"/>
              <a:t>Core includes more than three dozen </a:t>
            </a:r>
            <a:r>
              <a:rPr lang="en-US" sz="2600" dirty="0" err="1"/>
              <a:t>ActionResult</a:t>
            </a:r>
            <a:r>
              <a:rPr lang="en-US" sz="2600" dirty="0"/>
              <a:t> classes covering a wide range of needs, including but not limited to executing and returning the content of a Razor page, returning the content of a file, redirecting to another resource or simply returning a specific HTTP status code.  </a:t>
            </a:r>
          </a:p>
        </p:txBody>
      </p:sp>
      <p:pic>
        <p:nvPicPr>
          <p:cNvPr id="2" name="Picture 1"/>
          <p:cNvPicPr>
            <a:picLocks noChangeAspect="1"/>
          </p:cNvPicPr>
          <p:nvPr/>
        </p:nvPicPr>
        <p:blipFill>
          <a:blip r:embed="rId3"/>
          <a:stretch>
            <a:fillRect/>
          </a:stretch>
        </p:blipFill>
        <p:spPr>
          <a:xfrm>
            <a:off x="396763" y="3690271"/>
            <a:ext cx="5314112" cy="1272559"/>
          </a:xfrm>
          <a:prstGeom prst="rect">
            <a:avLst/>
          </a:prstGeom>
        </p:spPr>
      </p:pic>
      <p:pic>
        <p:nvPicPr>
          <p:cNvPr id="3" name="Picture 2"/>
          <p:cNvPicPr>
            <a:picLocks noChangeAspect="1"/>
          </p:cNvPicPr>
          <p:nvPr/>
        </p:nvPicPr>
        <p:blipFill>
          <a:blip r:embed="rId4"/>
          <a:stretch>
            <a:fillRect/>
          </a:stretch>
        </p:blipFill>
        <p:spPr>
          <a:xfrm>
            <a:off x="5928771" y="3690271"/>
            <a:ext cx="5968261" cy="1385935"/>
          </a:xfrm>
          <a:prstGeom prst="rect">
            <a:avLst/>
          </a:prstGeom>
        </p:spPr>
      </p:pic>
    </p:spTree>
    <p:extLst>
      <p:ext uri="{BB962C8B-B14F-4D97-AF65-F5344CB8AC3E}">
        <p14:creationId xmlns:p14="http://schemas.microsoft.com/office/powerpoint/2010/main" val="79963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are reusable components for automating the generation of HTML in Razor Pages.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Tag </a:t>
            </a:r>
            <a:r>
              <a:rPr lang="en-US" sz="2600" dirty="0"/>
              <a:t>helpers target specific HTML tags. The ASP.NET Core framework includes a number of predefined tag helpers targeting many commonly used HTML elements as well as some custom tags: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Anchor </a:t>
            </a:r>
            <a:r>
              <a:rPr lang="en-US" sz="2600" dirty="0"/>
              <a:t>tag </a:t>
            </a:r>
            <a:r>
              <a:rPr lang="en-US" sz="2600" dirty="0" smtClean="0"/>
              <a:t>helper, Cache </a:t>
            </a:r>
            <a:r>
              <a:rPr lang="en-US" sz="2600" dirty="0"/>
              <a:t>tag </a:t>
            </a:r>
            <a:r>
              <a:rPr lang="en-US" sz="2600" dirty="0" smtClean="0"/>
              <a:t>helper, Environment </a:t>
            </a:r>
            <a:r>
              <a:rPr lang="en-US" sz="2600" dirty="0"/>
              <a:t>tag </a:t>
            </a:r>
            <a:r>
              <a:rPr lang="en-US" sz="2600" dirty="0" smtClean="0"/>
              <a:t>helper, </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Form </a:t>
            </a:r>
            <a:r>
              <a:rPr lang="en-US" sz="2600" dirty="0"/>
              <a:t>Action tag </a:t>
            </a:r>
            <a:r>
              <a:rPr lang="en-US" sz="2600" dirty="0" smtClean="0"/>
              <a:t>helper, Form </a:t>
            </a:r>
            <a:r>
              <a:rPr lang="en-US" sz="2600" dirty="0"/>
              <a:t>tag </a:t>
            </a:r>
            <a:r>
              <a:rPr lang="en-US" sz="2600" dirty="0" smtClean="0"/>
              <a:t>helper, Image </a:t>
            </a:r>
            <a:r>
              <a:rPr lang="en-US" sz="2600" dirty="0"/>
              <a:t>tag </a:t>
            </a:r>
            <a:r>
              <a:rPr lang="en-US" sz="2600" dirty="0" smtClean="0"/>
              <a:t>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Input </a:t>
            </a:r>
            <a:r>
              <a:rPr lang="en-US" sz="2600" dirty="0"/>
              <a:t>tag </a:t>
            </a:r>
            <a:r>
              <a:rPr lang="en-US" sz="2600" dirty="0" smtClean="0"/>
              <a:t>helper, Label </a:t>
            </a:r>
            <a:r>
              <a:rPr lang="en-US" sz="2600" dirty="0"/>
              <a:t>tag </a:t>
            </a:r>
            <a:r>
              <a:rPr lang="en-US" sz="2600" dirty="0" smtClean="0"/>
              <a:t>helper, Link </a:t>
            </a:r>
            <a:r>
              <a:rPr lang="en-US" sz="2600" dirty="0"/>
              <a:t>tag </a:t>
            </a:r>
            <a:r>
              <a:rPr lang="en-US" sz="2600" dirty="0" smtClean="0"/>
              <a:t>helper, Option </a:t>
            </a:r>
            <a:r>
              <a:rPr lang="en-US" sz="2600" dirty="0"/>
              <a:t>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Partial </a:t>
            </a:r>
            <a:r>
              <a:rPr lang="en-US" sz="2600" dirty="0"/>
              <a:t>tag </a:t>
            </a:r>
            <a:r>
              <a:rPr lang="en-US" sz="2600" dirty="0" smtClean="0"/>
              <a:t>helper, Script </a:t>
            </a:r>
            <a:r>
              <a:rPr lang="en-US" sz="2600" dirty="0"/>
              <a:t>tag </a:t>
            </a:r>
            <a:r>
              <a:rPr lang="en-US" sz="2600" dirty="0" smtClean="0"/>
              <a:t>helper, Select </a:t>
            </a:r>
            <a:r>
              <a:rPr lang="en-US" sz="2600" dirty="0"/>
              <a:t>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Textarea</a:t>
            </a:r>
            <a:r>
              <a:rPr lang="en-US" sz="2600" dirty="0" smtClean="0"/>
              <a:t> </a:t>
            </a:r>
            <a:r>
              <a:rPr lang="en-US" sz="2600" dirty="0"/>
              <a:t>tag </a:t>
            </a:r>
            <a:r>
              <a:rPr lang="en-US" sz="2600" dirty="0" smtClean="0"/>
              <a:t>helper, Validation </a:t>
            </a:r>
            <a:r>
              <a:rPr lang="en-US" sz="2600" dirty="0"/>
              <a:t>tag </a:t>
            </a:r>
            <a:r>
              <a:rPr lang="en-US" sz="2600" dirty="0" smtClean="0"/>
              <a:t>helper, Validation </a:t>
            </a:r>
            <a:r>
              <a:rPr lang="en-US" sz="2600" dirty="0"/>
              <a:t>Summary tag helper </a:t>
            </a:r>
          </a:p>
        </p:txBody>
      </p:sp>
    </p:spTree>
    <p:extLst>
      <p:ext uri="{BB962C8B-B14F-4D97-AF65-F5344CB8AC3E}">
        <p14:creationId xmlns:p14="http://schemas.microsoft.com/office/powerpoint/2010/main" val="369334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8603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Tag helpers used in Razor Pages were introduced as part of ASP.NET MVC Core and are found in the </a:t>
            </a:r>
            <a:r>
              <a:rPr lang="en-US" sz="2600" b="1" dirty="0" err="1"/>
              <a:t>Microsoft.AspNetCore.Mvc.TagHelpers</a:t>
            </a:r>
            <a:r>
              <a:rPr lang="en-US" sz="2600" dirty="0"/>
              <a:t> package which is included as part of the </a:t>
            </a:r>
            <a:r>
              <a:rPr lang="en-US" sz="2600" b="1" dirty="0" err="1"/>
              <a:t>Microsoft.AspNetCore.All</a:t>
            </a:r>
            <a:r>
              <a:rPr lang="en-US" sz="2600" dirty="0"/>
              <a:t> meta-package.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Enabling Tag Helpers </a:t>
            </a:r>
          </a:p>
          <a:p>
            <a:pPr marL="800100" lvl="1" indent="-342900" algn="just">
              <a:buClr>
                <a:srgbClr val="973735"/>
              </a:buClr>
              <a:buSzPct val="50000"/>
              <a:buFont typeface="Wingdings" pitchFamily="2" charset="2"/>
              <a:buChar char="u"/>
              <a:tabLst>
                <a:tab pos="241300" algn="l"/>
              </a:tabLst>
              <a:defRPr/>
            </a:pPr>
            <a:r>
              <a:rPr lang="en-US" sz="2600" dirty="0" smtClean="0"/>
              <a:t>@</a:t>
            </a:r>
            <a:r>
              <a:rPr lang="en-US" sz="2600" dirty="0" err="1"/>
              <a:t>addTagHelper</a:t>
            </a:r>
            <a:r>
              <a:rPr lang="en-US" sz="2600" dirty="0"/>
              <a:t> *, </a:t>
            </a:r>
            <a:r>
              <a:rPr lang="en-US" sz="2600" dirty="0" err="1"/>
              <a:t>Microsoft.AspNetCore.Mvc.TagHelpers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smtClean="0"/>
              <a:t>@</a:t>
            </a:r>
            <a:r>
              <a:rPr lang="en-US" sz="2600" dirty="0" err="1"/>
              <a:t>addTagHelper</a:t>
            </a:r>
            <a:r>
              <a:rPr lang="en-US" sz="2600" dirty="0"/>
              <a:t> "*, </a:t>
            </a:r>
            <a:r>
              <a:rPr lang="en-US" sz="2600" dirty="0" err="1"/>
              <a:t>Microsoft.AspNetCore.Mvc.TagHelpers</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Selective </a:t>
            </a:r>
            <a:r>
              <a:rPr lang="en-US" sz="2600" dirty="0"/>
              <a:t>tag </a:t>
            </a:r>
            <a:r>
              <a:rPr lang="en-US" sz="2600" dirty="0" smtClean="0"/>
              <a:t>processing - Use </a:t>
            </a:r>
            <a:r>
              <a:rPr lang="en-US" sz="2600" dirty="0"/>
              <a:t>the @</a:t>
            </a:r>
            <a:r>
              <a:rPr lang="en-US" sz="2600" dirty="0" err="1"/>
              <a:t>addTagHelper</a:t>
            </a:r>
            <a:r>
              <a:rPr lang="en-US" sz="2600" dirty="0"/>
              <a:t> and @</a:t>
            </a:r>
            <a:r>
              <a:rPr lang="en-US" sz="2600" dirty="0" err="1"/>
              <a:t>removeTagHelper</a:t>
            </a:r>
            <a:r>
              <a:rPr lang="en-US" sz="2600" dirty="0"/>
              <a:t> directives to opt in or opt out </a:t>
            </a:r>
            <a:r>
              <a:rPr lang="en-US" sz="2600" dirty="0" smtClean="0"/>
              <a:t>of</a:t>
            </a:r>
            <a:endParaRPr lang="en-US" sz="2600" dirty="0"/>
          </a:p>
          <a:p>
            <a:pPr marL="800100" lvl="1" indent="-342900" algn="just">
              <a:buClr>
                <a:srgbClr val="973735"/>
              </a:buClr>
              <a:buSzPct val="50000"/>
              <a:buFont typeface="Wingdings" pitchFamily="2" charset="2"/>
              <a:buChar char="u"/>
              <a:tabLst>
                <a:tab pos="241300" algn="l"/>
              </a:tabLst>
              <a:defRPr/>
            </a:pPr>
            <a:r>
              <a:rPr lang="en-US" sz="2400" dirty="0" smtClean="0"/>
              <a:t>@</a:t>
            </a:r>
            <a:r>
              <a:rPr lang="en-US" sz="2400" dirty="0" err="1"/>
              <a:t>addTagHelper</a:t>
            </a:r>
            <a:r>
              <a:rPr lang="en-US" sz="2400" dirty="0"/>
              <a:t> "*, </a:t>
            </a:r>
            <a:r>
              <a:rPr lang="en-US" sz="2400" dirty="0" err="1"/>
              <a:t>Microsoft.AspNetCore.Mvc.TagHelpers</a:t>
            </a:r>
            <a:r>
              <a:rPr lang="en-US" sz="2400" dirty="0"/>
              <a:t>"</a:t>
            </a:r>
          </a:p>
          <a:p>
            <a:pPr marL="800100" lvl="1" indent="-342900" algn="just">
              <a:buClr>
                <a:srgbClr val="973735"/>
              </a:buClr>
              <a:buSzPct val="50000"/>
              <a:buFont typeface="Wingdings" pitchFamily="2" charset="2"/>
              <a:buChar char="u"/>
              <a:tabLst>
                <a:tab pos="241300" algn="l"/>
              </a:tabLst>
              <a:defRPr/>
            </a:pPr>
            <a:r>
              <a:rPr lang="en-US" sz="2400" dirty="0" smtClean="0"/>
              <a:t>@</a:t>
            </a:r>
            <a:r>
              <a:rPr lang="en-US" sz="2400" dirty="0" err="1"/>
              <a:t>removeTagHelper</a:t>
            </a:r>
            <a:r>
              <a:rPr lang="en-US" sz="2400" dirty="0"/>
              <a:t> "</a:t>
            </a:r>
            <a:r>
              <a:rPr lang="en-US" sz="2400" dirty="0" err="1"/>
              <a:t>Microsoft.AspNetCore.Mvc.TagHelpers.AnchorTagHelper</a:t>
            </a:r>
            <a:r>
              <a:rPr lang="en-US" sz="2400" dirty="0"/>
              <a:t>, </a:t>
            </a:r>
            <a:r>
              <a:rPr lang="en-US" sz="2400" dirty="0" err="1"/>
              <a:t>Microsoft.AspNetCore.Mvc.TagHelpers</a:t>
            </a:r>
            <a:r>
              <a:rPr lang="en-US" sz="2400" dirty="0"/>
              <a:t>"</a:t>
            </a:r>
          </a:p>
        </p:txBody>
      </p:sp>
    </p:spTree>
    <p:extLst>
      <p:ext uri="{BB962C8B-B14F-4D97-AF65-F5344CB8AC3E}">
        <p14:creationId xmlns:p14="http://schemas.microsoft.com/office/powerpoint/2010/main" val="337915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80076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Input tag helper generates appropriate name and id attribute values based on the </a:t>
            </a:r>
            <a:r>
              <a:rPr lang="en-US" sz="2600" dirty="0" err="1"/>
              <a:t>PageModel</a:t>
            </a:r>
            <a:r>
              <a:rPr lang="en-US" sz="2600" dirty="0"/>
              <a:t> property that is assigned to it.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will also generate an appropriate value for the type attribute, based on the property's meta data. The tag helper will also emit attributes that provide support for unobtrusive client-side validation</a:t>
            </a:r>
            <a:r>
              <a:rPr lang="en-US" sz="2600" dirty="0" smtClean="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Type attribute based on data annotations</a:t>
            </a:r>
          </a:p>
        </p:txBody>
      </p:sp>
      <p:pic>
        <p:nvPicPr>
          <p:cNvPr id="9" name="Picture 8"/>
          <p:cNvPicPr>
            <a:picLocks noChangeAspect="1"/>
          </p:cNvPicPr>
          <p:nvPr/>
        </p:nvPicPr>
        <p:blipFill>
          <a:blip r:embed="rId3"/>
          <a:stretch>
            <a:fillRect/>
          </a:stretch>
        </p:blipFill>
        <p:spPr>
          <a:xfrm>
            <a:off x="6965158" y="3525190"/>
            <a:ext cx="5160579" cy="2591533"/>
          </a:xfrm>
          <a:prstGeom prst="rect">
            <a:avLst/>
          </a:prstGeom>
        </p:spPr>
      </p:pic>
    </p:spTree>
    <p:extLst>
      <p:ext uri="{BB962C8B-B14F-4D97-AF65-F5344CB8AC3E}">
        <p14:creationId xmlns:p14="http://schemas.microsoft.com/office/powerpoint/2010/main" val="1955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0962" y="1555482"/>
            <a:ext cx="4257675" cy="4867275"/>
          </a:xfrm>
          <a:prstGeom prst="rect">
            <a:avLst/>
          </a:prstGeom>
        </p:spPr>
      </p:pic>
      <p:pic>
        <p:nvPicPr>
          <p:cNvPr id="3" name="Picture 2"/>
          <p:cNvPicPr>
            <a:picLocks noChangeAspect="1"/>
          </p:cNvPicPr>
          <p:nvPr/>
        </p:nvPicPr>
        <p:blipFill>
          <a:blip r:embed="rId4"/>
          <a:stretch>
            <a:fillRect/>
          </a:stretch>
        </p:blipFill>
        <p:spPr>
          <a:xfrm>
            <a:off x="4469404" y="37624"/>
            <a:ext cx="3762375" cy="1971675"/>
          </a:xfrm>
          <a:prstGeom prst="rect">
            <a:avLst/>
          </a:prstGeom>
        </p:spPr>
      </p:pic>
      <p:pic>
        <p:nvPicPr>
          <p:cNvPr id="8" name="Picture 7"/>
          <p:cNvPicPr>
            <a:picLocks noChangeAspect="1"/>
          </p:cNvPicPr>
          <p:nvPr/>
        </p:nvPicPr>
        <p:blipFill>
          <a:blip r:embed="rId5"/>
          <a:stretch>
            <a:fillRect/>
          </a:stretch>
        </p:blipFill>
        <p:spPr>
          <a:xfrm>
            <a:off x="4469404" y="2548596"/>
            <a:ext cx="4743450" cy="3400425"/>
          </a:xfrm>
          <a:prstGeom prst="rect">
            <a:avLst/>
          </a:prstGeom>
        </p:spPr>
      </p:pic>
      <p:pic>
        <p:nvPicPr>
          <p:cNvPr id="9" name="Picture 8"/>
          <p:cNvPicPr>
            <a:picLocks noChangeAspect="1"/>
          </p:cNvPicPr>
          <p:nvPr/>
        </p:nvPicPr>
        <p:blipFill>
          <a:blip r:embed="rId6"/>
          <a:stretch>
            <a:fillRect/>
          </a:stretch>
        </p:blipFill>
        <p:spPr>
          <a:xfrm>
            <a:off x="9443298" y="1473724"/>
            <a:ext cx="2682439" cy="4821973"/>
          </a:xfrm>
          <a:prstGeom prst="rect">
            <a:avLst/>
          </a:prstGeom>
        </p:spPr>
      </p:pic>
      <p:sp>
        <p:nvSpPr>
          <p:cNvPr id="10" name="Heptagon 9"/>
          <p:cNvSpPr/>
          <p:nvPr/>
        </p:nvSpPr>
        <p:spPr>
          <a:xfrm>
            <a:off x="3397468" y="1178711"/>
            <a:ext cx="671035" cy="62926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11" name="Heptagon 10"/>
          <p:cNvSpPr/>
          <p:nvPr/>
        </p:nvSpPr>
        <p:spPr>
          <a:xfrm>
            <a:off x="7870371" y="452422"/>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12" name="Heptagon 11"/>
          <p:cNvSpPr/>
          <p:nvPr/>
        </p:nvSpPr>
        <p:spPr>
          <a:xfrm>
            <a:off x="4515264" y="2081790"/>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a:t>
            </a:r>
            <a:endParaRPr lang="en-US" dirty="0">
              <a:solidFill>
                <a:srgbClr val="FF0000"/>
              </a:solidFill>
            </a:endParaRPr>
          </a:p>
        </p:txBody>
      </p:sp>
      <p:sp>
        <p:nvSpPr>
          <p:cNvPr id="13" name="Heptagon 12"/>
          <p:cNvSpPr/>
          <p:nvPr/>
        </p:nvSpPr>
        <p:spPr>
          <a:xfrm>
            <a:off x="8768382" y="1295439"/>
            <a:ext cx="674916"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14" name="TextBox 13"/>
          <p:cNvSpPr txBox="1"/>
          <p:nvPr/>
        </p:nvSpPr>
        <p:spPr>
          <a:xfrm>
            <a:off x="9262091" y="1149042"/>
            <a:ext cx="1890261" cy="369332"/>
          </a:xfrm>
          <a:prstGeom prst="rect">
            <a:avLst/>
          </a:prstGeom>
          <a:noFill/>
        </p:spPr>
        <p:txBody>
          <a:bodyPr wrap="none" rtlCol="0">
            <a:spAutoFit/>
          </a:bodyPr>
          <a:lstStyle/>
          <a:p>
            <a:r>
              <a:rPr lang="en-US" dirty="0" smtClean="0"/>
              <a:t>Code generation</a:t>
            </a:r>
            <a:endParaRPr lang="en-US" dirty="0"/>
          </a:p>
        </p:txBody>
      </p:sp>
    </p:spTree>
    <p:extLst>
      <p:ext uri="{BB962C8B-B14F-4D97-AF65-F5344CB8AC3E}">
        <p14:creationId xmlns:p14="http://schemas.microsoft.com/office/powerpoint/2010/main" val="158532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perform a similar role to Tag Helpers and Partial Pages.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are recommended instead of partial pages or tag helpers whenever any form of logic is required to obtain data for inclusion in the resulting HTML snippet, specifically calls to an external resource such as a file, database or web service.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also lend themselves to unit testing.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are particularly useful for data-driven features in a layout page where there is no related page model or controller class.  </a:t>
            </a:r>
          </a:p>
        </p:txBody>
      </p:sp>
    </p:spTree>
    <p:extLst>
      <p:ext uri="{BB962C8B-B14F-4D97-AF65-F5344CB8AC3E}">
        <p14:creationId xmlns:p14="http://schemas.microsoft.com/office/powerpoint/2010/main" val="181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consist of a class file and a .</a:t>
            </a:r>
            <a:r>
              <a:rPr lang="en-US" sz="2600" dirty="0" err="1"/>
              <a:t>cshtml</a:t>
            </a:r>
            <a:r>
              <a:rPr lang="en-US" sz="2600" dirty="0"/>
              <a:t> view file. The class file contains the logic for generating the model. It can be thought of as a mini-controller, just as the Razor </a:t>
            </a:r>
            <a:r>
              <a:rPr lang="en-US" sz="2600" dirty="0" err="1"/>
              <a:t>PageModel</a:t>
            </a:r>
            <a:r>
              <a:rPr lang="en-US" sz="2600" dirty="0"/>
              <a:t> file is considered to be a controller. The view file contains the template used to generate the HTML to be plugged in to the page that hosts the view component.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class file must conform to the following rules: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derive from the </a:t>
            </a:r>
            <a:r>
              <a:rPr lang="en-US" sz="2600" i="1" dirty="0" err="1"/>
              <a:t>ViewComponent</a:t>
            </a:r>
            <a:r>
              <a:rPr lang="en-US" sz="2600" dirty="0"/>
              <a:t> </a:t>
            </a:r>
            <a:r>
              <a:rPr lang="en-US" sz="2600" dirty="0" smtClean="0"/>
              <a:t>class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have "</a:t>
            </a:r>
            <a:r>
              <a:rPr lang="en-US" sz="2600" dirty="0" err="1"/>
              <a:t>ViewComponent</a:t>
            </a:r>
            <a:r>
              <a:rPr lang="en-US" sz="2600" dirty="0"/>
              <a:t>" as a suffix to the class name or it must be decorated with the [</a:t>
            </a:r>
            <a:r>
              <a:rPr lang="en-US" sz="2600" dirty="0" err="1"/>
              <a:t>ViewComponent</a:t>
            </a:r>
            <a:r>
              <a:rPr lang="en-US" sz="2600" dirty="0"/>
              <a:t>] attribute </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implement a method named Invoke with a return type of </a:t>
            </a:r>
            <a:r>
              <a:rPr lang="en-US" sz="2600" i="1" dirty="0" err="1" smtClean="0"/>
              <a:t>IViewComponentResult</a:t>
            </a:r>
            <a:endParaRPr lang="en-US" sz="2600" i="1" dirty="0"/>
          </a:p>
        </p:txBody>
      </p:sp>
    </p:spTree>
    <p:extLst>
      <p:ext uri="{BB962C8B-B14F-4D97-AF65-F5344CB8AC3E}">
        <p14:creationId xmlns:p14="http://schemas.microsoft.com/office/powerpoint/2010/main" val="196281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Pages Routing</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Routing is the system that matches URLs to Razor </a:t>
            </a:r>
            <a:r>
              <a:rPr lang="en-US" sz="2600" dirty="0" smtClean="0"/>
              <a:t>pages (matching </a:t>
            </a:r>
            <a:r>
              <a:rPr lang="en-US" sz="2600" dirty="0"/>
              <a:t>URLs to file paths, starting from the root Razor Pages </a:t>
            </a:r>
            <a:r>
              <a:rPr lang="en-US" sz="2600" dirty="0" smtClean="0"/>
              <a:t>folder)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a Razor Pages application starts up, a collection of Attribute Routes </a:t>
            </a:r>
            <a:r>
              <a:rPr lang="en-US" sz="2600" dirty="0" smtClean="0"/>
              <a:t>is </a:t>
            </a:r>
            <a:r>
              <a:rPr lang="en-US" sz="2600" dirty="0"/>
              <a:t>constructed, using the file and folder paths rooted in the Pages folder as the basis for each route's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Index.cshtml</a:t>
            </a:r>
            <a:r>
              <a:rPr lang="en-US" sz="2600" dirty="0" smtClean="0"/>
              <a:t> - you </a:t>
            </a:r>
            <a:r>
              <a:rPr lang="en-US" sz="2600" dirty="0"/>
              <a:t>can access </a:t>
            </a:r>
            <a:r>
              <a:rPr lang="en-US" sz="2600" dirty="0" err="1"/>
              <a:t>Index.cshtml</a:t>
            </a:r>
            <a:r>
              <a:rPr lang="en-US" sz="2600" dirty="0"/>
              <a:t> by browsing to both </a:t>
            </a:r>
            <a:r>
              <a:rPr lang="en-US" sz="2600" i="1" dirty="0"/>
              <a:t>http://yourdomain.com/ </a:t>
            </a:r>
            <a:r>
              <a:rPr lang="en-US" sz="2600" dirty="0"/>
              <a:t>and </a:t>
            </a:r>
            <a:r>
              <a:rPr lang="en-US" sz="2600" i="1" dirty="0"/>
              <a:t>http://yourdomain.com/Index</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If </a:t>
            </a:r>
            <a:r>
              <a:rPr lang="en-US" sz="2600" dirty="0"/>
              <a:t>you create a folder named </a:t>
            </a:r>
            <a:r>
              <a:rPr lang="en-US" sz="2600" dirty="0" smtClean="0"/>
              <a:t>Demo </a:t>
            </a:r>
            <a:r>
              <a:rPr lang="en-US" sz="2600" dirty="0"/>
              <a:t>and add a file named </a:t>
            </a:r>
            <a:r>
              <a:rPr lang="en-US" sz="2600" dirty="0" err="1"/>
              <a:t>Index.cshtml</a:t>
            </a:r>
            <a:r>
              <a:rPr lang="en-US" sz="2600" dirty="0"/>
              <a:t> to it, a further two routes will be defined with the following templates: </a:t>
            </a:r>
            <a:r>
              <a:rPr lang="en-US" sz="2600" dirty="0" smtClean="0"/>
              <a:t>"Demo", "Demo/Index</a:t>
            </a:r>
            <a:r>
              <a:rPr lang="en-US" sz="2600" dirty="0"/>
              <a:t>"</a:t>
            </a:r>
          </a:p>
        </p:txBody>
      </p:sp>
    </p:spTree>
    <p:extLst>
      <p:ext uri="{BB962C8B-B14F-4D97-AF65-F5344CB8AC3E}">
        <p14:creationId xmlns:p14="http://schemas.microsoft.com/office/powerpoint/2010/main" val="144734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a:t>
            </a:r>
            <a:r>
              <a:rPr lang="en-US" sz="4000" b="1" dirty="0" smtClean="0"/>
              <a:t>Class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091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ASP.NET </a:t>
            </a:r>
            <a:r>
              <a:rPr lang="en-US" sz="2600" dirty="0"/>
              <a:t>Core makes extensive use of dependency injection (DI) - a technique that facilitates loose coupling of code. Components, or "services" are represented as abstractions, typically interfaces, as you have already seen in the Configure method with </a:t>
            </a:r>
            <a:r>
              <a:rPr lang="en-US" sz="2600" i="1" dirty="0" err="1"/>
              <a:t>IApplicationBuilder</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primary purpose of the </a:t>
            </a:r>
            <a:r>
              <a:rPr lang="en-US" sz="2600" i="1" dirty="0" err="1"/>
              <a:t>ConfigureServices</a:t>
            </a:r>
            <a:r>
              <a:rPr lang="en-US" sz="2600" dirty="0"/>
              <a:t> method is as a place to register implementation types for services that are needed by the application. It is also used to configure any options related to those services.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it has been added to the Startup class, the </a:t>
            </a:r>
            <a:r>
              <a:rPr lang="en-US" sz="2600" i="1" dirty="0" err="1"/>
              <a:t>ConfigureServices</a:t>
            </a:r>
            <a:r>
              <a:rPr lang="en-US" sz="2600" dirty="0"/>
              <a:t> method is called before the Configure method. That makes sense, because the Configure method may attempt to reference services which need to be registered beforehand so that they can be resolved.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71792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ASP.NET Core Razor Pages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00109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ASP.NET Razor Pages is a server-side, page-focused framework that enables building dynamic, data-driven web sites with clean separation of concerns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Part of the ASP.NET Core web development framework from Microsoft, Razor Pages supports cross platform development and can be deployed to Windows, Unix and Mac operating systems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Pages framework is lightweight and very flexible. </a:t>
            </a:r>
            <a:endParaRPr lang="en-US" sz="2600" dirty="0" smtClean="0">
              <a:solidFill>
                <a:srgbClr val="111111"/>
              </a:solidFill>
              <a:latin typeface="+mj-lt"/>
            </a:endParaRP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It </a:t>
            </a:r>
            <a:r>
              <a:rPr lang="en-US" sz="2600" dirty="0">
                <a:solidFill>
                  <a:srgbClr val="111111"/>
                </a:solidFill>
                <a:latin typeface="+mj-lt"/>
              </a:rPr>
              <a:t>provides the developer with full control over rendered HTML. </a:t>
            </a:r>
            <a:endParaRPr lang="en-US" sz="2600" dirty="0" smtClean="0">
              <a:solidFill>
                <a:srgbClr val="111111"/>
              </a:solidFill>
              <a:latin typeface="+mj-lt"/>
            </a:endParaRP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is the recommended framework for cross-platform server-side HTML generation. </a:t>
            </a:r>
            <a:endParaRPr lang="en-US" sz="2600" dirty="0" smtClean="0">
              <a:solidFill>
                <a:srgbClr val="111111"/>
              </a:solidFill>
              <a:latin typeface="+mj-lt"/>
            </a:endParaRPr>
          </a:p>
        </p:txBody>
      </p:sp>
    </p:spTree>
    <p:extLst>
      <p:ext uri="{BB962C8B-B14F-4D97-AF65-F5344CB8AC3E}">
        <p14:creationId xmlns:p14="http://schemas.microsoft.com/office/powerpoint/2010/main" val="33264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a:t>
            </a:r>
            <a:r>
              <a:rPr lang="en-US" sz="4000" b="1" dirty="0" smtClean="0"/>
              <a:t>Class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00082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is the case with the default template where Razor Pages is registered: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If </a:t>
            </a:r>
            <a:r>
              <a:rPr lang="en-US" sz="2600" dirty="0"/>
              <a:t>you want to configure the root folder for Razor Pages to be something other than the default </a:t>
            </a:r>
            <a:r>
              <a:rPr lang="en-US" sz="2600" i="1" dirty="0"/>
              <a:t>Pages</a:t>
            </a:r>
            <a:r>
              <a:rPr lang="en-US" sz="2600" dirty="0"/>
              <a:t>, this is where you would do that</a:t>
            </a:r>
            <a:r>
              <a:rPr lang="en-US" sz="2600" dirty="0" smtClean="0"/>
              <a:t> </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581025" y="2186388"/>
            <a:ext cx="6424650" cy="1050379"/>
          </a:xfrm>
          <a:prstGeom prst="rect">
            <a:avLst/>
          </a:prstGeom>
        </p:spPr>
      </p:pic>
      <p:pic>
        <p:nvPicPr>
          <p:cNvPr id="3" name="Picture 2"/>
          <p:cNvPicPr>
            <a:picLocks noChangeAspect="1"/>
          </p:cNvPicPr>
          <p:nvPr/>
        </p:nvPicPr>
        <p:blipFill>
          <a:blip r:embed="rId4"/>
          <a:stretch>
            <a:fillRect/>
          </a:stretch>
        </p:blipFill>
        <p:spPr>
          <a:xfrm>
            <a:off x="581025" y="4248556"/>
            <a:ext cx="6777366" cy="1852266"/>
          </a:xfrm>
          <a:prstGeom prst="rect">
            <a:avLst/>
          </a:prstGeom>
        </p:spPr>
      </p:pic>
    </p:spTree>
    <p:extLst>
      <p:ext uri="{BB962C8B-B14F-4D97-AF65-F5344CB8AC3E}">
        <p14:creationId xmlns:p14="http://schemas.microsoft.com/office/powerpoint/2010/main" val="332790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an API for managing configuration settings needed by the application which includes a number of providers for retrieving data in a variety of different formats.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Configuration </a:t>
            </a:r>
            <a:r>
              <a:rPr lang="en-US" sz="2600" dirty="0"/>
              <a:t>is set up as part of the </a:t>
            </a:r>
            <a:r>
              <a:rPr lang="en-US" sz="2600" b="1" dirty="0" err="1"/>
              <a:t>WebHost.CreateDefaultBuilder</a:t>
            </a:r>
            <a:r>
              <a:rPr lang="en-US" sz="2600" b="1" dirty="0"/>
              <a:t> </a:t>
            </a:r>
            <a:r>
              <a:rPr lang="en-US" sz="2600" dirty="0"/>
              <a:t>method called in </a:t>
            </a:r>
            <a:r>
              <a:rPr lang="en-US" sz="2600" dirty="0" err="1"/>
              <a:t>Program.cs</a:t>
            </a:r>
            <a:r>
              <a:rPr lang="en-US" sz="2600" dirty="0"/>
              <a:t>, the entry point to the application. Various key/value stores are added to configuration by </a:t>
            </a:r>
            <a:r>
              <a:rPr lang="en-US" sz="2600" dirty="0" smtClean="0"/>
              <a:t>default</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appsettings.json</a:t>
            </a:r>
            <a:r>
              <a:rPr lang="en-US" sz="2600" dirty="0" smtClean="0"/>
              <a:t>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User </a:t>
            </a:r>
            <a:r>
              <a:rPr lang="en-US" sz="2600" dirty="0"/>
              <a:t>Secrets (if the environment is </a:t>
            </a:r>
            <a:r>
              <a:rPr lang="en-US" sz="2600" dirty="0" smtClean="0"/>
              <a:t>Development)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Environment variables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Command </a:t>
            </a:r>
            <a:r>
              <a:rPr lang="en-US" sz="2600" dirty="0"/>
              <a:t>line arguments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247682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5557227" cy="230832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smtClean="0"/>
              <a:t>appsettings.json</a:t>
            </a:r>
            <a:r>
              <a:rPr lang="en-US" sz="2600" dirty="0" smtClean="0"/>
              <a:t> </a:t>
            </a:r>
            <a:r>
              <a:rPr lang="en-US" sz="2600" dirty="0"/>
              <a:t>file includes a section that configures logging for the </a:t>
            </a:r>
            <a:r>
              <a:rPr lang="en-US" sz="2600" dirty="0" smtClean="0"/>
              <a:t>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p:txBody>
      </p:sp>
      <p:pic>
        <p:nvPicPr>
          <p:cNvPr id="3" name="Picture 2"/>
          <p:cNvPicPr>
            <a:picLocks noChangeAspect="1"/>
          </p:cNvPicPr>
          <p:nvPr/>
        </p:nvPicPr>
        <p:blipFill>
          <a:blip r:embed="rId3"/>
          <a:stretch>
            <a:fillRect/>
          </a:stretch>
        </p:blipFill>
        <p:spPr>
          <a:xfrm>
            <a:off x="5833242" y="1380661"/>
            <a:ext cx="5255172" cy="5100038"/>
          </a:xfrm>
          <a:prstGeom prst="rect">
            <a:avLst/>
          </a:prstGeom>
        </p:spPr>
      </p:pic>
    </p:spTree>
    <p:extLst>
      <p:ext uri="{BB962C8B-B14F-4D97-AF65-F5344CB8AC3E}">
        <p14:creationId xmlns:p14="http://schemas.microsoft.com/office/powerpoint/2010/main" val="1518553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8510633" cy="4462760"/>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i="1" dirty="0" err="1"/>
              <a:t>IConfiguration</a:t>
            </a:r>
            <a:r>
              <a:rPr lang="en-US" sz="2600" dirty="0"/>
              <a:t> object enables you to access configuration settings in a variety of ways once it has been injected into your </a:t>
            </a:r>
            <a:r>
              <a:rPr lang="en-US" sz="2600" dirty="0" err="1"/>
              <a:t>PageModel's</a:t>
            </a:r>
            <a:r>
              <a:rPr lang="en-US" sz="2600" dirty="0"/>
              <a:t> constructor. </a:t>
            </a:r>
            <a:endParaRPr lang="en-US" sz="2600" dirty="0" smtClean="0"/>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Add </a:t>
            </a:r>
            <a:r>
              <a:rPr lang="en-US" sz="2600" dirty="0"/>
              <a:t>a using directive for </a:t>
            </a:r>
            <a:r>
              <a:rPr lang="en-US" sz="2600" b="1" i="1" dirty="0" err="1"/>
              <a:t>Microsoft.Extensions.Configuration</a:t>
            </a:r>
            <a:r>
              <a:rPr lang="en-US" sz="2600" dirty="0"/>
              <a:t> to the </a:t>
            </a:r>
            <a:r>
              <a:rPr lang="en-US" sz="2600" dirty="0" err="1"/>
              <a:t>PageModel</a:t>
            </a:r>
            <a:r>
              <a:rPr lang="en-US" sz="2600" dirty="0"/>
              <a:t> class file</a:t>
            </a:r>
            <a:r>
              <a:rPr lang="en-US" sz="2600" dirty="0" smtClean="0"/>
              <a:t>.</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i="1" dirty="0"/>
              <a:t>Configuration</a:t>
            </a:r>
            <a:r>
              <a:rPr lang="en-US" sz="2600" dirty="0"/>
              <a:t> class includes a convenience method for retrieving connection strings</a:t>
            </a:r>
            <a:r>
              <a:rPr lang="en-US" sz="2600" dirty="0" smtClean="0"/>
              <a:t>: </a:t>
            </a:r>
          </a:p>
          <a:p>
            <a:pPr marL="800100" lvl="1" indent="-342900">
              <a:spcBef>
                <a:spcPts val="600"/>
              </a:spcBef>
              <a:spcAft>
                <a:spcPts val="600"/>
              </a:spcAft>
              <a:buClr>
                <a:srgbClr val="973735"/>
              </a:buClr>
              <a:buSzPct val="50000"/>
              <a:buFont typeface="Wingdings" pitchFamily="2" charset="2"/>
              <a:buChar char="u"/>
              <a:tabLst>
                <a:tab pos="241300" algn="l"/>
              </a:tabLst>
              <a:defRPr/>
            </a:pPr>
            <a:r>
              <a:rPr lang="en-US" sz="2300" dirty="0" err="1" smtClean="0"/>
              <a:t>var</a:t>
            </a:r>
            <a:r>
              <a:rPr lang="en-US" sz="2300" dirty="0" smtClean="0"/>
              <a:t> conn </a:t>
            </a:r>
            <a:r>
              <a:rPr lang="en-US" sz="2300" dirty="0"/>
              <a:t>= </a:t>
            </a:r>
            <a:r>
              <a:rPr lang="en-US" sz="2300" dirty="0" err="1"/>
              <a:t>Configuration.GetConnectionString</a:t>
            </a:r>
            <a:r>
              <a:rPr lang="en-US" sz="2300" dirty="0"/>
              <a:t>("</a:t>
            </a:r>
            <a:r>
              <a:rPr lang="en-US" sz="2300" dirty="0" err="1"/>
              <a:t>DefaultConnection</a:t>
            </a:r>
            <a:r>
              <a:rPr lang="en-US" sz="2300" dirty="0"/>
              <a:t>");</a:t>
            </a:r>
          </a:p>
        </p:txBody>
      </p:sp>
      <p:pic>
        <p:nvPicPr>
          <p:cNvPr id="2" name="Picture 1"/>
          <p:cNvPicPr>
            <a:picLocks noChangeAspect="1"/>
          </p:cNvPicPr>
          <p:nvPr/>
        </p:nvPicPr>
        <p:blipFill>
          <a:blip r:embed="rId3"/>
          <a:stretch>
            <a:fillRect/>
          </a:stretch>
        </p:blipFill>
        <p:spPr>
          <a:xfrm>
            <a:off x="7783724" y="2417681"/>
            <a:ext cx="4408276" cy="3127060"/>
          </a:xfrm>
          <a:prstGeom prst="rect">
            <a:avLst/>
          </a:prstGeom>
        </p:spPr>
      </p:pic>
    </p:spTree>
    <p:extLst>
      <p:ext uri="{BB962C8B-B14F-4D97-AF65-F5344CB8AC3E}">
        <p14:creationId xmlns:p14="http://schemas.microsoft.com/office/powerpoint/2010/main" val="3453111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60098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your Razor Pages site to run under HTTPS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Running </a:t>
            </a:r>
            <a:r>
              <a:rPr lang="en-US" sz="2600" dirty="0"/>
              <a:t>a site under HTTPS used to be something that only big online merchants worried about.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err="1"/>
              <a:t>RequireHttps</a:t>
            </a:r>
            <a:r>
              <a:rPr lang="en-US" sz="2600" dirty="0"/>
              <a:t> attribute is an authorization filter whose role is to confirm that requests are received over HTTPS. If the request was not made over HTTPS, the client will be redirected to the HTTPS version of the request URI if the GET method was used. Non-HTTPS requests made using any other verb (e.g. POST) will receive a 403 Forbidden result. </a:t>
            </a:r>
          </a:p>
        </p:txBody>
      </p:sp>
      <p:pic>
        <p:nvPicPr>
          <p:cNvPr id="2" name="Picture 1"/>
          <p:cNvPicPr>
            <a:picLocks noChangeAspect="1"/>
          </p:cNvPicPr>
          <p:nvPr/>
        </p:nvPicPr>
        <p:blipFill>
          <a:blip r:embed="rId3"/>
          <a:stretch>
            <a:fillRect/>
          </a:stretch>
        </p:blipFill>
        <p:spPr>
          <a:xfrm>
            <a:off x="6695909" y="4746537"/>
            <a:ext cx="4884191" cy="1370111"/>
          </a:xfrm>
          <a:prstGeom prst="rect">
            <a:avLst/>
          </a:prstGeom>
        </p:spPr>
      </p:pic>
    </p:spTree>
    <p:extLst>
      <p:ext uri="{BB962C8B-B14F-4D97-AF65-F5344CB8AC3E}">
        <p14:creationId xmlns:p14="http://schemas.microsoft.com/office/powerpoint/2010/main" val="261461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Dependency Injection in Razor </a:t>
            </a:r>
            <a:r>
              <a:rPr lang="en-US" sz="4000" b="1" dirty="0" smtClean="0"/>
              <a:t>Pages</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Dependency Injection (DI) is a technique that promotes loose coupling of software through separation of concerns.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 </a:t>
            </a:r>
            <a:r>
              <a:rPr lang="en-US" sz="2600" dirty="0"/>
              <a:t>the context of a Razor Pages application, DI encourages you to develop discrete components for specific tasks, which are then injected into classes that need to use their functionality.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results in an application that is easier to maintain and test.</a:t>
            </a:r>
            <a:r>
              <a:rPr lang="en-US" sz="2600" dirty="0" smtClean="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Developers are advised to implement the SOLID principals of software design to ensure that their applications are robust and easier to maintain and extend. Another important guiding principal for developers is Don't Repeat Yourself (DRY), which states that </a:t>
            </a:r>
            <a:r>
              <a:rPr lang="en-US" sz="2600" dirty="0" smtClean="0"/>
              <a:t>should </a:t>
            </a:r>
            <a:r>
              <a:rPr lang="en-US" sz="2600" dirty="0"/>
              <a:t>aim to reduce code repetition wherever possible.</a:t>
            </a:r>
          </a:p>
        </p:txBody>
      </p:sp>
    </p:spTree>
    <p:extLst>
      <p:ext uri="{BB962C8B-B14F-4D97-AF65-F5344CB8AC3E}">
        <p14:creationId xmlns:p14="http://schemas.microsoft.com/office/powerpoint/2010/main" val="2938216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Forms are used for transferring data from the browser to the web server for further processing, such as saving it to a database, constructing an email, or simply subjecting the data to some kind of algorithm and then displaying the result.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HTML &lt;form&gt; element is used to create a form on a web page. The form element has a number of attributes, the most commonly used of which are method and action. The method attribute determines the HTTP verb to use when the form is submitted.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By </a:t>
            </a:r>
            <a:r>
              <a:rPr lang="en-US" sz="2600" dirty="0"/>
              <a:t>default, the GET verb is used and the form values are appended to the receiving page's URL as query string values. If the action attribute is omitted, the form will be submitted to the current URL i.e. the page that the form is in. </a:t>
            </a:r>
          </a:p>
        </p:txBody>
      </p:sp>
    </p:spTree>
    <p:extLst>
      <p:ext uri="{BB962C8B-B14F-4D97-AF65-F5344CB8AC3E}">
        <p14:creationId xmlns:p14="http://schemas.microsoft.com/office/powerpoint/2010/main" val="3482394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Access the user input. User </a:t>
            </a:r>
            <a:r>
              <a:rPr lang="en-US" sz="2600" dirty="0"/>
              <a:t>input is only available to server-side code if the form control has a value applied to the name attribute. There are several ways to reference posted form values: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Accessing </a:t>
            </a:r>
            <a:r>
              <a:rPr lang="en-US" sz="2300" dirty="0"/>
              <a:t>the </a:t>
            </a:r>
            <a:r>
              <a:rPr lang="en-US" sz="2300" dirty="0" err="1"/>
              <a:t>Request.Form</a:t>
            </a:r>
            <a:r>
              <a:rPr lang="en-US" sz="2300" dirty="0"/>
              <a:t> collection via a string-based index, using the name attribute of the form control as the index </a:t>
            </a:r>
            <a:r>
              <a:rPr lang="en-US" sz="2300" dirty="0" smtClean="0"/>
              <a:t>value.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Leveraging </a:t>
            </a:r>
            <a:r>
              <a:rPr lang="en-US" sz="2300" dirty="0"/>
              <a:t>Model Binding to map form fields to handler method </a:t>
            </a:r>
            <a:r>
              <a:rPr lang="en-US" sz="2300" dirty="0" smtClean="0"/>
              <a:t>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Leveraging </a:t>
            </a:r>
            <a:r>
              <a:rPr lang="en-US" sz="2300" dirty="0"/>
              <a:t>Model Binding to map form fields to public properties on a </a:t>
            </a:r>
            <a:r>
              <a:rPr lang="en-US" sz="2300" dirty="0" err="1"/>
              <a:t>PageModel</a:t>
            </a:r>
            <a:r>
              <a:rPr lang="en-US" sz="2300" dirty="0"/>
              <a:t> class.</a:t>
            </a:r>
          </a:p>
        </p:txBody>
      </p:sp>
      <p:pic>
        <p:nvPicPr>
          <p:cNvPr id="2" name="Picture 1"/>
          <p:cNvPicPr>
            <a:picLocks noChangeAspect="1"/>
          </p:cNvPicPr>
          <p:nvPr/>
        </p:nvPicPr>
        <p:blipFill>
          <a:blip r:embed="rId3"/>
          <a:stretch>
            <a:fillRect/>
          </a:stretch>
        </p:blipFill>
        <p:spPr>
          <a:xfrm>
            <a:off x="627991" y="3714913"/>
            <a:ext cx="4981077" cy="1161166"/>
          </a:xfrm>
          <a:prstGeom prst="rect">
            <a:avLst/>
          </a:prstGeom>
        </p:spPr>
      </p:pic>
      <p:pic>
        <p:nvPicPr>
          <p:cNvPr id="3" name="Picture 2"/>
          <p:cNvPicPr>
            <a:picLocks noChangeAspect="1"/>
          </p:cNvPicPr>
          <p:nvPr/>
        </p:nvPicPr>
        <p:blipFill>
          <a:blip r:embed="rId4"/>
          <a:stretch>
            <a:fillRect/>
          </a:stretch>
        </p:blipFill>
        <p:spPr>
          <a:xfrm>
            <a:off x="5921429" y="3590204"/>
            <a:ext cx="5804743" cy="1475782"/>
          </a:xfrm>
          <a:prstGeom prst="rect">
            <a:avLst/>
          </a:prstGeom>
        </p:spPr>
      </p:pic>
    </p:spTree>
    <p:extLst>
      <p:ext uri="{BB962C8B-B14F-4D97-AF65-F5344CB8AC3E}">
        <p14:creationId xmlns:p14="http://schemas.microsoft.com/office/powerpoint/2010/main" val="326042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1085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Leveraging </a:t>
            </a:r>
            <a:r>
              <a:rPr lang="en-US" sz="2600" dirty="0"/>
              <a:t>Model Binding to map form fields to handler method </a:t>
            </a:r>
            <a:r>
              <a:rPr lang="en-US" sz="2600" dirty="0" smtClean="0"/>
              <a:t>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Leveraging </a:t>
            </a:r>
            <a:r>
              <a:rPr lang="en-US" sz="2600" dirty="0"/>
              <a:t>Model Binding to map form fields to public properties on a </a:t>
            </a:r>
            <a:r>
              <a:rPr lang="en-US" sz="2600" dirty="0" err="1"/>
              <a:t>PageModel</a:t>
            </a:r>
            <a:r>
              <a:rPr lang="en-US" sz="2600" dirty="0"/>
              <a:t> class.</a:t>
            </a:r>
          </a:p>
        </p:txBody>
      </p:sp>
      <p:pic>
        <p:nvPicPr>
          <p:cNvPr id="2" name="Picture 1"/>
          <p:cNvPicPr>
            <a:picLocks noChangeAspect="1"/>
          </p:cNvPicPr>
          <p:nvPr/>
        </p:nvPicPr>
        <p:blipFill>
          <a:blip r:embed="rId3"/>
          <a:stretch>
            <a:fillRect/>
          </a:stretch>
        </p:blipFill>
        <p:spPr>
          <a:xfrm>
            <a:off x="3283169" y="4335418"/>
            <a:ext cx="5126282" cy="1883823"/>
          </a:xfrm>
          <a:prstGeom prst="rect">
            <a:avLst/>
          </a:prstGeom>
        </p:spPr>
      </p:pic>
      <p:pic>
        <p:nvPicPr>
          <p:cNvPr id="3" name="Picture 2"/>
          <p:cNvPicPr>
            <a:picLocks noChangeAspect="1"/>
          </p:cNvPicPr>
          <p:nvPr/>
        </p:nvPicPr>
        <p:blipFill>
          <a:blip r:embed="rId4"/>
          <a:stretch>
            <a:fillRect/>
          </a:stretch>
        </p:blipFill>
        <p:spPr>
          <a:xfrm>
            <a:off x="838200" y="2216633"/>
            <a:ext cx="4889938" cy="1243407"/>
          </a:xfrm>
          <a:prstGeom prst="rect">
            <a:avLst/>
          </a:prstGeom>
        </p:spPr>
      </p:pic>
    </p:spTree>
    <p:extLst>
      <p:ext uri="{BB962C8B-B14F-4D97-AF65-F5344CB8AC3E}">
        <p14:creationId xmlns:p14="http://schemas.microsoft.com/office/powerpoint/2010/main" val="149968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Validate </a:t>
            </a:r>
            <a:r>
              <a:rPr lang="en-US" sz="2600" dirty="0"/>
              <a:t>user input in two places in a web application: in the browser using client-side script or the browser's in-built data type validation; and on the server.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MVC framework, on which Razor Pages is built, includes a robust validation framework that works against inbound model properties on the client-side and on the server.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key players in the input validation framework are: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DataAnnotation</a:t>
            </a:r>
            <a:r>
              <a:rPr lang="en-US" sz="2600" dirty="0" smtClean="0"/>
              <a:t> Attributes, Tag </a:t>
            </a:r>
            <a:r>
              <a:rPr lang="en-US" sz="2600" dirty="0"/>
              <a:t>Helpers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jQuery </a:t>
            </a:r>
            <a:r>
              <a:rPr lang="en-US" sz="2600" dirty="0"/>
              <a:t>Unobtrusive Validation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ModelState</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Route </a:t>
            </a:r>
            <a:r>
              <a:rPr lang="en-US" sz="2600" dirty="0"/>
              <a:t>Constraints </a:t>
            </a:r>
          </a:p>
        </p:txBody>
      </p:sp>
    </p:spTree>
    <p:extLst>
      <p:ext uri="{BB962C8B-B14F-4D97-AF65-F5344CB8AC3E}">
        <p14:creationId xmlns:p14="http://schemas.microsoft.com/office/powerpoint/2010/main" val="303025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a:t>
            </a:r>
            <a:r>
              <a:rPr lang="en-US" sz="4000" b="1" dirty="0" smtClean="0"/>
              <a:t>Pages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304698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makes use of the popular C# programming language for server-side programming, and the easy-to-learn Razor </a:t>
            </a:r>
            <a:r>
              <a:rPr lang="en-US" sz="2600" dirty="0" err="1">
                <a:solidFill>
                  <a:srgbClr val="111111"/>
                </a:solidFill>
                <a:latin typeface="+mj-lt"/>
              </a:rPr>
              <a:t>templating</a:t>
            </a:r>
            <a:r>
              <a:rPr lang="en-US" sz="2600" dirty="0">
                <a:solidFill>
                  <a:srgbClr val="111111"/>
                </a:solidFill>
                <a:latin typeface="+mj-lt"/>
              </a:rPr>
              <a:t> syntax for embedding C# in HTML mark-up to generate content for browsers dynamically</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Architecturally, Razor Pages is an implementation of the MVC pattern and encourages separation of concerns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is included within .NET Core from version 2.0 onwards, which is available as a free download as either an SDK </a:t>
            </a:r>
            <a:r>
              <a:rPr lang="en-US" sz="2600" dirty="0" smtClean="0">
                <a:solidFill>
                  <a:srgbClr val="111111"/>
                </a:solidFill>
                <a:latin typeface="+mj-lt"/>
              </a:rPr>
              <a:t>or </a:t>
            </a:r>
            <a:r>
              <a:rPr lang="en-US" sz="2600" dirty="0">
                <a:solidFill>
                  <a:srgbClr val="111111"/>
                </a:solidFill>
                <a:latin typeface="+mj-lt"/>
              </a:rPr>
              <a:t>a Runtime. </a:t>
            </a:r>
            <a:endParaRPr lang="en-US" sz="2600" dirty="0" smtClean="0">
              <a:solidFill>
                <a:srgbClr val="111111"/>
              </a:solidFill>
              <a:latin typeface="+mj-lt"/>
            </a:endParaRPr>
          </a:p>
        </p:txBody>
      </p:sp>
    </p:spTree>
    <p:extLst>
      <p:ext uri="{BB962C8B-B14F-4D97-AF65-F5344CB8AC3E}">
        <p14:creationId xmlns:p14="http://schemas.microsoft.com/office/powerpoint/2010/main" val="1607707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2"/>
            <a:ext cx="3896591" cy="464742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building block of the validation framework is a set of attributes that inherit from </a:t>
            </a:r>
            <a:r>
              <a:rPr lang="en-US" sz="2600" i="1" dirty="0" err="1"/>
              <a:t>ValidationAttribute</a:t>
            </a:r>
            <a:r>
              <a:rPr lang="en-US" sz="2600" dirty="0"/>
              <a: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Most </a:t>
            </a:r>
            <a:r>
              <a:rPr lang="en-US" sz="2600" dirty="0"/>
              <a:t>of these attributes reside in the </a:t>
            </a:r>
            <a:r>
              <a:rPr lang="en-US" sz="2600" i="1" dirty="0" err="1"/>
              <a:t>System.ComponentModel.DataAnnotations</a:t>
            </a:r>
            <a:r>
              <a:rPr lang="en-US" sz="2600" i="1" dirty="0"/>
              <a:t> </a:t>
            </a:r>
            <a:r>
              <a:rPr lang="en-US" sz="2600" dirty="0"/>
              <a:t>namespace. </a:t>
            </a:r>
          </a:p>
        </p:txBody>
      </p:sp>
      <p:pic>
        <p:nvPicPr>
          <p:cNvPr id="2" name="Picture 1"/>
          <p:cNvPicPr>
            <a:picLocks noChangeAspect="1"/>
          </p:cNvPicPr>
          <p:nvPr/>
        </p:nvPicPr>
        <p:blipFill>
          <a:blip r:embed="rId3"/>
          <a:stretch>
            <a:fillRect/>
          </a:stretch>
        </p:blipFill>
        <p:spPr>
          <a:xfrm>
            <a:off x="3970399" y="1563022"/>
            <a:ext cx="8095477" cy="4705968"/>
          </a:xfrm>
          <a:prstGeom prst="rect">
            <a:avLst/>
          </a:prstGeom>
        </p:spPr>
      </p:pic>
    </p:spTree>
    <p:extLst>
      <p:ext uri="{BB962C8B-B14F-4D97-AF65-F5344CB8AC3E}">
        <p14:creationId xmlns:p14="http://schemas.microsoft.com/office/powerpoint/2010/main" val="1613303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0002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t> </a:t>
            </a:r>
            <a:r>
              <a:rPr lang="en-US" sz="2600" dirty="0" smtClean="0"/>
              <a:t>An example of </a:t>
            </a:r>
            <a:r>
              <a:rPr lang="en-US" sz="2600" dirty="0" err="1" smtClean="0"/>
              <a:t>DataAnnotation</a:t>
            </a:r>
            <a:r>
              <a:rPr lang="en-US" sz="2600" dirty="0" smtClean="0"/>
              <a:t> attributes</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2209800" y="2172300"/>
            <a:ext cx="6366641" cy="3521728"/>
          </a:xfrm>
          <a:prstGeom prst="rect">
            <a:avLst/>
          </a:prstGeom>
        </p:spPr>
      </p:pic>
    </p:spTree>
    <p:extLst>
      <p:ext uri="{BB962C8B-B14F-4D97-AF65-F5344CB8AC3E}">
        <p14:creationId xmlns:p14="http://schemas.microsoft.com/office/powerpoint/2010/main" val="4206660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Client-side validation support is provided by the jQuery Unobtrusive Validation library, developed by Microsoft.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t>
            </a:r>
            <a:r>
              <a:rPr lang="en-US" sz="2600" dirty="0" smtClean="0"/>
              <a:t>ust </a:t>
            </a:r>
            <a:r>
              <a:rPr lang="en-US" sz="2600" dirty="0"/>
              <a:t>include jQuery Unobtrusive Validation within the page containing the form for client side validation to work. This is most easily accomplished by the inclusion of the _</a:t>
            </a:r>
            <a:r>
              <a:rPr lang="en-US" sz="2600" i="1" dirty="0" err="1"/>
              <a:t>ValidationScriptsPartial.cshtml</a:t>
            </a:r>
            <a:r>
              <a:rPr lang="en-US" sz="2600" dirty="0"/>
              <a:t> file (located in the Shared folder) within the page</a:t>
            </a:r>
            <a:r>
              <a:rPr lang="en-US" sz="2600" dirty="0" smtClean="0"/>
              <a:t> </a:t>
            </a:r>
            <a:endParaRPr lang="en-US" sz="2600" dirty="0"/>
          </a:p>
        </p:txBody>
      </p:sp>
      <p:pic>
        <p:nvPicPr>
          <p:cNvPr id="2" name="Picture 1"/>
          <p:cNvPicPr>
            <a:picLocks noChangeAspect="1"/>
          </p:cNvPicPr>
          <p:nvPr/>
        </p:nvPicPr>
        <p:blipFill>
          <a:blip r:embed="rId3"/>
          <a:stretch>
            <a:fillRect/>
          </a:stretch>
        </p:blipFill>
        <p:spPr>
          <a:xfrm>
            <a:off x="396763" y="4477485"/>
            <a:ext cx="5131678" cy="889635"/>
          </a:xfrm>
          <a:prstGeom prst="rect">
            <a:avLst/>
          </a:prstGeom>
        </p:spPr>
      </p:pic>
    </p:spTree>
    <p:extLst>
      <p:ext uri="{BB962C8B-B14F-4D97-AF65-F5344CB8AC3E}">
        <p14:creationId xmlns:p14="http://schemas.microsoft.com/office/powerpoint/2010/main" val="36666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5</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627764"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Because it is so easy to circumvent client-side validation, server-side validation is included as part of the ASP.NET Core validation framework.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Once </a:t>
            </a:r>
            <a:r>
              <a:rPr lang="en-US" sz="2600" dirty="0"/>
              <a:t>property values have been bound, the framework looks for all validation attributes on those properties and executes them.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Any </a:t>
            </a:r>
            <a:r>
              <a:rPr lang="en-US" sz="2600" dirty="0"/>
              <a:t>failures result in an entry being added to a </a:t>
            </a:r>
            <a:r>
              <a:rPr lang="en-US" sz="2600" dirty="0" err="1" smtClean="0"/>
              <a:t>ModelStateDictionary</a:t>
            </a:r>
            <a:r>
              <a:rPr lang="en-US" sz="2600" dirty="0" smtClean="0"/>
              <a:t>. </a:t>
            </a:r>
            <a:r>
              <a:rPr lang="en-US" sz="2600" dirty="0"/>
              <a:t>This is made available in the </a:t>
            </a:r>
            <a:r>
              <a:rPr lang="en-US" sz="2600" dirty="0" err="1"/>
              <a:t>PageModel</a:t>
            </a:r>
            <a:r>
              <a:rPr lang="en-US" sz="2600" dirty="0"/>
              <a:t> class via </a:t>
            </a:r>
            <a:r>
              <a:rPr lang="en-US" sz="2600" i="1" dirty="0" err="1"/>
              <a:t>ModelState</a:t>
            </a:r>
            <a:r>
              <a:rPr lang="en-US" sz="2600" dirty="0"/>
              <a:t>, which has a property named </a:t>
            </a:r>
            <a:r>
              <a:rPr lang="en-US" sz="2600" i="1" dirty="0" err="1"/>
              <a:t>IsValid</a:t>
            </a:r>
            <a:r>
              <a:rPr lang="en-US" sz="2600" dirty="0"/>
              <a:t> that returns false if any of the validation tests </a:t>
            </a:r>
            <a:r>
              <a:rPr lang="en-US" sz="2600" dirty="0" smtClean="0"/>
              <a:t>fail. </a:t>
            </a:r>
            <a:endParaRPr lang="en-US" sz="2600" dirty="0"/>
          </a:p>
        </p:txBody>
      </p:sp>
      <p:pic>
        <p:nvPicPr>
          <p:cNvPr id="2" name="Picture 1"/>
          <p:cNvPicPr>
            <a:picLocks noChangeAspect="1"/>
          </p:cNvPicPr>
          <p:nvPr/>
        </p:nvPicPr>
        <p:blipFill>
          <a:blip r:embed="rId3"/>
          <a:stretch>
            <a:fillRect/>
          </a:stretch>
        </p:blipFill>
        <p:spPr>
          <a:xfrm>
            <a:off x="7577959" y="1638239"/>
            <a:ext cx="4475405" cy="3207030"/>
          </a:xfrm>
          <a:prstGeom prst="rect">
            <a:avLst/>
          </a:prstGeom>
        </p:spPr>
      </p:pic>
      <p:sp>
        <p:nvSpPr>
          <p:cNvPr id="3" name="Rectangle 2"/>
          <p:cNvSpPr/>
          <p:nvPr/>
        </p:nvSpPr>
        <p:spPr>
          <a:xfrm>
            <a:off x="8135007" y="2207172"/>
            <a:ext cx="2259724" cy="189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577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3214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in Razor Pages is the process that takes values from HTTP requests and maps them to handler method parameters or </a:t>
            </a:r>
            <a:r>
              <a:rPr lang="en-US" sz="2600" dirty="0" err="1"/>
              <a:t>PageModel</a:t>
            </a:r>
            <a:r>
              <a:rPr lang="en-US" sz="2600" dirty="0"/>
              <a:t> properties.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Model </a:t>
            </a:r>
            <a:r>
              <a:rPr lang="en-US" sz="2600" dirty="0"/>
              <a:t>binding reduces the need for the developer to manually extract values from the request and then assign them, one by one, to variables or properties for later processing.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work is repetitive, tedious and error prone, mainly because request values are usually only exposed via string-based indexes.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Model binding approaches</a:t>
            </a:r>
            <a:r>
              <a:rPr lang="en-US" sz="2600" dirty="0"/>
              <a:t>:</a:t>
            </a:r>
          </a:p>
          <a:p>
            <a:pPr marL="800100" lvl="1" indent="-342900" algn="just">
              <a:buClr>
                <a:srgbClr val="973735"/>
              </a:buClr>
              <a:buSzPct val="50000"/>
              <a:buFont typeface="Wingdings" pitchFamily="2" charset="2"/>
              <a:buChar char="u"/>
              <a:tabLst>
                <a:tab pos="241300" algn="l"/>
              </a:tabLst>
              <a:defRPr/>
            </a:pPr>
            <a:r>
              <a:rPr lang="en-US" sz="2600" dirty="0"/>
              <a:t>Binding </a:t>
            </a:r>
            <a:r>
              <a:rPr lang="en-US" sz="2600" dirty="0" smtClean="0"/>
              <a:t>posted form values to </a:t>
            </a:r>
            <a:r>
              <a:rPr lang="en-US" sz="2600" dirty="0"/>
              <a:t>Handler Method </a:t>
            </a:r>
            <a:r>
              <a:rPr lang="en-US" sz="2600" dirty="0" smtClean="0"/>
              <a:t>parameters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a:t>Binding posted form values to </a:t>
            </a:r>
            <a:r>
              <a:rPr lang="en-US" sz="2600" dirty="0" err="1"/>
              <a:t>PageModel</a:t>
            </a:r>
            <a:r>
              <a:rPr lang="en-US" sz="2600" dirty="0"/>
              <a:t> </a:t>
            </a:r>
            <a:r>
              <a:rPr lang="en-US" sz="2600" dirty="0" smtClean="0"/>
              <a:t>properties </a:t>
            </a:r>
          </a:p>
        </p:txBody>
      </p:sp>
    </p:spTree>
    <p:extLst>
      <p:ext uri="{BB962C8B-B14F-4D97-AF65-F5344CB8AC3E}">
        <p14:creationId xmlns:p14="http://schemas.microsoft.com/office/powerpoint/2010/main" val="419496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087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Handler Method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parameters are named after the form fields, and given an appropriate type for the expected data. To see this approach in action, remove the assignment code in the </a:t>
            </a:r>
            <a:r>
              <a:rPr lang="en-US" sz="2600" dirty="0" err="1"/>
              <a:t>OnPost</a:t>
            </a:r>
            <a:r>
              <a:rPr lang="en-US" sz="2600" dirty="0"/>
              <a:t> handler method and add two parameters to the </a:t>
            </a:r>
            <a:r>
              <a:rPr lang="en-US" sz="2600" dirty="0" smtClean="0"/>
              <a:t>method</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When </a:t>
            </a:r>
            <a:r>
              <a:rPr lang="en-US" sz="2600" dirty="0"/>
              <a:t>the form is posted, the Razor Pages framework calls the </a:t>
            </a:r>
            <a:r>
              <a:rPr lang="en-US" sz="2600" dirty="0" err="1"/>
              <a:t>OnPost</a:t>
            </a:r>
            <a:r>
              <a:rPr lang="en-US" sz="2600" dirty="0"/>
              <a:t> method and sees that it has two parameters. </a:t>
            </a:r>
            <a:endParaRPr lang="en-US" sz="2600" dirty="0" smtClean="0"/>
          </a:p>
        </p:txBody>
      </p:sp>
      <p:pic>
        <p:nvPicPr>
          <p:cNvPr id="2" name="Picture 1"/>
          <p:cNvPicPr>
            <a:picLocks noChangeAspect="1"/>
          </p:cNvPicPr>
          <p:nvPr/>
        </p:nvPicPr>
        <p:blipFill>
          <a:blip r:embed="rId3"/>
          <a:stretch>
            <a:fillRect/>
          </a:stretch>
        </p:blipFill>
        <p:spPr>
          <a:xfrm>
            <a:off x="314982" y="3447638"/>
            <a:ext cx="8944631" cy="1148446"/>
          </a:xfrm>
          <a:prstGeom prst="rect">
            <a:avLst/>
          </a:prstGeom>
        </p:spPr>
      </p:pic>
    </p:spTree>
    <p:extLst>
      <p:ext uri="{BB962C8B-B14F-4D97-AF65-F5344CB8AC3E}">
        <p14:creationId xmlns:p14="http://schemas.microsoft.com/office/powerpoint/2010/main" val="2330386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smtClean="0"/>
              <a:t>Binding </a:t>
            </a:r>
            <a:r>
              <a:rPr lang="en-US" sz="2600" i="1" dirty="0"/>
              <a:t>posted form values to </a:t>
            </a:r>
            <a:r>
              <a:rPr lang="en-US" sz="2600" i="1" dirty="0" err="1"/>
              <a:t>PageModel</a:t>
            </a:r>
            <a:r>
              <a:rPr lang="en-US" sz="2600" i="1" dirty="0"/>
              <a:t> properties</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approach </a:t>
            </a:r>
            <a:r>
              <a:rPr lang="en-US" sz="2600" dirty="0"/>
              <a:t>is more suitable if you need to access the values outside of the handler method (for display on the page or binding to tag </a:t>
            </a:r>
            <a:r>
              <a:rPr lang="en-US" sz="2600" dirty="0" smtClean="0"/>
              <a:t>helpers), </a:t>
            </a:r>
            <a:r>
              <a:rPr lang="en-US" sz="2600" dirty="0"/>
              <a:t>or if you prefer to work in a strongly typed manner within the Razor content page.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approach involves adding public properties to the </a:t>
            </a:r>
            <a:r>
              <a:rPr lang="en-US" sz="2600" dirty="0" err="1"/>
              <a:t>PageModel</a:t>
            </a:r>
            <a:r>
              <a:rPr lang="en-US" sz="2600" dirty="0"/>
              <a:t> (or to a @functions block if you don't want to use the </a:t>
            </a:r>
            <a:r>
              <a:rPr lang="en-US" sz="2600" dirty="0" err="1"/>
              <a:t>PageModel</a:t>
            </a:r>
            <a:r>
              <a:rPr lang="en-US" sz="2600" dirty="0"/>
              <a:t> approach) and then decorating them with the </a:t>
            </a:r>
            <a:r>
              <a:rPr lang="en-US" sz="2600" dirty="0" err="1"/>
              <a:t>BindProperty</a:t>
            </a:r>
            <a:r>
              <a:rPr lang="en-US" sz="2600" dirty="0"/>
              <a:t> attribute. </a:t>
            </a:r>
          </a:p>
        </p:txBody>
      </p:sp>
    </p:spTree>
    <p:extLst>
      <p:ext uri="{BB962C8B-B14F-4D97-AF65-F5344CB8AC3E}">
        <p14:creationId xmlns:p14="http://schemas.microsoft.com/office/powerpoint/2010/main" val="403089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smtClean="0"/>
              <a:t>Binding </a:t>
            </a:r>
            <a:r>
              <a:rPr lang="en-US" sz="2600" i="1" dirty="0"/>
              <a:t>posted form values to </a:t>
            </a:r>
            <a:r>
              <a:rPr lang="en-US" sz="2600" i="1" dirty="0" err="1"/>
              <a:t>PageModel</a:t>
            </a:r>
            <a:r>
              <a:rPr lang="en-US" sz="2600" i="1" dirty="0"/>
              <a:t> properties</a:t>
            </a:r>
            <a:r>
              <a:rPr lang="en-US" sz="2600" dirty="0"/>
              <a:t> </a:t>
            </a:r>
            <a:r>
              <a:rPr lang="en-US" sz="2600" dirty="0" smtClean="0"/>
              <a:t>(contd.)</a:t>
            </a:r>
            <a:endParaRPr lang="en-US" sz="2600" dirty="0"/>
          </a:p>
        </p:txBody>
      </p:sp>
      <p:pic>
        <p:nvPicPr>
          <p:cNvPr id="3" name="Picture 2"/>
          <p:cNvPicPr>
            <a:picLocks noChangeAspect="1"/>
          </p:cNvPicPr>
          <p:nvPr/>
        </p:nvPicPr>
        <p:blipFill>
          <a:blip r:embed="rId3"/>
          <a:stretch>
            <a:fillRect/>
          </a:stretch>
        </p:blipFill>
        <p:spPr>
          <a:xfrm>
            <a:off x="0" y="2009299"/>
            <a:ext cx="7724775" cy="3457575"/>
          </a:xfrm>
          <a:prstGeom prst="rect">
            <a:avLst/>
          </a:prstGeom>
        </p:spPr>
      </p:pic>
      <p:pic>
        <p:nvPicPr>
          <p:cNvPr id="8" name="Picture 7"/>
          <p:cNvPicPr>
            <a:picLocks noChangeAspect="1"/>
          </p:cNvPicPr>
          <p:nvPr/>
        </p:nvPicPr>
        <p:blipFill>
          <a:blip r:embed="rId4"/>
          <a:stretch>
            <a:fillRect/>
          </a:stretch>
        </p:blipFill>
        <p:spPr>
          <a:xfrm>
            <a:off x="4172257" y="2968181"/>
            <a:ext cx="7724775" cy="3429000"/>
          </a:xfrm>
          <a:prstGeom prst="rect">
            <a:avLst/>
          </a:prstGeom>
        </p:spPr>
      </p:pic>
      <p:sp>
        <p:nvSpPr>
          <p:cNvPr id="9" name="Rectangle 8"/>
          <p:cNvSpPr/>
          <p:nvPr/>
        </p:nvSpPr>
        <p:spPr>
          <a:xfrm>
            <a:off x="396763" y="2968181"/>
            <a:ext cx="1411017" cy="325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763" y="2476595"/>
            <a:ext cx="1400506" cy="251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59150" y="3042653"/>
            <a:ext cx="1524000" cy="25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66669" y="3724028"/>
            <a:ext cx="3142593" cy="525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23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75514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Managing state in Razor Pages is the process of retaining user or application-related data over the duration of a number of requests.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Razor </a:t>
            </a:r>
            <a:r>
              <a:rPr lang="en-US" sz="2600" dirty="0"/>
              <a:t>Pages, along with its underlying MVC framework provides a number of mechanisms for retaining information (or state) across requests, each with its benefits and drawbacks:</a:t>
            </a:r>
          </a:p>
          <a:p>
            <a:pPr marL="800100" lvl="1" indent="-342900" algn="just">
              <a:buClr>
                <a:srgbClr val="973735"/>
              </a:buClr>
              <a:buSzPct val="50000"/>
              <a:buFont typeface="Wingdings" pitchFamily="2" charset="2"/>
              <a:buChar char="u"/>
              <a:tabLst>
                <a:tab pos="241300" algn="l"/>
              </a:tabLst>
              <a:defRPr/>
            </a:pPr>
            <a:r>
              <a:rPr lang="en-US" sz="2600" dirty="0" smtClean="0"/>
              <a:t>Hidden </a:t>
            </a:r>
            <a:r>
              <a:rPr lang="en-US" sz="2600" dirty="0"/>
              <a:t>Form Fields</a:t>
            </a:r>
          </a:p>
          <a:p>
            <a:pPr marL="800100" lvl="1" indent="-342900" algn="just">
              <a:buClr>
                <a:srgbClr val="973735"/>
              </a:buClr>
              <a:buSzPct val="50000"/>
              <a:buFont typeface="Wingdings" pitchFamily="2" charset="2"/>
              <a:buChar char="u"/>
              <a:tabLst>
                <a:tab pos="241300" algn="l"/>
              </a:tabLst>
              <a:defRPr/>
            </a:pPr>
            <a:r>
              <a:rPr lang="en-US" sz="2600" dirty="0" smtClean="0"/>
              <a:t>Query </a:t>
            </a:r>
            <a:r>
              <a:rPr lang="en-US" sz="2600" dirty="0"/>
              <a:t>Strings</a:t>
            </a:r>
          </a:p>
          <a:p>
            <a:pPr marL="800100" lvl="1" indent="-342900" algn="just">
              <a:buClr>
                <a:srgbClr val="973735"/>
              </a:buClr>
              <a:buSzPct val="50000"/>
              <a:buFont typeface="Wingdings" pitchFamily="2" charset="2"/>
              <a:buChar char="u"/>
              <a:tabLst>
                <a:tab pos="241300" algn="l"/>
              </a:tabLst>
              <a:defRPr/>
            </a:pPr>
            <a:r>
              <a:rPr lang="en-US" sz="2600" dirty="0" smtClean="0"/>
              <a:t>Route </a:t>
            </a:r>
            <a:r>
              <a:rPr lang="en-US" sz="2600" dirty="0"/>
              <a:t>Data</a:t>
            </a:r>
          </a:p>
          <a:p>
            <a:pPr marL="800100" lvl="1" indent="-342900" algn="just">
              <a:buClr>
                <a:srgbClr val="973735"/>
              </a:buClr>
              <a:buSzPct val="50000"/>
              <a:buFont typeface="Wingdings" pitchFamily="2" charset="2"/>
              <a:buChar char="u"/>
              <a:tabLst>
                <a:tab pos="241300" algn="l"/>
              </a:tabLst>
              <a:defRPr/>
            </a:pPr>
            <a:r>
              <a:rPr lang="en-US" sz="2600" dirty="0" smtClean="0"/>
              <a:t>Cookies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err="1" smtClean="0"/>
              <a:t>TempData</a:t>
            </a:r>
            <a:r>
              <a:rPr lang="en-US" sz="2600" dirty="0" smtClean="0"/>
              <a:t>, Session Variables, Application Variables, Caching</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 </a:t>
            </a:r>
            <a:endParaRPr lang="en-US" sz="2300" dirty="0"/>
          </a:p>
        </p:txBody>
      </p:sp>
    </p:spTree>
    <p:extLst>
      <p:ext uri="{BB962C8B-B14F-4D97-AF65-F5344CB8AC3E}">
        <p14:creationId xmlns:p14="http://schemas.microsoft.com/office/powerpoint/2010/main" val="73465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Session </a:t>
            </a:r>
            <a:r>
              <a:rPr lang="en-US" sz="2600" dirty="0"/>
              <a:t>state is a mechanism that enables you to store and retrieve user specific values temporarily. These values can be stored for the duration of the visitor's session on your site.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Session </a:t>
            </a:r>
            <a:r>
              <a:rPr lang="en-US" sz="2600" dirty="0"/>
              <a:t>management in ASP.NET Core is included in the </a:t>
            </a:r>
            <a:r>
              <a:rPr lang="en-US" sz="2600" i="1" dirty="0" err="1"/>
              <a:t>Microsoft.AspNetCore.All</a:t>
            </a:r>
            <a:r>
              <a:rPr lang="en-US" sz="2600" dirty="0"/>
              <a:t> </a:t>
            </a:r>
            <a:r>
              <a:rPr lang="en-US" sz="2600" dirty="0" err="1"/>
              <a:t>metapackage</a:t>
            </a:r>
            <a:r>
              <a:rPr lang="en-US" sz="2600" dirty="0"/>
              <a:t>, but is not enabled by default. </a:t>
            </a:r>
            <a:r>
              <a:rPr lang="en-US" sz="2600" dirty="0" smtClean="0"/>
              <a:t>Must </a:t>
            </a:r>
            <a:r>
              <a:rPr lang="en-US" sz="2600" dirty="0"/>
              <a:t>enable Session State in the </a:t>
            </a:r>
            <a:r>
              <a:rPr lang="en-US" sz="2600" dirty="0" smtClean="0"/>
              <a:t>Startup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149563" y="4284830"/>
            <a:ext cx="5467350" cy="1428750"/>
          </a:xfrm>
          <a:prstGeom prst="rect">
            <a:avLst/>
          </a:prstGeom>
        </p:spPr>
      </p:pic>
      <p:pic>
        <p:nvPicPr>
          <p:cNvPr id="3" name="Picture 2"/>
          <p:cNvPicPr>
            <a:picLocks noChangeAspect="1"/>
          </p:cNvPicPr>
          <p:nvPr/>
        </p:nvPicPr>
        <p:blipFill>
          <a:blip r:embed="rId4"/>
          <a:stretch>
            <a:fillRect/>
          </a:stretch>
        </p:blipFill>
        <p:spPr>
          <a:xfrm>
            <a:off x="5354569" y="3958161"/>
            <a:ext cx="6734175" cy="2705100"/>
          </a:xfrm>
          <a:prstGeom prst="rect">
            <a:avLst/>
          </a:prstGeom>
        </p:spPr>
      </p:pic>
      <p:sp>
        <p:nvSpPr>
          <p:cNvPr id="8" name="Rectangle 7"/>
          <p:cNvSpPr/>
          <p:nvPr/>
        </p:nvSpPr>
        <p:spPr>
          <a:xfrm>
            <a:off x="396763" y="4715466"/>
            <a:ext cx="2133600" cy="294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16913" y="4750895"/>
            <a:ext cx="1810162" cy="20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6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Razor Pages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63203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is a markup syntax for embedding server-based code into webpages.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syntax consists of Razor markup, C#, and HTML. Files containing Razor generally have a .</a:t>
            </a:r>
            <a:r>
              <a:rPr lang="en-US" sz="2600" dirty="0" err="1">
                <a:solidFill>
                  <a:srgbClr val="111111"/>
                </a:solidFill>
                <a:latin typeface="+mj-lt"/>
              </a:rPr>
              <a:t>cshtml</a:t>
            </a:r>
            <a:r>
              <a:rPr lang="en-US" sz="2600" dirty="0">
                <a:solidFill>
                  <a:srgbClr val="111111"/>
                </a:solidFill>
                <a:latin typeface="+mj-lt"/>
              </a:rPr>
              <a:t> file extension.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default Razor language is HTML. Rendering HTML from Razor markup is no different than rendering HTML from an HTML file. HTML markup in .</a:t>
            </a:r>
            <a:r>
              <a:rPr lang="en-US" sz="2600" dirty="0" err="1">
                <a:solidFill>
                  <a:srgbClr val="111111"/>
                </a:solidFill>
                <a:latin typeface="+mj-lt"/>
              </a:rPr>
              <a:t>cshtml</a:t>
            </a:r>
            <a:endParaRPr lang="en-US" sz="26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files is rendered by the server </a:t>
            </a:r>
            <a:r>
              <a:rPr lang="en-US" sz="2600" dirty="0" smtClean="0">
                <a:solidFill>
                  <a:srgbClr val="111111"/>
                </a:solidFill>
                <a:latin typeface="+mj-lt"/>
              </a:rPr>
              <a:t>unchanged.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Different types of ASP.NET Razor</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(Single Page Model) – Demo1.cshtml</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(with Page Model) – Demo2.cshtml + Demo2.cshtml.cs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with MVC</a:t>
            </a:r>
          </a:p>
        </p:txBody>
      </p:sp>
    </p:spTree>
    <p:extLst>
      <p:ext uri="{BB962C8B-B14F-4D97-AF65-F5344CB8AC3E}">
        <p14:creationId xmlns:p14="http://schemas.microsoft.com/office/powerpoint/2010/main" val="1010472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a:t>
            </a:r>
            <a:r>
              <a:rPr lang="en-US" sz="2600" dirty="0" smtClean="0"/>
              <a:t>Sessions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Using </a:t>
            </a:r>
            <a:r>
              <a:rPr lang="en-US" sz="2600" dirty="0"/>
              <a:t>Session Variables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10" name="Picture 9"/>
          <p:cNvPicPr>
            <a:picLocks noChangeAspect="1"/>
          </p:cNvPicPr>
          <p:nvPr/>
        </p:nvPicPr>
        <p:blipFill>
          <a:blip r:embed="rId3"/>
          <a:stretch>
            <a:fillRect/>
          </a:stretch>
        </p:blipFill>
        <p:spPr>
          <a:xfrm>
            <a:off x="3581400" y="1473638"/>
            <a:ext cx="6172200" cy="997048"/>
          </a:xfrm>
          <a:prstGeom prst="rect">
            <a:avLst/>
          </a:prstGeom>
        </p:spPr>
      </p:pic>
      <p:pic>
        <p:nvPicPr>
          <p:cNvPr id="11" name="Picture 10"/>
          <p:cNvPicPr>
            <a:picLocks noChangeAspect="1"/>
          </p:cNvPicPr>
          <p:nvPr/>
        </p:nvPicPr>
        <p:blipFill>
          <a:blip r:embed="rId4"/>
          <a:stretch>
            <a:fillRect/>
          </a:stretch>
        </p:blipFill>
        <p:spPr>
          <a:xfrm>
            <a:off x="396762" y="3165594"/>
            <a:ext cx="8673665" cy="1198335"/>
          </a:xfrm>
          <a:prstGeom prst="rect">
            <a:avLst/>
          </a:prstGeom>
        </p:spPr>
      </p:pic>
      <p:pic>
        <p:nvPicPr>
          <p:cNvPr id="12" name="Picture 11"/>
          <p:cNvPicPr>
            <a:picLocks noChangeAspect="1"/>
          </p:cNvPicPr>
          <p:nvPr/>
        </p:nvPicPr>
        <p:blipFill>
          <a:blip r:embed="rId5"/>
          <a:stretch>
            <a:fillRect/>
          </a:stretch>
        </p:blipFill>
        <p:spPr>
          <a:xfrm>
            <a:off x="453913" y="4443869"/>
            <a:ext cx="8616514" cy="1935260"/>
          </a:xfrm>
          <a:prstGeom prst="rect">
            <a:avLst/>
          </a:prstGeom>
        </p:spPr>
      </p:pic>
    </p:spTree>
    <p:extLst>
      <p:ext uri="{BB962C8B-B14F-4D97-AF65-F5344CB8AC3E}">
        <p14:creationId xmlns:p14="http://schemas.microsoft.com/office/powerpoint/2010/main" val="1091159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123267" cy="366254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uses cookies to tie multiple request together in a session.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List </a:t>
            </a:r>
            <a:r>
              <a:rPr lang="en-US" sz="2600" dirty="0"/>
              <a:t>of properties </a:t>
            </a:r>
            <a:r>
              <a:rPr lang="en-US" sz="2600" dirty="0" smtClean="0"/>
              <a:t>of Cookie</a:t>
            </a:r>
            <a:endParaRPr lang="en-US" sz="2600" dirty="0"/>
          </a:p>
        </p:txBody>
      </p:sp>
      <p:pic>
        <p:nvPicPr>
          <p:cNvPr id="2" name="Picture 1"/>
          <p:cNvPicPr>
            <a:picLocks noChangeAspect="1"/>
          </p:cNvPicPr>
          <p:nvPr/>
        </p:nvPicPr>
        <p:blipFill>
          <a:blip r:embed="rId3"/>
          <a:stretch>
            <a:fillRect/>
          </a:stretch>
        </p:blipFill>
        <p:spPr>
          <a:xfrm>
            <a:off x="145979" y="2548384"/>
            <a:ext cx="6025343" cy="1624223"/>
          </a:xfrm>
          <a:prstGeom prst="rect">
            <a:avLst/>
          </a:prstGeom>
        </p:spPr>
      </p:pic>
      <p:pic>
        <p:nvPicPr>
          <p:cNvPr id="3" name="Picture 2"/>
          <p:cNvPicPr>
            <a:picLocks noChangeAspect="1"/>
          </p:cNvPicPr>
          <p:nvPr/>
        </p:nvPicPr>
        <p:blipFill>
          <a:blip r:embed="rId4"/>
          <a:stretch>
            <a:fillRect/>
          </a:stretch>
        </p:blipFill>
        <p:spPr>
          <a:xfrm>
            <a:off x="6169084" y="2270235"/>
            <a:ext cx="6022916" cy="4210464"/>
          </a:xfrm>
          <a:prstGeom prst="rect">
            <a:avLst/>
          </a:prstGeom>
        </p:spPr>
      </p:pic>
      <p:cxnSp>
        <p:nvCxnSpPr>
          <p:cNvPr id="8" name="Straight Arrow Connector 7"/>
          <p:cNvCxnSpPr/>
          <p:nvPr/>
        </p:nvCxnSpPr>
        <p:spPr>
          <a:xfrm flipV="1">
            <a:off x="4151586" y="2548384"/>
            <a:ext cx="2364828" cy="2191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90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AJAX is a technique used for making requests from the browser to the server for various purposes such as the retrieval of assorted content including data, HTML, XML, posting form values and so on.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Requests are initiated from client script (usually JavaScript) once the page has already been loaded in the browser.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If </a:t>
            </a:r>
            <a:r>
              <a:rPr lang="en-US" sz="2600" dirty="0"/>
              <a:t>you wanted to update parts of the page as a result of choices that the user made, those choices would have to be sent to the server as a form post and the page would be regenerated on the web server in its entirety.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use of AJAX in a web page eliminates this stop-start approach to working in a web page.</a:t>
            </a:r>
            <a:r>
              <a:rPr lang="en-US" sz="2600" dirty="0" smtClean="0"/>
              <a:t> </a:t>
            </a:r>
            <a:endParaRPr lang="en-US" sz="2600" dirty="0"/>
          </a:p>
        </p:txBody>
      </p:sp>
      <p:pic>
        <p:nvPicPr>
          <p:cNvPr id="2" name="Picture 1"/>
          <p:cNvPicPr>
            <a:picLocks noChangeAspect="1"/>
          </p:cNvPicPr>
          <p:nvPr/>
        </p:nvPicPr>
        <p:blipFill>
          <a:blip r:embed="rId3"/>
          <a:stretch>
            <a:fillRect/>
          </a:stretch>
        </p:blipFill>
        <p:spPr>
          <a:xfrm>
            <a:off x="5265682" y="5744144"/>
            <a:ext cx="2774731" cy="994279"/>
          </a:xfrm>
          <a:prstGeom prst="rect">
            <a:avLst/>
          </a:prstGeom>
        </p:spPr>
      </p:pic>
    </p:spTree>
    <p:extLst>
      <p:ext uri="{BB962C8B-B14F-4D97-AF65-F5344CB8AC3E}">
        <p14:creationId xmlns:p14="http://schemas.microsoft.com/office/powerpoint/2010/main" val="2697525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- 2</a:t>
            </a:r>
            <a:endParaRPr lang="en-US" sz="4000" b="1" dirty="0"/>
          </a:p>
        </p:txBody>
      </p:sp>
      <p:pic>
        <p:nvPicPr>
          <p:cNvPr id="3" name="Picture 2"/>
          <p:cNvPicPr>
            <a:picLocks noChangeAspect="1"/>
          </p:cNvPicPr>
          <p:nvPr/>
        </p:nvPicPr>
        <p:blipFill>
          <a:blip r:embed="rId3"/>
          <a:stretch>
            <a:fillRect/>
          </a:stretch>
        </p:blipFill>
        <p:spPr>
          <a:xfrm>
            <a:off x="0" y="1382993"/>
            <a:ext cx="3743325" cy="2505075"/>
          </a:xfrm>
          <a:prstGeom prst="rect">
            <a:avLst/>
          </a:prstGeom>
        </p:spPr>
      </p:pic>
      <p:pic>
        <p:nvPicPr>
          <p:cNvPr id="8" name="Picture 7"/>
          <p:cNvPicPr>
            <a:picLocks noChangeAspect="1"/>
          </p:cNvPicPr>
          <p:nvPr/>
        </p:nvPicPr>
        <p:blipFill>
          <a:blip r:embed="rId4"/>
          <a:stretch>
            <a:fillRect/>
          </a:stretch>
        </p:blipFill>
        <p:spPr>
          <a:xfrm>
            <a:off x="3343275" y="2415069"/>
            <a:ext cx="8848725" cy="4065630"/>
          </a:xfrm>
          <a:prstGeom prst="rect">
            <a:avLst/>
          </a:prstGeom>
        </p:spPr>
      </p:pic>
      <p:sp>
        <p:nvSpPr>
          <p:cNvPr id="9" name="Heptagon 8"/>
          <p:cNvSpPr/>
          <p:nvPr/>
        </p:nvSpPr>
        <p:spPr>
          <a:xfrm>
            <a:off x="-210207" y="173420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11" name="Heptagon 10"/>
          <p:cNvSpPr/>
          <p:nvPr/>
        </p:nvSpPr>
        <p:spPr>
          <a:xfrm>
            <a:off x="4014130" y="1852876"/>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426595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- 3</a:t>
            </a:r>
            <a:endParaRPr lang="en-US" sz="4000" b="1" dirty="0"/>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a:t>
            </a:r>
            <a:endParaRPr lang="en-US" dirty="0">
              <a:solidFill>
                <a:srgbClr val="FF0000"/>
              </a:solidFill>
            </a:endParaRPr>
          </a:p>
        </p:txBody>
      </p:sp>
      <p:sp>
        <p:nvSpPr>
          <p:cNvPr id="11" name="Heptagon 10"/>
          <p:cNvSpPr/>
          <p:nvPr/>
        </p:nvSpPr>
        <p:spPr>
          <a:xfrm>
            <a:off x="7717140" y="1261025"/>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pic>
        <p:nvPicPr>
          <p:cNvPr id="2" name="Picture 1"/>
          <p:cNvPicPr>
            <a:picLocks noChangeAspect="1"/>
          </p:cNvPicPr>
          <p:nvPr/>
        </p:nvPicPr>
        <p:blipFill>
          <a:blip r:embed="rId3"/>
          <a:stretch>
            <a:fillRect/>
          </a:stretch>
        </p:blipFill>
        <p:spPr>
          <a:xfrm>
            <a:off x="1003733" y="1199329"/>
            <a:ext cx="5667375" cy="1247775"/>
          </a:xfrm>
          <a:prstGeom prst="rect">
            <a:avLst/>
          </a:prstGeom>
        </p:spPr>
      </p:pic>
      <p:pic>
        <p:nvPicPr>
          <p:cNvPr id="7" name="Picture 6"/>
          <p:cNvPicPr>
            <a:picLocks noChangeAspect="1"/>
          </p:cNvPicPr>
          <p:nvPr/>
        </p:nvPicPr>
        <p:blipFill>
          <a:blip r:embed="rId4"/>
          <a:stretch>
            <a:fillRect/>
          </a:stretch>
        </p:blipFill>
        <p:spPr>
          <a:xfrm>
            <a:off x="8324110" y="1302269"/>
            <a:ext cx="3467100" cy="3009900"/>
          </a:xfrm>
          <a:prstGeom prst="rect">
            <a:avLst/>
          </a:prstGeom>
        </p:spPr>
      </p:pic>
      <p:pic>
        <p:nvPicPr>
          <p:cNvPr id="10" name="Picture 9"/>
          <p:cNvPicPr>
            <a:picLocks noChangeAspect="1"/>
          </p:cNvPicPr>
          <p:nvPr/>
        </p:nvPicPr>
        <p:blipFill>
          <a:blip r:embed="rId5"/>
          <a:stretch>
            <a:fillRect/>
          </a:stretch>
        </p:blipFill>
        <p:spPr>
          <a:xfrm>
            <a:off x="749508" y="2692314"/>
            <a:ext cx="4933950" cy="4095750"/>
          </a:xfrm>
          <a:prstGeom prst="rect">
            <a:avLst/>
          </a:prstGeom>
        </p:spPr>
      </p:pic>
      <p:pic>
        <p:nvPicPr>
          <p:cNvPr id="12" name="Picture 11"/>
          <p:cNvPicPr>
            <a:picLocks noChangeAspect="1"/>
          </p:cNvPicPr>
          <p:nvPr/>
        </p:nvPicPr>
        <p:blipFill>
          <a:blip r:embed="rId6"/>
          <a:stretch>
            <a:fillRect/>
          </a:stretch>
        </p:blipFill>
        <p:spPr>
          <a:xfrm>
            <a:off x="6062334" y="4470087"/>
            <a:ext cx="6562725" cy="2028825"/>
          </a:xfrm>
          <a:prstGeom prst="rect">
            <a:avLst/>
          </a:prstGeom>
        </p:spPr>
      </p:pic>
      <p:sp>
        <p:nvSpPr>
          <p:cNvPr id="14" name="Heptagon 13"/>
          <p:cNvSpPr/>
          <p:nvPr/>
        </p:nvSpPr>
        <p:spPr>
          <a:xfrm>
            <a:off x="142538" y="2583633"/>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a:t>
            </a:r>
            <a:endParaRPr lang="en-US" dirty="0">
              <a:solidFill>
                <a:srgbClr val="FF0000"/>
              </a:solidFill>
            </a:endParaRPr>
          </a:p>
        </p:txBody>
      </p:sp>
      <p:sp>
        <p:nvSpPr>
          <p:cNvPr id="15" name="Heptagon 14"/>
          <p:cNvSpPr/>
          <p:nvPr/>
        </p:nvSpPr>
        <p:spPr>
          <a:xfrm>
            <a:off x="6274304" y="387099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a:t>
            </a:r>
            <a:endParaRPr lang="en-US" dirty="0">
              <a:solidFill>
                <a:srgbClr val="FF0000"/>
              </a:solidFill>
            </a:endParaRPr>
          </a:p>
        </p:txBody>
      </p:sp>
    </p:spTree>
    <p:extLst>
      <p:ext uri="{BB962C8B-B14F-4D97-AF65-F5344CB8AC3E}">
        <p14:creationId xmlns:p14="http://schemas.microsoft.com/office/powerpoint/2010/main" val="2188653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- 3</a:t>
            </a:r>
            <a:endParaRPr lang="en-US" sz="4000" b="1" dirty="0"/>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7</a:t>
            </a:r>
            <a:endParaRPr lang="en-US" dirty="0">
              <a:solidFill>
                <a:srgbClr val="FF0000"/>
              </a:solidFill>
            </a:endParaRPr>
          </a:p>
        </p:txBody>
      </p:sp>
      <p:pic>
        <p:nvPicPr>
          <p:cNvPr id="13" name="Picture 12"/>
          <p:cNvPicPr>
            <a:picLocks noChangeAspect="1"/>
          </p:cNvPicPr>
          <p:nvPr/>
        </p:nvPicPr>
        <p:blipFill>
          <a:blip r:embed="rId3"/>
          <a:stretch>
            <a:fillRect/>
          </a:stretch>
        </p:blipFill>
        <p:spPr>
          <a:xfrm>
            <a:off x="1173792" y="1500109"/>
            <a:ext cx="7296150" cy="4381500"/>
          </a:xfrm>
          <a:prstGeom prst="rect">
            <a:avLst/>
          </a:prstGeom>
        </p:spPr>
      </p:pic>
    </p:spTree>
    <p:extLst>
      <p:ext uri="{BB962C8B-B14F-4D97-AF65-F5344CB8AC3E}">
        <p14:creationId xmlns:p14="http://schemas.microsoft.com/office/powerpoint/2010/main" val="3817347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Scaffolding Razor </a:t>
            </a:r>
            <a:r>
              <a:rPr lang="en-US" sz="4000" b="1" dirty="0" smtClean="0"/>
              <a:t>Pages</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Scaffolding in ASP.NET Core is a technique used to generate code at design time to support a number of common application scenarios when working with Entity Framework Core.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code generation tool is available as a </a:t>
            </a:r>
            <a:r>
              <a:rPr lang="en-US" sz="2600" dirty="0" err="1"/>
              <a:t>Nuget</a:t>
            </a:r>
            <a:r>
              <a:rPr lang="en-US" sz="2600" dirty="0"/>
              <a:t> package. </a:t>
            </a:r>
          </a:p>
        </p:txBody>
      </p:sp>
      <p:pic>
        <p:nvPicPr>
          <p:cNvPr id="2" name="Picture 1"/>
          <p:cNvPicPr>
            <a:picLocks noChangeAspect="1"/>
          </p:cNvPicPr>
          <p:nvPr/>
        </p:nvPicPr>
        <p:blipFill>
          <a:blip r:embed="rId3"/>
          <a:stretch>
            <a:fillRect/>
          </a:stretch>
        </p:blipFill>
        <p:spPr>
          <a:xfrm>
            <a:off x="417673" y="3359261"/>
            <a:ext cx="5729224" cy="2230848"/>
          </a:xfrm>
          <a:prstGeom prst="rect">
            <a:avLst/>
          </a:prstGeom>
        </p:spPr>
      </p:pic>
      <p:pic>
        <p:nvPicPr>
          <p:cNvPr id="3" name="Picture 2"/>
          <p:cNvPicPr>
            <a:picLocks noChangeAspect="1"/>
          </p:cNvPicPr>
          <p:nvPr/>
        </p:nvPicPr>
        <p:blipFill>
          <a:blip r:embed="rId4"/>
          <a:stretch>
            <a:fillRect/>
          </a:stretch>
        </p:blipFill>
        <p:spPr>
          <a:xfrm>
            <a:off x="5082163" y="4737775"/>
            <a:ext cx="6672918" cy="1625366"/>
          </a:xfrm>
          <a:prstGeom prst="rect">
            <a:avLst/>
          </a:prstGeom>
        </p:spPr>
      </p:pic>
      <p:sp>
        <p:nvSpPr>
          <p:cNvPr id="8" name="Rectangle 7"/>
          <p:cNvSpPr/>
          <p:nvPr/>
        </p:nvSpPr>
        <p:spPr>
          <a:xfrm>
            <a:off x="5213131" y="6064469"/>
            <a:ext cx="2543503"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63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145" y="2774730"/>
            <a:ext cx="10751419" cy="11035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sz="4200" b="1" dirty="0" smtClean="0">
                <a:solidFill>
                  <a:schemeClr val="accent2"/>
                </a:solidFill>
                <a:latin typeface="Arial" panose="020B0604020202020204" pitchFamily="34" charset="0"/>
                <a:cs typeface="Arial" panose="020B0604020202020204" pitchFamily="34" charset="0"/>
              </a:rPr>
              <a:t>Razor Pages Demo</a:t>
            </a:r>
            <a:endParaRPr lang="en-US" sz="4200" dirty="0">
              <a:solidFill>
                <a:schemeClr val="accent2"/>
              </a:solidFill>
            </a:endParaRPr>
          </a:p>
        </p:txBody>
      </p:sp>
    </p:spTree>
    <p:extLst>
      <p:ext uri="{BB962C8B-B14F-4D97-AF65-F5344CB8AC3E}">
        <p14:creationId xmlns:p14="http://schemas.microsoft.com/office/powerpoint/2010/main" val="471609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857475" cy="50244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smtClean="0"/>
              <a:t>Step </a:t>
            </a:r>
            <a:r>
              <a:rPr lang="en-US" sz="2600" b="1" u="sng" dirty="0"/>
              <a:t>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a:t>
            </a:r>
            <a:r>
              <a:rPr lang="en-US" sz="2600" dirty="0" smtClean="0"/>
              <a:t>(Empty) for </a:t>
            </a:r>
            <a:r>
              <a:rPr lang="en-US" sz="2600" dirty="0"/>
              <a:t>form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07</a:t>
            </a:r>
            <a:r>
              <a:rPr lang="en-US" sz="2600" dirty="0"/>
              <a:t>. Build and run Project.</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902262" y="1563023"/>
            <a:ext cx="3289738" cy="4007460"/>
          </a:xfrm>
          <a:prstGeom prst="rect">
            <a:avLst/>
          </a:prstGeom>
        </p:spPr>
      </p:pic>
    </p:spTree>
    <p:extLst>
      <p:ext uri="{BB962C8B-B14F-4D97-AF65-F5344CB8AC3E}">
        <p14:creationId xmlns:p14="http://schemas.microsoft.com/office/powerpoint/2010/main" val="4265999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0038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 project template for creating an ASP.NET application with example ASP.NET Razor Pages content.)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 </a:t>
            </a:r>
            <a:endParaRPr lang="en-US" sz="2300" dirty="0"/>
          </a:p>
        </p:txBody>
      </p:sp>
      <p:pic>
        <p:nvPicPr>
          <p:cNvPr id="9" name="Picture 8"/>
          <p:cNvPicPr/>
          <p:nvPr/>
        </p:nvPicPr>
        <p:blipFill>
          <a:blip r:embed="rId3"/>
          <a:stretch>
            <a:fillRect/>
          </a:stretch>
        </p:blipFill>
        <p:spPr>
          <a:xfrm>
            <a:off x="253657" y="2435546"/>
            <a:ext cx="4572000" cy="2603071"/>
          </a:xfrm>
          <a:prstGeom prst="rect">
            <a:avLst/>
          </a:prstGeom>
          <a:ln>
            <a:noFill/>
          </a:ln>
          <a:effectLst>
            <a:outerShdw blurRad="190500" algn="tl" rotWithShape="0">
              <a:srgbClr val="000000">
                <a:alpha val="70000"/>
              </a:srgbClr>
            </a:outerShdw>
          </a:effectLst>
        </p:spPr>
      </p:pic>
      <p:pic>
        <p:nvPicPr>
          <p:cNvPr id="10" name="Picture 9"/>
          <p:cNvPicPr/>
          <p:nvPr/>
        </p:nvPicPr>
        <p:blipFill>
          <a:blip r:embed="rId4"/>
          <a:stretch>
            <a:fillRect/>
          </a:stretch>
        </p:blipFill>
        <p:spPr>
          <a:xfrm>
            <a:off x="2152563" y="3765868"/>
            <a:ext cx="4917687" cy="2603071"/>
          </a:xfrm>
          <a:prstGeom prst="rect">
            <a:avLst/>
          </a:prstGeom>
          <a:ln>
            <a:noFill/>
          </a:ln>
          <a:effectLst>
            <a:outerShdw blurRad="190500" algn="tl" rotWithShape="0">
              <a:srgbClr val="000000">
                <a:alpha val="70000"/>
              </a:srgbClr>
            </a:outerShdw>
          </a:effectLst>
        </p:spPr>
      </p:pic>
      <p:pic>
        <p:nvPicPr>
          <p:cNvPr id="11" name="Picture 10"/>
          <p:cNvPicPr/>
          <p:nvPr/>
        </p:nvPicPr>
        <p:blipFill>
          <a:blip r:embed="rId5"/>
          <a:stretch>
            <a:fillRect/>
          </a:stretch>
        </p:blipFill>
        <p:spPr>
          <a:xfrm>
            <a:off x="7383159" y="2963406"/>
            <a:ext cx="4434347" cy="2693236"/>
          </a:xfrm>
          <a:prstGeom prst="rect">
            <a:avLst/>
          </a:prstGeom>
          <a:ln>
            <a:noFill/>
          </a:ln>
          <a:effectLst>
            <a:outerShdw blurRad="190500" algn="tl" rotWithShape="0">
              <a:srgbClr val="000000">
                <a:alpha val="70000"/>
              </a:srgbClr>
            </a:outerShdw>
          </a:effectLst>
        </p:spPr>
      </p:pic>
      <p:sp>
        <p:nvSpPr>
          <p:cNvPr id="12" name="Rectangle 11"/>
          <p:cNvSpPr/>
          <p:nvPr/>
        </p:nvSpPr>
        <p:spPr>
          <a:xfrm>
            <a:off x="2209800" y="3072479"/>
            <a:ext cx="2286000" cy="49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88256" y="6013339"/>
            <a:ext cx="499534" cy="186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1893" y="3678621"/>
            <a:ext cx="2515486" cy="262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217593" y="5306226"/>
            <a:ext cx="423333" cy="169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5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Razor Pages – Single File Approach</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547911"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code block is denoted by an opening @{ and is terminated with a closing }. The content within the block is standard C# code. </a:t>
            </a:r>
            <a:endParaRPr lang="en-US" sz="2600" dirty="0" smtClean="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Functions </a:t>
            </a:r>
            <a:r>
              <a:rPr lang="en-US" sz="2600" dirty="0" smtClean="0">
                <a:solidFill>
                  <a:srgbClr val="111111"/>
                </a:solidFill>
                <a:latin typeface="+mj-lt"/>
              </a:rPr>
              <a:t>blocks</a:t>
            </a:r>
            <a:endParaRPr lang="en-US" sz="2600" dirty="0">
              <a:solidFill>
                <a:srgbClr val="111111"/>
              </a:solidFill>
              <a:latin typeface="+mj-lt"/>
            </a:endParaRPr>
          </a:p>
        </p:txBody>
      </p:sp>
      <p:pic>
        <p:nvPicPr>
          <p:cNvPr id="5" name="Picture 4"/>
          <p:cNvPicPr>
            <a:picLocks noChangeAspect="1"/>
          </p:cNvPicPr>
          <p:nvPr/>
        </p:nvPicPr>
        <p:blipFill rotWithShape="1">
          <a:blip r:embed="rId3"/>
          <a:srcRect r="11945"/>
          <a:stretch/>
        </p:blipFill>
        <p:spPr>
          <a:xfrm>
            <a:off x="7683370" y="1595937"/>
            <a:ext cx="4298424" cy="4496404"/>
          </a:xfrm>
          <a:prstGeom prst="rect">
            <a:avLst/>
          </a:prstGeom>
        </p:spPr>
      </p:pic>
      <p:pic>
        <p:nvPicPr>
          <p:cNvPr id="8" name="Picture 7"/>
          <p:cNvPicPr>
            <a:picLocks noChangeAspect="1"/>
          </p:cNvPicPr>
          <p:nvPr/>
        </p:nvPicPr>
        <p:blipFill rotWithShape="1">
          <a:blip r:embed="rId4"/>
          <a:srcRect l="635"/>
          <a:stretch/>
        </p:blipFill>
        <p:spPr>
          <a:xfrm>
            <a:off x="396763" y="3160736"/>
            <a:ext cx="4675461" cy="3457575"/>
          </a:xfrm>
          <a:prstGeom prst="rect">
            <a:avLst/>
          </a:prstGeom>
        </p:spPr>
      </p:pic>
    </p:spTree>
    <p:extLst>
      <p:ext uri="{BB962C8B-B14F-4D97-AF65-F5344CB8AC3E}">
        <p14:creationId xmlns:p14="http://schemas.microsoft.com/office/powerpoint/2010/main" val="3790148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481490"/>
            <a:ext cx="12241805" cy="22313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 y="2426231"/>
            <a:ext cx="6117021" cy="3868417"/>
          </a:xfrm>
          <a:prstGeom prst="rect">
            <a:avLst/>
          </a:prstGeom>
        </p:spPr>
      </p:pic>
      <p:pic>
        <p:nvPicPr>
          <p:cNvPr id="9" name="Picture 8"/>
          <p:cNvPicPr/>
          <p:nvPr/>
        </p:nvPicPr>
        <p:blipFill rotWithShape="1">
          <a:blip r:embed="rId4"/>
          <a:srcRect t="685"/>
          <a:stretch/>
        </p:blipFill>
        <p:spPr bwMode="auto">
          <a:xfrm>
            <a:off x="5714260" y="2323986"/>
            <a:ext cx="6182772" cy="3970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9872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3998191" cy="1831271"/>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3948385" y="442672"/>
            <a:ext cx="8054429" cy="5789962"/>
          </a:xfrm>
          <a:prstGeom prst="rect">
            <a:avLst/>
          </a:prstGeom>
        </p:spPr>
      </p:pic>
    </p:spTree>
    <p:extLst>
      <p:ext uri="{BB962C8B-B14F-4D97-AF65-F5344CB8AC3E}">
        <p14:creationId xmlns:p14="http://schemas.microsoft.com/office/powerpoint/2010/main" val="671989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4001696" cy="2708434"/>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4114060" y="240580"/>
            <a:ext cx="6984864" cy="6107668"/>
          </a:xfrm>
          <a:prstGeom prst="rect">
            <a:avLst/>
          </a:prstGeom>
        </p:spPr>
      </p:pic>
    </p:spTree>
    <p:extLst>
      <p:ext uri="{BB962C8B-B14F-4D97-AF65-F5344CB8AC3E}">
        <p14:creationId xmlns:p14="http://schemas.microsoft.com/office/powerpoint/2010/main" val="206891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50810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a:t>
            </a:r>
            <a:r>
              <a:rPr lang="en-US" sz="2600" dirty="0" smtClean="0"/>
              <a:t>Empty)</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10067" y="2038032"/>
            <a:ext cx="5039995" cy="3493135"/>
          </a:xfrm>
          <a:prstGeom prst="rect">
            <a:avLst/>
          </a:prstGeom>
          <a:ln>
            <a:noFill/>
          </a:ln>
          <a:effectLst>
            <a:outerShdw blurRad="190500" algn="tl" rotWithShape="0">
              <a:srgbClr val="000000">
                <a:alpha val="70000"/>
              </a:srgbClr>
            </a:outerShdw>
          </a:effectLst>
        </p:spPr>
      </p:pic>
      <p:pic>
        <p:nvPicPr>
          <p:cNvPr id="10" name="Picture 9"/>
          <p:cNvPicPr/>
          <p:nvPr/>
        </p:nvPicPr>
        <p:blipFill rotWithShape="1">
          <a:blip r:embed="rId4"/>
          <a:srcRect l="748"/>
          <a:stretch/>
        </p:blipFill>
        <p:spPr bwMode="auto">
          <a:xfrm>
            <a:off x="838200" y="3522531"/>
            <a:ext cx="5039995" cy="28936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5"/>
          <a:stretch>
            <a:fillRect/>
          </a:stretch>
        </p:blipFill>
        <p:spPr>
          <a:xfrm>
            <a:off x="6082234" y="894291"/>
            <a:ext cx="5943600" cy="4324350"/>
          </a:xfrm>
          <a:prstGeom prst="rect">
            <a:avLst/>
          </a:prstGeom>
        </p:spPr>
      </p:pic>
      <p:pic>
        <p:nvPicPr>
          <p:cNvPr id="12" name="Picture 11"/>
          <p:cNvPicPr/>
          <p:nvPr/>
        </p:nvPicPr>
        <p:blipFill>
          <a:blip r:embed="rId6"/>
          <a:stretch>
            <a:fillRect/>
          </a:stretch>
        </p:blipFill>
        <p:spPr>
          <a:xfrm>
            <a:off x="6062629" y="5244779"/>
            <a:ext cx="5943600" cy="701675"/>
          </a:xfrm>
          <a:prstGeom prst="rect">
            <a:avLst/>
          </a:prstGeom>
        </p:spPr>
      </p:pic>
      <p:sp>
        <p:nvSpPr>
          <p:cNvPr id="2" name="Rectangle 1"/>
          <p:cNvSpPr/>
          <p:nvPr/>
        </p:nvSpPr>
        <p:spPr>
          <a:xfrm>
            <a:off x="1574800" y="2675467"/>
            <a:ext cx="2116667" cy="195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16667" y="5334000"/>
            <a:ext cx="2339128" cy="197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6182625"/>
            <a:ext cx="457200" cy="2336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31000" y="1829685"/>
            <a:ext cx="4428067" cy="112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0123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43116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a:t>
            </a:r>
            <a:r>
              <a:rPr lang="en-US" sz="2600" dirty="0" smtClean="0"/>
              <a:t>(contd.)</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15" name="Picture 14"/>
          <p:cNvPicPr/>
          <p:nvPr/>
        </p:nvPicPr>
        <p:blipFill rotWithShape="1">
          <a:blip r:embed="rId3"/>
          <a:srcRect t="658"/>
          <a:stretch/>
        </p:blipFill>
        <p:spPr bwMode="auto">
          <a:xfrm>
            <a:off x="2797352" y="251088"/>
            <a:ext cx="8164937" cy="5960526"/>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3993931" y="3321269"/>
            <a:ext cx="3825766" cy="24909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307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53575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a:t>
            </a:r>
            <a:r>
              <a:rPr lang="en-US" sz="2600" dirty="0" smtClean="0"/>
              <a:t>files</a:t>
            </a:r>
            <a:endParaRPr lang="en-US" sz="2600" dirty="0"/>
          </a:p>
        </p:txBody>
      </p:sp>
      <p:pic>
        <p:nvPicPr>
          <p:cNvPr id="8" name="Picture 7"/>
          <p:cNvPicPr/>
          <p:nvPr/>
        </p:nvPicPr>
        <p:blipFill>
          <a:blip r:embed="rId3"/>
          <a:stretch>
            <a:fillRect/>
          </a:stretch>
        </p:blipFill>
        <p:spPr>
          <a:xfrm>
            <a:off x="139940" y="2946051"/>
            <a:ext cx="5943600" cy="1478915"/>
          </a:xfrm>
          <a:prstGeom prst="rect">
            <a:avLst/>
          </a:prstGeom>
        </p:spPr>
      </p:pic>
      <p:pic>
        <p:nvPicPr>
          <p:cNvPr id="9" name="Picture 8"/>
          <p:cNvPicPr/>
          <p:nvPr/>
        </p:nvPicPr>
        <p:blipFill>
          <a:blip r:embed="rId4"/>
          <a:stretch>
            <a:fillRect/>
          </a:stretch>
        </p:blipFill>
        <p:spPr>
          <a:xfrm>
            <a:off x="5416603" y="151794"/>
            <a:ext cx="5943600" cy="3622675"/>
          </a:xfrm>
          <a:prstGeom prst="rect">
            <a:avLst/>
          </a:prstGeom>
        </p:spPr>
      </p:pic>
      <p:pic>
        <p:nvPicPr>
          <p:cNvPr id="10" name="Picture 9"/>
          <p:cNvPicPr/>
          <p:nvPr/>
        </p:nvPicPr>
        <p:blipFill>
          <a:blip r:embed="rId5"/>
          <a:stretch>
            <a:fillRect/>
          </a:stretch>
        </p:blipFill>
        <p:spPr>
          <a:xfrm>
            <a:off x="5416603" y="3927444"/>
            <a:ext cx="5943600" cy="2473960"/>
          </a:xfrm>
          <a:prstGeom prst="rect">
            <a:avLst/>
          </a:prstGeom>
        </p:spPr>
      </p:pic>
      <p:sp>
        <p:nvSpPr>
          <p:cNvPr id="2" name="Rectangle 1"/>
          <p:cNvSpPr/>
          <p:nvPr/>
        </p:nvSpPr>
        <p:spPr>
          <a:xfrm>
            <a:off x="6369269" y="4256690"/>
            <a:ext cx="4540469" cy="1650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3307025"/>
            <a:ext cx="3040117" cy="168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378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87716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b="1" u="sng" dirty="0" smtClean="0"/>
              <a:t> </a:t>
            </a: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rotWithShape="1">
          <a:blip r:embed="rId3"/>
          <a:srcRect t="16129" b="17762"/>
          <a:stretch/>
        </p:blipFill>
        <p:spPr bwMode="auto">
          <a:xfrm>
            <a:off x="203297" y="1653670"/>
            <a:ext cx="5943600" cy="21082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9" name="Picture 8"/>
          <p:cNvPicPr/>
          <p:nvPr/>
        </p:nvPicPr>
        <p:blipFill rotWithShape="1">
          <a:blip r:embed="rId4"/>
          <a:srcRect t="8955"/>
          <a:stretch/>
        </p:blipFill>
        <p:spPr bwMode="auto">
          <a:xfrm>
            <a:off x="5714260" y="2119446"/>
            <a:ext cx="5943600" cy="33572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295661" y="5752126"/>
            <a:ext cx="5943600" cy="561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68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4" y="1563023"/>
            <a:ext cx="7669804" cy="4493538"/>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01</a:t>
            </a:r>
            <a:r>
              <a:rPr lang="en-US" sz="2600" b="1" dirty="0"/>
              <a:t>.</a:t>
            </a:r>
            <a:r>
              <a:rPr lang="en-US" sz="2600" dirty="0"/>
              <a:t> Create ASP.NET Core Web Application</a:t>
            </a:r>
          </a:p>
          <a:p>
            <a:pPr marL="342900" indent="-342900">
              <a:buClr>
                <a:srgbClr val="973735"/>
              </a:buClr>
              <a:buSzPct val="50000"/>
              <a:buFont typeface="Wingdings" pitchFamily="2" charset="2"/>
              <a:buChar char="u"/>
              <a:tabLst>
                <a:tab pos="241300" algn="l"/>
              </a:tabLst>
              <a:defRPr/>
            </a:pPr>
            <a:r>
              <a:rPr lang="en-US" sz="2600" b="1" u="sng" dirty="0"/>
              <a:t>Step 02</a:t>
            </a:r>
            <a:r>
              <a:rPr lang="en-US" sz="2600" dirty="0"/>
              <a:t>. Add model – Student, Course, Enrolment.</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03.</a:t>
            </a:r>
            <a:r>
              <a:rPr lang="en-US" sz="2600" b="1" dirty="0"/>
              <a:t> </a:t>
            </a:r>
            <a:r>
              <a:rPr lang="en-US" sz="2600" dirty="0"/>
              <a:t>Manage </a:t>
            </a:r>
            <a:r>
              <a:rPr lang="en-US" sz="2600" dirty="0" err="1"/>
              <a:t>NuGet</a:t>
            </a:r>
            <a:r>
              <a:rPr lang="en-US" sz="2600" dirty="0"/>
              <a:t> packages for Solution/Project</a:t>
            </a:r>
            <a:endParaRPr lang="en-US" sz="2600" dirty="0" smtClean="0"/>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04</a:t>
            </a:r>
            <a:r>
              <a:rPr lang="en-US" sz="2600" dirty="0"/>
              <a:t>. Add Connection string (</a:t>
            </a:r>
            <a:r>
              <a:rPr lang="en-US" sz="2600" dirty="0" err="1"/>
              <a:t>appsettings.json</a:t>
            </a:r>
            <a:r>
              <a:rPr lang="en-US" sz="2600" dirty="0"/>
              <a:t> file)</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05</a:t>
            </a:r>
            <a:r>
              <a:rPr lang="en-US" sz="2600" dirty="0"/>
              <a:t>. Scaffold Student pages</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06</a:t>
            </a:r>
            <a:r>
              <a:rPr lang="en-US" sz="2600" dirty="0"/>
              <a:t>. Change the code on </a:t>
            </a:r>
            <a:r>
              <a:rPr lang="en-US" sz="2600" dirty="0" err="1"/>
              <a:t>Startup.cs</a:t>
            </a:r>
            <a:r>
              <a:rPr lang="en-US" sz="2600" dirty="0"/>
              <a:t> and </a:t>
            </a:r>
            <a:r>
              <a:rPr lang="en-US" sz="2600" dirty="0" err="1" smtClean="0"/>
              <a:t>Program.cs</a:t>
            </a:r>
            <a:endParaRPr lang="en-US" sz="2600" b="1" u="sng" dirty="0" smtClean="0"/>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07</a:t>
            </a:r>
            <a:r>
              <a:rPr lang="en-US" sz="2600" dirty="0"/>
              <a:t>. Build and run Program. </a:t>
            </a:r>
            <a:r>
              <a:rPr lang="en-US" sz="2600" dirty="0" smtClean="0"/>
              <a:t>        </a:t>
            </a:r>
            <a:endParaRPr lang="en-US" sz="2600" dirty="0"/>
          </a:p>
        </p:txBody>
      </p:sp>
      <p:pic>
        <p:nvPicPr>
          <p:cNvPr id="8" name="Picture 7"/>
          <p:cNvPicPr/>
          <p:nvPr/>
        </p:nvPicPr>
        <p:blipFill>
          <a:blip r:embed="rId3"/>
          <a:stretch>
            <a:fillRect/>
          </a:stretch>
        </p:blipFill>
        <p:spPr>
          <a:xfrm>
            <a:off x="7167375" y="2196454"/>
            <a:ext cx="4729657" cy="32266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6031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084149"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Manage </a:t>
            </a:r>
            <a:r>
              <a:rPr lang="en-US" sz="2300" dirty="0" err="1"/>
              <a:t>NuGet</a:t>
            </a:r>
            <a:r>
              <a:rPr lang="en-US" sz="2300" dirty="0"/>
              <a:t> packages for Solution/Project</a:t>
            </a:r>
          </a:p>
        </p:txBody>
      </p:sp>
      <p:pic>
        <p:nvPicPr>
          <p:cNvPr id="10" name="Picture 9"/>
          <p:cNvPicPr/>
          <p:nvPr/>
        </p:nvPicPr>
        <p:blipFill>
          <a:blip r:embed="rId3"/>
          <a:stretch>
            <a:fillRect/>
          </a:stretch>
        </p:blipFill>
        <p:spPr>
          <a:xfrm>
            <a:off x="990600" y="2129738"/>
            <a:ext cx="10171386" cy="4239531"/>
          </a:xfrm>
          <a:prstGeom prst="rect">
            <a:avLst/>
          </a:prstGeom>
        </p:spPr>
      </p:pic>
      <p:sp>
        <p:nvSpPr>
          <p:cNvPr id="2" name="Rectangle 1"/>
          <p:cNvSpPr/>
          <p:nvPr/>
        </p:nvSpPr>
        <p:spPr>
          <a:xfrm>
            <a:off x="7924800" y="3815255"/>
            <a:ext cx="2995448" cy="483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850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0" y="1432727"/>
            <a:ext cx="12084149"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The </a:t>
            </a:r>
            <a:r>
              <a:rPr lang="en-US" sz="2300" dirty="0"/>
              <a:t>scaffolding process will provide these files (creates Razor pages in the </a:t>
            </a:r>
            <a:r>
              <a:rPr lang="en-US" sz="2300" i="1" dirty="0"/>
              <a:t>Pages/Students</a:t>
            </a:r>
            <a:r>
              <a:rPr lang="en-US" sz="2300" dirty="0"/>
              <a:t> folder) </a:t>
            </a:r>
          </a:p>
        </p:txBody>
      </p:sp>
      <p:pic>
        <p:nvPicPr>
          <p:cNvPr id="8" name="Picture 7"/>
          <p:cNvPicPr/>
          <p:nvPr/>
        </p:nvPicPr>
        <p:blipFill rotWithShape="1">
          <a:blip r:embed="rId3"/>
          <a:srcRect l="24893" t="17854" r="2457" b="22317"/>
          <a:stretch/>
        </p:blipFill>
        <p:spPr bwMode="auto">
          <a:xfrm>
            <a:off x="2036379" y="2370234"/>
            <a:ext cx="8169165" cy="379933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3" name="Rectangle 2"/>
          <p:cNvSpPr/>
          <p:nvPr/>
        </p:nvSpPr>
        <p:spPr>
          <a:xfrm>
            <a:off x="2123090" y="3563007"/>
            <a:ext cx="2879834" cy="472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66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a:t>
            </a:r>
            <a:r>
              <a:rPr lang="en-US" sz="4000" b="1" dirty="0" err="1"/>
              <a:t>PageModel</a:t>
            </a:r>
            <a:r>
              <a:rPr lang="en-US" sz="4000" b="1" dirty="0"/>
              <a:t> Files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78964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Any </a:t>
            </a:r>
            <a:r>
              <a:rPr lang="en-US" sz="2600" dirty="0">
                <a:solidFill>
                  <a:srgbClr val="111111"/>
                </a:solidFill>
                <a:latin typeface="+mj-lt"/>
              </a:rPr>
              <a:t>code relating to the processing of user input or data should be placed in </a:t>
            </a:r>
            <a:r>
              <a:rPr lang="en-US" sz="2600" dirty="0" err="1">
                <a:solidFill>
                  <a:srgbClr val="111111"/>
                </a:solidFill>
                <a:latin typeface="+mj-lt"/>
              </a:rPr>
              <a:t>PageModel</a:t>
            </a:r>
            <a:r>
              <a:rPr lang="en-US" sz="2600" dirty="0">
                <a:solidFill>
                  <a:srgbClr val="111111"/>
                </a:solidFill>
                <a:latin typeface="+mj-lt"/>
              </a:rPr>
              <a:t> files, which share a one-to-one mapping with their associated content page.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They </a:t>
            </a:r>
            <a:r>
              <a:rPr lang="en-US" sz="2600" dirty="0">
                <a:solidFill>
                  <a:srgbClr val="111111"/>
                </a:solidFill>
                <a:latin typeface="+mj-lt"/>
              </a:rPr>
              <a:t>even share the same file name, albeit with an additional .</a:t>
            </a:r>
            <a:r>
              <a:rPr lang="en-US" sz="2600" dirty="0" smtClean="0">
                <a:solidFill>
                  <a:srgbClr val="111111"/>
                </a:solidFill>
                <a:latin typeface="+mj-lt"/>
              </a:rPr>
              <a:t>cs. </a:t>
            </a:r>
            <a:endParaRPr lang="en-US" sz="26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041553" y="3498924"/>
            <a:ext cx="4574628" cy="3164338"/>
          </a:xfrm>
          <a:prstGeom prst="rect">
            <a:avLst/>
          </a:prstGeom>
        </p:spPr>
      </p:pic>
      <p:pic>
        <p:nvPicPr>
          <p:cNvPr id="5" name="Picture 4"/>
          <p:cNvPicPr>
            <a:picLocks noChangeAspect="1"/>
          </p:cNvPicPr>
          <p:nvPr/>
        </p:nvPicPr>
        <p:blipFill>
          <a:blip r:embed="rId4"/>
          <a:stretch>
            <a:fillRect/>
          </a:stretch>
        </p:blipFill>
        <p:spPr>
          <a:xfrm>
            <a:off x="7881197" y="1516156"/>
            <a:ext cx="4352925" cy="3752850"/>
          </a:xfrm>
          <a:prstGeom prst="rect">
            <a:avLst/>
          </a:prstGeom>
        </p:spPr>
      </p:pic>
    </p:spTree>
    <p:extLst>
      <p:ext uri="{BB962C8B-B14F-4D97-AF65-F5344CB8AC3E}">
        <p14:creationId xmlns:p14="http://schemas.microsoft.com/office/powerpoint/2010/main" val="381903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Razor Pages with Entity Framework </a:t>
            </a:r>
            <a:r>
              <a:rPr lang="en-US" sz="2300" dirty="0" smtClean="0"/>
              <a:t>CRUD (includes search, sorting and paging) </a:t>
            </a:r>
            <a:endParaRPr lang="en-US" sz="2300" dirty="0"/>
          </a:p>
        </p:txBody>
      </p:sp>
      <p:pic>
        <p:nvPicPr>
          <p:cNvPr id="9" name="Picture 8"/>
          <p:cNvPicPr/>
          <p:nvPr/>
        </p:nvPicPr>
        <p:blipFill>
          <a:blip r:embed="rId3"/>
          <a:stretch>
            <a:fillRect/>
          </a:stretch>
        </p:blipFill>
        <p:spPr>
          <a:xfrm>
            <a:off x="2764494" y="2276883"/>
            <a:ext cx="6158789" cy="3861158"/>
          </a:xfrm>
          <a:prstGeom prst="rect">
            <a:avLst/>
          </a:prstGeom>
          <a:ln>
            <a:noFill/>
          </a:ln>
          <a:effectLst>
            <a:outerShdw blurRad="190500" algn="tl" rotWithShape="0">
              <a:srgbClr val="000000">
                <a:alpha val="70000"/>
              </a:srgbClr>
            </a:outerShdw>
          </a:effectLst>
        </p:spPr>
      </p:pic>
      <p:sp>
        <p:nvSpPr>
          <p:cNvPr id="2" name="Rectangle 1"/>
          <p:cNvSpPr/>
          <p:nvPr/>
        </p:nvSpPr>
        <p:spPr>
          <a:xfrm>
            <a:off x="2974428" y="3415862"/>
            <a:ext cx="3172469" cy="367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4428" y="5065986"/>
            <a:ext cx="1040524"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4428" y="3878317"/>
            <a:ext cx="3594538"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26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r>
              <a:rPr lang="en-US" sz="2600" dirty="0" smtClean="0"/>
              <a:t>:</a:t>
            </a:r>
          </a:p>
          <a:p>
            <a:pPr marL="800100" lvl="1" indent="-342900">
              <a:lnSpc>
                <a:spcPct val="120000"/>
              </a:lnSpc>
              <a:buClr>
                <a:srgbClr val="973735"/>
              </a:buClr>
              <a:buSzPct val="50000"/>
              <a:buFont typeface="Wingdings" pitchFamily="2" charset="2"/>
              <a:buChar char="u"/>
              <a:defRPr/>
            </a:pPr>
            <a:r>
              <a:rPr lang="en-US" sz="2200" dirty="0"/>
              <a:t>Razor Page </a:t>
            </a:r>
            <a:r>
              <a:rPr lang="en-US" sz="2200" dirty="0" smtClean="0"/>
              <a:t>files and Razor syntax</a:t>
            </a:r>
            <a:endParaRPr lang="en-US" sz="2200" dirty="0"/>
          </a:p>
          <a:p>
            <a:pPr marL="800100" lvl="1" indent="-342900">
              <a:lnSpc>
                <a:spcPct val="120000"/>
              </a:lnSpc>
              <a:buClr>
                <a:srgbClr val="973735"/>
              </a:buClr>
              <a:buSzPct val="50000"/>
              <a:buFont typeface="Wingdings" pitchFamily="2" charset="2"/>
              <a:buChar char="u"/>
              <a:defRPr/>
            </a:pPr>
            <a:r>
              <a:rPr lang="en-US" sz="2200" dirty="0"/>
              <a:t>Page </a:t>
            </a:r>
            <a:r>
              <a:rPr lang="en-US" sz="2200" dirty="0" smtClean="0"/>
              <a:t>Models (Handler Methods,  </a:t>
            </a:r>
            <a:r>
              <a:rPr lang="en-US" sz="2200" dirty="0" err="1" smtClean="0"/>
              <a:t>ViewData</a:t>
            </a:r>
            <a:r>
              <a:rPr lang="en-US" sz="2200" dirty="0" smtClean="0"/>
              <a:t>,  </a:t>
            </a:r>
            <a:r>
              <a:rPr lang="en-US" sz="2200" dirty="0"/>
              <a:t>Action </a:t>
            </a:r>
            <a:r>
              <a:rPr lang="en-US" sz="2200" dirty="0" smtClean="0"/>
              <a:t>Results)</a:t>
            </a:r>
            <a:endParaRPr lang="en-US" sz="2200" dirty="0"/>
          </a:p>
          <a:p>
            <a:pPr marL="800100" lvl="1" indent="-342900">
              <a:lnSpc>
                <a:spcPct val="120000"/>
              </a:lnSpc>
              <a:buClr>
                <a:srgbClr val="973735"/>
              </a:buClr>
              <a:buSzPct val="50000"/>
              <a:buFont typeface="Wingdings" pitchFamily="2" charset="2"/>
              <a:buChar char="u"/>
              <a:defRPr/>
            </a:pPr>
            <a:r>
              <a:rPr lang="en-US" sz="2200" dirty="0"/>
              <a:t>Tag </a:t>
            </a:r>
            <a:r>
              <a:rPr lang="en-US" sz="2200" dirty="0" smtClean="0"/>
              <a:t>Helpers</a:t>
            </a:r>
            <a:endParaRPr lang="en-US" sz="2200" dirty="0"/>
          </a:p>
          <a:p>
            <a:pPr marL="800100" lvl="1" indent="-342900">
              <a:lnSpc>
                <a:spcPct val="120000"/>
              </a:lnSpc>
              <a:buClr>
                <a:srgbClr val="973735"/>
              </a:buClr>
              <a:buSzPct val="50000"/>
              <a:buFont typeface="Wingdings" pitchFamily="2" charset="2"/>
              <a:buChar char="u"/>
              <a:defRPr/>
            </a:pPr>
            <a:r>
              <a:rPr lang="en-US" sz="2200" dirty="0"/>
              <a:t>View Components</a:t>
            </a:r>
          </a:p>
          <a:p>
            <a:pPr marL="800100" lvl="1" indent="-342900">
              <a:lnSpc>
                <a:spcPct val="120000"/>
              </a:lnSpc>
              <a:buClr>
                <a:srgbClr val="973735"/>
              </a:buClr>
              <a:buSzPct val="50000"/>
              <a:buFont typeface="Wingdings" pitchFamily="2" charset="2"/>
              <a:buChar char="u"/>
              <a:defRPr/>
            </a:pPr>
            <a:r>
              <a:rPr lang="en-US" sz="2200" dirty="0"/>
              <a:t>Routing and URLs</a:t>
            </a:r>
          </a:p>
          <a:p>
            <a:pPr marL="800100" lvl="1" indent="-342900">
              <a:lnSpc>
                <a:spcPct val="120000"/>
              </a:lnSpc>
              <a:buClr>
                <a:srgbClr val="973735"/>
              </a:buClr>
              <a:buSzPct val="50000"/>
              <a:buFont typeface="Wingdings" pitchFamily="2" charset="2"/>
              <a:buChar char="u"/>
              <a:defRPr/>
            </a:pPr>
            <a:r>
              <a:rPr lang="en-US" sz="2200" dirty="0"/>
              <a:t>Startup with Razor </a:t>
            </a:r>
            <a:r>
              <a:rPr lang="en-US" sz="2200" dirty="0" smtClean="0"/>
              <a:t>Pages and Configuration</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Validation and Model </a:t>
            </a:r>
            <a:r>
              <a:rPr lang="en-US" sz="2200" dirty="0"/>
              <a:t>Binding</a:t>
            </a:r>
          </a:p>
          <a:p>
            <a:pPr marL="800100" lvl="1" indent="-342900">
              <a:lnSpc>
                <a:spcPct val="120000"/>
              </a:lnSpc>
              <a:buClr>
                <a:srgbClr val="973735"/>
              </a:buClr>
              <a:buSzPct val="50000"/>
              <a:buFont typeface="Wingdings" pitchFamily="2" charset="2"/>
              <a:buChar char="u"/>
              <a:defRPr/>
            </a:pPr>
            <a:r>
              <a:rPr lang="en-US" sz="2200" dirty="0"/>
              <a:t>State Management</a:t>
            </a:r>
          </a:p>
          <a:p>
            <a:pPr marL="800100" lvl="1" indent="-342900">
              <a:lnSpc>
                <a:spcPct val="120000"/>
              </a:lnSpc>
              <a:buClr>
                <a:srgbClr val="973735"/>
              </a:buClr>
              <a:buSzPct val="50000"/>
              <a:buFont typeface="Wingdings" pitchFamily="2" charset="2"/>
              <a:buChar char="u"/>
              <a:defRPr/>
            </a:pPr>
            <a:r>
              <a:rPr lang="en-US" sz="2200" dirty="0" smtClean="0"/>
              <a:t>Scaffolding</a:t>
            </a:r>
            <a:endParaRPr lang="en-US" sz="22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9" end="9"/>
                                            </p:txEl>
                                          </p:spTgt>
                                        </p:tgtEl>
                                        <p:attrNameLst>
                                          <p:attrName>style.visibility</p:attrName>
                                        </p:attrNameLst>
                                      </p:cBhvr>
                                      <p:to>
                                        <p:strVal val="visible"/>
                                      </p:to>
                                    </p:set>
                                    <p:animEffect transition="in" filter="box(in)">
                                      <p:cBhvr>
                                        <p:cTn id="10" dur="500"/>
                                        <p:tgtEl>
                                          <p:spTgt spid="18435">
                                            <p:txEl>
                                              <p:pRg st="9" end="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Effect transition="in" filter="box(in)">
                                      <p:cBhvr>
                                        <p:cTn id="13" dur="500"/>
                                        <p:tgtEl>
                                          <p:spTgt spid="1843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ox(in)">
                                      <p:cBhvr>
                                        <p:cTn id="16" dur="500"/>
                                        <p:tgtEl>
                                          <p:spTgt spid="1843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Effect transition="in" filter="box(in)">
                                      <p:cBhvr>
                                        <p:cTn id="19" dur="500"/>
                                        <p:tgtEl>
                                          <p:spTgt spid="1843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Effect transition="in" filter="box(in)">
                                      <p:cBhvr>
                                        <p:cTn id="25" dur="500"/>
                                        <p:tgtEl>
                                          <p:spTgt spid="1843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box(in)">
                                      <p:cBhvr>
                                        <p:cTn id="28" dur="500"/>
                                        <p:tgtEl>
                                          <p:spTgt spid="1843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box(in)">
                                      <p:cBhvr>
                                        <p:cTn id="31" dur="500"/>
                                        <p:tgtEl>
                                          <p:spTgt spid="1843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box(in)">
                                      <p:cBhvr>
                                        <p:cTn id="34"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files have a leading underscore (_) in their file name. These files are not intended to be </a:t>
            </a:r>
            <a:r>
              <a:rPr lang="en-US" sz="2600" dirty="0" err="1"/>
              <a:t>browsable</a:t>
            </a:r>
            <a:r>
              <a:rPr lang="en-US" sz="2600" dirty="0" smtClean="0"/>
              <a:t>.</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a:t>_</a:t>
            </a:r>
            <a:r>
              <a:rPr lang="en-US" sz="2600" b="1" i="1" dirty="0" err="1"/>
              <a:t>Layout.cshtml</a:t>
            </a:r>
            <a:r>
              <a:rPr lang="en-US" sz="2600" dirty="0"/>
              <a:t> file acts a template for all content pages that reference it. Consistent part of a site's design are declared in </a:t>
            </a:r>
            <a:r>
              <a:rPr lang="en-US" sz="2600" dirty="0" smtClean="0"/>
              <a:t>this </a:t>
            </a:r>
            <a:r>
              <a:rPr lang="en-US" sz="2600" dirty="0"/>
              <a:t>file.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a:t>_</a:t>
            </a:r>
            <a:r>
              <a:rPr lang="en-US" sz="2600" b="1" i="1" dirty="0" err="1"/>
              <a:t>ViewStart.cshtml</a:t>
            </a:r>
            <a:r>
              <a:rPr lang="en-US" sz="2600" b="1" i="1" dirty="0"/>
              <a:t> </a:t>
            </a:r>
            <a:r>
              <a:rPr lang="en-US" sz="2600" dirty="0"/>
              <a:t>file contains code that executes after the code in any content page in the same folder or any child folders. It provides a convenient location to specify the layout file for all content pages that are affected by </a:t>
            </a:r>
            <a:r>
              <a:rPr lang="en-US" sz="2600" dirty="0" smtClean="0"/>
              <a:t>it.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smtClean="0"/>
              <a:t>_</a:t>
            </a:r>
            <a:r>
              <a:rPr lang="en-US" sz="2600" b="1" i="1" dirty="0" err="1" smtClean="0"/>
              <a:t>ViewImports.cshtml</a:t>
            </a:r>
            <a:r>
              <a:rPr lang="en-US" sz="2600" dirty="0" smtClean="0"/>
              <a:t> </a:t>
            </a:r>
            <a:r>
              <a:rPr lang="en-US" sz="2600" dirty="0"/>
              <a:t>file </a:t>
            </a:r>
            <a:r>
              <a:rPr lang="en-US" sz="2600" dirty="0" smtClean="0"/>
              <a:t>provides </a:t>
            </a:r>
            <a:r>
              <a:rPr lang="en-US" sz="2600" dirty="0"/>
              <a:t>a mechanism to make directives available to Razor pages globally so that you don't have to add them to pages individually</a:t>
            </a:r>
            <a:r>
              <a:rPr lang="en-US" sz="2600" dirty="0" smtClean="0"/>
              <a:t>.</a:t>
            </a:r>
            <a:endParaRPr lang="en-US" sz="2600" dirty="0"/>
          </a:p>
        </p:txBody>
      </p:sp>
    </p:spTree>
    <p:extLst>
      <p:ext uri="{BB962C8B-B14F-4D97-AF65-F5344CB8AC3E}">
        <p14:creationId xmlns:p14="http://schemas.microsoft.com/office/powerpoint/2010/main" val="41155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08/21/21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87853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or Views are Razor files containing snippets of HTML and server-side code to be included in any number of pages or layouts.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can be used to break up complex pages into smaller units, thereby reducing the complexity and allowing teams to work on different units concurrently.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Partial pages are </a:t>
            </a:r>
            <a:r>
              <a:rPr lang="en-US" sz="2600" dirty="0" err="1" smtClean="0"/>
              <a:t>cshtml</a:t>
            </a:r>
            <a:r>
              <a:rPr lang="en-US" sz="2600" dirty="0" smtClean="0"/>
              <a:t> files that do not take part in routing. Rendering Partial Pages: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&lt;</a:t>
            </a:r>
            <a:r>
              <a:rPr lang="en-US" sz="2400" dirty="0">
                <a:latin typeface="Consolas" panose="020B0609020204030204" pitchFamily="49" charset="0"/>
              </a:rPr>
              <a:t>partial name="_</a:t>
            </a:r>
            <a:r>
              <a:rPr lang="en-US" sz="2400" dirty="0" err="1">
                <a:latin typeface="Consolas" panose="020B0609020204030204" pitchFamily="49" charset="0"/>
              </a:rPr>
              <a:t>MenuPartial</a:t>
            </a:r>
            <a:r>
              <a:rPr lang="en-US" sz="2400" dirty="0">
                <a:latin typeface="Consolas" panose="020B0609020204030204" pitchFamily="49" charset="0"/>
              </a:rPr>
              <a:t>" /&gt;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a:t>
            </a:r>
            <a:r>
              <a:rPr lang="en-US" sz="2400" dirty="0" err="1">
                <a:latin typeface="Consolas" panose="020B0609020204030204" pitchFamily="49" charset="0"/>
              </a:rPr>
              <a:t>Html.Partial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Html.RenderPartial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323106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21088</TotalTime>
  <Words>4556</Words>
  <Application>Microsoft Office PowerPoint</Application>
  <PresentationFormat>Widescreen</PresentationFormat>
  <Paragraphs>537</Paragraphs>
  <Slides>71</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Consolas</vt:lpstr>
      <vt:lpstr>굴림</vt:lpstr>
      <vt:lpstr>Wingdings</vt:lpstr>
      <vt:lpstr>Office Theme</vt:lpstr>
      <vt:lpstr>Building Websites Using ASP.NET Core Razor Pages</vt:lpstr>
      <vt:lpstr>Objectives </vt:lpstr>
      <vt:lpstr>ASP.NET Core Razor Pages - 1</vt:lpstr>
      <vt:lpstr>ASP.NET Core Razor Pages - 2</vt:lpstr>
      <vt:lpstr>Razor Pages</vt:lpstr>
      <vt:lpstr>Razor Pages – Single File Approach</vt:lpstr>
      <vt:lpstr>Razor Pages – PageModel Files</vt:lpstr>
      <vt:lpstr>Different types of Razor files - 1</vt:lpstr>
      <vt:lpstr>Different types of Razor files - 2</vt:lpstr>
      <vt:lpstr>Different types of Razor files - 3</vt:lpstr>
      <vt:lpstr>Different types of Razor files - 4</vt:lpstr>
      <vt:lpstr>Razor Syntax</vt:lpstr>
      <vt:lpstr>The Razor Pages PageModel - 1</vt:lpstr>
      <vt:lpstr>The Razor Pages PageModel - 2</vt:lpstr>
      <vt:lpstr>The Razor Pages PageModel - 3</vt:lpstr>
      <vt:lpstr>The Razor Pages PageModel - 4</vt:lpstr>
      <vt:lpstr>Handler Methods in Razor Pages - 1</vt:lpstr>
      <vt:lpstr>Working With ViewData in Razor Pages - 1</vt:lpstr>
      <vt:lpstr>Working With ViewData in Razor Pages - 2</vt:lpstr>
      <vt:lpstr>Action Results in Razor Pages - 1 </vt:lpstr>
      <vt:lpstr>Action Results in Razor Pages - 2</vt:lpstr>
      <vt:lpstr>Tag Helpers - 1</vt:lpstr>
      <vt:lpstr>Tag Helpers - 2</vt:lpstr>
      <vt:lpstr>Tag Helpers - 3</vt:lpstr>
      <vt:lpstr>Tag Helpers - 4</vt:lpstr>
      <vt:lpstr>View Components in Razor Pages - 1</vt:lpstr>
      <vt:lpstr>View Components in Razor Pages - 2</vt:lpstr>
      <vt:lpstr>Razor Pages Routing</vt:lpstr>
      <vt:lpstr>The Startup Class - 1</vt:lpstr>
      <vt:lpstr>The Startup Class – 2</vt:lpstr>
      <vt:lpstr>Configuration In Razor Pages - 1</vt:lpstr>
      <vt:lpstr>Configuration In Razor Pages - 2</vt:lpstr>
      <vt:lpstr>Configuration In Razor Pages - 3</vt:lpstr>
      <vt:lpstr>Configuration In Razor Pages - 4</vt:lpstr>
      <vt:lpstr>Dependency Injection in Razor Pages</vt:lpstr>
      <vt:lpstr>Using Forms in Razor Pages - 1</vt:lpstr>
      <vt:lpstr>Using Forms in Razor Pages - 2</vt:lpstr>
      <vt:lpstr>Using Forms in Razor Pages - 3</vt:lpstr>
      <vt:lpstr>Validating User Input in Razor Pages – 1</vt:lpstr>
      <vt:lpstr>Validating User Input in Razor Pages – 2</vt:lpstr>
      <vt:lpstr>Validating User Input in Razor Pages – 3</vt:lpstr>
      <vt:lpstr>Validating User Input in Razor Pages – 4</vt:lpstr>
      <vt:lpstr>Validating User Input in Razor Pages – 5</vt:lpstr>
      <vt:lpstr>Model Binding - 1</vt:lpstr>
      <vt:lpstr>Model Binding - 2</vt:lpstr>
      <vt:lpstr>Model Binding - 3</vt:lpstr>
      <vt:lpstr>Model Binding - 4</vt:lpstr>
      <vt:lpstr>State Management in Razor Pages - 1</vt:lpstr>
      <vt:lpstr>State Management in Razor Pages - 2</vt:lpstr>
      <vt:lpstr>State Management in Razor Pages - 3</vt:lpstr>
      <vt:lpstr>State Management in Razor Pages - 4</vt:lpstr>
      <vt:lpstr>Working with AJAX in Razor Pages - 1</vt:lpstr>
      <vt:lpstr>Working with AJAX in Razor Pages - 2</vt:lpstr>
      <vt:lpstr>Working with AJAX in Razor Pages - 3</vt:lpstr>
      <vt:lpstr>Working with AJAX in Razor Pages - 3</vt:lpstr>
      <vt:lpstr>Scaffolding Razor Pages</vt:lpstr>
      <vt:lpstr>Razor Pages Demo</vt:lpstr>
      <vt:lpstr>Demo 1. </vt:lpstr>
      <vt:lpstr>Demo 1. </vt:lpstr>
      <vt:lpstr>Demo 1. </vt:lpstr>
      <vt:lpstr>Demo 1. </vt:lpstr>
      <vt:lpstr>Demo 1. </vt:lpstr>
      <vt:lpstr>Demo 1. </vt:lpstr>
      <vt:lpstr>Demo 1. </vt:lpstr>
      <vt:lpstr>Demo 1. </vt:lpstr>
      <vt:lpstr>Demo 1. </vt:lpstr>
      <vt:lpstr>Demo 2. Razor Pages with Entity Framework</vt:lpstr>
      <vt:lpstr>Demo 2. Razor Pages with Entity Framework</vt:lpstr>
      <vt:lpstr>Demo 2. Razor Pages with Entity Framework</vt:lpstr>
      <vt:lpstr>Demo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Thanh Van</cp:lastModifiedBy>
  <cp:revision>795</cp:revision>
  <dcterms:created xsi:type="dcterms:W3CDTF">2021-01-25T08:25:31Z</dcterms:created>
  <dcterms:modified xsi:type="dcterms:W3CDTF">2021-08-21T08:21:22Z</dcterms:modified>
</cp:coreProperties>
</file>