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78" r:id="rId3"/>
    <p:sldId id="439" r:id="rId4"/>
    <p:sldId id="462" r:id="rId5"/>
    <p:sldId id="463" r:id="rId6"/>
    <p:sldId id="466" r:id="rId7"/>
    <p:sldId id="464" r:id="rId8"/>
    <p:sldId id="467" r:id="rId9"/>
    <p:sldId id="469" r:id="rId10"/>
    <p:sldId id="470" r:id="rId11"/>
    <p:sldId id="468" r:id="rId12"/>
    <p:sldId id="472" r:id="rId13"/>
    <p:sldId id="473" r:id="rId14"/>
    <p:sldId id="474" r:id="rId15"/>
    <p:sldId id="482" r:id="rId16"/>
    <p:sldId id="471" r:id="rId17"/>
    <p:sldId id="476" r:id="rId18"/>
    <p:sldId id="477" r:id="rId19"/>
    <p:sldId id="465" r:id="rId20"/>
    <p:sldId id="478" r:id="rId21"/>
    <p:sldId id="480" r:id="rId22"/>
    <p:sldId id="475" r:id="rId23"/>
    <p:sldId id="479" r:id="rId24"/>
    <p:sldId id="481" r:id="rId25"/>
    <p:sldId id="491" r:id="rId26"/>
    <p:sldId id="493" r:id="rId27"/>
    <p:sldId id="492" r:id="rId28"/>
    <p:sldId id="483" r:id="rId29"/>
    <p:sldId id="484" r:id="rId30"/>
    <p:sldId id="449" r:id="rId31"/>
    <p:sldId id="485" r:id="rId32"/>
    <p:sldId id="486" r:id="rId33"/>
    <p:sldId id="487" r:id="rId34"/>
    <p:sldId id="488" r:id="rId35"/>
    <p:sldId id="489" r:id="rId36"/>
    <p:sldId id="490" r:id="rId37"/>
    <p:sldId id="266"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em Ho Hoan" initials="KHH" lastIdx="1" clrIdx="0">
    <p:extLst>
      <p:ext uri="{19B8F6BF-5375-455C-9EA6-DF929625EA0E}">
        <p15:presenceInfo xmlns:p15="http://schemas.microsoft.com/office/powerpoint/2012/main" userId="S::kiemhh@masterit.vn::404e4310-c71c-4579-be0d-80f127b2e63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226" autoAdjust="0"/>
  </p:normalViewPr>
  <p:slideViewPr>
    <p:cSldViewPr snapToGrid="0">
      <p:cViewPr varScale="1">
        <p:scale>
          <a:sx n="78" d="100"/>
          <a:sy n="78" d="100"/>
        </p:scale>
        <p:origin x="80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8/10/2021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a:t>
            </a:fld>
            <a:endParaRPr lang="en-US"/>
          </a:p>
        </p:txBody>
      </p:sp>
    </p:spTree>
    <p:extLst>
      <p:ext uri="{BB962C8B-B14F-4D97-AF65-F5344CB8AC3E}">
        <p14:creationId xmlns:p14="http://schemas.microsoft.com/office/powerpoint/2010/main" val="1339954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a:t>
            </a:fld>
            <a:endParaRPr lang="en-US"/>
          </a:p>
        </p:txBody>
      </p:sp>
    </p:spTree>
    <p:extLst>
      <p:ext uri="{BB962C8B-B14F-4D97-AF65-F5344CB8AC3E}">
        <p14:creationId xmlns:p14="http://schemas.microsoft.com/office/powerpoint/2010/main" val="1329587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a:t>
            </a:fld>
            <a:endParaRPr lang="en-US"/>
          </a:p>
        </p:txBody>
      </p:sp>
    </p:spTree>
    <p:extLst>
      <p:ext uri="{BB962C8B-B14F-4D97-AF65-F5344CB8AC3E}">
        <p14:creationId xmlns:p14="http://schemas.microsoft.com/office/powerpoint/2010/main" val="516163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a:t>
            </a:fld>
            <a:endParaRPr lang="en-US"/>
          </a:p>
        </p:txBody>
      </p:sp>
    </p:spTree>
    <p:extLst>
      <p:ext uri="{BB962C8B-B14F-4D97-AF65-F5344CB8AC3E}">
        <p14:creationId xmlns:p14="http://schemas.microsoft.com/office/powerpoint/2010/main" val="828953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a:t>
            </a:fld>
            <a:endParaRPr lang="en-US"/>
          </a:p>
        </p:txBody>
      </p:sp>
    </p:spTree>
    <p:extLst>
      <p:ext uri="{BB962C8B-B14F-4D97-AF65-F5344CB8AC3E}">
        <p14:creationId xmlns:p14="http://schemas.microsoft.com/office/powerpoint/2010/main" val="3079734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a:t>
            </a:fld>
            <a:endParaRPr lang="en-US"/>
          </a:p>
        </p:txBody>
      </p:sp>
    </p:spTree>
    <p:extLst>
      <p:ext uri="{BB962C8B-B14F-4D97-AF65-F5344CB8AC3E}">
        <p14:creationId xmlns:p14="http://schemas.microsoft.com/office/powerpoint/2010/main" val="1920338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
            <a:extLst>
              <a:ext uri="{FF2B5EF4-FFF2-40B4-BE49-F238E27FC236}">
                <a16:creationId xmlns:a16="http://schemas.microsoft.com/office/drawing/2014/main" id="{7B940385-AA87-4844-88A2-440B6F604A02}"/>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14C8F-3CFE-44B4-89F8-C659E998D398}" type="datetime1">
              <a:rPr lang="en-US" smtClean="0"/>
              <a:t>8/10/2021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BAC03C-5900-4E12-A645-6AFB6C5C4596}" type="datetime1">
              <a:rPr lang="en-US" smtClean="0"/>
              <a:t>8/10/2021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838200" y="620209"/>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35811"/>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8/10/2021</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
            <a:extLst>
              <a:ext uri="{FF2B5EF4-FFF2-40B4-BE49-F238E27FC236}">
                <a16:creationId xmlns:a16="http://schemas.microsoft.com/office/drawing/2014/main" id="{DB78142D-6D48-48A2-83B1-5FBEEEEC0974}"/>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B290-3044-40C7-AA46-9B0CCEDB6684}" type="datetime1">
              <a:rPr lang="en-US" smtClean="0"/>
              <a:t>8/10/2021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BA51A4-3D8F-4464-8762-2F11075995B0}" type="datetime1">
              <a:rPr lang="en-US" smtClean="0"/>
              <a:t>8/10/2021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9A75F2-1863-4BCF-AC90-7D654EE5EB9B}" type="datetime1">
              <a:rPr lang="en-US" smtClean="0"/>
              <a:t>8/10/2021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B88147-667F-48AF-BB78-925C77FB1ED5}" type="datetime1">
              <a:rPr lang="en-US" smtClean="0"/>
              <a:t>8/10/2021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7447-14DD-4ED9-9DC3-53E53412F13F}" type="datetime1">
              <a:rPr lang="en-US" smtClean="0"/>
              <a:t>8/10/2021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989FD-A8A7-4EF7-934B-4294CDFB4341}" type="datetime1">
              <a:rPr lang="en-US" smtClean="0"/>
              <a:t>8/10/2021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A8CCC-DE58-4D83-99E0-7A1DE88915B5}" type="datetime1">
              <a:rPr lang="en-US" smtClean="0"/>
              <a:t>8/10/2021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2FEAF-88BC-4AD8-A38B-DFC1FEA4C83E}" type="datetime1">
              <a:rPr lang="en-US" smtClean="0"/>
              <a:t>8/10/2021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1445" y="2241458"/>
            <a:ext cx="11218607"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Background Tasks with Worker Service</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1273" y="2241458"/>
            <a:ext cx="10640291"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0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Demo 01: </a:t>
            </a:r>
            <a:r>
              <a:rPr lang="en-US" altLang="ko-KR" sz="4400" b="1" dirty="0">
                <a:solidFill>
                  <a:schemeClr val="accent2"/>
                </a:solidFill>
                <a:latin typeface="Arial" panose="020B0604020202020204" pitchFamily="34" charset="0"/>
                <a:cs typeface="Arial" panose="020B0604020202020204" pitchFamily="34" charset="0"/>
              </a:rPr>
              <a:t>Create </a:t>
            </a:r>
            <a:r>
              <a:rPr lang="en-US" altLang="ko-KR" sz="4400" b="1">
                <a:solidFill>
                  <a:schemeClr val="accent2"/>
                </a:solidFill>
                <a:latin typeface="Arial" panose="020B0604020202020204" pitchFamily="34" charset="0"/>
                <a:cs typeface="Arial" panose="020B0604020202020204" pitchFamily="34" charset="0"/>
              </a:rPr>
              <a:t>a Worker Service using Visual Studio.NET</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7162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B020C76-7B93-4752-96E6-00267B71DB7F}"/>
              </a:ext>
            </a:extLst>
          </p:cNvPr>
          <p:cNvSpPr>
            <a:spLocks noGrp="1"/>
          </p:cNvSpPr>
          <p:nvPr>
            <p:ph type="dt" sz="half" idx="10"/>
          </p:nvPr>
        </p:nvSpPr>
        <p:spPr/>
        <p:txBody>
          <a:bodyPr/>
          <a:lstStyle/>
          <a:p>
            <a:fld id="{5DCBE059-FAD7-45D8-8659-E6542D1E092D}" type="datetime1">
              <a:rPr lang="en-US" smtClean="0"/>
              <a:t>8/10/2021</a:t>
            </a:fld>
            <a:endParaRPr lang="en-US" dirty="0"/>
          </a:p>
        </p:txBody>
      </p:sp>
      <p:sp>
        <p:nvSpPr>
          <p:cNvPr id="5" name="Slide Number Placeholder 4">
            <a:extLst>
              <a:ext uri="{FF2B5EF4-FFF2-40B4-BE49-F238E27FC236}">
                <a16:creationId xmlns:a16="http://schemas.microsoft.com/office/drawing/2014/main" id="{A53E9033-8216-4427-ABFF-1F9B6EDDEED8}"/>
              </a:ext>
            </a:extLst>
          </p:cNvPr>
          <p:cNvSpPr>
            <a:spLocks noGrp="1"/>
          </p:cNvSpPr>
          <p:nvPr>
            <p:ph type="sldNum" sz="quarter" idx="12"/>
          </p:nvPr>
        </p:nvSpPr>
        <p:spPr/>
        <p:txBody>
          <a:bodyPr/>
          <a:lstStyle/>
          <a:p>
            <a:fld id="{CC0149FD-98BB-4821-915B-09C9BFE4B727}" type="slidenum">
              <a:rPr lang="en-US" smtClean="0"/>
              <a:pPr/>
              <a:t>11</a:t>
            </a:fld>
            <a:endParaRPr lang="en-US" dirty="0"/>
          </a:p>
        </p:txBody>
      </p:sp>
      <p:sp>
        <p:nvSpPr>
          <p:cNvPr id="9" name="Rectangle 1">
            <a:extLst>
              <a:ext uri="{FF2B5EF4-FFF2-40B4-BE49-F238E27FC236}">
                <a16:creationId xmlns:a16="http://schemas.microsoft.com/office/drawing/2014/main" id="{BDFEC844-1037-4113-85B1-E5808521C506}"/>
              </a:ext>
            </a:extLst>
          </p:cNvPr>
          <p:cNvSpPr>
            <a:spLocks noChangeArrowheads="1"/>
          </p:cNvSpPr>
          <p:nvPr/>
        </p:nvSpPr>
        <p:spPr bwMode="auto">
          <a:xfrm>
            <a:off x="291921" y="653465"/>
            <a:ext cx="1160815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1. Open Visual Studio.NET , File | New | Project</a:t>
            </a:r>
          </a:p>
        </p:txBody>
      </p:sp>
      <p:grpSp>
        <p:nvGrpSpPr>
          <p:cNvPr id="18" name="Group 17">
            <a:extLst>
              <a:ext uri="{FF2B5EF4-FFF2-40B4-BE49-F238E27FC236}">
                <a16:creationId xmlns:a16="http://schemas.microsoft.com/office/drawing/2014/main" id="{BECE21D3-DC55-4B71-8E09-71019594A51B}"/>
              </a:ext>
            </a:extLst>
          </p:cNvPr>
          <p:cNvGrpSpPr/>
          <p:nvPr/>
        </p:nvGrpSpPr>
        <p:grpSpPr>
          <a:xfrm>
            <a:off x="2091813" y="1164494"/>
            <a:ext cx="8853822" cy="5275800"/>
            <a:chOff x="2160637" y="1164494"/>
            <a:chExt cx="8853822" cy="5275800"/>
          </a:xfrm>
        </p:grpSpPr>
        <p:pic>
          <p:nvPicPr>
            <p:cNvPr id="11" name="Picture 10">
              <a:extLst>
                <a:ext uri="{FF2B5EF4-FFF2-40B4-BE49-F238E27FC236}">
                  <a16:creationId xmlns:a16="http://schemas.microsoft.com/office/drawing/2014/main" id="{1C7F1AA6-5831-4D57-B876-2905B7F43C0B}"/>
                </a:ext>
              </a:extLst>
            </p:cNvPr>
            <p:cNvPicPr>
              <a:picLocks noChangeAspect="1"/>
            </p:cNvPicPr>
            <p:nvPr/>
          </p:nvPicPr>
          <p:blipFill>
            <a:blip r:embed="rId2"/>
            <a:stretch>
              <a:fillRect/>
            </a:stretch>
          </p:blipFill>
          <p:spPr>
            <a:xfrm>
              <a:off x="2160637" y="1204900"/>
              <a:ext cx="7742591" cy="5235394"/>
            </a:xfrm>
            <a:prstGeom prst="rect">
              <a:avLst/>
            </a:prstGeom>
          </p:spPr>
        </p:pic>
        <p:sp>
          <p:nvSpPr>
            <p:cNvPr id="12" name="Rectangle 11">
              <a:extLst>
                <a:ext uri="{FF2B5EF4-FFF2-40B4-BE49-F238E27FC236}">
                  <a16:creationId xmlns:a16="http://schemas.microsoft.com/office/drawing/2014/main" id="{4ED06894-DF1D-42E4-8B95-634CB7F402ED}"/>
                </a:ext>
              </a:extLst>
            </p:cNvPr>
            <p:cNvSpPr/>
            <p:nvPr/>
          </p:nvSpPr>
          <p:spPr>
            <a:xfrm>
              <a:off x="4693519" y="1547085"/>
              <a:ext cx="1184988" cy="36840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D078CDA-C96E-4CBC-BA3E-0A2D938CCAAB}"/>
                </a:ext>
              </a:extLst>
            </p:cNvPr>
            <p:cNvSpPr/>
            <p:nvPr/>
          </p:nvSpPr>
          <p:spPr>
            <a:xfrm>
              <a:off x="6869861" y="1164494"/>
              <a:ext cx="634482" cy="591401"/>
            </a:xfrm>
            <a:prstGeom prst="ellipse">
              <a:avLst/>
            </a:prstGeom>
            <a:solidFill>
              <a:srgbClr val="92D050"/>
            </a:solidFill>
            <a:ln w="127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1</a:t>
              </a:r>
            </a:p>
          </p:txBody>
        </p:sp>
        <p:cxnSp>
          <p:nvCxnSpPr>
            <p:cNvPr id="14" name="Straight Arrow Connector 13">
              <a:extLst>
                <a:ext uri="{FF2B5EF4-FFF2-40B4-BE49-F238E27FC236}">
                  <a16:creationId xmlns:a16="http://schemas.microsoft.com/office/drawing/2014/main" id="{FC0527FE-5E64-412E-8F7D-AA29C7AABF29}"/>
                </a:ext>
              </a:extLst>
            </p:cNvPr>
            <p:cNvCxnSpPr>
              <a:cxnSpLocks/>
            </p:cNvCxnSpPr>
            <p:nvPr/>
          </p:nvCxnSpPr>
          <p:spPr>
            <a:xfrm flipH="1">
              <a:off x="5887438" y="1547085"/>
              <a:ext cx="993156" cy="2179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0" name="Oval 19">
              <a:extLst>
                <a:ext uri="{FF2B5EF4-FFF2-40B4-BE49-F238E27FC236}">
                  <a16:creationId xmlns:a16="http://schemas.microsoft.com/office/drawing/2014/main" id="{6192B28B-9246-4994-804D-ADF1067A397F}"/>
                </a:ext>
              </a:extLst>
            </p:cNvPr>
            <p:cNvSpPr/>
            <p:nvPr/>
          </p:nvSpPr>
          <p:spPr>
            <a:xfrm>
              <a:off x="10379977" y="5507444"/>
              <a:ext cx="634482" cy="591401"/>
            </a:xfrm>
            <a:prstGeom prst="ellipse">
              <a:avLst/>
            </a:prstGeom>
            <a:solidFill>
              <a:srgbClr val="92D050"/>
            </a:solidFill>
            <a:ln w="127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3</a:t>
              </a:r>
            </a:p>
          </p:txBody>
        </p:sp>
        <p:cxnSp>
          <p:nvCxnSpPr>
            <p:cNvPr id="21" name="Straight Arrow Connector 20">
              <a:extLst>
                <a:ext uri="{FF2B5EF4-FFF2-40B4-BE49-F238E27FC236}">
                  <a16:creationId xmlns:a16="http://schemas.microsoft.com/office/drawing/2014/main" id="{1FEBA0EE-93AC-4C0F-A6E8-62EDA6326410}"/>
                </a:ext>
              </a:extLst>
            </p:cNvPr>
            <p:cNvCxnSpPr>
              <a:cxnSpLocks/>
            </p:cNvCxnSpPr>
            <p:nvPr/>
          </p:nvCxnSpPr>
          <p:spPr>
            <a:xfrm flipH="1">
              <a:off x="9397554" y="5890035"/>
              <a:ext cx="993156" cy="2179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19" name="Group 18">
            <a:extLst>
              <a:ext uri="{FF2B5EF4-FFF2-40B4-BE49-F238E27FC236}">
                <a16:creationId xmlns:a16="http://schemas.microsoft.com/office/drawing/2014/main" id="{A6341762-8B06-4FED-BA2F-5ECB10222C06}"/>
              </a:ext>
            </a:extLst>
          </p:cNvPr>
          <p:cNvGrpSpPr/>
          <p:nvPr/>
        </p:nvGrpSpPr>
        <p:grpSpPr>
          <a:xfrm>
            <a:off x="4693519" y="1915493"/>
            <a:ext cx="5020946" cy="1448227"/>
            <a:chOff x="4693519" y="1915493"/>
            <a:chExt cx="5020946" cy="1448227"/>
          </a:xfrm>
        </p:grpSpPr>
        <p:sp>
          <p:nvSpPr>
            <p:cNvPr id="15" name="Rectangle 14">
              <a:extLst>
                <a:ext uri="{FF2B5EF4-FFF2-40B4-BE49-F238E27FC236}">
                  <a16:creationId xmlns:a16="http://schemas.microsoft.com/office/drawing/2014/main" id="{7849F579-0C08-45E3-A1D4-373D6892B976}"/>
                </a:ext>
              </a:extLst>
            </p:cNvPr>
            <p:cNvSpPr/>
            <p:nvPr/>
          </p:nvSpPr>
          <p:spPr>
            <a:xfrm>
              <a:off x="4693519" y="2559807"/>
              <a:ext cx="3717870" cy="80391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24A89FB-A907-48DA-AB30-792ACCEE24CA}"/>
                </a:ext>
              </a:extLst>
            </p:cNvPr>
            <p:cNvSpPr/>
            <p:nvPr/>
          </p:nvSpPr>
          <p:spPr>
            <a:xfrm>
              <a:off x="9079983" y="1915493"/>
              <a:ext cx="634482" cy="591401"/>
            </a:xfrm>
            <a:prstGeom prst="ellipse">
              <a:avLst/>
            </a:prstGeom>
            <a:solidFill>
              <a:srgbClr val="92D050"/>
            </a:solidFill>
            <a:ln w="127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2</a:t>
              </a:r>
            </a:p>
          </p:txBody>
        </p:sp>
        <p:cxnSp>
          <p:nvCxnSpPr>
            <p:cNvPr id="17" name="Straight Arrow Connector 16">
              <a:extLst>
                <a:ext uri="{FF2B5EF4-FFF2-40B4-BE49-F238E27FC236}">
                  <a16:creationId xmlns:a16="http://schemas.microsoft.com/office/drawing/2014/main" id="{88C149A0-550B-483E-98DC-32C0B2838B76}"/>
                </a:ext>
              </a:extLst>
            </p:cNvPr>
            <p:cNvCxnSpPr>
              <a:cxnSpLocks/>
            </p:cNvCxnSpPr>
            <p:nvPr/>
          </p:nvCxnSpPr>
          <p:spPr>
            <a:xfrm flipH="1">
              <a:off x="8106491" y="2321624"/>
              <a:ext cx="993156" cy="2179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
        <p:nvSpPr>
          <p:cNvPr id="22" name="Rectangle 21">
            <a:extLst>
              <a:ext uri="{FF2B5EF4-FFF2-40B4-BE49-F238E27FC236}">
                <a16:creationId xmlns:a16="http://schemas.microsoft.com/office/drawing/2014/main" id="{6D32A422-B036-475C-AB6D-BCB3DD8B3A03}"/>
              </a:ext>
            </a:extLst>
          </p:cNvPr>
          <p:cNvSpPr/>
          <p:nvPr/>
        </p:nvSpPr>
        <p:spPr>
          <a:xfrm>
            <a:off x="8856439" y="6124165"/>
            <a:ext cx="993156" cy="31612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2979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B020C76-7B93-4752-96E6-00267B71DB7F}"/>
              </a:ext>
            </a:extLst>
          </p:cNvPr>
          <p:cNvSpPr>
            <a:spLocks noGrp="1"/>
          </p:cNvSpPr>
          <p:nvPr>
            <p:ph type="dt" sz="half" idx="10"/>
          </p:nvPr>
        </p:nvSpPr>
        <p:spPr/>
        <p:txBody>
          <a:bodyPr/>
          <a:lstStyle/>
          <a:p>
            <a:fld id="{5DCBE059-FAD7-45D8-8659-E6542D1E092D}" type="datetime1">
              <a:rPr lang="en-US" smtClean="0"/>
              <a:t>8/10/2021</a:t>
            </a:fld>
            <a:endParaRPr lang="en-US" dirty="0"/>
          </a:p>
        </p:txBody>
      </p:sp>
      <p:sp>
        <p:nvSpPr>
          <p:cNvPr id="5" name="Slide Number Placeholder 4">
            <a:extLst>
              <a:ext uri="{FF2B5EF4-FFF2-40B4-BE49-F238E27FC236}">
                <a16:creationId xmlns:a16="http://schemas.microsoft.com/office/drawing/2014/main" id="{A53E9033-8216-4427-ABFF-1F9B6EDDEED8}"/>
              </a:ext>
            </a:extLst>
          </p:cNvPr>
          <p:cNvSpPr>
            <a:spLocks noGrp="1"/>
          </p:cNvSpPr>
          <p:nvPr>
            <p:ph type="sldNum" sz="quarter" idx="12"/>
          </p:nvPr>
        </p:nvSpPr>
        <p:spPr/>
        <p:txBody>
          <a:bodyPr/>
          <a:lstStyle/>
          <a:p>
            <a:fld id="{CC0149FD-98BB-4821-915B-09C9BFE4B727}" type="slidenum">
              <a:rPr lang="en-US" smtClean="0"/>
              <a:pPr/>
              <a:t>12</a:t>
            </a:fld>
            <a:endParaRPr lang="en-US" dirty="0"/>
          </a:p>
        </p:txBody>
      </p:sp>
      <p:grpSp>
        <p:nvGrpSpPr>
          <p:cNvPr id="6" name="Group 5">
            <a:extLst>
              <a:ext uri="{FF2B5EF4-FFF2-40B4-BE49-F238E27FC236}">
                <a16:creationId xmlns:a16="http://schemas.microsoft.com/office/drawing/2014/main" id="{E5D5DC75-C1ED-4D9A-A16B-BAE4F9C0269B}"/>
              </a:ext>
            </a:extLst>
          </p:cNvPr>
          <p:cNvGrpSpPr/>
          <p:nvPr/>
        </p:nvGrpSpPr>
        <p:grpSpPr>
          <a:xfrm>
            <a:off x="2112739" y="1215307"/>
            <a:ext cx="8803399" cy="5189670"/>
            <a:chOff x="2112739" y="1215307"/>
            <a:chExt cx="8803399" cy="5189670"/>
          </a:xfrm>
        </p:grpSpPr>
        <p:pic>
          <p:nvPicPr>
            <p:cNvPr id="3" name="Picture 2">
              <a:extLst>
                <a:ext uri="{FF2B5EF4-FFF2-40B4-BE49-F238E27FC236}">
                  <a16:creationId xmlns:a16="http://schemas.microsoft.com/office/drawing/2014/main" id="{BA060FB3-961D-4466-9274-0EC9DAD1077F}"/>
                </a:ext>
              </a:extLst>
            </p:cNvPr>
            <p:cNvPicPr>
              <a:picLocks noChangeAspect="1"/>
            </p:cNvPicPr>
            <p:nvPr/>
          </p:nvPicPr>
          <p:blipFill>
            <a:blip r:embed="rId2"/>
            <a:stretch>
              <a:fillRect/>
            </a:stretch>
          </p:blipFill>
          <p:spPr>
            <a:xfrm>
              <a:off x="2112739" y="1215307"/>
              <a:ext cx="7750212" cy="5189670"/>
            </a:xfrm>
            <a:prstGeom prst="rect">
              <a:avLst/>
            </a:prstGeom>
          </p:spPr>
        </p:pic>
        <p:sp>
          <p:nvSpPr>
            <p:cNvPr id="23" name="Rectangle 22">
              <a:extLst>
                <a:ext uri="{FF2B5EF4-FFF2-40B4-BE49-F238E27FC236}">
                  <a16:creationId xmlns:a16="http://schemas.microsoft.com/office/drawing/2014/main" id="{7B05B4E5-ADC3-42AE-875E-A53C96D26AFC}"/>
                </a:ext>
              </a:extLst>
            </p:cNvPr>
            <p:cNvSpPr/>
            <p:nvPr/>
          </p:nvSpPr>
          <p:spPr>
            <a:xfrm>
              <a:off x="8897784" y="6055375"/>
              <a:ext cx="993156" cy="31612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E28F931F-89D1-4C09-A4DD-E8DC578E9CD1}"/>
                </a:ext>
              </a:extLst>
            </p:cNvPr>
            <p:cNvGrpSpPr/>
            <p:nvPr/>
          </p:nvGrpSpPr>
          <p:grpSpPr>
            <a:xfrm>
              <a:off x="2112739" y="2039759"/>
              <a:ext cx="5325844" cy="1440856"/>
              <a:chOff x="4693519" y="2171132"/>
              <a:chExt cx="5325844" cy="1440856"/>
            </a:xfrm>
          </p:grpSpPr>
          <p:sp>
            <p:nvSpPr>
              <p:cNvPr id="25" name="Rectangle 24">
                <a:extLst>
                  <a:ext uri="{FF2B5EF4-FFF2-40B4-BE49-F238E27FC236}">
                    <a16:creationId xmlns:a16="http://schemas.microsoft.com/office/drawing/2014/main" id="{756AF21B-A991-4566-9731-1A712165F2E0}"/>
                  </a:ext>
                </a:extLst>
              </p:cNvPr>
              <p:cNvSpPr/>
              <p:nvPr/>
            </p:nvSpPr>
            <p:spPr>
              <a:xfrm>
                <a:off x="4693519" y="2559807"/>
                <a:ext cx="3717870" cy="105218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EC70CA32-00FA-4F48-A878-B60214BB8410}"/>
                  </a:ext>
                </a:extLst>
              </p:cNvPr>
              <p:cNvSpPr/>
              <p:nvPr/>
            </p:nvSpPr>
            <p:spPr>
              <a:xfrm>
                <a:off x="9384881" y="2171132"/>
                <a:ext cx="634482" cy="591401"/>
              </a:xfrm>
              <a:prstGeom prst="ellipse">
                <a:avLst/>
              </a:prstGeom>
              <a:solidFill>
                <a:srgbClr val="92D050"/>
              </a:solidFill>
              <a:ln w="127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4</a:t>
                </a:r>
              </a:p>
            </p:txBody>
          </p:sp>
          <p:cxnSp>
            <p:nvCxnSpPr>
              <p:cNvPr id="27" name="Straight Arrow Connector 26">
                <a:extLst>
                  <a:ext uri="{FF2B5EF4-FFF2-40B4-BE49-F238E27FC236}">
                    <a16:creationId xmlns:a16="http://schemas.microsoft.com/office/drawing/2014/main" id="{6B2C06A7-5F72-4407-A5E0-7D5141F17E81}"/>
                  </a:ext>
                </a:extLst>
              </p:cNvPr>
              <p:cNvCxnSpPr>
                <a:cxnSpLocks/>
              </p:cNvCxnSpPr>
              <p:nvPr/>
            </p:nvCxnSpPr>
            <p:spPr>
              <a:xfrm flipH="1">
                <a:off x="8411389" y="2577263"/>
                <a:ext cx="993156" cy="2179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
          <p:nvSpPr>
            <p:cNvPr id="28" name="Oval 27">
              <a:extLst>
                <a:ext uri="{FF2B5EF4-FFF2-40B4-BE49-F238E27FC236}">
                  <a16:creationId xmlns:a16="http://schemas.microsoft.com/office/drawing/2014/main" id="{B4B4205F-F361-4925-A7BB-3217EDB9F3FE}"/>
                </a:ext>
              </a:extLst>
            </p:cNvPr>
            <p:cNvSpPr/>
            <p:nvPr/>
          </p:nvSpPr>
          <p:spPr>
            <a:xfrm>
              <a:off x="10281656" y="5424646"/>
              <a:ext cx="634482" cy="591401"/>
            </a:xfrm>
            <a:prstGeom prst="ellipse">
              <a:avLst/>
            </a:prstGeom>
            <a:solidFill>
              <a:srgbClr val="92D050"/>
            </a:solidFill>
            <a:ln w="127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5</a:t>
              </a:r>
            </a:p>
          </p:txBody>
        </p:sp>
        <p:cxnSp>
          <p:nvCxnSpPr>
            <p:cNvPr id="29" name="Straight Arrow Connector 28">
              <a:extLst>
                <a:ext uri="{FF2B5EF4-FFF2-40B4-BE49-F238E27FC236}">
                  <a16:creationId xmlns:a16="http://schemas.microsoft.com/office/drawing/2014/main" id="{A94E6D3E-5B16-47DD-B2BC-F9860F580D7C}"/>
                </a:ext>
              </a:extLst>
            </p:cNvPr>
            <p:cNvCxnSpPr>
              <a:cxnSpLocks/>
            </p:cNvCxnSpPr>
            <p:nvPr/>
          </p:nvCxnSpPr>
          <p:spPr>
            <a:xfrm flipH="1">
              <a:off x="9299233" y="5807237"/>
              <a:ext cx="993156" cy="2179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
        <p:nvSpPr>
          <p:cNvPr id="30" name="Rectangle 1">
            <a:extLst>
              <a:ext uri="{FF2B5EF4-FFF2-40B4-BE49-F238E27FC236}">
                <a16:creationId xmlns:a16="http://schemas.microsoft.com/office/drawing/2014/main" id="{FA08EAF1-4F8E-4145-8BF7-4A427B58287E}"/>
              </a:ext>
            </a:extLst>
          </p:cNvPr>
          <p:cNvSpPr>
            <a:spLocks noChangeArrowheads="1"/>
          </p:cNvSpPr>
          <p:nvPr/>
        </p:nvSpPr>
        <p:spPr bwMode="auto">
          <a:xfrm>
            <a:off x="291921" y="691128"/>
            <a:ext cx="1160815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2. Fill out </a:t>
            </a:r>
            <a:r>
              <a:rPr lang="en-US" altLang="en-US" sz="2600" b="1">
                <a:latin typeface="+mj-lt"/>
              </a:rPr>
              <a:t>Project name</a:t>
            </a:r>
            <a:r>
              <a:rPr lang="en-US" altLang="en-US" sz="2600">
                <a:latin typeface="+mj-lt"/>
              </a:rPr>
              <a:t>: MyWPFApp and </a:t>
            </a:r>
            <a:r>
              <a:rPr lang="en-US" altLang="en-US" sz="2600" b="1">
                <a:latin typeface="+mj-lt"/>
              </a:rPr>
              <a:t>Location</a:t>
            </a:r>
            <a:r>
              <a:rPr lang="en-US" altLang="en-US" sz="2600">
                <a:latin typeface="+mj-lt"/>
              </a:rPr>
              <a:t> then click </a:t>
            </a:r>
            <a:r>
              <a:rPr lang="en-US" altLang="en-US" sz="2600" b="1">
                <a:latin typeface="+mj-lt"/>
              </a:rPr>
              <a:t>Next</a:t>
            </a:r>
          </a:p>
        </p:txBody>
      </p:sp>
    </p:spTree>
    <p:extLst>
      <p:ext uri="{BB962C8B-B14F-4D97-AF65-F5344CB8AC3E}">
        <p14:creationId xmlns:p14="http://schemas.microsoft.com/office/powerpoint/2010/main" val="124803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B020C76-7B93-4752-96E6-00267B71DB7F}"/>
              </a:ext>
            </a:extLst>
          </p:cNvPr>
          <p:cNvSpPr>
            <a:spLocks noGrp="1"/>
          </p:cNvSpPr>
          <p:nvPr>
            <p:ph type="dt" sz="half" idx="10"/>
          </p:nvPr>
        </p:nvSpPr>
        <p:spPr/>
        <p:txBody>
          <a:bodyPr/>
          <a:lstStyle/>
          <a:p>
            <a:fld id="{5DCBE059-FAD7-45D8-8659-E6542D1E092D}" type="datetime1">
              <a:rPr lang="en-US" smtClean="0"/>
              <a:t>8/10/2021</a:t>
            </a:fld>
            <a:endParaRPr lang="en-US" dirty="0"/>
          </a:p>
        </p:txBody>
      </p:sp>
      <p:sp>
        <p:nvSpPr>
          <p:cNvPr id="5" name="Slide Number Placeholder 4">
            <a:extLst>
              <a:ext uri="{FF2B5EF4-FFF2-40B4-BE49-F238E27FC236}">
                <a16:creationId xmlns:a16="http://schemas.microsoft.com/office/drawing/2014/main" id="{A53E9033-8216-4427-ABFF-1F9B6EDDEED8}"/>
              </a:ext>
            </a:extLst>
          </p:cNvPr>
          <p:cNvSpPr>
            <a:spLocks noGrp="1"/>
          </p:cNvSpPr>
          <p:nvPr>
            <p:ph type="sldNum" sz="quarter" idx="12"/>
          </p:nvPr>
        </p:nvSpPr>
        <p:spPr/>
        <p:txBody>
          <a:bodyPr/>
          <a:lstStyle/>
          <a:p>
            <a:fld id="{CC0149FD-98BB-4821-915B-09C9BFE4B727}" type="slidenum">
              <a:rPr lang="en-US" smtClean="0"/>
              <a:pPr/>
              <a:t>13</a:t>
            </a:fld>
            <a:endParaRPr lang="en-US" dirty="0"/>
          </a:p>
        </p:txBody>
      </p:sp>
      <p:sp>
        <p:nvSpPr>
          <p:cNvPr id="14" name="Rectangle 1">
            <a:extLst>
              <a:ext uri="{FF2B5EF4-FFF2-40B4-BE49-F238E27FC236}">
                <a16:creationId xmlns:a16="http://schemas.microsoft.com/office/drawing/2014/main" id="{5C0BF497-A163-4549-BB99-09A20B32E676}"/>
              </a:ext>
            </a:extLst>
          </p:cNvPr>
          <p:cNvSpPr>
            <a:spLocks noChangeArrowheads="1"/>
          </p:cNvSpPr>
          <p:nvPr/>
        </p:nvSpPr>
        <p:spPr bwMode="auto">
          <a:xfrm>
            <a:off x="291921" y="705951"/>
            <a:ext cx="1160815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3. Choose </a:t>
            </a:r>
            <a:r>
              <a:rPr lang="en-US" altLang="en-US" sz="2600" b="1">
                <a:latin typeface="+mj-lt"/>
              </a:rPr>
              <a:t>Target Framework</a:t>
            </a:r>
            <a:r>
              <a:rPr lang="en-US" altLang="en-US" sz="2600">
                <a:latin typeface="+mj-lt"/>
              </a:rPr>
              <a:t>: .NET 5.0 (Current) then click </a:t>
            </a:r>
            <a:r>
              <a:rPr lang="en-US" altLang="en-US" sz="2600" b="1">
                <a:latin typeface="+mj-lt"/>
              </a:rPr>
              <a:t>Create</a:t>
            </a:r>
          </a:p>
        </p:txBody>
      </p:sp>
      <p:pic>
        <p:nvPicPr>
          <p:cNvPr id="7" name="Picture 6">
            <a:extLst>
              <a:ext uri="{FF2B5EF4-FFF2-40B4-BE49-F238E27FC236}">
                <a16:creationId xmlns:a16="http://schemas.microsoft.com/office/drawing/2014/main" id="{52EFEAC5-504F-4CC1-AC09-D613EB7073C5}"/>
              </a:ext>
            </a:extLst>
          </p:cNvPr>
          <p:cNvPicPr>
            <a:picLocks noChangeAspect="1"/>
          </p:cNvPicPr>
          <p:nvPr/>
        </p:nvPicPr>
        <p:blipFill>
          <a:blip r:embed="rId2"/>
          <a:stretch>
            <a:fillRect/>
          </a:stretch>
        </p:blipFill>
        <p:spPr>
          <a:xfrm>
            <a:off x="2111476" y="1293259"/>
            <a:ext cx="7742591" cy="5151566"/>
          </a:xfrm>
          <a:prstGeom prst="rect">
            <a:avLst/>
          </a:prstGeom>
        </p:spPr>
      </p:pic>
      <p:sp>
        <p:nvSpPr>
          <p:cNvPr id="17" name="Rectangle 16">
            <a:extLst>
              <a:ext uri="{FF2B5EF4-FFF2-40B4-BE49-F238E27FC236}">
                <a16:creationId xmlns:a16="http://schemas.microsoft.com/office/drawing/2014/main" id="{D42B8213-AF35-4047-A7D7-0269E330F8AB}"/>
              </a:ext>
            </a:extLst>
          </p:cNvPr>
          <p:cNvSpPr/>
          <p:nvPr/>
        </p:nvSpPr>
        <p:spPr>
          <a:xfrm>
            <a:off x="8917450" y="6124200"/>
            <a:ext cx="993156" cy="31612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1346A47-F75F-49E8-9EFD-ADD5A1703EE2}"/>
              </a:ext>
            </a:extLst>
          </p:cNvPr>
          <p:cNvSpPr/>
          <p:nvPr/>
        </p:nvSpPr>
        <p:spPr>
          <a:xfrm>
            <a:off x="10212832" y="5493471"/>
            <a:ext cx="634482" cy="591401"/>
          </a:xfrm>
          <a:prstGeom prst="ellipse">
            <a:avLst/>
          </a:prstGeom>
          <a:solidFill>
            <a:srgbClr val="92D050"/>
          </a:solidFill>
          <a:ln w="127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7</a:t>
            </a:r>
          </a:p>
        </p:txBody>
      </p:sp>
      <p:cxnSp>
        <p:nvCxnSpPr>
          <p:cNvPr id="19" name="Straight Arrow Connector 18">
            <a:extLst>
              <a:ext uri="{FF2B5EF4-FFF2-40B4-BE49-F238E27FC236}">
                <a16:creationId xmlns:a16="http://schemas.microsoft.com/office/drawing/2014/main" id="{D1D56D75-5231-499F-84A0-6C0842F37A04}"/>
              </a:ext>
            </a:extLst>
          </p:cNvPr>
          <p:cNvCxnSpPr>
            <a:cxnSpLocks/>
          </p:cNvCxnSpPr>
          <p:nvPr/>
        </p:nvCxnSpPr>
        <p:spPr>
          <a:xfrm flipH="1">
            <a:off x="9230409" y="5876062"/>
            <a:ext cx="993156" cy="2179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32" name="Rectangle 31">
            <a:extLst>
              <a:ext uri="{FF2B5EF4-FFF2-40B4-BE49-F238E27FC236}">
                <a16:creationId xmlns:a16="http://schemas.microsoft.com/office/drawing/2014/main" id="{653010C2-0EE2-4F9C-8A51-6C101DE8F725}"/>
              </a:ext>
            </a:extLst>
          </p:cNvPr>
          <p:cNvSpPr/>
          <p:nvPr/>
        </p:nvSpPr>
        <p:spPr>
          <a:xfrm>
            <a:off x="2142234" y="2553700"/>
            <a:ext cx="3717870" cy="66145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C628E9B8-4790-4146-A059-E3CAEA4A0B73}"/>
              </a:ext>
            </a:extLst>
          </p:cNvPr>
          <p:cNvSpPr/>
          <p:nvPr/>
        </p:nvSpPr>
        <p:spPr>
          <a:xfrm>
            <a:off x="6607454" y="1929045"/>
            <a:ext cx="634482" cy="591401"/>
          </a:xfrm>
          <a:prstGeom prst="ellipse">
            <a:avLst/>
          </a:prstGeom>
          <a:solidFill>
            <a:srgbClr val="92D050"/>
          </a:solidFill>
          <a:ln w="127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6</a:t>
            </a:r>
          </a:p>
        </p:txBody>
      </p:sp>
      <p:cxnSp>
        <p:nvCxnSpPr>
          <p:cNvPr id="34" name="Straight Arrow Connector 33">
            <a:extLst>
              <a:ext uri="{FF2B5EF4-FFF2-40B4-BE49-F238E27FC236}">
                <a16:creationId xmlns:a16="http://schemas.microsoft.com/office/drawing/2014/main" id="{E821E59C-7C8D-4413-A20C-AF214FCF0C87}"/>
              </a:ext>
            </a:extLst>
          </p:cNvPr>
          <p:cNvCxnSpPr>
            <a:cxnSpLocks/>
          </p:cNvCxnSpPr>
          <p:nvPr/>
        </p:nvCxnSpPr>
        <p:spPr>
          <a:xfrm flipH="1">
            <a:off x="5633962" y="2315512"/>
            <a:ext cx="993156" cy="2179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931428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B020C76-7B93-4752-96E6-00267B71DB7F}"/>
              </a:ext>
            </a:extLst>
          </p:cNvPr>
          <p:cNvSpPr>
            <a:spLocks noGrp="1"/>
          </p:cNvSpPr>
          <p:nvPr>
            <p:ph type="dt" sz="half" idx="10"/>
          </p:nvPr>
        </p:nvSpPr>
        <p:spPr/>
        <p:txBody>
          <a:bodyPr/>
          <a:lstStyle/>
          <a:p>
            <a:fld id="{5DCBE059-FAD7-45D8-8659-E6542D1E092D}" type="datetime1">
              <a:rPr lang="en-US" smtClean="0"/>
              <a:t>8/10/2021</a:t>
            </a:fld>
            <a:endParaRPr lang="en-US" dirty="0"/>
          </a:p>
        </p:txBody>
      </p:sp>
      <p:sp>
        <p:nvSpPr>
          <p:cNvPr id="5" name="Slide Number Placeholder 4">
            <a:extLst>
              <a:ext uri="{FF2B5EF4-FFF2-40B4-BE49-F238E27FC236}">
                <a16:creationId xmlns:a16="http://schemas.microsoft.com/office/drawing/2014/main" id="{A53E9033-8216-4427-ABFF-1F9B6EDDEED8}"/>
              </a:ext>
            </a:extLst>
          </p:cNvPr>
          <p:cNvSpPr>
            <a:spLocks noGrp="1"/>
          </p:cNvSpPr>
          <p:nvPr>
            <p:ph type="sldNum" sz="quarter" idx="12"/>
          </p:nvPr>
        </p:nvSpPr>
        <p:spPr/>
        <p:txBody>
          <a:bodyPr/>
          <a:lstStyle/>
          <a:p>
            <a:fld id="{CC0149FD-98BB-4821-915B-09C9BFE4B727}" type="slidenum">
              <a:rPr lang="en-US" smtClean="0"/>
              <a:pPr/>
              <a:t>14</a:t>
            </a:fld>
            <a:endParaRPr lang="en-US" dirty="0"/>
          </a:p>
        </p:txBody>
      </p:sp>
      <p:sp>
        <p:nvSpPr>
          <p:cNvPr id="14" name="Rectangle 1">
            <a:extLst>
              <a:ext uri="{FF2B5EF4-FFF2-40B4-BE49-F238E27FC236}">
                <a16:creationId xmlns:a16="http://schemas.microsoft.com/office/drawing/2014/main" id="{5C0BF497-A163-4549-BB99-09A20B32E676}"/>
              </a:ext>
            </a:extLst>
          </p:cNvPr>
          <p:cNvSpPr>
            <a:spLocks noChangeArrowheads="1"/>
          </p:cNvSpPr>
          <p:nvPr/>
        </p:nvSpPr>
        <p:spPr bwMode="auto">
          <a:xfrm>
            <a:off x="291921" y="705951"/>
            <a:ext cx="1160815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4. Run the project</a:t>
            </a:r>
            <a:endParaRPr lang="en-US" altLang="en-US" sz="2600" b="1">
              <a:latin typeface="+mj-lt"/>
            </a:endParaRPr>
          </a:p>
        </p:txBody>
      </p:sp>
      <p:pic>
        <p:nvPicPr>
          <p:cNvPr id="3" name="Picture 2">
            <a:extLst>
              <a:ext uri="{FF2B5EF4-FFF2-40B4-BE49-F238E27FC236}">
                <a16:creationId xmlns:a16="http://schemas.microsoft.com/office/drawing/2014/main" id="{5195CB81-0FFF-4381-86AE-1D2E75382E78}"/>
              </a:ext>
            </a:extLst>
          </p:cNvPr>
          <p:cNvPicPr>
            <a:picLocks noChangeAspect="1"/>
          </p:cNvPicPr>
          <p:nvPr/>
        </p:nvPicPr>
        <p:blipFill>
          <a:blip r:embed="rId2"/>
          <a:stretch>
            <a:fillRect/>
          </a:stretch>
        </p:blipFill>
        <p:spPr>
          <a:xfrm>
            <a:off x="7527322" y="1604567"/>
            <a:ext cx="4244938" cy="2337585"/>
          </a:xfrm>
          <a:prstGeom prst="rect">
            <a:avLst/>
          </a:prstGeom>
        </p:spPr>
      </p:pic>
      <p:pic>
        <p:nvPicPr>
          <p:cNvPr id="8" name="Picture 7">
            <a:extLst>
              <a:ext uri="{FF2B5EF4-FFF2-40B4-BE49-F238E27FC236}">
                <a16:creationId xmlns:a16="http://schemas.microsoft.com/office/drawing/2014/main" id="{0286F7C8-C66B-4AA9-AF1B-E1AEDB3C68D9}"/>
              </a:ext>
            </a:extLst>
          </p:cNvPr>
          <p:cNvPicPr>
            <a:picLocks noChangeAspect="1"/>
          </p:cNvPicPr>
          <p:nvPr/>
        </p:nvPicPr>
        <p:blipFill>
          <a:blip r:embed="rId3"/>
          <a:stretch>
            <a:fillRect/>
          </a:stretch>
        </p:blipFill>
        <p:spPr>
          <a:xfrm>
            <a:off x="400076" y="1589784"/>
            <a:ext cx="6629400" cy="4724400"/>
          </a:xfrm>
          <a:prstGeom prst="rect">
            <a:avLst/>
          </a:prstGeom>
        </p:spPr>
      </p:pic>
    </p:spTree>
    <p:extLst>
      <p:ext uri="{BB962C8B-B14F-4D97-AF65-F5344CB8AC3E}">
        <p14:creationId xmlns:p14="http://schemas.microsoft.com/office/powerpoint/2010/main" val="318633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1273" y="2241458"/>
            <a:ext cx="10640291"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0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Demo 02: Worker Service and Web API</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80270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B020C76-7B93-4752-96E6-00267B71DB7F}"/>
              </a:ext>
            </a:extLst>
          </p:cNvPr>
          <p:cNvSpPr>
            <a:spLocks noGrp="1"/>
          </p:cNvSpPr>
          <p:nvPr>
            <p:ph type="dt" sz="half" idx="10"/>
          </p:nvPr>
        </p:nvSpPr>
        <p:spPr/>
        <p:txBody>
          <a:bodyPr/>
          <a:lstStyle/>
          <a:p>
            <a:fld id="{5DCBE059-FAD7-45D8-8659-E6542D1E092D}" type="datetime1">
              <a:rPr lang="en-US" smtClean="0"/>
              <a:t>8/10/2021</a:t>
            </a:fld>
            <a:endParaRPr lang="en-US" dirty="0"/>
          </a:p>
        </p:txBody>
      </p:sp>
      <p:sp>
        <p:nvSpPr>
          <p:cNvPr id="5" name="Slide Number Placeholder 4">
            <a:extLst>
              <a:ext uri="{FF2B5EF4-FFF2-40B4-BE49-F238E27FC236}">
                <a16:creationId xmlns:a16="http://schemas.microsoft.com/office/drawing/2014/main" id="{A53E9033-8216-4427-ABFF-1F9B6EDDEED8}"/>
              </a:ext>
            </a:extLst>
          </p:cNvPr>
          <p:cNvSpPr>
            <a:spLocks noGrp="1"/>
          </p:cNvSpPr>
          <p:nvPr>
            <p:ph type="sldNum" sz="quarter" idx="12"/>
          </p:nvPr>
        </p:nvSpPr>
        <p:spPr/>
        <p:txBody>
          <a:bodyPr/>
          <a:lstStyle/>
          <a:p>
            <a:fld id="{CC0149FD-98BB-4821-915B-09C9BFE4B727}" type="slidenum">
              <a:rPr lang="en-US" smtClean="0"/>
              <a:pPr/>
              <a:t>16</a:t>
            </a:fld>
            <a:endParaRPr lang="en-US" dirty="0"/>
          </a:p>
        </p:txBody>
      </p:sp>
      <p:sp>
        <p:nvSpPr>
          <p:cNvPr id="6" name="Title 1">
            <a:extLst>
              <a:ext uri="{FF2B5EF4-FFF2-40B4-BE49-F238E27FC236}">
                <a16:creationId xmlns:a16="http://schemas.microsoft.com/office/drawing/2014/main" id="{A00B6F82-0CB2-44C4-84C5-7F1BF2949F94}"/>
              </a:ext>
            </a:extLst>
          </p:cNvPr>
          <p:cNvSpPr>
            <a:spLocks noGrp="1"/>
          </p:cNvSpPr>
          <p:nvPr>
            <p:ph type="title"/>
          </p:nvPr>
        </p:nvSpPr>
        <p:spPr>
          <a:xfrm>
            <a:off x="396764" y="720006"/>
            <a:ext cx="11154104" cy="575433"/>
          </a:xfrm>
        </p:spPr>
        <p:txBody>
          <a:bodyPr>
            <a:noAutofit/>
          </a:bodyPr>
          <a:lstStyle/>
          <a:p>
            <a:r>
              <a:rPr lang="en-US" sz="4000" b="1"/>
              <a:t>Worker Service Demo-02</a:t>
            </a:r>
            <a:endParaRPr lang="en-US" sz="4000" b="1" dirty="0"/>
          </a:p>
        </p:txBody>
      </p:sp>
      <p:sp>
        <p:nvSpPr>
          <p:cNvPr id="7" name="TextBox 6">
            <a:extLst>
              <a:ext uri="{FF2B5EF4-FFF2-40B4-BE49-F238E27FC236}">
                <a16:creationId xmlns:a16="http://schemas.microsoft.com/office/drawing/2014/main" id="{38695EE1-4A39-4CE6-B143-0B23F5632666}"/>
              </a:ext>
            </a:extLst>
          </p:cNvPr>
          <p:cNvSpPr txBox="1"/>
          <p:nvPr/>
        </p:nvSpPr>
        <p:spPr>
          <a:xfrm>
            <a:off x="-67386" y="1344601"/>
            <a:ext cx="11933905" cy="892552"/>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Create a background task that use HttpClient to call a API service to retrieve the current exchange rate between various currencies, and print the result</a:t>
            </a:r>
          </a:p>
        </p:txBody>
      </p:sp>
      <p:sp>
        <p:nvSpPr>
          <p:cNvPr id="8" name="Rectangle 1">
            <a:extLst>
              <a:ext uri="{FF2B5EF4-FFF2-40B4-BE49-F238E27FC236}">
                <a16:creationId xmlns:a16="http://schemas.microsoft.com/office/drawing/2014/main" id="{BC5D1E99-E007-454B-AB28-B78CC2BD56FD}"/>
              </a:ext>
            </a:extLst>
          </p:cNvPr>
          <p:cNvSpPr>
            <a:spLocks noChangeArrowheads="1"/>
          </p:cNvSpPr>
          <p:nvPr/>
        </p:nvSpPr>
        <p:spPr bwMode="auto">
          <a:xfrm>
            <a:off x="-96752" y="2132413"/>
            <a:ext cx="12190429"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tab pos="225425" algn="l"/>
              </a:tabLst>
              <a:defRPr/>
            </a:pPr>
            <a:r>
              <a:rPr lang="en-US" altLang="en-US" sz="2200">
                <a:latin typeface="+mj-lt"/>
              </a:rPr>
              <a:t>1.Open the Visual Studio.NET then create ASP.NET Web API Project named </a:t>
            </a:r>
            <a:r>
              <a:rPr lang="en-US" altLang="en-US" sz="2200" b="1">
                <a:latin typeface="+mj-lt"/>
              </a:rPr>
              <a:t>E</a:t>
            </a:r>
            <a:r>
              <a:rPr lang="en-US" sz="2200" b="1">
                <a:solidFill>
                  <a:srgbClr val="111111"/>
                </a:solidFill>
                <a:latin typeface="+mj-lt"/>
              </a:rPr>
              <a:t>xchangeRateService</a:t>
            </a:r>
            <a:endParaRPr lang="en-US" altLang="en-US" sz="2200" b="1">
              <a:latin typeface="+mj-lt"/>
            </a:endParaRPr>
          </a:p>
        </p:txBody>
      </p:sp>
      <p:grpSp>
        <p:nvGrpSpPr>
          <p:cNvPr id="31" name="Group 30">
            <a:extLst>
              <a:ext uri="{FF2B5EF4-FFF2-40B4-BE49-F238E27FC236}">
                <a16:creationId xmlns:a16="http://schemas.microsoft.com/office/drawing/2014/main" id="{61363EC8-4C82-40B4-8B27-257E0FBE8090}"/>
              </a:ext>
            </a:extLst>
          </p:cNvPr>
          <p:cNvGrpSpPr/>
          <p:nvPr/>
        </p:nvGrpSpPr>
        <p:grpSpPr>
          <a:xfrm>
            <a:off x="2078791" y="2892034"/>
            <a:ext cx="7582557" cy="3568718"/>
            <a:chOff x="2078791" y="2892034"/>
            <a:chExt cx="7582557" cy="3568718"/>
          </a:xfrm>
        </p:grpSpPr>
        <p:pic>
          <p:nvPicPr>
            <p:cNvPr id="25" name="Picture 24">
              <a:extLst>
                <a:ext uri="{FF2B5EF4-FFF2-40B4-BE49-F238E27FC236}">
                  <a16:creationId xmlns:a16="http://schemas.microsoft.com/office/drawing/2014/main" id="{97219403-1B5C-4BCF-935B-BACB78495A69}"/>
                </a:ext>
              </a:extLst>
            </p:cNvPr>
            <p:cNvPicPr>
              <a:picLocks noChangeAspect="1"/>
            </p:cNvPicPr>
            <p:nvPr/>
          </p:nvPicPr>
          <p:blipFill>
            <a:blip r:embed="rId2"/>
            <a:stretch>
              <a:fillRect/>
            </a:stretch>
          </p:blipFill>
          <p:spPr>
            <a:xfrm>
              <a:off x="2078791" y="2892034"/>
              <a:ext cx="7582557" cy="3482642"/>
            </a:xfrm>
            <a:prstGeom prst="rect">
              <a:avLst/>
            </a:prstGeom>
          </p:spPr>
        </p:pic>
        <p:pic>
          <p:nvPicPr>
            <p:cNvPr id="30" name="Picture 29">
              <a:extLst>
                <a:ext uri="{FF2B5EF4-FFF2-40B4-BE49-F238E27FC236}">
                  <a16:creationId xmlns:a16="http://schemas.microsoft.com/office/drawing/2014/main" id="{2E7092C0-947C-4531-906F-AA4B7A488EDC}"/>
                </a:ext>
              </a:extLst>
            </p:cNvPr>
            <p:cNvPicPr>
              <a:picLocks noChangeAspect="1"/>
            </p:cNvPicPr>
            <p:nvPr/>
          </p:nvPicPr>
          <p:blipFill>
            <a:blip r:embed="rId3"/>
            <a:stretch>
              <a:fillRect/>
            </a:stretch>
          </p:blipFill>
          <p:spPr>
            <a:xfrm>
              <a:off x="8655421" y="6018754"/>
              <a:ext cx="1005927" cy="441998"/>
            </a:xfrm>
            <a:prstGeom prst="rect">
              <a:avLst/>
            </a:prstGeom>
          </p:spPr>
        </p:pic>
      </p:grpSp>
      <p:grpSp>
        <p:nvGrpSpPr>
          <p:cNvPr id="32" name="Group 31">
            <a:extLst>
              <a:ext uri="{FF2B5EF4-FFF2-40B4-BE49-F238E27FC236}">
                <a16:creationId xmlns:a16="http://schemas.microsoft.com/office/drawing/2014/main" id="{BCF2A2B7-50B1-48A5-AE56-3F76A3631E5E}"/>
              </a:ext>
            </a:extLst>
          </p:cNvPr>
          <p:cNvGrpSpPr/>
          <p:nvPr/>
        </p:nvGrpSpPr>
        <p:grpSpPr>
          <a:xfrm>
            <a:off x="8852895" y="3924136"/>
            <a:ext cx="1616905" cy="600571"/>
            <a:chOff x="8686060" y="4903128"/>
            <a:chExt cx="1616905" cy="600571"/>
          </a:xfrm>
        </p:grpSpPr>
        <p:sp>
          <p:nvSpPr>
            <p:cNvPr id="33" name="Oval 32">
              <a:extLst>
                <a:ext uri="{FF2B5EF4-FFF2-40B4-BE49-F238E27FC236}">
                  <a16:creationId xmlns:a16="http://schemas.microsoft.com/office/drawing/2014/main" id="{5D5085CA-46C6-4B2A-B6BF-B1C4642EF433}"/>
                </a:ext>
              </a:extLst>
            </p:cNvPr>
            <p:cNvSpPr/>
            <p:nvPr/>
          </p:nvSpPr>
          <p:spPr>
            <a:xfrm>
              <a:off x="9668483" y="4903128"/>
              <a:ext cx="634482" cy="591401"/>
            </a:xfrm>
            <a:prstGeom prst="ellipse">
              <a:avLst/>
            </a:prstGeom>
            <a:solidFill>
              <a:srgbClr val="92D050"/>
            </a:solidFill>
            <a:ln w="127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1</a:t>
              </a:r>
            </a:p>
          </p:txBody>
        </p:sp>
        <p:cxnSp>
          <p:nvCxnSpPr>
            <p:cNvPr id="34" name="Straight Arrow Connector 33">
              <a:extLst>
                <a:ext uri="{FF2B5EF4-FFF2-40B4-BE49-F238E27FC236}">
                  <a16:creationId xmlns:a16="http://schemas.microsoft.com/office/drawing/2014/main" id="{697B863F-3185-4038-8AAC-B5C4A22CCA08}"/>
                </a:ext>
              </a:extLst>
            </p:cNvPr>
            <p:cNvCxnSpPr>
              <a:cxnSpLocks/>
            </p:cNvCxnSpPr>
            <p:nvPr/>
          </p:nvCxnSpPr>
          <p:spPr>
            <a:xfrm flipH="1">
              <a:off x="8686060" y="5285719"/>
              <a:ext cx="993156" cy="2179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39" name="Group 38">
            <a:extLst>
              <a:ext uri="{FF2B5EF4-FFF2-40B4-BE49-F238E27FC236}">
                <a16:creationId xmlns:a16="http://schemas.microsoft.com/office/drawing/2014/main" id="{05534295-D79F-4901-94EC-96A168904DF9}"/>
              </a:ext>
            </a:extLst>
          </p:cNvPr>
          <p:cNvGrpSpPr/>
          <p:nvPr/>
        </p:nvGrpSpPr>
        <p:grpSpPr>
          <a:xfrm>
            <a:off x="8677463" y="5607774"/>
            <a:ext cx="2600789" cy="802013"/>
            <a:chOff x="8677463" y="5607774"/>
            <a:chExt cx="2600789" cy="802013"/>
          </a:xfrm>
        </p:grpSpPr>
        <p:sp>
          <p:nvSpPr>
            <p:cNvPr id="35" name="Rectangle 34">
              <a:extLst>
                <a:ext uri="{FF2B5EF4-FFF2-40B4-BE49-F238E27FC236}">
                  <a16:creationId xmlns:a16="http://schemas.microsoft.com/office/drawing/2014/main" id="{47ADDDAD-8985-4F65-AE0E-B47F935A72CC}"/>
                </a:ext>
              </a:extLst>
            </p:cNvPr>
            <p:cNvSpPr/>
            <p:nvPr/>
          </p:nvSpPr>
          <p:spPr>
            <a:xfrm>
              <a:off x="8677463" y="6076314"/>
              <a:ext cx="1005928" cy="33347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3498C340-990F-4B8D-B925-8E9AD0EFB489}"/>
                </a:ext>
              </a:extLst>
            </p:cNvPr>
            <p:cNvGrpSpPr/>
            <p:nvPr/>
          </p:nvGrpSpPr>
          <p:grpSpPr>
            <a:xfrm>
              <a:off x="9661347" y="5607774"/>
              <a:ext cx="1616905" cy="600571"/>
              <a:chOff x="9075826" y="4796684"/>
              <a:chExt cx="1616905" cy="600571"/>
            </a:xfrm>
          </p:grpSpPr>
          <p:sp>
            <p:nvSpPr>
              <p:cNvPr id="37" name="Oval 36">
                <a:extLst>
                  <a:ext uri="{FF2B5EF4-FFF2-40B4-BE49-F238E27FC236}">
                    <a16:creationId xmlns:a16="http://schemas.microsoft.com/office/drawing/2014/main" id="{F60E442D-BDEF-4622-ACD3-146448AD800C}"/>
                  </a:ext>
                </a:extLst>
              </p:cNvPr>
              <p:cNvSpPr/>
              <p:nvPr/>
            </p:nvSpPr>
            <p:spPr>
              <a:xfrm>
                <a:off x="10058249" y="4796684"/>
                <a:ext cx="634482" cy="591401"/>
              </a:xfrm>
              <a:prstGeom prst="ellipse">
                <a:avLst/>
              </a:prstGeom>
              <a:solidFill>
                <a:srgbClr val="92D050"/>
              </a:solidFill>
              <a:ln w="127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2</a:t>
                </a:r>
              </a:p>
            </p:txBody>
          </p:sp>
          <p:cxnSp>
            <p:nvCxnSpPr>
              <p:cNvPr id="38" name="Straight Arrow Connector 37">
                <a:extLst>
                  <a:ext uri="{FF2B5EF4-FFF2-40B4-BE49-F238E27FC236}">
                    <a16:creationId xmlns:a16="http://schemas.microsoft.com/office/drawing/2014/main" id="{FCC03D45-3A12-4370-92A1-52F3C8E676D1}"/>
                  </a:ext>
                </a:extLst>
              </p:cNvPr>
              <p:cNvCxnSpPr>
                <a:cxnSpLocks/>
              </p:cNvCxnSpPr>
              <p:nvPr/>
            </p:nvCxnSpPr>
            <p:spPr>
              <a:xfrm flipH="1">
                <a:off x="9075826" y="5179275"/>
                <a:ext cx="993156" cy="2179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spTree>
    <p:extLst>
      <p:ext uri="{BB962C8B-B14F-4D97-AF65-F5344CB8AC3E}">
        <p14:creationId xmlns:p14="http://schemas.microsoft.com/office/powerpoint/2010/main" val="3288247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B020C76-7B93-4752-96E6-00267B71DB7F}"/>
              </a:ext>
            </a:extLst>
          </p:cNvPr>
          <p:cNvSpPr>
            <a:spLocks noGrp="1"/>
          </p:cNvSpPr>
          <p:nvPr>
            <p:ph type="dt" sz="half" idx="10"/>
          </p:nvPr>
        </p:nvSpPr>
        <p:spPr/>
        <p:txBody>
          <a:bodyPr/>
          <a:lstStyle/>
          <a:p>
            <a:fld id="{5DCBE059-FAD7-45D8-8659-E6542D1E092D}" type="datetime1">
              <a:rPr lang="en-US" smtClean="0"/>
              <a:t>8/10/2021</a:t>
            </a:fld>
            <a:endParaRPr lang="en-US" dirty="0"/>
          </a:p>
        </p:txBody>
      </p:sp>
      <p:sp>
        <p:nvSpPr>
          <p:cNvPr id="5" name="Slide Number Placeholder 4">
            <a:extLst>
              <a:ext uri="{FF2B5EF4-FFF2-40B4-BE49-F238E27FC236}">
                <a16:creationId xmlns:a16="http://schemas.microsoft.com/office/drawing/2014/main" id="{A53E9033-8216-4427-ABFF-1F9B6EDDEED8}"/>
              </a:ext>
            </a:extLst>
          </p:cNvPr>
          <p:cNvSpPr>
            <a:spLocks noGrp="1"/>
          </p:cNvSpPr>
          <p:nvPr>
            <p:ph type="sldNum" sz="quarter" idx="12"/>
          </p:nvPr>
        </p:nvSpPr>
        <p:spPr/>
        <p:txBody>
          <a:bodyPr/>
          <a:lstStyle/>
          <a:p>
            <a:fld id="{CC0149FD-98BB-4821-915B-09C9BFE4B727}" type="slidenum">
              <a:rPr lang="en-US" smtClean="0"/>
              <a:pPr/>
              <a:t>17</a:t>
            </a:fld>
            <a:endParaRPr lang="en-US" dirty="0"/>
          </a:p>
        </p:txBody>
      </p:sp>
      <p:sp>
        <p:nvSpPr>
          <p:cNvPr id="6" name="Title 1">
            <a:extLst>
              <a:ext uri="{FF2B5EF4-FFF2-40B4-BE49-F238E27FC236}">
                <a16:creationId xmlns:a16="http://schemas.microsoft.com/office/drawing/2014/main" id="{A00B6F82-0CB2-44C4-84C5-7F1BF2949F94}"/>
              </a:ext>
            </a:extLst>
          </p:cNvPr>
          <p:cNvSpPr>
            <a:spLocks noGrp="1"/>
          </p:cNvSpPr>
          <p:nvPr>
            <p:ph type="title"/>
          </p:nvPr>
        </p:nvSpPr>
        <p:spPr>
          <a:xfrm>
            <a:off x="396764" y="720006"/>
            <a:ext cx="11154104" cy="575433"/>
          </a:xfrm>
        </p:spPr>
        <p:txBody>
          <a:bodyPr>
            <a:noAutofit/>
          </a:bodyPr>
          <a:lstStyle/>
          <a:p>
            <a:r>
              <a:rPr lang="en-US" sz="4000" b="1"/>
              <a:t>Worker Service Demo-02</a:t>
            </a:r>
            <a:endParaRPr lang="en-US" sz="4000" b="1" dirty="0"/>
          </a:p>
        </p:txBody>
      </p:sp>
      <p:grpSp>
        <p:nvGrpSpPr>
          <p:cNvPr id="11" name="Group 10">
            <a:extLst>
              <a:ext uri="{FF2B5EF4-FFF2-40B4-BE49-F238E27FC236}">
                <a16:creationId xmlns:a16="http://schemas.microsoft.com/office/drawing/2014/main" id="{213994D5-8A3A-45FA-8885-B99D149436A6}"/>
              </a:ext>
            </a:extLst>
          </p:cNvPr>
          <p:cNvGrpSpPr/>
          <p:nvPr/>
        </p:nvGrpSpPr>
        <p:grpSpPr>
          <a:xfrm>
            <a:off x="1816510" y="1778141"/>
            <a:ext cx="7622458" cy="3993395"/>
            <a:chOff x="548377" y="1561832"/>
            <a:chExt cx="6066046" cy="3360711"/>
          </a:xfrm>
        </p:grpSpPr>
        <p:pic>
          <p:nvPicPr>
            <p:cNvPr id="3" name="Picture 2">
              <a:extLst>
                <a:ext uri="{FF2B5EF4-FFF2-40B4-BE49-F238E27FC236}">
                  <a16:creationId xmlns:a16="http://schemas.microsoft.com/office/drawing/2014/main" id="{FBA6FCF8-1080-40E4-A9F3-8B7C0A22DD01}"/>
                </a:ext>
              </a:extLst>
            </p:cNvPr>
            <p:cNvPicPr>
              <a:picLocks noChangeAspect="1"/>
            </p:cNvPicPr>
            <p:nvPr/>
          </p:nvPicPr>
          <p:blipFill>
            <a:blip r:embed="rId2"/>
            <a:stretch>
              <a:fillRect/>
            </a:stretch>
          </p:blipFill>
          <p:spPr>
            <a:xfrm>
              <a:off x="548377" y="1561832"/>
              <a:ext cx="6066046" cy="3360711"/>
            </a:xfrm>
            <a:prstGeom prst="rect">
              <a:avLst/>
            </a:prstGeom>
          </p:spPr>
        </p:pic>
        <p:pic>
          <p:nvPicPr>
            <p:cNvPr id="10" name="Picture 9">
              <a:extLst>
                <a:ext uri="{FF2B5EF4-FFF2-40B4-BE49-F238E27FC236}">
                  <a16:creationId xmlns:a16="http://schemas.microsoft.com/office/drawing/2014/main" id="{0C7C1940-542D-41C1-825B-4FAFD451D8D8}"/>
                </a:ext>
              </a:extLst>
            </p:cNvPr>
            <p:cNvPicPr>
              <a:picLocks noChangeAspect="1"/>
            </p:cNvPicPr>
            <p:nvPr/>
          </p:nvPicPr>
          <p:blipFill>
            <a:blip r:embed="rId3"/>
            <a:stretch>
              <a:fillRect/>
            </a:stretch>
          </p:blipFill>
          <p:spPr>
            <a:xfrm>
              <a:off x="4497925" y="4350993"/>
              <a:ext cx="1996613" cy="571550"/>
            </a:xfrm>
            <a:prstGeom prst="rect">
              <a:avLst/>
            </a:prstGeom>
          </p:spPr>
        </p:pic>
      </p:grpSp>
      <p:sp>
        <p:nvSpPr>
          <p:cNvPr id="15" name="Rectangle 14">
            <a:extLst>
              <a:ext uri="{FF2B5EF4-FFF2-40B4-BE49-F238E27FC236}">
                <a16:creationId xmlns:a16="http://schemas.microsoft.com/office/drawing/2014/main" id="{41017928-81E9-4F42-894D-F295B4E3E269}"/>
              </a:ext>
            </a:extLst>
          </p:cNvPr>
          <p:cNvSpPr/>
          <p:nvPr/>
        </p:nvSpPr>
        <p:spPr>
          <a:xfrm>
            <a:off x="1912458" y="3029159"/>
            <a:ext cx="3318304" cy="158052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2C8074B-0373-4150-B649-72B5395ECA6B}"/>
              </a:ext>
            </a:extLst>
          </p:cNvPr>
          <p:cNvSpPr/>
          <p:nvPr/>
        </p:nvSpPr>
        <p:spPr>
          <a:xfrm>
            <a:off x="8063369" y="5265224"/>
            <a:ext cx="1142654" cy="33347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C59E343-EADD-4A3A-AB07-47DEC8E55780}"/>
              </a:ext>
            </a:extLst>
          </p:cNvPr>
          <p:cNvGrpSpPr/>
          <p:nvPr/>
        </p:nvGrpSpPr>
        <p:grpSpPr>
          <a:xfrm>
            <a:off x="5226748" y="2924469"/>
            <a:ext cx="1616905" cy="600571"/>
            <a:chOff x="5226748" y="2924469"/>
            <a:chExt cx="1616905" cy="600571"/>
          </a:xfrm>
        </p:grpSpPr>
        <p:sp>
          <p:nvSpPr>
            <p:cNvPr id="20" name="Oval 19">
              <a:extLst>
                <a:ext uri="{FF2B5EF4-FFF2-40B4-BE49-F238E27FC236}">
                  <a16:creationId xmlns:a16="http://schemas.microsoft.com/office/drawing/2014/main" id="{E60144C9-374C-4A17-B4B8-0E48EB7AAE0B}"/>
                </a:ext>
              </a:extLst>
            </p:cNvPr>
            <p:cNvSpPr/>
            <p:nvPr/>
          </p:nvSpPr>
          <p:spPr>
            <a:xfrm>
              <a:off x="6209171" y="2924469"/>
              <a:ext cx="634482" cy="591401"/>
            </a:xfrm>
            <a:prstGeom prst="ellipse">
              <a:avLst/>
            </a:prstGeom>
            <a:solidFill>
              <a:srgbClr val="92D050"/>
            </a:solidFill>
            <a:ln w="127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3</a:t>
              </a:r>
            </a:p>
          </p:txBody>
        </p:sp>
        <p:cxnSp>
          <p:nvCxnSpPr>
            <p:cNvPr id="21" name="Straight Arrow Connector 20">
              <a:extLst>
                <a:ext uri="{FF2B5EF4-FFF2-40B4-BE49-F238E27FC236}">
                  <a16:creationId xmlns:a16="http://schemas.microsoft.com/office/drawing/2014/main" id="{D5B0DD43-DA98-496A-8E80-8AC51B6F2B60}"/>
                </a:ext>
              </a:extLst>
            </p:cNvPr>
            <p:cNvCxnSpPr>
              <a:cxnSpLocks/>
            </p:cNvCxnSpPr>
            <p:nvPr/>
          </p:nvCxnSpPr>
          <p:spPr>
            <a:xfrm flipH="1">
              <a:off x="5226748" y="3307060"/>
              <a:ext cx="993156" cy="2179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13" name="Group 12">
            <a:extLst>
              <a:ext uri="{FF2B5EF4-FFF2-40B4-BE49-F238E27FC236}">
                <a16:creationId xmlns:a16="http://schemas.microsoft.com/office/drawing/2014/main" id="{C6E8FAA6-95C4-4E28-A231-5FB41E3C84B9}"/>
              </a:ext>
            </a:extLst>
          </p:cNvPr>
          <p:cNvGrpSpPr/>
          <p:nvPr/>
        </p:nvGrpSpPr>
        <p:grpSpPr>
          <a:xfrm>
            <a:off x="9075826" y="4796684"/>
            <a:ext cx="1616905" cy="600571"/>
            <a:chOff x="9075826" y="4796684"/>
            <a:chExt cx="1616905" cy="600571"/>
          </a:xfrm>
        </p:grpSpPr>
        <p:sp>
          <p:nvSpPr>
            <p:cNvPr id="22" name="Oval 21">
              <a:extLst>
                <a:ext uri="{FF2B5EF4-FFF2-40B4-BE49-F238E27FC236}">
                  <a16:creationId xmlns:a16="http://schemas.microsoft.com/office/drawing/2014/main" id="{F84638A0-66FE-4C8D-B512-023A2057555C}"/>
                </a:ext>
              </a:extLst>
            </p:cNvPr>
            <p:cNvSpPr/>
            <p:nvPr/>
          </p:nvSpPr>
          <p:spPr>
            <a:xfrm>
              <a:off x="10058249" y="4796684"/>
              <a:ext cx="634482" cy="591401"/>
            </a:xfrm>
            <a:prstGeom prst="ellipse">
              <a:avLst/>
            </a:prstGeom>
            <a:solidFill>
              <a:srgbClr val="92D050"/>
            </a:solidFill>
            <a:ln w="127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4</a:t>
              </a:r>
            </a:p>
          </p:txBody>
        </p:sp>
        <p:cxnSp>
          <p:nvCxnSpPr>
            <p:cNvPr id="23" name="Straight Arrow Connector 22">
              <a:extLst>
                <a:ext uri="{FF2B5EF4-FFF2-40B4-BE49-F238E27FC236}">
                  <a16:creationId xmlns:a16="http://schemas.microsoft.com/office/drawing/2014/main" id="{1EC5DD54-334C-48B2-B42A-33C6CC697436}"/>
                </a:ext>
              </a:extLst>
            </p:cNvPr>
            <p:cNvCxnSpPr>
              <a:cxnSpLocks/>
            </p:cNvCxnSpPr>
            <p:nvPr/>
          </p:nvCxnSpPr>
          <p:spPr>
            <a:xfrm flipH="1">
              <a:off x="9075826" y="5179275"/>
              <a:ext cx="993156" cy="2179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Tree>
    <p:extLst>
      <p:ext uri="{BB962C8B-B14F-4D97-AF65-F5344CB8AC3E}">
        <p14:creationId xmlns:p14="http://schemas.microsoft.com/office/powerpoint/2010/main" val="25651667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B020C76-7B93-4752-96E6-00267B71DB7F}"/>
              </a:ext>
            </a:extLst>
          </p:cNvPr>
          <p:cNvSpPr>
            <a:spLocks noGrp="1"/>
          </p:cNvSpPr>
          <p:nvPr>
            <p:ph type="dt" sz="half" idx="10"/>
          </p:nvPr>
        </p:nvSpPr>
        <p:spPr/>
        <p:txBody>
          <a:bodyPr/>
          <a:lstStyle/>
          <a:p>
            <a:fld id="{5DCBE059-FAD7-45D8-8659-E6542D1E092D}" type="datetime1">
              <a:rPr lang="en-US" smtClean="0"/>
              <a:t>8/10/2021</a:t>
            </a:fld>
            <a:endParaRPr lang="en-US" dirty="0"/>
          </a:p>
        </p:txBody>
      </p:sp>
      <p:sp>
        <p:nvSpPr>
          <p:cNvPr id="5" name="Slide Number Placeholder 4">
            <a:extLst>
              <a:ext uri="{FF2B5EF4-FFF2-40B4-BE49-F238E27FC236}">
                <a16:creationId xmlns:a16="http://schemas.microsoft.com/office/drawing/2014/main" id="{A53E9033-8216-4427-ABFF-1F9B6EDDEED8}"/>
              </a:ext>
            </a:extLst>
          </p:cNvPr>
          <p:cNvSpPr>
            <a:spLocks noGrp="1"/>
          </p:cNvSpPr>
          <p:nvPr>
            <p:ph type="sldNum" sz="quarter" idx="12"/>
          </p:nvPr>
        </p:nvSpPr>
        <p:spPr/>
        <p:txBody>
          <a:bodyPr/>
          <a:lstStyle/>
          <a:p>
            <a:fld id="{CC0149FD-98BB-4821-915B-09C9BFE4B727}" type="slidenum">
              <a:rPr lang="en-US" smtClean="0"/>
              <a:pPr/>
              <a:t>18</a:t>
            </a:fld>
            <a:endParaRPr lang="en-US" dirty="0"/>
          </a:p>
        </p:txBody>
      </p:sp>
      <p:sp>
        <p:nvSpPr>
          <p:cNvPr id="6" name="Title 1">
            <a:extLst>
              <a:ext uri="{FF2B5EF4-FFF2-40B4-BE49-F238E27FC236}">
                <a16:creationId xmlns:a16="http://schemas.microsoft.com/office/drawing/2014/main" id="{A00B6F82-0CB2-44C4-84C5-7F1BF2949F94}"/>
              </a:ext>
            </a:extLst>
          </p:cNvPr>
          <p:cNvSpPr>
            <a:spLocks noGrp="1"/>
          </p:cNvSpPr>
          <p:nvPr>
            <p:ph type="title"/>
          </p:nvPr>
        </p:nvSpPr>
        <p:spPr>
          <a:xfrm>
            <a:off x="396764" y="720006"/>
            <a:ext cx="11154104" cy="575433"/>
          </a:xfrm>
        </p:spPr>
        <p:txBody>
          <a:bodyPr>
            <a:noAutofit/>
          </a:bodyPr>
          <a:lstStyle/>
          <a:p>
            <a:r>
              <a:rPr lang="en-US" sz="4000" b="1"/>
              <a:t>Worker Service Demo-02</a:t>
            </a:r>
            <a:endParaRPr lang="en-US" sz="4000" b="1" dirty="0"/>
          </a:p>
        </p:txBody>
      </p:sp>
      <p:grpSp>
        <p:nvGrpSpPr>
          <p:cNvPr id="54" name="Group 53">
            <a:extLst>
              <a:ext uri="{FF2B5EF4-FFF2-40B4-BE49-F238E27FC236}">
                <a16:creationId xmlns:a16="http://schemas.microsoft.com/office/drawing/2014/main" id="{CA7F3BF0-9BCD-4199-9D9F-A6B6CACBC5A6}"/>
              </a:ext>
            </a:extLst>
          </p:cNvPr>
          <p:cNvGrpSpPr/>
          <p:nvPr/>
        </p:nvGrpSpPr>
        <p:grpSpPr>
          <a:xfrm>
            <a:off x="2250126" y="1472962"/>
            <a:ext cx="8633341" cy="4959590"/>
            <a:chOff x="2250126" y="1472962"/>
            <a:chExt cx="8633341" cy="4959590"/>
          </a:xfrm>
        </p:grpSpPr>
        <p:grpSp>
          <p:nvGrpSpPr>
            <p:cNvPr id="52" name="Group 51">
              <a:extLst>
                <a:ext uri="{FF2B5EF4-FFF2-40B4-BE49-F238E27FC236}">
                  <a16:creationId xmlns:a16="http://schemas.microsoft.com/office/drawing/2014/main" id="{33F79422-497D-4FEF-A48C-02C4044E0242}"/>
                </a:ext>
              </a:extLst>
            </p:cNvPr>
            <p:cNvGrpSpPr/>
            <p:nvPr/>
          </p:nvGrpSpPr>
          <p:grpSpPr>
            <a:xfrm>
              <a:off x="2250126" y="1472962"/>
              <a:ext cx="7277076" cy="4959590"/>
              <a:chOff x="1895876" y="1220133"/>
              <a:chExt cx="7593014" cy="5169963"/>
            </a:xfrm>
          </p:grpSpPr>
          <p:pic>
            <p:nvPicPr>
              <p:cNvPr id="40" name="Picture 39">
                <a:extLst>
                  <a:ext uri="{FF2B5EF4-FFF2-40B4-BE49-F238E27FC236}">
                    <a16:creationId xmlns:a16="http://schemas.microsoft.com/office/drawing/2014/main" id="{6690A59E-24E9-4971-8A23-9B076648CA6D}"/>
                  </a:ext>
                </a:extLst>
              </p:cNvPr>
              <p:cNvPicPr>
                <a:picLocks noChangeAspect="1"/>
              </p:cNvPicPr>
              <p:nvPr/>
            </p:nvPicPr>
            <p:blipFill>
              <a:blip r:embed="rId2"/>
              <a:stretch>
                <a:fillRect/>
              </a:stretch>
            </p:blipFill>
            <p:spPr>
              <a:xfrm>
                <a:off x="7598966" y="5955718"/>
                <a:ext cx="1889924" cy="434378"/>
              </a:xfrm>
              <a:prstGeom prst="rect">
                <a:avLst/>
              </a:prstGeom>
            </p:spPr>
          </p:pic>
          <p:grpSp>
            <p:nvGrpSpPr>
              <p:cNvPr id="51" name="Group 50">
                <a:extLst>
                  <a:ext uri="{FF2B5EF4-FFF2-40B4-BE49-F238E27FC236}">
                    <a16:creationId xmlns:a16="http://schemas.microsoft.com/office/drawing/2014/main" id="{2F8BD909-4E05-4A24-9066-04D21CD4671C}"/>
                  </a:ext>
                </a:extLst>
              </p:cNvPr>
              <p:cNvGrpSpPr/>
              <p:nvPr/>
            </p:nvGrpSpPr>
            <p:grpSpPr>
              <a:xfrm>
                <a:off x="1895876" y="1220133"/>
                <a:ext cx="7421972" cy="4778784"/>
                <a:chOff x="1909738" y="1575031"/>
                <a:chExt cx="7421972" cy="4778784"/>
              </a:xfrm>
            </p:grpSpPr>
            <p:pic>
              <p:nvPicPr>
                <p:cNvPr id="38" name="Picture 37">
                  <a:extLst>
                    <a:ext uri="{FF2B5EF4-FFF2-40B4-BE49-F238E27FC236}">
                      <a16:creationId xmlns:a16="http://schemas.microsoft.com/office/drawing/2014/main" id="{76905485-0C4A-40F4-9BFF-22045AB763DF}"/>
                    </a:ext>
                  </a:extLst>
                </p:cNvPr>
                <p:cNvPicPr>
                  <a:picLocks noChangeAspect="1"/>
                </p:cNvPicPr>
                <p:nvPr/>
              </p:nvPicPr>
              <p:blipFill>
                <a:blip r:embed="rId3"/>
                <a:stretch>
                  <a:fillRect/>
                </a:stretch>
              </p:blipFill>
              <p:spPr>
                <a:xfrm>
                  <a:off x="1909738" y="1575031"/>
                  <a:ext cx="7421972" cy="4778784"/>
                </a:xfrm>
                <a:prstGeom prst="rect">
                  <a:avLst/>
                </a:prstGeom>
              </p:spPr>
            </p:pic>
            <p:grpSp>
              <p:nvGrpSpPr>
                <p:cNvPr id="41" name="Group 40">
                  <a:extLst>
                    <a:ext uri="{FF2B5EF4-FFF2-40B4-BE49-F238E27FC236}">
                      <a16:creationId xmlns:a16="http://schemas.microsoft.com/office/drawing/2014/main" id="{D27F4E3D-3E2B-4915-9E0D-0E51644D93F3}"/>
                    </a:ext>
                  </a:extLst>
                </p:cNvPr>
                <p:cNvGrpSpPr/>
                <p:nvPr/>
              </p:nvGrpSpPr>
              <p:grpSpPr>
                <a:xfrm>
                  <a:off x="5494468" y="2663849"/>
                  <a:ext cx="1616903" cy="600571"/>
                  <a:chOff x="5339597" y="2924469"/>
                  <a:chExt cx="1616903" cy="600571"/>
                </a:xfrm>
              </p:grpSpPr>
              <p:sp>
                <p:nvSpPr>
                  <p:cNvPr id="42" name="Oval 41">
                    <a:extLst>
                      <a:ext uri="{FF2B5EF4-FFF2-40B4-BE49-F238E27FC236}">
                        <a16:creationId xmlns:a16="http://schemas.microsoft.com/office/drawing/2014/main" id="{67722643-3E7B-4445-8651-1AD17CE86293}"/>
                      </a:ext>
                    </a:extLst>
                  </p:cNvPr>
                  <p:cNvSpPr/>
                  <p:nvPr/>
                </p:nvSpPr>
                <p:spPr>
                  <a:xfrm>
                    <a:off x="6322018" y="2924469"/>
                    <a:ext cx="634482" cy="591401"/>
                  </a:xfrm>
                  <a:prstGeom prst="ellipse">
                    <a:avLst/>
                  </a:prstGeom>
                  <a:solidFill>
                    <a:srgbClr val="92D050"/>
                  </a:solidFill>
                  <a:ln w="127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5</a:t>
                    </a:r>
                  </a:p>
                </p:txBody>
              </p:sp>
              <p:cxnSp>
                <p:nvCxnSpPr>
                  <p:cNvPr id="43" name="Straight Arrow Connector 42">
                    <a:extLst>
                      <a:ext uri="{FF2B5EF4-FFF2-40B4-BE49-F238E27FC236}">
                        <a16:creationId xmlns:a16="http://schemas.microsoft.com/office/drawing/2014/main" id="{E9E3A715-07E8-4F53-AEC7-7E840A55B8E3}"/>
                      </a:ext>
                    </a:extLst>
                  </p:cNvPr>
                  <p:cNvCxnSpPr>
                    <a:cxnSpLocks/>
                  </p:cNvCxnSpPr>
                  <p:nvPr/>
                </p:nvCxnSpPr>
                <p:spPr>
                  <a:xfrm flipH="1">
                    <a:off x="5339597" y="3307060"/>
                    <a:ext cx="993156" cy="2179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grpSp>
        <p:grpSp>
          <p:nvGrpSpPr>
            <p:cNvPr id="44" name="Group 43">
              <a:extLst>
                <a:ext uri="{FF2B5EF4-FFF2-40B4-BE49-F238E27FC236}">
                  <a16:creationId xmlns:a16="http://schemas.microsoft.com/office/drawing/2014/main" id="{14785724-8980-4597-BA65-0D66134A0275}"/>
                </a:ext>
              </a:extLst>
            </p:cNvPr>
            <p:cNvGrpSpPr/>
            <p:nvPr/>
          </p:nvGrpSpPr>
          <p:grpSpPr>
            <a:xfrm>
              <a:off x="8561495" y="5433098"/>
              <a:ext cx="2321972" cy="961140"/>
              <a:chOff x="8370759" y="4796684"/>
              <a:chExt cx="2321972" cy="961140"/>
            </a:xfrm>
          </p:grpSpPr>
          <p:sp>
            <p:nvSpPr>
              <p:cNvPr id="45" name="Rectangle 44">
                <a:extLst>
                  <a:ext uri="{FF2B5EF4-FFF2-40B4-BE49-F238E27FC236}">
                    <a16:creationId xmlns:a16="http://schemas.microsoft.com/office/drawing/2014/main" id="{94509226-4FE9-4232-9E95-5F8D14BC0469}"/>
                  </a:ext>
                </a:extLst>
              </p:cNvPr>
              <p:cNvSpPr/>
              <p:nvPr/>
            </p:nvSpPr>
            <p:spPr>
              <a:xfrm>
                <a:off x="8370759" y="5388085"/>
                <a:ext cx="955876" cy="36973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62C70231-C813-4A46-8437-C080E2485936}"/>
                  </a:ext>
                </a:extLst>
              </p:cNvPr>
              <p:cNvGrpSpPr/>
              <p:nvPr/>
            </p:nvGrpSpPr>
            <p:grpSpPr>
              <a:xfrm>
                <a:off x="9075826" y="4796684"/>
                <a:ext cx="1616905" cy="591401"/>
                <a:chOff x="9075826" y="4796684"/>
                <a:chExt cx="1616905" cy="591401"/>
              </a:xfrm>
            </p:grpSpPr>
            <p:sp>
              <p:nvSpPr>
                <p:cNvPr id="47" name="Oval 46">
                  <a:extLst>
                    <a:ext uri="{FF2B5EF4-FFF2-40B4-BE49-F238E27FC236}">
                      <a16:creationId xmlns:a16="http://schemas.microsoft.com/office/drawing/2014/main" id="{F8B26E95-3007-443C-9EBF-01BD998FD9CD}"/>
                    </a:ext>
                  </a:extLst>
                </p:cNvPr>
                <p:cNvSpPr/>
                <p:nvPr/>
              </p:nvSpPr>
              <p:spPr>
                <a:xfrm>
                  <a:off x="10058249" y="4796684"/>
                  <a:ext cx="634482" cy="591401"/>
                </a:xfrm>
                <a:prstGeom prst="ellipse">
                  <a:avLst/>
                </a:prstGeom>
                <a:solidFill>
                  <a:srgbClr val="92D050"/>
                </a:solidFill>
                <a:ln w="127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6</a:t>
                  </a:r>
                </a:p>
              </p:txBody>
            </p:sp>
            <p:cxnSp>
              <p:nvCxnSpPr>
                <p:cNvPr id="48" name="Straight Arrow Connector 47">
                  <a:extLst>
                    <a:ext uri="{FF2B5EF4-FFF2-40B4-BE49-F238E27FC236}">
                      <a16:creationId xmlns:a16="http://schemas.microsoft.com/office/drawing/2014/main" id="{57F9049B-AFFF-4B9D-BC90-712BBA2F4DEF}"/>
                    </a:ext>
                  </a:extLst>
                </p:cNvPr>
                <p:cNvCxnSpPr>
                  <a:cxnSpLocks/>
                </p:cNvCxnSpPr>
                <p:nvPr/>
              </p:nvCxnSpPr>
              <p:spPr>
                <a:xfrm flipH="1">
                  <a:off x="9075826" y="5149779"/>
                  <a:ext cx="993156" cy="2179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sp>
          <p:nvSpPr>
            <p:cNvPr id="49" name="Rectangle 48">
              <a:extLst>
                <a:ext uri="{FF2B5EF4-FFF2-40B4-BE49-F238E27FC236}">
                  <a16:creationId xmlns:a16="http://schemas.microsoft.com/office/drawing/2014/main" id="{582673D5-33A1-4257-BD5B-811D66D442A3}"/>
                </a:ext>
              </a:extLst>
            </p:cNvPr>
            <p:cNvSpPr/>
            <p:nvPr/>
          </p:nvSpPr>
          <p:spPr>
            <a:xfrm>
              <a:off x="2330817" y="2517475"/>
              <a:ext cx="3318304" cy="311984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44215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B020C76-7B93-4752-96E6-00267B71DB7F}"/>
              </a:ext>
            </a:extLst>
          </p:cNvPr>
          <p:cNvSpPr>
            <a:spLocks noGrp="1"/>
          </p:cNvSpPr>
          <p:nvPr>
            <p:ph type="dt" sz="half" idx="10"/>
          </p:nvPr>
        </p:nvSpPr>
        <p:spPr/>
        <p:txBody>
          <a:bodyPr/>
          <a:lstStyle/>
          <a:p>
            <a:fld id="{5DCBE059-FAD7-45D8-8659-E6542D1E092D}" type="datetime1">
              <a:rPr lang="en-US" smtClean="0"/>
              <a:t>8/10/2021</a:t>
            </a:fld>
            <a:endParaRPr lang="en-US" dirty="0"/>
          </a:p>
        </p:txBody>
      </p:sp>
      <p:sp>
        <p:nvSpPr>
          <p:cNvPr id="5" name="Slide Number Placeholder 4">
            <a:extLst>
              <a:ext uri="{FF2B5EF4-FFF2-40B4-BE49-F238E27FC236}">
                <a16:creationId xmlns:a16="http://schemas.microsoft.com/office/drawing/2014/main" id="{A53E9033-8216-4427-ABFF-1F9B6EDDEED8}"/>
              </a:ext>
            </a:extLst>
          </p:cNvPr>
          <p:cNvSpPr>
            <a:spLocks noGrp="1"/>
          </p:cNvSpPr>
          <p:nvPr>
            <p:ph type="sldNum" sz="quarter" idx="12"/>
          </p:nvPr>
        </p:nvSpPr>
        <p:spPr/>
        <p:txBody>
          <a:bodyPr/>
          <a:lstStyle/>
          <a:p>
            <a:fld id="{CC0149FD-98BB-4821-915B-09C9BFE4B727}" type="slidenum">
              <a:rPr lang="en-US" smtClean="0"/>
              <a:pPr/>
              <a:t>19</a:t>
            </a:fld>
            <a:endParaRPr lang="en-US" dirty="0"/>
          </a:p>
        </p:txBody>
      </p:sp>
      <p:sp>
        <p:nvSpPr>
          <p:cNvPr id="8" name="Rectangle 1">
            <a:extLst>
              <a:ext uri="{FF2B5EF4-FFF2-40B4-BE49-F238E27FC236}">
                <a16:creationId xmlns:a16="http://schemas.microsoft.com/office/drawing/2014/main" id="{B6B41BAB-66E0-4AC0-B595-E1AA35772A54}"/>
              </a:ext>
            </a:extLst>
          </p:cNvPr>
          <p:cNvSpPr>
            <a:spLocks noChangeArrowheads="1"/>
          </p:cNvSpPr>
          <p:nvPr/>
        </p:nvSpPr>
        <p:spPr bwMode="auto">
          <a:xfrm>
            <a:off x="158887" y="708893"/>
            <a:ext cx="8768804" cy="446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tab pos="225425" algn="l"/>
              </a:tabLst>
              <a:defRPr/>
            </a:pPr>
            <a:r>
              <a:rPr lang="en-US" altLang="en-US" sz="2300">
                <a:latin typeface="+mj-lt"/>
              </a:rPr>
              <a:t>2.Write codes for the </a:t>
            </a:r>
            <a:r>
              <a:rPr lang="en-US" altLang="en-US" sz="2300" b="1">
                <a:latin typeface="+mj-lt"/>
              </a:rPr>
              <a:t>E</a:t>
            </a:r>
            <a:r>
              <a:rPr lang="en-US" sz="2300" b="1">
                <a:solidFill>
                  <a:srgbClr val="111111"/>
                </a:solidFill>
                <a:latin typeface="+mj-lt"/>
              </a:rPr>
              <a:t>xchangeRateService </a:t>
            </a:r>
            <a:r>
              <a:rPr lang="en-US" sz="2300">
                <a:solidFill>
                  <a:srgbClr val="111111"/>
                </a:solidFill>
                <a:latin typeface="+mj-lt"/>
              </a:rPr>
              <a:t>project</a:t>
            </a:r>
            <a:r>
              <a:rPr lang="en-US" sz="2300" b="1">
                <a:solidFill>
                  <a:srgbClr val="111111"/>
                </a:solidFill>
                <a:latin typeface="+mj-lt"/>
              </a:rPr>
              <a:t> </a:t>
            </a:r>
            <a:r>
              <a:rPr lang="en-US" sz="2300">
                <a:solidFill>
                  <a:srgbClr val="111111"/>
                </a:solidFill>
                <a:latin typeface="+mj-lt"/>
              </a:rPr>
              <a:t>as follows:</a:t>
            </a:r>
            <a:endParaRPr lang="en-US" altLang="en-US" sz="2300">
              <a:latin typeface="+mj-lt"/>
            </a:endParaRPr>
          </a:p>
        </p:txBody>
      </p:sp>
      <p:grpSp>
        <p:nvGrpSpPr>
          <p:cNvPr id="21" name="Group 20">
            <a:extLst>
              <a:ext uri="{FF2B5EF4-FFF2-40B4-BE49-F238E27FC236}">
                <a16:creationId xmlns:a16="http://schemas.microsoft.com/office/drawing/2014/main" id="{37834F08-EEE8-4F51-AE26-43B39C37F66C}"/>
              </a:ext>
            </a:extLst>
          </p:cNvPr>
          <p:cNvGrpSpPr/>
          <p:nvPr/>
        </p:nvGrpSpPr>
        <p:grpSpPr>
          <a:xfrm>
            <a:off x="349022" y="1402509"/>
            <a:ext cx="11544016" cy="4795939"/>
            <a:chOff x="349022" y="1402509"/>
            <a:chExt cx="11544016" cy="4795939"/>
          </a:xfrm>
        </p:grpSpPr>
        <p:pic>
          <p:nvPicPr>
            <p:cNvPr id="3" name="Picture 2">
              <a:extLst>
                <a:ext uri="{FF2B5EF4-FFF2-40B4-BE49-F238E27FC236}">
                  <a16:creationId xmlns:a16="http://schemas.microsoft.com/office/drawing/2014/main" id="{296DB78C-3B0B-44BB-9F7E-C24D93B1B329}"/>
                </a:ext>
              </a:extLst>
            </p:cNvPr>
            <p:cNvPicPr>
              <a:picLocks noChangeAspect="1"/>
            </p:cNvPicPr>
            <p:nvPr/>
          </p:nvPicPr>
          <p:blipFill>
            <a:blip r:embed="rId2"/>
            <a:stretch>
              <a:fillRect/>
            </a:stretch>
          </p:blipFill>
          <p:spPr>
            <a:xfrm>
              <a:off x="349022" y="1402509"/>
              <a:ext cx="3166338" cy="2400622"/>
            </a:xfrm>
            <a:prstGeom prst="rect">
              <a:avLst/>
            </a:prstGeom>
          </p:spPr>
        </p:pic>
        <p:pic>
          <p:nvPicPr>
            <p:cNvPr id="9" name="Picture 8">
              <a:extLst>
                <a:ext uri="{FF2B5EF4-FFF2-40B4-BE49-F238E27FC236}">
                  <a16:creationId xmlns:a16="http://schemas.microsoft.com/office/drawing/2014/main" id="{04A0A595-ED34-4679-8BFA-477C6FB02BCA}"/>
                </a:ext>
              </a:extLst>
            </p:cNvPr>
            <p:cNvPicPr>
              <a:picLocks noChangeAspect="1"/>
            </p:cNvPicPr>
            <p:nvPr/>
          </p:nvPicPr>
          <p:blipFill>
            <a:blip r:embed="rId3"/>
            <a:stretch>
              <a:fillRect/>
            </a:stretch>
          </p:blipFill>
          <p:spPr>
            <a:xfrm>
              <a:off x="349022" y="4255180"/>
              <a:ext cx="5204911" cy="1943268"/>
            </a:xfrm>
            <a:prstGeom prst="rect">
              <a:avLst/>
            </a:prstGeom>
            <a:ln w="12700">
              <a:solidFill>
                <a:srgbClr val="0070C0"/>
              </a:solidFill>
            </a:ln>
          </p:spPr>
        </p:pic>
        <p:pic>
          <p:nvPicPr>
            <p:cNvPr id="11" name="Picture 10">
              <a:extLst>
                <a:ext uri="{FF2B5EF4-FFF2-40B4-BE49-F238E27FC236}">
                  <a16:creationId xmlns:a16="http://schemas.microsoft.com/office/drawing/2014/main" id="{CE2AEC2B-C439-4AB9-9BA1-AF76DFB89236}"/>
                </a:ext>
              </a:extLst>
            </p:cNvPr>
            <p:cNvPicPr>
              <a:picLocks noChangeAspect="1"/>
            </p:cNvPicPr>
            <p:nvPr/>
          </p:nvPicPr>
          <p:blipFill>
            <a:blip r:embed="rId4"/>
            <a:stretch>
              <a:fillRect/>
            </a:stretch>
          </p:blipFill>
          <p:spPr>
            <a:xfrm>
              <a:off x="6169922" y="1847051"/>
              <a:ext cx="5723116" cy="4351397"/>
            </a:xfrm>
            <a:prstGeom prst="rect">
              <a:avLst/>
            </a:prstGeom>
            <a:ln w="12700">
              <a:solidFill>
                <a:srgbClr val="0070C0"/>
              </a:solidFill>
            </a:ln>
          </p:spPr>
        </p:pic>
        <p:cxnSp>
          <p:nvCxnSpPr>
            <p:cNvPr id="12" name="Straight Arrow Connector 11">
              <a:extLst>
                <a:ext uri="{FF2B5EF4-FFF2-40B4-BE49-F238E27FC236}">
                  <a16:creationId xmlns:a16="http://schemas.microsoft.com/office/drawing/2014/main" id="{C8347FEB-120D-4FB8-92E3-AD0A283311BB}"/>
                </a:ext>
              </a:extLst>
            </p:cNvPr>
            <p:cNvCxnSpPr>
              <a:cxnSpLocks/>
            </p:cNvCxnSpPr>
            <p:nvPr/>
          </p:nvCxnSpPr>
          <p:spPr>
            <a:xfrm>
              <a:off x="3291840" y="2733040"/>
              <a:ext cx="2804160" cy="0"/>
            </a:xfrm>
            <a:prstGeom prst="straightConnector1">
              <a:avLst/>
            </a:prstGeom>
            <a:ln>
              <a:solidFill>
                <a:srgbClr val="FF0000"/>
              </a:solidFill>
              <a:tailEnd type="triangle"/>
            </a:ln>
          </p:spPr>
          <p:style>
            <a:lnRef idx="3">
              <a:schemeClr val="accent5"/>
            </a:lnRef>
            <a:fillRef idx="0">
              <a:schemeClr val="accent5"/>
            </a:fillRef>
            <a:effectRef idx="2">
              <a:schemeClr val="accent5"/>
            </a:effectRef>
            <a:fontRef idx="minor">
              <a:schemeClr val="tx1"/>
            </a:fontRef>
          </p:style>
        </p:cxnSp>
        <p:cxnSp>
          <p:nvCxnSpPr>
            <p:cNvPr id="19" name="Connector: Elbow 18">
              <a:extLst>
                <a:ext uri="{FF2B5EF4-FFF2-40B4-BE49-F238E27FC236}">
                  <a16:creationId xmlns:a16="http://schemas.microsoft.com/office/drawing/2014/main" id="{43715435-45A7-4059-BB81-368F066D3C11}"/>
                </a:ext>
              </a:extLst>
            </p:cNvPr>
            <p:cNvCxnSpPr/>
            <p:nvPr/>
          </p:nvCxnSpPr>
          <p:spPr>
            <a:xfrm rot="16200000" flipH="1">
              <a:off x="2352970" y="3478870"/>
              <a:ext cx="1085260" cy="487680"/>
            </a:xfrm>
            <a:prstGeom prst="bentConnector3">
              <a:avLst>
                <a:gd name="adj1" fmla="val 38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52261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278411" y="1676901"/>
            <a:ext cx="11314895" cy="3947151"/>
          </a:xfrm>
        </p:spPr>
        <p:txBody>
          <a:bodyPr>
            <a:noAutofit/>
          </a:bodyPr>
          <a:lstStyle/>
          <a:p>
            <a:pPr marL="342900" indent="-342900">
              <a:lnSpc>
                <a:spcPct val="150000"/>
              </a:lnSpc>
              <a:buClr>
                <a:srgbClr val="973735"/>
              </a:buClr>
              <a:buSzPct val="50000"/>
              <a:buFont typeface="Wingdings" pitchFamily="2" charset="2"/>
              <a:buChar char="u"/>
              <a:defRPr/>
            </a:pPr>
            <a:r>
              <a:rPr lang="en-US"/>
              <a:t>Overview Worker Service .NET</a:t>
            </a:r>
          </a:p>
          <a:p>
            <a:pPr marL="342900" indent="-342900">
              <a:lnSpc>
                <a:spcPct val="150000"/>
              </a:lnSpc>
              <a:buClr>
                <a:srgbClr val="973735"/>
              </a:buClr>
              <a:buSzPct val="50000"/>
              <a:buFont typeface="Wingdings" pitchFamily="2" charset="2"/>
              <a:buChar char="u"/>
              <a:defRPr/>
            </a:pPr>
            <a:r>
              <a:rPr lang="en-US"/>
              <a:t>How to implement a Background  Task by Worker Service</a:t>
            </a:r>
          </a:p>
          <a:p>
            <a:pPr marL="342900" indent="-342900">
              <a:lnSpc>
                <a:spcPct val="150000"/>
              </a:lnSpc>
              <a:buClr>
                <a:srgbClr val="973735"/>
              </a:buClr>
              <a:buSzPct val="50000"/>
              <a:buFont typeface="Wingdings" pitchFamily="2" charset="2"/>
              <a:buChar char="u"/>
              <a:defRPr/>
            </a:pPr>
            <a:r>
              <a:rPr lang="en-US"/>
              <a:t>Overview Windows Service</a:t>
            </a:r>
          </a:p>
          <a:p>
            <a:pPr marL="342900" indent="-342900">
              <a:lnSpc>
                <a:spcPct val="150000"/>
              </a:lnSpc>
              <a:buClr>
                <a:srgbClr val="973735"/>
              </a:buClr>
              <a:buSzPct val="50000"/>
              <a:buFont typeface="Wingdings" pitchFamily="2" charset="2"/>
              <a:buChar char="u"/>
              <a:defRPr/>
            </a:pPr>
            <a:r>
              <a:rPr lang="en-US"/>
              <a:t>Demo create Worker Service to consume ASP.NET Core Web API</a:t>
            </a:r>
          </a:p>
          <a:p>
            <a:pPr marL="342900" indent="-342900">
              <a:lnSpc>
                <a:spcPct val="150000"/>
              </a:lnSpc>
              <a:buClr>
                <a:srgbClr val="973735"/>
              </a:buClr>
              <a:buSzPct val="50000"/>
              <a:buFont typeface="Wingdings" pitchFamily="2" charset="2"/>
              <a:buChar char="u"/>
              <a:defRPr/>
            </a:pPr>
            <a:r>
              <a:rPr lang="en-US"/>
              <a:t>Demo to publish Worker Service as a Windows Service</a:t>
            </a:r>
            <a:endParaRPr lang="en-US" dirty="0"/>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8/10/2021</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278411" y="703038"/>
            <a:ext cx="10806720" cy="748017"/>
          </a:xfrm>
        </p:spPr>
        <p:txBody>
          <a:bodyPr>
            <a:normAutofit/>
          </a:bodyPr>
          <a:lstStyle/>
          <a:p>
            <a:r>
              <a:rPr lang="en-US" sz="4000" b="1" dirty="0"/>
              <a:t>Objectives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B020C76-7B93-4752-96E6-00267B71DB7F}"/>
              </a:ext>
            </a:extLst>
          </p:cNvPr>
          <p:cNvSpPr>
            <a:spLocks noGrp="1"/>
          </p:cNvSpPr>
          <p:nvPr>
            <p:ph type="dt" sz="half" idx="10"/>
          </p:nvPr>
        </p:nvSpPr>
        <p:spPr/>
        <p:txBody>
          <a:bodyPr/>
          <a:lstStyle/>
          <a:p>
            <a:fld id="{5DCBE059-FAD7-45D8-8659-E6542D1E092D}" type="datetime1">
              <a:rPr lang="en-US" smtClean="0"/>
              <a:t>8/10/2021</a:t>
            </a:fld>
            <a:endParaRPr lang="en-US" dirty="0"/>
          </a:p>
        </p:txBody>
      </p:sp>
      <p:sp>
        <p:nvSpPr>
          <p:cNvPr id="5" name="Slide Number Placeholder 4">
            <a:extLst>
              <a:ext uri="{FF2B5EF4-FFF2-40B4-BE49-F238E27FC236}">
                <a16:creationId xmlns:a16="http://schemas.microsoft.com/office/drawing/2014/main" id="{A53E9033-8216-4427-ABFF-1F9B6EDDEED8}"/>
              </a:ext>
            </a:extLst>
          </p:cNvPr>
          <p:cNvSpPr>
            <a:spLocks noGrp="1"/>
          </p:cNvSpPr>
          <p:nvPr>
            <p:ph type="sldNum" sz="quarter" idx="12"/>
          </p:nvPr>
        </p:nvSpPr>
        <p:spPr/>
        <p:txBody>
          <a:bodyPr/>
          <a:lstStyle/>
          <a:p>
            <a:fld id="{CC0149FD-98BB-4821-915B-09C9BFE4B727}" type="slidenum">
              <a:rPr lang="en-US" smtClean="0"/>
              <a:pPr/>
              <a:t>20</a:t>
            </a:fld>
            <a:endParaRPr lang="en-US" dirty="0"/>
          </a:p>
        </p:txBody>
      </p:sp>
      <p:sp>
        <p:nvSpPr>
          <p:cNvPr id="8" name="Rectangle 1">
            <a:extLst>
              <a:ext uri="{FF2B5EF4-FFF2-40B4-BE49-F238E27FC236}">
                <a16:creationId xmlns:a16="http://schemas.microsoft.com/office/drawing/2014/main" id="{B6B41BAB-66E0-4AC0-B595-E1AA35772A54}"/>
              </a:ext>
            </a:extLst>
          </p:cNvPr>
          <p:cNvSpPr>
            <a:spLocks noChangeArrowheads="1"/>
          </p:cNvSpPr>
          <p:nvPr/>
        </p:nvSpPr>
        <p:spPr bwMode="auto">
          <a:xfrm>
            <a:off x="158886" y="728566"/>
            <a:ext cx="11944624"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tab pos="225425" algn="l"/>
              </a:tabLst>
              <a:defRPr/>
            </a:pPr>
            <a:r>
              <a:rPr lang="en-US" altLang="en-US" sz="2300">
                <a:latin typeface="+mj-lt"/>
              </a:rPr>
              <a:t>3. Right-click on the project, select Open in Terminal. On Developer PowerShell dialog, execute the following command to run Web API project</a:t>
            </a:r>
          </a:p>
        </p:txBody>
      </p:sp>
      <p:grpSp>
        <p:nvGrpSpPr>
          <p:cNvPr id="18" name="Group 17">
            <a:extLst>
              <a:ext uri="{FF2B5EF4-FFF2-40B4-BE49-F238E27FC236}">
                <a16:creationId xmlns:a16="http://schemas.microsoft.com/office/drawing/2014/main" id="{53A73D89-3CCD-4DDA-93B6-5B96B8609138}"/>
              </a:ext>
            </a:extLst>
          </p:cNvPr>
          <p:cNvGrpSpPr/>
          <p:nvPr/>
        </p:nvGrpSpPr>
        <p:grpSpPr>
          <a:xfrm>
            <a:off x="1272256" y="1942526"/>
            <a:ext cx="9478578" cy="3868337"/>
            <a:chOff x="5991740" y="1136281"/>
            <a:chExt cx="6111770" cy="2789162"/>
          </a:xfrm>
        </p:grpSpPr>
        <p:pic>
          <p:nvPicPr>
            <p:cNvPr id="16" name="Picture 15">
              <a:extLst>
                <a:ext uri="{FF2B5EF4-FFF2-40B4-BE49-F238E27FC236}">
                  <a16:creationId xmlns:a16="http://schemas.microsoft.com/office/drawing/2014/main" id="{041D6F98-0F0E-4416-86D2-4DEDC0E81A75}"/>
                </a:ext>
              </a:extLst>
            </p:cNvPr>
            <p:cNvPicPr>
              <a:picLocks noChangeAspect="1"/>
            </p:cNvPicPr>
            <p:nvPr/>
          </p:nvPicPr>
          <p:blipFill>
            <a:blip r:embed="rId2"/>
            <a:stretch>
              <a:fillRect/>
            </a:stretch>
          </p:blipFill>
          <p:spPr>
            <a:xfrm>
              <a:off x="5991740" y="1136281"/>
              <a:ext cx="6111770" cy="2789162"/>
            </a:xfrm>
            <a:prstGeom prst="rect">
              <a:avLst/>
            </a:prstGeom>
          </p:spPr>
        </p:pic>
        <p:sp>
          <p:nvSpPr>
            <p:cNvPr id="20" name="Rectangle 19">
              <a:extLst>
                <a:ext uri="{FF2B5EF4-FFF2-40B4-BE49-F238E27FC236}">
                  <a16:creationId xmlns:a16="http://schemas.microsoft.com/office/drawing/2014/main" id="{F4909661-BE57-46B0-B814-EA8F2DC1D2AC}"/>
                </a:ext>
              </a:extLst>
            </p:cNvPr>
            <p:cNvSpPr/>
            <p:nvPr/>
          </p:nvSpPr>
          <p:spPr>
            <a:xfrm>
              <a:off x="11130116" y="2191086"/>
              <a:ext cx="973394" cy="20798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0937266-7995-47D8-A51C-07B08B22AD24}"/>
                </a:ext>
              </a:extLst>
            </p:cNvPr>
            <p:cNvSpPr/>
            <p:nvPr/>
          </p:nvSpPr>
          <p:spPr>
            <a:xfrm>
              <a:off x="7929694" y="2751525"/>
              <a:ext cx="2039476" cy="19815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584363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B020C76-7B93-4752-96E6-00267B71DB7F}"/>
              </a:ext>
            </a:extLst>
          </p:cNvPr>
          <p:cNvSpPr>
            <a:spLocks noGrp="1"/>
          </p:cNvSpPr>
          <p:nvPr>
            <p:ph type="dt" sz="half" idx="10"/>
          </p:nvPr>
        </p:nvSpPr>
        <p:spPr/>
        <p:txBody>
          <a:bodyPr/>
          <a:lstStyle/>
          <a:p>
            <a:fld id="{5DCBE059-FAD7-45D8-8659-E6542D1E092D}" type="datetime1">
              <a:rPr lang="en-US" smtClean="0"/>
              <a:t>8/10/2021</a:t>
            </a:fld>
            <a:endParaRPr lang="en-US" dirty="0"/>
          </a:p>
        </p:txBody>
      </p:sp>
      <p:sp>
        <p:nvSpPr>
          <p:cNvPr id="5" name="Slide Number Placeholder 4">
            <a:extLst>
              <a:ext uri="{FF2B5EF4-FFF2-40B4-BE49-F238E27FC236}">
                <a16:creationId xmlns:a16="http://schemas.microsoft.com/office/drawing/2014/main" id="{A53E9033-8216-4427-ABFF-1F9B6EDDEED8}"/>
              </a:ext>
            </a:extLst>
          </p:cNvPr>
          <p:cNvSpPr>
            <a:spLocks noGrp="1"/>
          </p:cNvSpPr>
          <p:nvPr>
            <p:ph type="sldNum" sz="quarter" idx="12"/>
          </p:nvPr>
        </p:nvSpPr>
        <p:spPr/>
        <p:txBody>
          <a:bodyPr/>
          <a:lstStyle/>
          <a:p>
            <a:fld id="{CC0149FD-98BB-4821-915B-09C9BFE4B727}" type="slidenum">
              <a:rPr lang="en-US" smtClean="0"/>
              <a:pPr/>
              <a:t>21</a:t>
            </a:fld>
            <a:endParaRPr lang="en-US" dirty="0"/>
          </a:p>
        </p:txBody>
      </p:sp>
      <p:sp>
        <p:nvSpPr>
          <p:cNvPr id="23" name="Rectangle 1">
            <a:extLst>
              <a:ext uri="{FF2B5EF4-FFF2-40B4-BE49-F238E27FC236}">
                <a16:creationId xmlns:a16="http://schemas.microsoft.com/office/drawing/2014/main" id="{38C6B054-F378-4397-84C4-1DA55CE5E9F6}"/>
              </a:ext>
            </a:extLst>
          </p:cNvPr>
          <p:cNvSpPr>
            <a:spLocks noChangeArrowheads="1"/>
          </p:cNvSpPr>
          <p:nvPr/>
        </p:nvSpPr>
        <p:spPr bwMode="auto">
          <a:xfrm>
            <a:off x="178549" y="661951"/>
            <a:ext cx="11924961"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ctr" eaLnBrk="1" fontAlgn="base" hangingPunct="1">
              <a:spcBef>
                <a:spcPts val="600"/>
              </a:spcBef>
              <a:spcAft>
                <a:spcPct val="0"/>
              </a:spcAft>
              <a:buClr>
                <a:srgbClr val="973735"/>
              </a:buClr>
              <a:buSzPct val="50000"/>
              <a:tabLst>
                <a:tab pos="225425" algn="l"/>
              </a:tabLst>
              <a:defRPr/>
            </a:pPr>
            <a:r>
              <a:rPr lang="en-US" altLang="en-US" sz="2100">
                <a:latin typeface="+mj-lt"/>
              </a:rPr>
              <a:t>4. Open the web browser and enter the following link to test GetLatestRates method with Swagger : 	</a:t>
            </a:r>
            <a:r>
              <a:rPr lang="en-US" altLang="en-US" sz="2100" b="1">
                <a:latin typeface="+mj-lt"/>
              </a:rPr>
              <a:t>http://localhost:5000/swagger/index.html</a:t>
            </a:r>
          </a:p>
        </p:txBody>
      </p:sp>
      <p:pic>
        <p:nvPicPr>
          <p:cNvPr id="7" name="Picture 6">
            <a:extLst>
              <a:ext uri="{FF2B5EF4-FFF2-40B4-BE49-F238E27FC236}">
                <a16:creationId xmlns:a16="http://schemas.microsoft.com/office/drawing/2014/main" id="{B1948CBA-902B-4DB5-8773-9DA1223A1559}"/>
              </a:ext>
            </a:extLst>
          </p:cNvPr>
          <p:cNvPicPr>
            <a:picLocks noChangeAspect="1"/>
          </p:cNvPicPr>
          <p:nvPr/>
        </p:nvPicPr>
        <p:blipFill>
          <a:blip r:embed="rId2"/>
          <a:stretch>
            <a:fillRect/>
          </a:stretch>
        </p:blipFill>
        <p:spPr>
          <a:xfrm>
            <a:off x="2557858" y="1400615"/>
            <a:ext cx="6790728" cy="5040756"/>
          </a:xfrm>
          <a:prstGeom prst="rect">
            <a:avLst/>
          </a:prstGeom>
        </p:spPr>
      </p:pic>
    </p:spTree>
    <p:extLst>
      <p:ext uri="{BB962C8B-B14F-4D97-AF65-F5344CB8AC3E}">
        <p14:creationId xmlns:p14="http://schemas.microsoft.com/office/powerpoint/2010/main" val="2580156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B020C76-7B93-4752-96E6-00267B71DB7F}"/>
              </a:ext>
            </a:extLst>
          </p:cNvPr>
          <p:cNvSpPr>
            <a:spLocks noGrp="1"/>
          </p:cNvSpPr>
          <p:nvPr>
            <p:ph type="dt" sz="half" idx="10"/>
          </p:nvPr>
        </p:nvSpPr>
        <p:spPr/>
        <p:txBody>
          <a:bodyPr/>
          <a:lstStyle/>
          <a:p>
            <a:fld id="{5DCBE059-FAD7-45D8-8659-E6542D1E092D}" type="datetime1">
              <a:rPr lang="en-US" smtClean="0"/>
              <a:t>8/10/2021</a:t>
            </a:fld>
            <a:endParaRPr lang="en-US" dirty="0"/>
          </a:p>
        </p:txBody>
      </p:sp>
      <p:sp>
        <p:nvSpPr>
          <p:cNvPr id="5" name="Slide Number Placeholder 4">
            <a:extLst>
              <a:ext uri="{FF2B5EF4-FFF2-40B4-BE49-F238E27FC236}">
                <a16:creationId xmlns:a16="http://schemas.microsoft.com/office/drawing/2014/main" id="{A53E9033-8216-4427-ABFF-1F9B6EDDEED8}"/>
              </a:ext>
            </a:extLst>
          </p:cNvPr>
          <p:cNvSpPr>
            <a:spLocks noGrp="1"/>
          </p:cNvSpPr>
          <p:nvPr>
            <p:ph type="sldNum" sz="quarter" idx="12"/>
          </p:nvPr>
        </p:nvSpPr>
        <p:spPr/>
        <p:txBody>
          <a:bodyPr/>
          <a:lstStyle/>
          <a:p>
            <a:fld id="{CC0149FD-98BB-4821-915B-09C9BFE4B727}" type="slidenum">
              <a:rPr lang="en-US" smtClean="0"/>
              <a:pPr/>
              <a:t>22</a:t>
            </a:fld>
            <a:endParaRPr lang="en-US" dirty="0"/>
          </a:p>
        </p:txBody>
      </p:sp>
      <p:sp>
        <p:nvSpPr>
          <p:cNvPr id="12" name="Rectangle 1">
            <a:extLst>
              <a:ext uri="{FF2B5EF4-FFF2-40B4-BE49-F238E27FC236}">
                <a16:creationId xmlns:a16="http://schemas.microsoft.com/office/drawing/2014/main" id="{66FF51DA-9AA2-4684-BC2A-900414E0DFBD}"/>
              </a:ext>
            </a:extLst>
          </p:cNvPr>
          <p:cNvSpPr>
            <a:spLocks noChangeArrowheads="1"/>
          </p:cNvSpPr>
          <p:nvPr/>
        </p:nvSpPr>
        <p:spPr bwMode="auto">
          <a:xfrm>
            <a:off x="157684" y="681962"/>
            <a:ext cx="12079281" cy="815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300">
                <a:latin typeface="+mj-lt"/>
              </a:rPr>
              <a:t>5. Create Worker Service Project named </a:t>
            </a:r>
            <a:r>
              <a:rPr lang="en-US" altLang="en-US" sz="2300" b="1">
                <a:latin typeface="+mj-lt"/>
              </a:rPr>
              <a:t>DemoWorkerService02 </a:t>
            </a:r>
            <a:r>
              <a:rPr lang="en-US" altLang="en-US" sz="2300">
                <a:latin typeface="+mj-lt"/>
              </a:rPr>
              <a:t>to consume    </a:t>
            </a:r>
            <a:r>
              <a:rPr lang="en-US" altLang="en-US" sz="2400" b="1">
                <a:latin typeface="+mj-lt"/>
              </a:rPr>
              <a:t>E</a:t>
            </a:r>
            <a:r>
              <a:rPr lang="en-US" sz="2400" b="1">
                <a:solidFill>
                  <a:srgbClr val="111111"/>
                </a:solidFill>
                <a:latin typeface="+mj-lt"/>
              </a:rPr>
              <a:t>xchangeRateService </a:t>
            </a:r>
            <a:r>
              <a:rPr lang="en-US" sz="2400">
                <a:solidFill>
                  <a:srgbClr val="111111"/>
                </a:solidFill>
                <a:latin typeface="+mj-lt"/>
              </a:rPr>
              <a:t>project</a:t>
            </a:r>
            <a:endParaRPr lang="en-US" altLang="en-US" sz="2300">
              <a:latin typeface="+mj-lt"/>
            </a:endParaRPr>
          </a:p>
        </p:txBody>
      </p:sp>
      <p:sp>
        <p:nvSpPr>
          <p:cNvPr id="11" name="Rectangle 1">
            <a:extLst>
              <a:ext uri="{FF2B5EF4-FFF2-40B4-BE49-F238E27FC236}">
                <a16:creationId xmlns:a16="http://schemas.microsoft.com/office/drawing/2014/main" id="{07FB4471-8DCA-4F10-888A-55809C3DE427}"/>
              </a:ext>
            </a:extLst>
          </p:cNvPr>
          <p:cNvSpPr>
            <a:spLocks noChangeArrowheads="1"/>
          </p:cNvSpPr>
          <p:nvPr/>
        </p:nvSpPr>
        <p:spPr bwMode="auto">
          <a:xfrm>
            <a:off x="119334" y="1501910"/>
            <a:ext cx="9201291" cy="446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300">
                <a:latin typeface="+mj-lt"/>
              </a:rPr>
              <a:t>6. Install Microsoft.Extensions.Http package from NuGet   </a:t>
            </a:r>
            <a:endParaRPr lang="en-US" altLang="en-US" sz="2300" b="1">
              <a:latin typeface="+mj-lt"/>
            </a:endParaRPr>
          </a:p>
        </p:txBody>
      </p:sp>
      <p:sp>
        <p:nvSpPr>
          <p:cNvPr id="14" name="Rectangle 1">
            <a:extLst>
              <a:ext uri="{FF2B5EF4-FFF2-40B4-BE49-F238E27FC236}">
                <a16:creationId xmlns:a16="http://schemas.microsoft.com/office/drawing/2014/main" id="{208501AA-ABEA-4184-B0D4-AA1160D24059}"/>
              </a:ext>
            </a:extLst>
          </p:cNvPr>
          <p:cNvSpPr>
            <a:spLocks noChangeArrowheads="1"/>
          </p:cNvSpPr>
          <p:nvPr/>
        </p:nvSpPr>
        <p:spPr bwMode="auto">
          <a:xfrm>
            <a:off x="119334" y="2018242"/>
            <a:ext cx="11492563" cy="446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300">
                <a:latin typeface="+mj-lt"/>
              </a:rPr>
              <a:t>7. Write codes for </a:t>
            </a:r>
            <a:r>
              <a:rPr lang="en-US" altLang="en-US" sz="2300" b="1">
                <a:latin typeface="+mj-lt"/>
              </a:rPr>
              <a:t>CurrencyExchange.cs </a:t>
            </a:r>
            <a:r>
              <a:rPr lang="en-US" altLang="en-US" sz="2300">
                <a:latin typeface="+mj-lt"/>
              </a:rPr>
              <a:t>and</a:t>
            </a:r>
            <a:r>
              <a:rPr lang="en-US" altLang="en-US" sz="2300" b="1">
                <a:latin typeface="+mj-lt"/>
              </a:rPr>
              <a:t> Program.cs </a:t>
            </a:r>
            <a:r>
              <a:rPr lang="en-US" altLang="en-US" sz="2300">
                <a:latin typeface="+mj-lt"/>
              </a:rPr>
              <a:t>as follows:   </a:t>
            </a:r>
            <a:endParaRPr lang="en-US" altLang="en-US" sz="2300" b="1">
              <a:latin typeface="+mj-lt"/>
            </a:endParaRPr>
          </a:p>
        </p:txBody>
      </p:sp>
      <p:grpSp>
        <p:nvGrpSpPr>
          <p:cNvPr id="15" name="Group 14">
            <a:extLst>
              <a:ext uri="{FF2B5EF4-FFF2-40B4-BE49-F238E27FC236}">
                <a16:creationId xmlns:a16="http://schemas.microsoft.com/office/drawing/2014/main" id="{79E43B2A-1B45-417A-862F-27E6C5200D59}"/>
              </a:ext>
            </a:extLst>
          </p:cNvPr>
          <p:cNvGrpSpPr/>
          <p:nvPr/>
        </p:nvGrpSpPr>
        <p:grpSpPr>
          <a:xfrm>
            <a:off x="489384" y="2609587"/>
            <a:ext cx="11213232" cy="3796887"/>
            <a:chOff x="489384" y="2609587"/>
            <a:chExt cx="11213232" cy="3796887"/>
          </a:xfrm>
        </p:grpSpPr>
        <p:grpSp>
          <p:nvGrpSpPr>
            <p:cNvPr id="8" name="Group 7">
              <a:extLst>
                <a:ext uri="{FF2B5EF4-FFF2-40B4-BE49-F238E27FC236}">
                  <a16:creationId xmlns:a16="http://schemas.microsoft.com/office/drawing/2014/main" id="{D1066344-FCCA-477A-9B1A-C7274B991C2D}"/>
                </a:ext>
              </a:extLst>
            </p:cNvPr>
            <p:cNvGrpSpPr/>
            <p:nvPr/>
          </p:nvGrpSpPr>
          <p:grpSpPr>
            <a:xfrm>
              <a:off x="489384" y="4409861"/>
              <a:ext cx="5282151" cy="1996613"/>
              <a:chOff x="489384" y="4409861"/>
              <a:chExt cx="5282151" cy="1996613"/>
            </a:xfrm>
          </p:grpSpPr>
          <p:pic>
            <p:nvPicPr>
              <p:cNvPr id="6" name="Picture 5" descr="Graphical user interface, text, application, email&#10;&#10;Description automatically generated">
                <a:extLst>
                  <a:ext uri="{FF2B5EF4-FFF2-40B4-BE49-F238E27FC236}">
                    <a16:creationId xmlns:a16="http://schemas.microsoft.com/office/drawing/2014/main" id="{77521689-5E0A-4A5D-AFCA-37AEFDE0D7EC}"/>
                  </a:ext>
                </a:extLst>
              </p:cNvPr>
              <p:cNvPicPr>
                <a:picLocks noChangeAspect="1"/>
              </p:cNvPicPr>
              <p:nvPr/>
            </p:nvPicPr>
            <p:blipFill>
              <a:blip r:embed="rId2"/>
              <a:stretch>
                <a:fillRect/>
              </a:stretch>
            </p:blipFill>
            <p:spPr>
              <a:xfrm>
                <a:off x="489384" y="4409861"/>
                <a:ext cx="5282151" cy="1996613"/>
              </a:xfrm>
              <a:prstGeom prst="rect">
                <a:avLst/>
              </a:prstGeom>
              <a:ln w="12700">
                <a:solidFill>
                  <a:schemeClr val="accent1"/>
                </a:solidFill>
              </a:ln>
            </p:spPr>
          </p:pic>
          <p:sp>
            <p:nvSpPr>
              <p:cNvPr id="20" name="Rectangle 19">
                <a:extLst>
                  <a:ext uri="{FF2B5EF4-FFF2-40B4-BE49-F238E27FC236}">
                    <a16:creationId xmlns:a16="http://schemas.microsoft.com/office/drawing/2014/main" id="{A9A67C40-69DE-47C5-B70A-34B831D14301}"/>
                  </a:ext>
                </a:extLst>
              </p:cNvPr>
              <p:cNvSpPr/>
              <p:nvPr/>
            </p:nvSpPr>
            <p:spPr>
              <a:xfrm>
                <a:off x="1762940" y="5584795"/>
                <a:ext cx="2039476" cy="23864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D24275C7-E32D-46E1-BEA4-BCAEFB690D02}"/>
                </a:ext>
              </a:extLst>
            </p:cNvPr>
            <p:cNvGrpSpPr/>
            <p:nvPr/>
          </p:nvGrpSpPr>
          <p:grpSpPr>
            <a:xfrm>
              <a:off x="489384" y="2609587"/>
              <a:ext cx="11213232" cy="2829320"/>
              <a:chOff x="489384" y="2609587"/>
              <a:chExt cx="11213232" cy="2829320"/>
            </a:xfrm>
          </p:grpSpPr>
          <p:grpSp>
            <p:nvGrpSpPr>
              <p:cNvPr id="22" name="Group 21">
                <a:extLst>
                  <a:ext uri="{FF2B5EF4-FFF2-40B4-BE49-F238E27FC236}">
                    <a16:creationId xmlns:a16="http://schemas.microsoft.com/office/drawing/2014/main" id="{BC3C7C5C-304E-4E10-95EC-E6EF90052E1A}"/>
                  </a:ext>
                </a:extLst>
              </p:cNvPr>
              <p:cNvGrpSpPr/>
              <p:nvPr/>
            </p:nvGrpSpPr>
            <p:grpSpPr>
              <a:xfrm>
                <a:off x="489384" y="2609587"/>
                <a:ext cx="11213232" cy="2829320"/>
                <a:chOff x="520834" y="3429000"/>
                <a:chExt cx="11213232" cy="2829320"/>
              </a:xfrm>
            </p:grpSpPr>
            <p:pic>
              <p:nvPicPr>
                <p:cNvPr id="16" name="Picture 15">
                  <a:extLst>
                    <a:ext uri="{FF2B5EF4-FFF2-40B4-BE49-F238E27FC236}">
                      <a16:creationId xmlns:a16="http://schemas.microsoft.com/office/drawing/2014/main" id="{F5DAD24B-87E5-4ADD-A2BF-67D43D7E1974}"/>
                    </a:ext>
                  </a:extLst>
                </p:cNvPr>
                <p:cNvPicPr>
                  <a:picLocks noChangeAspect="1"/>
                </p:cNvPicPr>
                <p:nvPr/>
              </p:nvPicPr>
              <p:blipFill>
                <a:blip r:embed="rId3"/>
                <a:stretch>
                  <a:fillRect/>
                </a:stretch>
              </p:blipFill>
              <p:spPr>
                <a:xfrm>
                  <a:off x="520834" y="3482165"/>
                  <a:ext cx="5282151" cy="1670601"/>
                </a:xfrm>
                <a:prstGeom prst="rect">
                  <a:avLst/>
                </a:prstGeom>
                <a:ln w="12700">
                  <a:solidFill>
                    <a:srgbClr val="0070C0"/>
                  </a:solidFill>
                </a:ln>
              </p:spPr>
            </p:pic>
            <p:grpSp>
              <p:nvGrpSpPr>
                <p:cNvPr id="18" name="Group 17">
                  <a:extLst>
                    <a:ext uri="{FF2B5EF4-FFF2-40B4-BE49-F238E27FC236}">
                      <a16:creationId xmlns:a16="http://schemas.microsoft.com/office/drawing/2014/main" id="{42DCD4FB-5BE4-4ABF-A599-37B101E6FADF}"/>
                    </a:ext>
                  </a:extLst>
                </p:cNvPr>
                <p:cNvGrpSpPr/>
                <p:nvPr/>
              </p:nvGrpSpPr>
              <p:grpSpPr>
                <a:xfrm>
                  <a:off x="8190271" y="3429000"/>
                  <a:ext cx="3543795" cy="2829320"/>
                  <a:chOff x="8488782" y="2997869"/>
                  <a:chExt cx="3543795" cy="2829320"/>
                </a:xfrm>
              </p:grpSpPr>
              <p:pic>
                <p:nvPicPr>
                  <p:cNvPr id="3" name="Picture 2">
                    <a:extLst>
                      <a:ext uri="{FF2B5EF4-FFF2-40B4-BE49-F238E27FC236}">
                        <a16:creationId xmlns:a16="http://schemas.microsoft.com/office/drawing/2014/main" id="{966178E6-AE0F-495F-8FC4-3AD1DB37A7F4}"/>
                      </a:ext>
                    </a:extLst>
                  </p:cNvPr>
                  <p:cNvPicPr>
                    <a:picLocks noChangeAspect="1"/>
                  </p:cNvPicPr>
                  <p:nvPr/>
                </p:nvPicPr>
                <p:blipFill>
                  <a:blip r:embed="rId4"/>
                  <a:stretch>
                    <a:fillRect/>
                  </a:stretch>
                </p:blipFill>
                <p:spPr>
                  <a:xfrm>
                    <a:off x="8488782" y="2997869"/>
                    <a:ext cx="3543795" cy="2829320"/>
                  </a:xfrm>
                  <a:prstGeom prst="rect">
                    <a:avLst/>
                  </a:prstGeom>
                </p:spPr>
              </p:pic>
              <p:sp>
                <p:nvSpPr>
                  <p:cNvPr id="17" name="Rectangle 16">
                    <a:extLst>
                      <a:ext uri="{FF2B5EF4-FFF2-40B4-BE49-F238E27FC236}">
                        <a16:creationId xmlns:a16="http://schemas.microsoft.com/office/drawing/2014/main" id="{40AB1769-EBA3-40B1-AABD-0F3FBCC115CE}"/>
                      </a:ext>
                    </a:extLst>
                  </p:cNvPr>
                  <p:cNvSpPr/>
                  <p:nvPr/>
                </p:nvSpPr>
                <p:spPr>
                  <a:xfrm>
                    <a:off x="9416900" y="4549662"/>
                    <a:ext cx="2352313" cy="23864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C3C767D-BF84-4723-8695-598BF3C0667F}"/>
                      </a:ext>
                    </a:extLst>
                  </p:cNvPr>
                  <p:cNvSpPr/>
                  <p:nvPr/>
                </p:nvSpPr>
                <p:spPr>
                  <a:xfrm>
                    <a:off x="8675597" y="5161916"/>
                    <a:ext cx="2039476" cy="23864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9" name="Connector: Elbow 18">
                  <a:extLst>
                    <a:ext uri="{FF2B5EF4-FFF2-40B4-BE49-F238E27FC236}">
                      <a16:creationId xmlns:a16="http://schemas.microsoft.com/office/drawing/2014/main" id="{24651392-E0E2-49FD-A09D-F8D69DDDF479}"/>
                    </a:ext>
                  </a:extLst>
                </p:cNvPr>
                <p:cNvCxnSpPr>
                  <a:cxnSpLocks/>
                </p:cNvCxnSpPr>
                <p:nvPr/>
              </p:nvCxnSpPr>
              <p:spPr>
                <a:xfrm rot="10800000">
                  <a:off x="5802986" y="4287971"/>
                  <a:ext cx="2564271" cy="1424577"/>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21" name="Rectangle 20">
                <a:extLst>
                  <a:ext uri="{FF2B5EF4-FFF2-40B4-BE49-F238E27FC236}">
                    <a16:creationId xmlns:a16="http://schemas.microsoft.com/office/drawing/2014/main" id="{340D263E-F994-4D2D-BE26-7EB09253A81A}"/>
                  </a:ext>
                </a:extLst>
              </p:cNvPr>
              <p:cNvSpPr/>
              <p:nvPr/>
            </p:nvSpPr>
            <p:spPr>
              <a:xfrm>
                <a:off x="8357065" y="5041779"/>
                <a:ext cx="2039476" cy="23865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 name="Straight Arrow Connector 12">
              <a:extLst>
                <a:ext uri="{FF2B5EF4-FFF2-40B4-BE49-F238E27FC236}">
                  <a16:creationId xmlns:a16="http://schemas.microsoft.com/office/drawing/2014/main" id="{7D3B3DE2-0557-4B21-A384-256FE0CD0B6C}"/>
                </a:ext>
              </a:extLst>
            </p:cNvPr>
            <p:cNvCxnSpPr/>
            <p:nvPr/>
          </p:nvCxnSpPr>
          <p:spPr>
            <a:xfrm flipH="1">
              <a:off x="5771535" y="5161937"/>
              <a:ext cx="2564272"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37077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B020C76-7B93-4752-96E6-00267B71DB7F}"/>
              </a:ext>
            </a:extLst>
          </p:cNvPr>
          <p:cNvSpPr>
            <a:spLocks noGrp="1"/>
          </p:cNvSpPr>
          <p:nvPr>
            <p:ph type="dt" sz="half" idx="10"/>
          </p:nvPr>
        </p:nvSpPr>
        <p:spPr/>
        <p:txBody>
          <a:bodyPr/>
          <a:lstStyle/>
          <a:p>
            <a:fld id="{5DCBE059-FAD7-45D8-8659-E6542D1E092D}" type="datetime1">
              <a:rPr lang="en-US" smtClean="0"/>
              <a:t>8/10/2021</a:t>
            </a:fld>
            <a:endParaRPr lang="en-US" dirty="0"/>
          </a:p>
        </p:txBody>
      </p:sp>
      <p:sp>
        <p:nvSpPr>
          <p:cNvPr id="5" name="Slide Number Placeholder 4">
            <a:extLst>
              <a:ext uri="{FF2B5EF4-FFF2-40B4-BE49-F238E27FC236}">
                <a16:creationId xmlns:a16="http://schemas.microsoft.com/office/drawing/2014/main" id="{A53E9033-8216-4427-ABFF-1F9B6EDDEED8}"/>
              </a:ext>
            </a:extLst>
          </p:cNvPr>
          <p:cNvSpPr>
            <a:spLocks noGrp="1"/>
          </p:cNvSpPr>
          <p:nvPr>
            <p:ph type="sldNum" sz="quarter" idx="12"/>
          </p:nvPr>
        </p:nvSpPr>
        <p:spPr/>
        <p:txBody>
          <a:bodyPr/>
          <a:lstStyle/>
          <a:p>
            <a:fld id="{CC0149FD-98BB-4821-915B-09C9BFE4B727}" type="slidenum">
              <a:rPr lang="en-US" smtClean="0"/>
              <a:pPr/>
              <a:t>23</a:t>
            </a:fld>
            <a:endParaRPr lang="en-US" dirty="0"/>
          </a:p>
        </p:txBody>
      </p:sp>
      <p:sp>
        <p:nvSpPr>
          <p:cNvPr id="24" name="Rectangle 1">
            <a:extLst>
              <a:ext uri="{FF2B5EF4-FFF2-40B4-BE49-F238E27FC236}">
                <a16:creationId xmlns:a16="http://schemas.microsoft.com/office/drawing/2014/main" id="{9388C156-B3C5-4E4E-9D2A-40D90B97711A}"/>
              </a:ext>
            </a:extLst>
          </p:cNvPr>
          <p:cNvSpPr>
            <a:spLocks noChangeArrowheads="1"/>
          </p:cNvSpPr>
          <p:nvPr/>
        </p:nvSpPr>
        <p:spPr bwMode="auto">
          <a:xfrm>
            <a:off x="168849" y="637085"/>
            <a:ext cx="8237731" cy="446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300">
                <a:latin typeface="+mj-lt"/>
              </a:rPr>
              <a:t>8. Write codes for </a:t>
            </a:r>
            <a:r>
              <a:rPr lang="en-US" altLang="en-US" sz="2300" b="1">
                <a:latin typeface="+mj-lt"/>
              </a:rPr>
              <a:t>Worker.cs </a:t>
            </a:r>
            <a:r>
              <a:rPr lang="en-US" altLang="en-US" sz="2300">
                <a:latin typeface="+mj-lt"/>
              </a:rPr>
              <a:t>as follows:   </a:t>
            </a:r>
            <a:endParaRPr lang="en-US" altLang="en-US" sz="2300" b="1">
              <a:latin typeface="+mj-lt"/>
            </a:endParaRPr>
          </a:p>
        </p:txBody>
      </p:sp>
      <p:pic>
        <p:nvPicPr>
          <p:cNvPr id="21" name="Picture 20">
            <a:extLst>
              <a:ext uri="{FF2B5EF4-FFF2-40B4-BE49-F238E27FC236}">
                <a16:creationId xmlns:a16="http://schemas.microsoft.com/office/drawing/2014/main" id="{7FE4408E-ADDA-4971-BA07-AE30DB47DC65}"/>
              </a:ext>
            </a:extLst>
          </p:cNvPr>
          <p:cNvPicPr>
            <a:picLocks noChangeAspect="1"/>
          </p:cNvPicPr>
          <p:nvPr/>
        </p:nvPicPr>
        <p:blipFill>
          <a:blip r:embed="rId2"/>
          <a:stretch>
            <a:fillRect/>
          </a:stretch>
        </p:blipFill>
        <p:spPr>
          <a:xfrm>
            <a:off x="297425" y="1094035"/>
            <a:ext cx="2618505" cy="699405"/>
          </a:xfrm>
          <a:prstGeom prst="rect">
            <a:avLst/>
          </a:prstGeom>
        </p:spPr>
      </p:pic>
      <p:grpSp>
        <p:nvGrpSpPr>
          <p:cNvPr id="26" name="Group 25">
            <a:extLst>
              <a:ext uri="{FF2B5EF4-FFF2-40B4-BE49-F238E27FC236}">
                <a16:creationId xmlns:a16="http://schemas.microsoft.com/office/drawing/2014/main" id="{ABF01730-A4DA-4A8E-A31B-00817DE76B51}"/>
              </a:ext>
            </a:extLst>
          </p:cNvPr>
          <p:cNvGrpSpPr/>
          <p:nvPr/>
        </p:nvGrpSpPr>
        <p:grpSpPr>
          <a:xfrm>
            <a:off x="267927" y="1804114"/>
            <a:ext cx="8467293" cy="4625198"/>
            <a:chOff x="267927" y="1804114"/>
            <a:chExt cx="8467293" cy="4625198"/>
          </a:xfrm>
        </p:grpSpPr>
        <p:pic>
          <p:nvPicPr>
            <p:cNvPr id="10" name="Picture 9">
              <a:extLst>
                <a:ext uri="{FF2B5EF4-FFF2-40B4-BE49-F238E27FC236}">
                  <a16:creationId xmlns:a16="http://schemas.microsoft.com/office/drawing/2014/main" id="{07E81ED9-9083-4FD1-AE18-C9FCF41C60B6}"/>
                </a:ext>
              </a:extLst>
            </p:cNvPr>
            <p:cNvPicPr>
              <a:picLocks noChangeAspect="1"/>
            </p:cNvPicPr>
            <p:nvPr/>
          </p:nvPicPr>
          <p:blipFill>
            <a:blip r:embed="rId3"/>
            <a:stretch>
              <a:fillRect/>
            </a:stretch>
          </p:blipFill>
          <p:spPr>
            <a:xfrm>
              <a:off x="267927" y="1804114"/>
              <a:ext cx="8467293" cy="4625198"/>
            </a:xfrm>
            <a:prstGeom prst="rect">
              <a:avLst/>
            </a:prstGeom>
          </p:spPr>
        </p:pic>
        <p:sp>
          <p:nvSpPr>
            <p:cNvPr id="25" name="Rectangle 24">
              <a:extLst>
                <a:ext uri="{FF2B5EF4-FFF2-40B4-BE49-F238E27FC236}">
                  <a16:creationId xmlns:a16="http://schemas.microsoft.com/office/drawing/2014/main" id="{99369C33-9C2F-4015-BF64-65A46A40107A}"/>
                </a:ext>
              </a:extLst>
            </p:cNvPr>
            <p:cNvSpPr/>
            <p:nvPr/>
          </p:nvSpPr>
          <p:spPr>
            <a:xfrm>
              <a:off x="2190135" y="2639073"/>
              <a:ext cx="4830097" cy="25161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756489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B020C76-7B93-4752-96E6-00267B71DB7F}"/>
              </a:ext>
            </a:extLst>
          </p:cNvPr>
          <p:cNvSpPr>
            <a:spLocks noGrp="1"/>
          </p:cNvSpPr>
          <p:nvPr>
            <p:ph type="dt" sz="half" idx="10"/>
          </p:nvPr>
        </p:nvSpPr>
        <p:spPr/>
        <p:txBody>
          <a:bodyPr/>
          <a:lstStyle/>
          <a:p>
            <a:fld id="{5DCBE059-FAD7-45D8-8659-E6542D1E092D}" type="datetime1">
              <a:rPr lang="en-US" smtClean="0"/>
              <a:t>8/10/2021</a:t>
            </a:fld>
            <a:endParaRPr lang="en-US" dirty="0"/>
          </a:p>
        </p:txBody>
      </p:sp>
      <p:sp>
        <p:nvSpPr>
          <p:cNvPr id="5" name="Slide Number Placeholder 4">
            <a:extLst>
              <a:ext uri="{FF2B5EF4-FFF2-40B4-BE49-F238E27FC236}">
                <a16:creationId xmlns:a16="http://schemas.microsoft.com/office/drawing/2014/main" id="{A53E9033-8216-4427-ABFF-1F9B6EDDEED8}"/>
              </a:ext>
            </a:extLst>
          </p:cNvPr>
          <p:cNvSpPr>
            <a:spLocks noGrp="1"/>
          </p:cNvSpPr>
          <p:nvPr>
            <p:ph type="sldNum" sz="quarter" idx="12"/>
          </p:nvPr>
        </p:nvSpPr>
        <p:spPr/>
        <p:txBody>
          <a:bodyPr/>
          <a:lstStyle/>
          <a:p>
            <a:fld id="{CC0149FD-98BB-4821-915B-09C9BFE4B727}" type="slidenum">
              <a:rPr lang="en-US" smtClean="0"/>
              <a:pPr/>
              <a:t>24</a:t>
            </a:fld>
            <a:endParaRPr lang="en-US" dirty="0"/>
          </a:p>
        </p:txBody>
      </p:sp>
      <p:sp>
        <p:nvSpPr>
          <p:cNvPr id="11" name="Rectangle 1">
            <a:extLst>
              <a:ext uri="{FF2B5EF4-FFF2-40B4-BE49-F238E27FC236}">
                <a16:creationId xmlns:a16="http://schemas.microsoft.com/office/drawing/2014/main" id="{20CC2CAD-D146-4ECF-81BF-F805CD71A9E7}"/>
              </a:ext>
            </a:extLst>
          </p:cNvPr>
          <p:cNvSpPr>
            <a:spLocks noChangeArrowheads="1"/>
          </p:cNvSpPr>
          <p:nvPr/>
        </p:nvSpPr>
        <p:spPr bwMode="auto">
          <a:xfrm>
            <a:off x="0" y="3660311"/>
            <a:ext cx="573220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9</a:t>
            </a:r>
            <a:r>
              <a:rPr lang="en-US" altLang="en-US" sz="2300">
                <a:latin typeface="+mj-lt"/>
              </a:rPr>
              <a:t>. Run </a:t>
            </a:r>
            <a:r>
              <a:rPr lang="en-US" altLang="en-US" sz="2300" b="1">
                <a:latin typeface="+mj-lt"/>
              </a:rPr>
              <a:t>DemoWorkerService02 </a:t>
            </a:r>
            <a:r>
              <a:rPr lang="en-US" altLang="en-US" sz="2300">
                <a:latin typeface="+mj-lt"/>
              </a:rPr>
              <a:t>project</a:t>
            </a:r>
          </a:p>
        </p:txBody>
      </p:sp>
      <p:pic>
        <p:nvPicPr>
          <p:cNvPr id="6" name="Picture 5" descr="Graphical user interface, text, application&#10;&#10;Description automatically generated">
            <a:extLst>
              <a:ext uri="{FF2B5EF4-FFF2-40B4-BE49-F238E27FC236}">
                <a16:creationId xmlns:a16="http://schemas.microsoft.com/office/drawing/2014/main" id="{C7B2364F-86FD-4FD9-86A3-BF55C84F11AC}"/>
              </a:ext>
            </a:extLst>
          </p:cNvPr>
          <p:cNvPicPr>
            <a:picLocks noChangeAspect="1"/>
          </p:cNvPicPr>
          <p:nvPr/>
        </p:nvPicPr>
        <p:blipFill>
          <a:blip r:embed="rId2"/>
          <a:stretch>
            <a:fillRect/>
          </a:stretch>
        </p:blipFill>
        <p:spPr>
          <a:xfrm>
            <a:off x="224895" y="677907"/>
            <a:ext cx="8702794" cy="2918713"/>
          </a:xfrm>
          <a:prstGeom prst="rect">
            <a:avLst/>
          </a:prstGeom>
        </p:spPr>
      </p:pic>
      <p:grpSp>
        <p:nvGrpSpPr>
          <p:cNvPr id="15" name="Group 14">
            <a:extLst>
              <a:ext uri="{FF2B5EF4-FFF2-40B4-BE49-F238E27FC236}">
                <a16:creationId xmlns:a16="http://schemas.microsoft.com/office/drawing/2014/main" id="{CD501281-8927-4793-9C10-9FF4F4DE3783}"/>
              </a:ext>
            </a:extLst>
          </p:cNvPr>
          <p:cNvGrpSpPr/>
          <p:nvPr/>
        </p:nvGrpSpPr>
        <p:grpSpPr>
          <a:xfrm>
            <a:off x="7344696" y="2088908"/>
            <a:ext cx="4786493" cy="4347785"/>
            <a:chOff x="7344696" y="2088908"/>
            <a:chExt cx="4786493" cy="4347785"/>
          </a:xfrm>
        </p:grpSpPr>
        <p:pic>
          <p:nvPicPr>
            <p:cNvPr id="10" name="Picture 9" descr="Text&#10;&#10;Description automatically generated">
              <a:extLst>
                <a:ext uri="{FF2B5EF4-FFF2-40B4-BE49-F238E27FC236}">
                  <a16:creationId xmlns:a16="http://schemas.microsoft.com/office/drawing/2014/main" id="{77E4FF54-7540-486F-9168-D113467A74A2}"/>
                </a:ext>
              </a:extLst>
            </p:cNvPr>
            <p:cNvPicPr>
              <a:picLocks noChangeAspect="1"/>
            </p:cNvPicPr>
            <p:nvPr/>
          </p:nvPicPr>
          <p:blipFill>
            <a:blip r:embed="rId3"/>
            <a:stretch>
              <a:fillRect/>
            </a:stretch>
          </p:blipFill>
          <p:spPr>
            <a:xfrm>
              <a:off x="7344696" y="2088908"/>
              <a:ext cx="4786493" cy="4347785"/>
            </a:xfrm>
            <a:prstGeom prst="rect">
              <a:avLst/>
            </a:prstGeom>
          </p:spPr>
        </p:pic>
        <p:sp>
          <p:nvSpPr>
            <p:cNvPr id="17" name="Rectangle 16">
              <a:extLst>
                <a:ext uri="{FF2B5EF4-FFF2-40B4-BE49-F238E27FC236}">
                  <a16:creationId xmlns:a16="http://schemas.microsoft.com/office/drawing/2014/main" id="{D0C4554C-B36A-4FCE-A1E6-49911096E2AD}"/>
                </a:ext>
              </a:extLst>
            </p:cNvPr>
            <p:cNvSpPr/>
            <p:nvPr/>
          </p:nvSpPr>
          <p:spPr>
            <a:xfrm>
              <a:off x="7747821" y="4287823"/>
              <a:ext cx="2890683" cy="197034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746296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B020C76-7B93-4752-96E6-00267B71DB7F}"/>
              </a:ext>
            </a:extLst>
          </p:cNvPr>
          <p:cNvSpPr>
            <a:spLocks noGrp="1"/>
          </p:cNvSpPr>
          <p:nvPr>
            <p:ph type="dt" sz="half" idx="10"/>
          </p:nvPr>
        </p:nvSpPr>
        <p:spPr/>
        <p:txBody>
          <a:bodyPr/>
          <a:lstStyle/>
          <a:p>
            <a:fld id="{5DCBE059-FAD7-45D8-8659-E6542D1E092D}" type="datetime1">
              <a:rPr lang="en-US" smtClean="0"/>
              <a:t>8/10/2021</a:t>
            </a:fld>
            <a:endParaRPr lang="en-US" dirty="0"/>
          </a:p>
        </p:txBody>
      </p:sp>
      <p:sp>
        <p:nvSpPr>
          <p:cNvPr id="5" name="Slide Number Placeholder 4">
            <a:extLst>
              <a:ext uri="{FF2B5EF4-FFF2-40B4-BE49-F238E27FC236}">
                <a16:creationId xmlns:a16="http://schemas.microsoft.com/office/drawing/2014/main" id="{A53E9033-8216-4427-ABFF-1F9B6EDDEED8}"/>
              </a:ext>
            </a:extLst>
          </p:cNvPr>
          <p:cNvSpPr>
            <a:spLocks noGrp="1"/>
          </p:cNvSpPr>
          <p:nvPr>
            <p:ph type="sldNum" sz="quarter" idx="12"/>
          </p:nvPr>
        </p:nvSpPr>
        <p:spPr/>
        <p:txBody>
          <a:bodyPr/>
          <a:lstStyle/>
          <a:p>
            <a:fld id="{CC0149FD-98BB-4821-915B-09C9BFE4B727}" type="slidenum">
              <a:rPr lang="en-US" smtClean="0"/>
              <a:pPr/>
              <a:t>25</a:t>
            </a:fld>
            <a:endParaRPr lang="en-US" dirty="0"/>
          </a:p>
        </p:txBody>
      </p:sp>
      <p:sp>
        <p:nvSpPr>
          <p:cNvPr id="6" name="Title 1">
            <a:extLst>
              <a:ext uri="{FF2B5EF4-FFF2-40B4-BE49-F238E27FC236}">
                <a16:creationId xmlns:a16="http://schemas.microsoft.com/office/drawing/2014/main" id="{A00B6F82-0CB2-44C4-84C5-7F1BF2949F94}"/>
              </a:ext>
            </a:extLst>
          </p:cNvPr>
          <p:cNvSpPr>
            <a:spLocks noGrp="1"/>
          </p:cNvSpPr>
          <p:nvPr>
            <p:ph type="title"/>
          </p:nvPr>
        </p:nvSpPr>
        <p:spPr>
          <a:xfrm>
            <a:off x="396764" y="720006"/>
            <a:ext cx="10369560" cy="575433"/>
          </a:xfrm>
        </p:spPr>
        <p:txBody>
          <a:bodyPr>
            <a:noAutofit/>
          </a:bodyPr>
          <a:lstStyle/>
          <a:p>
            <a:r>
              <a:rPr lang="en-US" sz="4000" b="1"/>
              <a:t>Introduction to Windows Service</a:t>
            </a:r>
            <a:endParaRPr lang="en-US" sz="4000" b="1" dirty="0"/>
          </a:p>
        </p:txBody>
      </p:sp>
      <p:sp>
        <p:nvSpPr>
          <p:cNvPr id="12" name="TextBox 11">
            <a:extLst>
              <a:ext uri="{FF2B5EF4-FFF2-40B4-BE49-F238E27FC236}">
                <a16:creationId xmlns:a16="http://schemas.microsoft.com/office/drawing/2014/main" id="{96EE2EF3-55BA-4358-8EEA-9D9BBE8FFC42}"/>
              </a:ext>
            </a:extLst>
          </p:cNvPr>
          <p:cNvSpPr txBox="1"/>
          <p:nvPr/>
        </p:nvSpPr>
        <p:spPr>
          <a:xfrm>
            <a:off x="-70099" y="1384443"/>
            <a:ext cx="12124447" cy="5016758"/>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Microsoft Windows services, formerly known as NT services, enable us to create long-running executable applications that run in their own Windows sessions</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These services can be automatically started when the computer boots, can be paused and restarted, and do not show any user interface</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These features make services ideal for use on a server or whenever we need long-running functionality that does not interfere with other users who are working on the same computer</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We can also run services in the security context of a specific user account that is different from the logged-on user or the default computer account</a:t>
            </a:r>
          </a:p>
        </p:txBody>
      </p:sp>
    </p:spTree>
    <p:extLst>
      <p:ext uri="{BB962C8B-B14F-4D97-AF65-F5344CB8AC3E}">
        <p14:creationId xmlns:p14="http://schemas.microsoft.com/office/powerpoint/2010/main" val="23538410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B020C76-7B93-4752-96E6-00267B71DB7F}"/>
              </a:ext>
            </a:extLst>
          </p:cNvPr>
          <p:cNvSpPr>
            <a:spLocks noGrp="1"/>
          </p:cNvSpPr>
          <p:nvPr>
            <p:ph type="dt" sz="half" idx="10"/>
          </p:nvPr>
        </p:nvSpPr>
        <p:spPr/>
        <p:txBody>
          <a:bodyPr/>
          <a:lstStyle/>
          <a:p>
            <a:fld id="{5DCBE059-FAD7-45D8-8659-E6542D1E092D}" type="datetime1">
              <a:rPr lang="en-US" smtClean="0"/>
              <a:t>8/10/2021</a:t>
            </a:fld>
            <a:endParaRPr lang="en-US" dirty="0"/>
          </a:p>
        </p:txBody>
      </p:sp>
      <p:sp>
        <p:nvSpPr>
          <p:cNvPr id="5" name="Slide Number Placeholder 4">
            <a:extLst>
              <a:ext uri="{FF2B5EF4-FFF2-40B4-BE49-F238E27FC236}">
                <a16:creationId xmlns:a16="http://schemas.microsoft.com/office/drawing/2014/main" id="{A53E9033-8216-4427-ABFF-1F9B6EDDEED8}"/>
              </a:ext>
            </a:extLst>
          </p:cNvPr>
          <p:cNvSpPr>
            <a:spLocks noGrp="1"/>
          </p:cNvSpPr>
          <p:nvPr>
            <p:ph type="sldNum" sz="quarter" idx="12"/>
          </p:nvPr>
        </p:nvSpPr>
        <p:spPr/>
        <p:txBody>
          <a:bodyPr/>
          <a:lstStyle/>
          <a:p>
            <a:fld id="{CC0149FD-98BB-4821-915B-09C9BFE4B727}" type="slidenum">
              <a:rPr lang="en-US" smtClean="0"/>
              <a:pPr/>
              <a:t>26</a:t>
            </a:fld>
            <a:endParaRPr lang="en-US" dirty="0"/>
          </a:p>
        </p:txBody>
      </p:sp>
      <p:sp>
        <p:nvSpPr>
          <p:cNvPr id="6" name="Title 1">
            <a:extLst>
              <a:ext uri="{FF2B5EF4-FFF2-40B4-BE49-F238E27FC236}">
                <a16:creationId xmlns:a16="http://schemas.microsoft.com/office/drawing/2014/main" id="{A00B6F82-0CB2-44C4-84C5-7F1BF2949F94}"/>
              </a:ext>
            </a:extLst>
          </p:cNvPr>
          <p:cNvSpPr>
            <a:spLocks noGrp="1"/>
          </p:cNvSpPr>
          <p:nvPr>
            <p:ph type="title"/>
          </p:nvPr>
        </p:nvSpPr>
        <p:spPr>
          <a:xfrm>
            <a:off x="396764" y="720006"/>
            <a:ext cx="10369560" cy="575433"/>
          </a:xfrm>
        </p:spPr>
        <p:txBody>
          <a:bodyPr>
            <a:noAutofit/>
          </a:bodyPr>
          <a:lstStyle/>
          <a:p>
            <a:r>
              <a:rPr lang="en-US" sz="4000" b="1"/>
              <a:t>Introduction to Windows Service</a:t>
            </a:r>
            <a:endParaRPr lang="en-US" sz="4000" b="1" dirty="0"/>
          </a:p>
        </p:txBody>
      </p:sp>
      <p:pic>
        <p:nvPicPr>
          <p:cNvPr id="3" name="Picture 2" descr="Graphical user interface, text, application&#10;&#10;Description automatically generated">
            <a:extLst>
              <a:ext uri="{FF2B5EF4-FFF2-40B4-BE49-F238E27FC236}">
                <a16:creationId xmlns:a16="http://schemas.microsoft.com/office/drawing/2014/main" id="{E37BC67E-E698-4D49-B342-4204BB38F09C}"/>
              </a:ext>
            </a:extLst>
          </p:cNvPr>
          <p:cNvPicPr>
            <a:picLocks noChangeAspect="1"/>
          </p:cNvPicPr>
          <p:nvPr/>
        </p:nvPicPr>
        <p:blipFill>
          <a:blip r:embed="rId2"/>
          <a:stretch>
            <a:fillRect/>
          </a:stretch>
        </p:blipFill>
        <p:spPr>
          <a:xfrm>
            <a:off x="1482060" y="1402460"/>
            <a:ext cx="9087617" cy="5014932"/>
          </a:xfrm>
          <a:prstGeom prst="rect">
            <a:avLst/>
          </a:prstGeom>
        </p:spPr>
      </p:pic>
    </p:spTree>
    <p:extLst>
      <p:ext uri="{BB962C8B-B14F-4D97-AF65-F5344CB8AC3E}">
        <p14:creationId xmlns:p14="http://schemas.microsoft.com/office/powerpoint/2010/main" val="14719823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B020C76-7B93-4752-96E6-00267B71DB7F}"/>
              </a:ext>
            </a:extLst>
          </p:cNvPr>
          <p:cNvSpPr>
            <a:spLocks noGrp="1"/>
          </p:cNvSpPr>
          <p:nvPr>
            <p:ph type="dt" sz="half" idx="10"/>
          </p:nvPr>
        </p:nvSpPr>
        <p:spPr/>
        <p:txBody>
          <a:bodyPr/>
          <a:lstStyle/>
          <a:p>
            <a:fld id="{5DCBE059-FAD7-45D8-8659-E6542D1E092D}" type="datetime1">
              <a:rPr lang="en-US" smtClean="0"/>
              <a:t>8/10/2021</a:t>
            </a:fld>
            <a:endParaRPr lang="en-US" dirty="0"/>
          </a:p>
        </p:txBody>
      </p:sp>
      <p:sp>
        <p:nvSpPr>
          <p:cNvPr id="5" name="Slide Number Placeholder 4">
            <a:extLst>
              <a:ext uri="{FF2B5EF4-FFF2-40B4-BE49-F238E27FC236}">
                <a16:creationId xmlns:a16="http://schemas.microsoft.com/office/drawing/2014/main" id="{A53E9033-8216-4427-ABFF-1F9B6EDDEED8}"/>
              </a:ext>
            </a:extLst>
          </p:cNvPr>
          <p:cNvSpPr>
            <a:spLocks noGrp="1"/>
          </p:cNvSpPr>
          <p:nvPr>
            <p:ph type="sldNum" sz="quarter" idx="12"/>
          </p:nvPr>
        </p:nvSpPr>
        <p:spPr/>
        <p:txBody>
          <a:bodyPr/>
          <a:lstStyle/>
          <a:p>
            <a:fld id="{CC0149FD-98BB-4821-915B-09C9BFE4B727}" type="slidenum">
              <a:rPr lang="en-US" smtClean="0"/>
              <a:pPr/>
              <a:t>27</a:t>
            </a:fld>
            <a:endParaRPr lang="en-US" dirty="0"/>
          </a:p>
        </p:txBody>
      </p:sp>
      <p:sp>
        <p:nvSpPr>
          <p:cNvPr id="6" name="Title 1">
            <a:extLst>
              <a:ext uri="{FF2B5EF4-FFF2-40B4-BE49-F238E27FC236}">
                <a16:creationId xmlns:a16="http://schemas.microsoft.com/office/drawing/2014/main" id="{A00B6F82-0CB2-44C4-84C5-7F1BF2949F94}"/>
              </a:ext>
            </a:extLst>
          </p:cNvPr>
          <p:cNvSpPr>
            <a:spLocks noGrp="1"/>
          </p:cNvSpPr>
          <p:nvPr>
            <p:ph type="title"/>
          </p:nvPr>
        </p:nvSpPr>
        <p:spPr>
          <a:xfrm>
            <a:off x="396764" y="720006"/>
            <a:ext cx="10369560" cy="575433"/>
          </a:xfrm>
        </p:spPr>
        <p:txBody>
          <a:bodyPr>
            <a:noAutofit/>
          </a:bodyPr>
          <a:lstStyle/>
          <a:p>
            <a:r>
              <a:rPr lang="en-US" sz="4000" b="1"/>
              <a:t>Windows Service  and Systemd on Linux</a:t>
            </a:r>
            <a:endParaRPr lang="en-US" sz="4000" b="1" dirty="0"/>
          </a:p>
        </p:txBody>
      </p:sp>
      <p:sp>
        <p:nvSpPr>
          <p:cNvPr id="12" name="TextBox 11">
            <a:extLst>
              <a:ext uri="{FF2B5EF4-FFF2-40B4-BE49-F238E27FC236}">
                <a16:creationId xmlns:a16="http://schemas.microsoft.com/office/drawing/2014/main" id="{96EE2EF3-55BA-4358-8EEA-9D9BBE8FFC42}"/>
              </a:ext>
            </a:extLst>
          </p:cNvPr>
          <p:cNvSpPr txBox="1"/>
          <p:nvPr/>
        </p:nvSpPr>
        <p:spPr>
          <a:xfrm>
            <a:off x="0" y="1296652"/>
            <a:ext cx="12045788" cy="5077287"/>
          </a:xfrm>
          <a:prstGeom prst="rect">
            <a:avLst/>
          </a:prstGeom>
          <a:noFill/>
        </p:spPr>
        <p:txBody>
          <a:bodyPr wrap="square">
            <a:spAutoFit/>
          </a:bodyPr>
          <a:lstStyle/>
          <a:p>
            <a:pPr marL="342900" indent="-342900" algn="just">
              <a:lnSpc>
                <a:spcPct val="20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.NET Framework developers are probably familiar with Windows Service apps</a:t>
            </a:r>
          </a:p>
          <a:p>
            <a:pPr marL="342900" indent="-342900" algn="just">
              <a:lnSpc>
                <a:spcPct val="20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Before .NET Core and .NET 5+, developers who relied on .NET Framework could create Windows Services to perform background tasks or execute long-running processes</a:t>
            </a:r>
          </a:p>
          <a:p>
            <a:pPr marL="342900" indent="-342900" algn="just">
              <a:lnSpc>
                <a:spcPct val="20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This functionality is still available and we can create Worker Services that run as a </a:t>
            </a:r>
            <a:r>
              <a:rPr lang="en-US" sz="2600" b="1">
                <a:solidFill>
                  <a:srgbClr val="111111"/>
                </a:solidFill>
                <a:latin typeface="+mj-lt"/>
              </a:rPr>
              <a:t>Windows Service </a:t>
            </a:r>
            <a:r>
              <a:rPr lang="en-US" sz="2600">
                <a:solidFill>
                  <a:srgbClr val="111111"/>
                </a:solidFill>
                <a:latin typeface="+mj-lt"/>
              </a:rPr>
              <a:t>on</a:t>
            </a:r>
            <a:r>
              <a:rPr lang="en-US" sz="2600" b="1">
                <a:solidFill>
                  <a:srgbClr val="111111"/>
                </a:solidFill>
                <a:latin typeface="+mj-lt"/>
              </a:rPr>
              <a:t> </a:t>
            </a:r>
            <a:r>
              <a:rPr lang="en-US" sz="2600">
                <a:solidFill>
                  <a:srgbClr val="111111"/>
                </a:solidFill>
                <a:latin typeface="+mj-lt"/>
              </a:rPr>
              <a:t>Windows</a:t>
            </a:r>
            <a:r>
              <a:rPr lang="en-US" sz="2600" b="1">
                <a:solidFill>
                  <a:srgbClr val="111111"/>
                </a:solidFill>
                <a:latin typeface="+mj-lt"/>
              </a:rPr>
              <a:t> </a:t>
            </a:r>
            <a:r>
              <a:rPr lang="en-US" sz="2600">
                <a:solidFill>
                  <a:srgbClr val="111111"/>
                </a:solidFill>
                <a:latin typeface="+mj-lt"/>
              </a:rPr>
              <a:t>and </a:t>
            </a:r>
            <a:r>
              <a:rPr lang="en-US" sz="2600" b="1">
                <a:solidFill>
                  <a:srgbClr val="111111"/>
                </a:solidFill>
                <a:latin typeface="+mj-lt"/>
              </a:rPr>
              <a:t>Systemd</a:t>
            </a:r>
            <a:r>
              <a:rPr lang="en-US" sz="2600">
                <a:solidFill>
                  <a:srgbClr val="111111"/>
                </a:solidFill>
                <a:latin typeface="+mj-lt"/>
              </a:rPr>
              <a:t> on Linux</a:t>
            </a:r>
          </a:p>
        </p:txBody>
      </p:sp>
    </p:spTree>
    <p:extLst>
      <p:ext uri="{BB962C8B-B14F-4D97-AF65-F5344CB8AC3E}">
        <p14:creationId xmlns:p14="http://schemas.microsoft.com/office/powerpoint/2010/main" val="16864738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3458" y="2241458"/>
            <a:ext cx="11434916"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0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Demo 03: Publish a Worker Service as a Windows Service</a:t>
            </a:r>
            <a:endParaRPr lang="en-US" sz="4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088812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B020C76-7B93-4752-96E6-00267B71DB7F}"/>
              </a:ext>
            </a:extLst>
          </p:cNvPr>
          <p:cNvSpPr>
            <a:spLocks noGrp="1"/>
          </p:cNvSpPr>
          <p:nvPr>
            <p:ph type="dt" sz="half" idx="10"/>
          </p:nvPr>
        </p:nvSpPr>
        <p:spPr/>
        <p:txBody>
          <a:bodyPr/>
          <a:lstStyle/>
          <a:p>
            <a:fld id="{5DCBE059-FAD7-45D8-8659-E6542D1E092D}" type="datetime1">
              <a:rPr lang="en-US" smtClean="0"/>
              <a:t>8/10/2021</a:t>
            </a:fld>
            <a:endParaRPr lang="en-US" dirty="0"/>
          </a:p>
        </p:txBody>
      </p:sp>
      <p:sp>
        <p:nvSpPr>
          <p:cNvPr id="5" name="Slide Number Placeholder 4">
            <a:extLst>
              <a:ext uri="{FF2B5EF4-FFF2-40B4-BE49-F238E27FC236}">
                <a16:creationId xmlns:a16="http://schemas.microsoft.com/office/drawing/2014/main" id="{A53E9033-8216-4427-ABFF-1F9B6EDDEED8}"/>
              </a:ext>
            </a:extLst>
          </p:cNvPr>
          <p:cNvSpPr>
            <a:spLocks noGrp="1"/>
          </p:cNvSpPr>
          <p:nvPr>
            <p:ph type="sldNum" sz="quarter" idx="12"/>
          </p:nvPr>
        </p:nvSpPr>
        <p:spPr/>
        <p:txBody>
          <a:bodyPr/>
          <a:lstStyle/>
          <a:p>
            <a:fld id="{CC0149FD-98BB-4821-915B-09C9BFE4B727}" type="slidenum">
              <a:rPr lang="en-US" smtClean="0"/>
              <a:pPr/>
              <a:t>29</a:t>
            </a:fld>
            <a:endParaRPr lang="en-US" dirty="0"/>
          </a:p>
        </p:txBody>
      </p:sp>
      <p:sp>
        <p:nvSpPr>
          <p:cNvPr id="12" name="Rectangle 1">
            <a:extLst>
              <a:ext uri="{FF2B5EF4-FFF2-40B4-BE49-F238E27FC236}">
                <a16:creationId xmlns:a16="http://schemas.microsoft.com/office/drawing/2014/main" id="{66FF51DA-9AA2-4684-BC2A-900414E0DFBD}"/>
              </a:ext>
            </a:extLst>
          </p:cNvPr>
          <p:cNvSpPr>
            <a:spLocks noChangeArrowheads="1"/>
          </p:cNvSpPr>
          <p:nvPr/>
        </p:nvSpPr>
        <p:spPr bwMode="auto">
          <a:xfrm>
            <a:off x="157684" y="622970"/>
            <a:ext cx="12079281" cy="815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300">
                <a:latin typeface="+mj-lt"/>
              </a:rPr>
              <a:t>1.Create Worker Service Project named </a:t>
            </a:r>
            <a:r>
              <a:rPr lang="en-US" altLang="en-US" sz="2300" b="1">
                <a:latin typeface="+mj-lt"/>
              </a:rPr>
              <a:t>DemoWorkerService03 </a:t>
            </a:r>
            <a:r>
              <a:rPr lang="en-US" altLang="en-US" sz="2300">
                <a:latin typeface="+mj-lt"/>
              </a:rPr>
              <a:t>to consume    </a:t>
            </a:r>
            <a:r>
              <a:rPr lang="en-US" altLang="en-US" sz="2400" b="1">
                <a:latin typeface="+mj-lt"/>
              </a:rPr>
              <a:t>E</a:t>
            </a:r>
            <a:r>
              <a:rPr lang="en-US" sz="2400" b="1">
                <a:solidFill>
                  <a:srgbClr val="111111"/>
                </a:solidFill>
                <a:latin typeface="+mj-lt"/>
              </a:rPr>
              <a:t>xchangeRateService </a:t>
            </a:r>
            <a:r>
              <a:rPr lang="en-US" sz="2400">
                <a:solidFill>
                  <a:srgbClr val="111111"/>
                </a:solidFill>
                <a:latin typeface="+mj-lt"/>
              </a:rPr>
              <a:t>project (refer to </a:t>
            </a:r>
            <a:r>
              <a:rPr lang="en-US" sz="2400" b="1">
                <a:solidFill>
                  <a:srgbClr val="111111"/>
                </a:solidFill>
                <a:latin typeface="+mj-lt"/>
              </a:rPr>
              <a:t>Demo 02</a:t>
            </a:r>
            <a:r>
              <a:rPr lang="en-US" sz="2400">
                <a:solidFill>
                  <a:srgbClr val="111111"/>
                </a:solidFill>
                <a:latin typeface="+mj-lt"/>
              </a:rPr>
              <a:t>)</a:t>
            </a:r>
            <a:endParaRPr lang="en-US" altLang="en-US" sz="2300">
              <a:latin typeface="+mj-lt"/>
            </a:endParaRPr>
          </a:p>
        </p:txBody>
      </p:sp>
      <p:sp>
        <p:nvSpPr>
          <p:cNvPr id="11" name="Rectangle 1">
            <a:extLst>
              <a:ext uri="{FF2B5EF4-FFF2-40B4-BE49-F238E27FC236}">
                <a16:creationId xmlns:a16="http://schemas.microsoft.com/office/drawing/2014/main" id="{07FB4471-8DCA-4F10-888A-55809C3DE427}"/>
              </a:ext>
            </a:extLst>
          </p:cNvPr>
          <p:cNvSpPr>
            <a:spLocks noChangeArrowheads="1"/>
          </p:cNvSpPr>
          <p:nvPr/>
        </p:nvSpPr>
        <p:spPr bwMode="auto">
          <a:xfrm>
            <a:off x="119334" y="1364267"/>
            <a:ext cx="11914982"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300">
                <a:latin typeface="+mj-lt"/>
              </a:rPr>
              <a:t>2.Install Microsoft.Extensions.Http and Microsoft.Extensions.Hosting.WindowsServices package from NuGet   </a:t>
            </a:r>
            <a:endParaRPr lang="en-US" altLang="en-US" sz="2300" b="1">
              <a:latin typeface="+mj-lt"/>
            </a:endParaRPr>
          </a:p>
        </p:txBody>
      </p:sp>
      <p:sp>
        <p:nvSpPr>
          <p:cNvPr id="14" name="Rectangle 1">
            <a:extLst>
              <a:ext uri="{FF2B5EF4-FFF2-40B4-BE49-F238E27FC236}">
                <a16:creationId xmlns:a16="http://schemas.microsoft.com/office/drawing/2014/main" id="{208501AA-ABEA-4184-B0D4-AA1160D24059}"/>
              </a:ext>
            </a:extLst>
          </p:cNvPr>
          <p:cNvSpPr>
            <a:spLocks noChangeArrowheads="1"/>
          </p:cNvSpPr>
          <p:nvPr/>
        </p:nvSpPr>
        <p:spPr bwMode="auto">
          <a:xfrm>
            <a:off x="119334" y="2116562"/>
            <a:ext cx="11492563" cy="446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300">
                <a:latin typeface="+mj-lt"/>
              </a:rPr>
              <a:t>3.Write codes for </a:t>
            </a:r>
            <a:r>
              <a:rPr lang="en-US" altLang="en-US" sz="2300" b="1">
                <a:latin typeface="+mj-lt"/>
              </a:rPr>
              <a:t>CurrencyExchange.cs </a:t>
            </a:r>
            <a:r>
              <a:rPr lang="en-US" altLang="en-US" sz="2300">
                <a:latin typeface="+mj-lt"/>
              </a:rPr>
              <a:t>and</a:t>
            </a:r>
            <a:r>
              <a:rPr lang="en-US" altLang="en-US" sz="2300" b="1">
                <a:latin typeface="+mj-lt"/>
              </a:rPr>
              <a:t> Program.cs </a:t>
            </a:r>
            <a:r>
              <a:rPr lang="en-US" altLang="en-US" sz="2300">
                <a:latin typeface="+mj-lt"/>
              </a:rPr>
              <a:t>as follows:   </a:t>
            </a:r>
            <a:endParaRPr lang="en-US" altLang="en-US" sz="2300" b="1">
              <a:latin typeface="+mj-lt"/>
            </a:endParaRPr>
          </a:p>
        </p:txBody>
      </p:sp>
      <p:pic>
        <p:nvPicPr>
          <p:cNvPr id="16" name="Picture 15">
            <a:extLst>
              <a:ext uri="{FF2B5EF4-FFF2-40B4-BE49-F238E27FC236}">
                <a16:creationId xmlns:a16="http://schemas.microsoft.com/office/drawing/2014/main" id="{F5DAD24B-87E5-4ADD-A2BF-67D43D7E1974}"/>
              </a:ext>
            </a:extLst>
          </p:cNvPr>
          <p:cNvPicPr>
            <a:picLocks noChangeAspect="1"/>
          </p:cNvPicPr>
          <p:nvPr/>
        </p:nvPicPr>
        <p:blipFill>
          <a:blip r:embed="rId2"/>
          <a:stretch>
            <a:fillRect/>
          </a:stretch>
        </p:blipFill>
        <p:spPr>
          <a:xfrm>
            <a:off x="263242" y="2624614"/>
            <a:ext cx="5282151" cy="1670601"/>
          </a:xfrm>
          <a:prstGeom prst="rect">
            <a:avLst/>
          </a:prstGeom>
          <a:ln w="12700">
            <a:solidFill>
              <a:srgbClr val="0070C0"/>
            </a:solidFill>
          </a:ln>
        </p:spPr>
      </p:pic>
      <p:grpSp>
        <p:nvGrpSpPr>
          <p:cNvPr id="28" name="Group 27">
            <a:extLst>
              <a:ext uri="{FF2B5EF4-FFF2-40B4-BE49-F238E27FC236}">
                <a16:creationId xmlns:a16="http://schemas.microsoft.com/office/drawing/2014/main" id="{1A66A50E-084B-4006-B97C-2B568D4B7962}"/>
              </a:ext>
            </a:extLst>
          </p:cNvPr>
          <p:cNvGrpSpPr/>
          <p:nvPr/>
        </p:nvGrpSpPr>
        <p:grpSpPr>
          <a:xfrm>
            <a:off x="8126933" y="2644278"/>
            <a:ext cx="3838558" cy="3001665"/>
            <a:chOff x="8126933" y="2644278"/>
            <a:chExt cx="3838558" cy="3001665"/>
          </a:xfrm>
        </p:grpSpPr>
        <p:pic>
          <p:nvPicPr>
            <p:cNvPr id="7" name="Picture 6" descr="Graphical user interface, text, application&#10;&#10;Description automatically generated">
              <a:extLst>
                <a:ext uri="{FF2B5EF4-FFF2-40B4-BE49-F238E27FC236}">
                  <a16:creationId xmlns:a16="http://schemas.microsoft.com/office/drawing/2014/main" id="{5358F9B1-E2ED-4A40-89A1-B656407E8C1A}"/>
                </a:ext>
              </a:extLst>
            </p:cNvPr>
            <p:cNvPicPr>
              <a:picLocks noChangeAspect="1"/>
            </p:cNvPicPr>
            <p:nvPr/>
          </p:nvPicPr>
          <p:blipFill>
            <a:blip r:embed="rId3"/>
            <a:stretch>
              <a:fillRect/>
            </a:stretch>
          </p:blipFill>
          <p:spPr>
            <a:xfrm>
              <a:off x="8126933" y="2644278"/>
              <a:ext cx="3801825" cy="3001665"/>
            </a:xfrm>
            <a:prstGeom prst="rect">
              <a:avLst/>
            </a:prstGeom>
          </p:spPr>
        </p:pic>
        <p:sp>
          <p:nvSpPr>
            <p:cNvPr id="25" name="Rectangle 24">
              <a:extLst>
                <a:ext uri="{FF2B5EF4-FFF2-40B4-BE49-F238E27FC236}">
                  <a16:creationId xmlns:a16="http://schemas.microsoft.com/office/drawing/2014/main" id="{7AB1E2AF-0699-4A4B-8758-42BEAEF33186}"/>
                </a:ext>
              </a:extLst>
            </p:cNvPr>
            <p:cNvSpPr/>
            <p:nvPr/>
          </p:nvSpPr>
          <p:spPr>
            <a:xfrm>
              <a:off x="8851494" y="4023754"/>
              <a:ext cx="3113997" cy="430257"/>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A1C2430-6CD5-40BE-BA97-526E7BBCD293}"/>
                </a:ext>
              </a:extLst>
            </p:cNvPr>
            <p:cNvSpPr/>
            <p:nvPr/>
          </p:nvSpPr>
          <p:spPr>
            <a:xfrm>
              <a:off x="8265967" y="4822280"/>
              <a:ext cx="2352313" cy="23864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6765DCE-045B-4991-86A8-3B172D6D4996}"/>
                </a:ext>
              </a:extLst>
            </p:cNvPr>
            <p:cNvSpPr/>
            <p:nvPr/>
          </p:nvSpPr>
          <p:spPr>
            <a:xfrm>
              <a:off x="8270882" y="5230841"/>
              <a:ext cx="2352313" cy="23864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1" name="Connector: Elbow 30">
            <a:extLst>
              <a:ext uri="{FF2B5EF4-FFF2-40B4-BE49-F238E27FC236}">
                <a16:creationId xmlns:a16="http://schemas.microsoft.com/office/drawing/2014/main" id="{6990270A-3A03-4E5D-9110-68A6CB58F6A3}"/>
              </a:ext>
            </a:extLst>
          </p:cNvPr>
          <p:cNvCxnSpPr>
            <a:cxnSpLocks/>
          </p:cNvCxnSpPr>
          <p:nvPr/>
        </p:nvCxnSpPr>
        <p:spPr>
          <a:xfrm rot="10800000">
            <a:off x="5545397" y="3479588"/>
            <a:ext cx="2720570" cy="1469915"/>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BF32561-16FD-49B2-93FC-896CD2DCF209}"/>
              </a:ext>
            </a:extLst>
          </p:cNvPr>
          <p:cNvCxnSpPr>
            <a:cxnSpLocks/>
          </p:cNvCxnSpPr>
          <p:nvPr/>
        </p:nvCxnSpPr>
        <p:spPr>
          <a:xfrm flipH="1">
            <a:off x="6197325" y="5351457"/>
            <a:ext cx="2068642"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08D79A89-42EE-4434-9728-D4D0B68ACAB8}"/>
              </a:ext>
            </a:extLst>
          </p:cNvPr>
          <p:cNvGrpSpPr/>
          <p:nvPr/>
        </p:nvGrpSpPr>
        <p:grpSpPr>
          <a:xfrm>
            <a:off x="259953" y="4356991"/>
            <a:ext cx="5944916" cy="2070778"/>
            <a:chOff x="240289" y="4376655"/>
            <a:chExt cx="5944916" cy="2070778"/>
          </a:xfrm>
        </p:grpSpPr>
        <p:pic>
          <p:nvPicPr>
            <p:cNvPr id="35" name="Picture 34" descr="Graphical user interface, text, application&#10;&#10;Description automatically generated">
              <a:extLst>
                <a:ext uri="{FF2B5EF4-FFF2-40B4-BE49-F238E27FC236}">
                  <a16:creationId xmlns:a16="http://schemas.microsoft.com/office/drawing/2014/main" id="{9DE9CC63-5818-4A67-AD8B-5FEB818911B3}"/>
                </a:ext>
              </a:extLst>
            </p:cNvPr>
            <p:cNvPicPr>
              <a:picLocks noChangeAspect="1"/>
            </p:cNvPicPr>
            <p:nvPr/>
          </p:nvPicPr>
          <p:blipFill>
            <a:blip r:embed="rId4"/>
            <a:stretch>
              <a:fillRect/>
            </a:stretch>
          </p:blipFill>
          <p:spPr>
            <a:xfrm>
              <a:off x="240289" y="4376655"/>
              <a:ext cx="5944916" cy="2070778"/>
            </a:xfrm>
            <a:prstGeom prst="rect">
              <a:avLst/>
            </a:prstGeom>
            <a:ln w="12700">
              <a:solidFill>
                <a:srgbClr val="0070C0"/>
              </a:solidFill>
            </a:ln>
          </p:spPr>
        </p:pic>
        <p:sp>
          <p:nvSpPr>
            <p:cNvPr id="38" name="Rectangle 37">
              <a:extLst>
                <a:ext uri="{FF2B5EF4-FFF2-40B4-BE49-F238E27FC236}">
                  <a16:creationId xmlns:a16="http://schemas.microsoft.com/office/drawing/2014/main" id="{8137190C-F188-4973-AD4D-C8C88171D5D2}"/>
                </a:ext>
              </a:extLst>
            </p:cNvPr>
            <p:cNvSpPr/>
            <p:nvPr/>
          </p:nvSpPr>
          <p:spPr>
            <a:xfrm>
              <a:off x="1678476" y="5374408"/>
              <a:ext cx="2283923" cy="271535"/>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75420066-3A2B-4569-8EC4-66EE2ED599EB}"/>
                </a:ext>
              </a:extLst>
            </p:cNvPr>
            <p:cNvSpPr/>
            <p:nvPr/>
          </p:nvSpPr>
          <p:spPr>
            <a:xfrm>
              <a:off x="1287645" y="6022424"/>
              <a:ext cx="2055323" cy="271535"/>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99441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dirty="0">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Overview Worker Service .NET</a:t>
            </a:r>
            <a:endParaRPr lang="en-US" sz="4400" dirty="0">
              <a:solidFill>
                <a:schemeClr val="accent2"/>
              </a:solidFill>
            </a:endParaRPr>
          </a:p>
        </p:txBody>
      </p:sp>
    </p:spTree>
    <p:extLst>
      <p:ext uri="{BB962C8B-B14F-4D97-AF65-F5344CB8AC3E}">
        <p14:creationId xmlns:p14="http://schemas.microsoft.com/office/powerpoint/2010/main" val="25533934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160B90DC-D87A-4623-ACDD-1F639B5DF3C7}"/>
              </a:ext>
            </a:extLst>
          </p:cNvPr>
          <p:cNvSpPr>
            <a:spLocks noChangeArrowheads="1"/>
          </p:cNvSpPr>
          <p:nvPr/>
        </p:nvSpPr>
        <p:spPr bwMode="auto">
          <a:xfrm>
            <a:off x="168849" y="548595"/>
            <a:ext cx="8237731" cy="446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300">
                <a:latin typeface="+mj-lt"/>
              </a:rPr>
              <a:t>4. Write codes for </a:t>
            </a:r>
            <a:r>
              <a:rPr lang="en-US" altLang="en-US" sz="2300" b="1">
                <a:latin typeface="+mj-lt"/>
              </a:rPr>
              <a:t>Worker.cs </a:t>
            </a:r>
            <a:r>
              <a:rPr lang="en-US" altLang="en-US" sz="2300">
                <a:latin typeface="+mj-lt"/>
              </a:rPr>
              <a:t>as follows:   </a:t>
            </a:r>
            <a:endParaRPr lang="en-US" altLang="en-US" sz="2300" b="1">
              <a:latin typeface="+mj-lt"/>
            </a:endParaRPr>
          </a:p>
        </p:txBody>
      </p:sp>
      <p:pic>
        <p:nvPicPr>
          <p:cNvPr id="7" name="Picture 6" descr="Graphical user interface, text&#10;&#10;Description automatically generated">
            <a:extLst>
              <a:ext uri="{FF2B5EF4-FFF2-40B4-BE49-F238E27FC236}">
                <a16:creationId xmlns:a16="http://schemas.microsoft.com/office/drawing/2014/main" id="{6845FC50-F41E-4C39-AB23-C40486C9313E}"/>
              </a:ext>
            </a:extLst>
          </p:cNvPr>
          <p:cNvPicPr>
            <a:picLocks noChangeAspect="1"/>
          </p:cNvPicPr>
          <p:nvPr/>
        </p:nvPicPr>
        <p:blipFill>
          <a:blip r:embed="rId2"/>
          <a:stretch>
            <a:fillRect/>
          </a:stretch>
        </p:blipFill>
        <p:spPr>
          <a:xfrm>
            <a:off x="208177" y="906379"/>
            <a:ext cx="2849654" cy="1132395"/>
          </a:xfrm>
          <a:prstGeom prst="rect">
            <a:avLst/>
          </a:prstGeom>
        </p:spPr>
      </p:pic>
      <p:grpSp>
        <p:nvGrpSpPr>
          <p:cNvPr id="11" name="Group 10">
            <a:extLst>
              <a:ext uri="{FF2B5EF4-FFF2-40B4-BE49-F238E27FC236}">
                <a16:creationId xmlns:a16="http://schemas.microsoft.com/office/drawing/2014/main" id="{B7D243FC-E6AB-437B-A532-5EC732B64FD9}"/>
              </a:ext>
            </a:extLst>
          </p:cNvPr>
          <p:cNvGrpSpPr/>
          <p:nvPr/>
        </p:nvGrpSpPr>
        <p:grpSpPr>
          <a:xfrm>
            <a:off x="198345" y="2048609"/>
            <a:ext cx="10735125" cy="4388910"/>
            <a:chOff x="198345" y="2048609"/>
            <a:chExt cx="10735125" cy="4388910"/>
          </a:xfrm>
        </p:grpSpPr>
        <p:pic>
          <p:nvPicPr>
            <p:cNvPr id="9" name="Picture 8" descr="Graphical user interface, text, application&#10;&#10;Description automatically generated">
              <a:extLst>
                <a:ext uri="{FF2B5EF4-FFF2-40B4-BE49-F238E27FC236}">
                  <a16:creationId xmlns:a16="http://schemas.microsoft.com/office/drawing/2014/main" id="{97A17726-69E3-45A5-B661-5765DBD2EAC4}"/>
                </a:ext>
              </a:extLst>
            </p:cNvPr>
            <p:cNvPicPr>
              <a:picLocks noChangeAspect="1"/>
            </p:cNvPicPr>
            <p:nvPr/>
          </p:nvPicPr>
          <p:blipFill>
            <a:blip r:embed="rId3"/>
            <a:stretch>
              <a:fillRect/>
            </a:stretch>
          </p:blipFill>
          <p:spPr>
            <a:xfrm>
              <a:off x="198345" y="2048609"/>
              <a:ext cx="10735125" cy="4388910"/>
            </a:xfrm>
            <a:prstGeom prst="rect">
              <a:avLst/>
            </a:prstGeom>
          </p:spPr>
        </p:pic>
        <p:sp>
          <p:nvSpPr>
            <p:cNvPr id="10" name="Rectangle 9">
              <a:extLst>
                <a:ext uri="{FF2B5EF4-FFF2-40B4-BE49-F238E27FC236}">
                  <a16:creationId xmlns:a16="http://schemas.microsoft.com/office/drawing/2014/main" id="{2A3D0CFB-75EA-4179-ABD3-B53ACE439783}"/>
                </a:ext>
              </a:extLst>
            </p:cNvPr>
            <p:cNvSpPr/>
            <p:nvPr/>
          </p:nvSpPr>
          <p:spPr>
            <a:xfrm>
              <a:off x="501445" y="2820977"/>
              <a:ext cx="6174657" cy="443333"/>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423914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 application&#10;&#10;Description automatically generated">
            <a:extLst>
              <a:ext uri="{FF2B5EF4-FFF2-40B4-BE49-F238E27FC236}">
                <a16:creationId xmlns:a16="http://schemas.microsoft.com/office/drawing/2014/main" id="{802B14ED-532D-4A19-8CF7-E16C088B028A}"/>
              </a:ext>
            </a:extLst>
          </p:cNvPr>
          <p:cNvPicPr>
            <a:picLocks noChangeAspect="1"/>
          </p:cNvPicPr>
          <p:nvPr/>
        </p:nvPicPr>
        <p:blipFill>
          <a:blip r:embed="rId2"/>
          <a:stretch>
            <a:fillRect/>
          </a:stretch>
        </p:blipFill>
        <p:spPr>
          <a:xfrm>
            <a:off x="146026" y="926049"/>
            <a:ext cx="11034716" cy="2789162"/>
          </a:xfrm>
          <a:prstGeom prst="rect">
            <a:avLst/>
          </a:prstGeom>
        </p:spPr>
      </p:pic>
      <p:grpSp>
        <p:nvGrpSpPr>
          <p:cNvPr id="15" name="Group 14">
            <a:extLst>
              <a:ext uri="{FF2B5EF4-FFF2-40B4-BE49-F238E27FC236}">
                <a16:creationId xmlns:a16="http://schemas.microsoft.com/office/drawing/2014/main" id="{1D5463BE-CA40-42C0-982A-82F6B1734DC2}"/>
              </a:ext>
            </a:extLst>
          </p:cNvPr>
          <p:cNvGrpSpPr/>
          <p:nvPr/>
        </p:nvGrpSpPr>
        <p:grpSpPr>
          <a:xfrm>
            <a:off x="0" y="3752701"/>
            <a:ext cx="11878826" cy="2015936"/>
            <a:chOff x="70529" y="4021837"/>
            <a:chExt cx="11878826" cy="2015936"/>
          </a:xfrm>
        </p:grpSpPr>
        <p:sp>
          <p:nvSpPr>
            <p:cNvPr id="12" name="Rectangle 1">
              <a:extLst>
                <a:ext uri="{FF2B5EF4-FFF2-40B4-BE49-F238E27FC236}">
                  <a16:creationId xmlns:a16="http://schemas.microsoft.com/office/drawing/2014/main" id="{39D1C35F-5474-4943-9E09-FF9C54A9782D}"/>
                </a:ext>
              </a:extLst>
            </p:cNvPr>
            <p:cNvSpPr>
              <a:spLocks noChangeArrowheads="1"/>
            </p:cNvSpPr>
            <p:nvPr/>
          </p:nvSpPr>
          <p:spPr bwMode="auto">
            <a:xfrm>
              <a:off x="70529" y="4021837"/>
              <a:ext cx="11878826" cy="2015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300">
                  <a:latin typeface="+mj-lt"/>
                </a:rPr>
                <a:t>5. Right-click on the project, select Open in Terminal. On Developer PowerShell dialog, execute the following command to publish project : </a:t>
              </a:r>
            </a:p>
            <a:p>
              <a:pPr marL="0" marR="0" lvl="1" algn="ctr" eaLnBrk="1" fontAlgn="base" hangingPunct="1">
                <a:spcBef>
                  <a:spcPts val="600"/>
                </a:spcBef>
                <a:spcAft>
                  <a:spcPct val="0"/>
                </a:spcAft>
                <a:buClr>
                  <a:srgbClr val="973735"/>
                </a:buClr>
                <a:buSzPct val="50000"/>
                <a:tabLst/>
                <a:defRPr/>
              </a:pPr>
              <a:endParaRPr lang="en-US" sz="2300" b="1">
                <a:latin typeface="+mj-lt"/>
              </a:endParaRPr>
            </a:p>
            <a:p>
              <a:pPr marL="0" marR="0" lvl="1" algn="ctr" eaLnBrk="1" fontAlgn="base" hangingPunct="1">
                <a:spcBef>
                  <a:spcPts val="600"/>
                </a:spcBef>
                <a:spcAft>
                  <a:spcPct val="0"/>
                </a:spcAft>
                <a:buClr>
                  <a:srgbClr val="973735"/>
                </a:buClr>
                <a:buSzPct val="50000"/>
                <a:tabLst/>
                <a:defRPr/>
              </a:pPr>
              <a:br>
                <a:rPr lang="en-US" sz="2400"/>
              </a:br>
              <a:endParaRPr lang="en-US" altLang="en-US" sz="2300" b="1">
                <a:latin typeface="+mj-lt"/>
              </a:endParaRPr>
            </a:p>
          </p:txBody>
        </p:sp>
        <p:sp>
          <p:nvSpPr>
            <p:cNvPr id="14" name="Rectangle 13">
              <a:extLst>
                <a:ext uri="{FF2B5EF4-FFF2-40B4-BE49-F238E27FC236}">
                  <a16:creationId xmlns:a16="http://schemas.microsoft.com/office/drawing/2014/main" id="{E2F98323-F0C2-4054-81E5-D5B336DB5FE9}"/>
                </a:ext>
              </a:extLst>
            </p:cNvPr>
            <p:cNvSpPr/>
            <p:nvPr/>
          </p:nvSpPr>
          <p:spPr>
            <a:xfrm>
              <a:off x="1653527" y="5411275"/>
              <a:ext cx="4080386" cy="410975"/>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solidFill>
                    <a:schemeClr val="tx1"/>
                  </a:solidFill>
                  <a:latin typeface="+mj-lt"/>
                </a:rPr>
                <a:t>dotnet  publish  -c  Release</a:t>
              </a:r>
              <a:endParaRPr lang="en-US">
                <a:solidFill>
                  <a:schemeClr val="tx1"/>
                </a:solidFill>
              </a:endParaRPr>
            </a:p>
          </p:txBody>
        </p:sp>
      </p:grpSp>
      <p:grpSp>
        <p:nvGrpSpPr>
          <p:cNvPr id="6" name="Group 5">
            <a:extLst>
              <a:ext uri="{FF2B5EF4-FFF2-40B4-BE49-F238E27FC236}">
                <a16:creationId xmlns:a16="http://schemas.microsoft.com/office/drawing/2014/main" id="{6F6EAA17-C41A-47C4-938D-7AC9CBC6C31A}"/>
              </a:ext>
            </a:extLst>
          </p:cNvPr>
          <p:cNvGrpSpPr/>
          <p:nvPr/>
        </p:nvGrpSpPr>
        <p:grpSpPr>
          <a:xfrm>
            <a:off x="6951405" y="4237704"/>
            <a:ext cx="5102942" cy="2180519"/>
            <a:chOff x="6951405" y="4257368"/>
            <a:chExt cx="5102942" cy="2180519"/>
          </a:xfrm>
        </p:grpSpPr>
        <p:pic>
          <p:nvPicPr>
            <p:cNvPr id="4" name="Picture 3" descr="Graphical user interface, text&#10;&#10;Description automatically generated">
              <a:extLst>
                <a:ext uri="{FF2B5EF4-FFF2-40B4-BE49-F238E27FC236}">
                  <a16:creationId xmlns:a16="http://schemas.microsoft.com/office/drawing/2014/main" id="{20164A73-47E0-4E05-9439-BBEA75A0DECD}"/>
                </a:ext>
              </a:extLst>
            </p:cNvPr>
            <p:cNvPicPr>
              <a:picLocks noChangeAspect="1"/>
            </p:cNvPicPr>
            <p:nvPr/>
          </p:nvPicPr>
          <p:blipFill>
            <a:blip r:embed="rId3"/>
            <a:stretch>
              <a:fillRect/>
            </a:stretch>
          </p:blipFill>
          <p:spPr>
            <a:xfrm>
              <a:off x="7020232" y="4257368"/>
              <a:ext cx="5034115" cy="2180519"/>
            </a:xfrm>
            <a:prstGeom prst="rect">
              <a:avLst/>
            </a:prstGeom>
          </p:spPr>
        </p:pic>
        <p:sp>
          <p:nvSpPr>
            <p:cNvPr id="9" name="Rectangle 8">
              <a:extLst>
                <a:ext uri="{FF2B5EF4-FFF2-40B4-BE49-F238E27FC236}">
                  <a16:creationId xmlns:a16="http://schemas.microsoft.com/office/drawing/2014/main" id="{B0C08A94-1A54-44D9-93CB-4A53B39BFEE4}"/>
                </a:ext>
              </a:extLst>
            </p:cNvPr>
            <p:cNvSpPr/>
            <p:nvPr/>
          </p:nvSpPr>
          <p:spPr>
            <a:xfrm>
              <a:off x="6951405" y="4308366"/>
              <a:ext cx="4306529" cy="234138"/>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47681197-B84E-4F44-868E-6C3BF1A11ED1}"/>
              </a:ext>
            </a:extLst>
          </p:cNvPr>
          <p:cNvSpPr/>
          <p:nvPr/>
        </p:nvSpPr>
        <p:spPr>
          <a:xfrm>
            <a:off x="7567875" y="6125496"/>
            <a:ext cx="2166059" cy="223235"/>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21146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B020C76-7B93-4752-96E6-00267B71DB7F}"/>
              </a:ext>
            </a:extLst>
          </p:cNvPr>
          <p:cNvSpPr>
            <a:spLocks noGrp="1"/>
          </p:cNvSpPr>
          <p:nvPr>
            <p:ph type="dt" sz="half" idx="10"/>
          </p:nvPr>
        </p:nvSpPr>
        <p:spPr/>
        <p:txBody>
          <a:bodyPr/>
          <a:lstStyle/>
          <a:p>
            <a:fld id="{5DCBE059-FAD7-45D8-8659-E6542D1E092D}" type="datetime1">
              <a:rPr lang="en-US" smtClean="0"/>
              <a:t>8/10/2021</a:t>
            </a:fld>
            <a:endParaRPr lang="en-US" dirty="0"/>
          </a:p>
        </p:txBody>
      </p:sp>
      <p:sp>
        <p:nvSpPr>
          <p:cNvPr id="5" name="Slide Number Placeholder 4">
            <a:extLst>
              <a:ext uri="{FF2B5EF4-FFF2-40B4-BE49-F238E27FC236}">
                <a16:creationId xmlns:a16="http://schemas.microsoft.com/office/drawing/2014/main" id="{A53E9033-8216-4427-ABFF-1F9B6EDDEED8}"/>
              </a:ext>
            </a:extLst>
          </p:cNvPr>
          <p:cNvSpPr>
            <a:spLocks noGrp="1"/>
          </p:cNvSpPr>
          <p:nvPr>
            <p:ph type="sldNum" sz="quarter" idx="12"/>
          </p:nvPr>
        </p:nvSpPr>
        <p:spPr/>
        <p:txBody>
          <a:bodyPr/>
          <a:lstStyle/>
          <a:p>
            <a:fld id="{CC0149FD-98BB-4821-915B-09C9BFE4B727}" type="slidenum">
              <a:rPr lang="en-US" smtClean="0"/>
              <a:pPr/>
              <a:t>32</a:t>
            </a:fld>
            <a:endParaRPr lang="en-US" dirty="0"/>
          </a:p>
        </p:txBody>
      </p:sp>
      <p:sp>
        <p:nvSpPr>
          <p:cNvPr id="8" name="Rectangle 1">
            <a:extLst>
              <a:ext uri="{FF2B5EF4-FFF2-40B4-BE49-F238E27FC236}">
                <a16:creationId xmlns:a16="http://schemas.microsoft.com/office/drawing/2014/main" id="{B6B41BAB-66E0-4AC0-B595-E1AA35772A54}"/>
              </a:ext>
            </a:extLst>
          </p:cNvPr>
          <p:cNvSpPr>
            <a:spLocks noChangeArrowheads="1"/>
          </p:cNvSpPr>
          <p:nvPr/>
        </p:nvSpPr>
        <p:spPr bwMode="auto">
          <a:xfrm>
            <a:off x="158886" y="728566"/>
            <a:ext cx="11944624"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tab pos="225425" algn="l"/>
              </a:tabLst>
              <a:defRPr/>
            </a:pPr>
            <a:r>
              <a:rPr lang="en-US" altLang="en-US" sz="2100">
                <a:latin typeface="+mj-lt"/>
              </a:rPr>
              <a:t>6. </a:t>
            </a:r>
            <a:r>
              <a:rPr lang="en-US" altLang="en-US" sz="2300">
                <a:latin typeface="+mj-lt"/>
              </a:rPr>
              <a:t>Right-click on the </a:t>
            </a:r>
            <a:r>
              <a:rPr lang="en-US" altLang="en-US" sz="2300" b="1">
                <a:latin typeface="+mj-lt"/>
              </a:rPr>
              <a:t>ExchangeRateService</a:t>
            </a:r>
            <a:r>
              <a:rPr lang="en-US" altLang="en-US" sz="2300">
                <a:latin typeface="+mj-lt"/>
              </a:rPr>
              <a:t> project, select Open in Terminal. On Developer PowerShell dialog, execute the following command to run Web API project</a:t>
            </a:r>
          </a:p>
        </p:txBody>
      </p:sp>
      <p:grpSp>
        <p:nvGrpSpPr>
          <p:cNvPr id="18" name="Group 17">
            <a:extLst>
              <a:ext uri="{FF2B5EF4-FFF2-40B4-BE49-F238E27FC236}">
                <a16:creationId xmlns:a16="http://schemas.microsoft.com/office/drawing/2014/main" id="{53A73D89-3CCD-4DDA-93B6-5B96B8609138}"/>
              </a:ext>
            </a:extLst>
          </p:cNvPr>
          <p:cNvGrpSpPr/>
          <p:nvPr/>
        </p:nvGrpSpPr>
        <p:grpSpPr>
          <a:xfrm>
            <a:off x="1272256" y="1942526"/>
            <a:ext cx="9478578" cy="3868337"/>
            <a:chOff x="5991740" y="1136281"/>
            <a:chExt cx="6111770" cy="2789162"/>
          </a:xfrm>
        </p:grpSpPr>
        <p:pic>
          <p:nvPicPr>
            <p:cNvPr id="16" name="Picture 15">
              <a:extLst>
                <a:ext uri="{FF2B5EF4-FFF2-40B4-BE49-F238E27FC236}">
                  <a16:creationId xmlns:a16="http://schemas.microsoft.com/office/drawing/2014/main" id="{041D6F98-0F0E-4416-86D2-4DEDC0E81A75}"/>
                </a:ext>
              </a:extLst>
            </p:cNvPr>
            <p:cNvPicPr>
              <a:picLocks noChangeAspect="1"/>
            </p:cNvPicPr>
            <p:nvPr/>
          </p:nvPicPr>
          <p:blipFill>
            <a:blip r:embed="rId2"/>
            <a:stretch>
              <a:fillRect/>
            </a:stretch>
          </p:blipFill>
          <p:spPr>
            <a:xfrm>
              <a:off x="5991740" y="1136281"/>
              <a:ext cx="6111770" cy="2789162"/>
            </a:xfrm>
            <a:prstGeom prst="rect">
              <a:avLst/>
            </a:prstGeom>
          </p:spPr>
        </p:pic>
        <p:sp>
          <p:nvSpPr>
            <p:cNvPr id="20" name="Rectangle 19">
              <a:extLst>
                <a:ext uri="{FF2B5EF4-FFF2-40B4-BE49-F238E27FC236}">
                  <a16:creationId xmlns:a16="http://schemas.microsoft.com/office/drawing/2014/main" id="{F4909661-BE57-46B0-B814-EA8F2DC1D2AC}"/>
                </a:ext>
              </a:extLst>
            </p:cNvPr>
            <p:cNvSpPr/>
            <p:nvPr/>
          </p:nvSpPr>
          <p:spPr>
            <a:xfrm>
              <a:off x="11130116" y="2191086"/>
              <a:ext cx="973394" cy="20798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0937266-7995-47D8-A51C-07B08B22AD24}"/>
                </a:ext>
              </a:extLst>
            </p:cNvPr>
            <p:cNvSpPr/>
            <p:nvPr/>
          </p:nvSpPr>
          <p:spPr>
            <a:xfrm>
              <a:off x="7929694" y="2751525"/>
              <a:ext cx="2039476" cy="19815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422999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B020C76-7B93-4752-96E6-00267B71DB7F}"/>
              </a:ext>
            </a:extLst>
          </p:cNvPr>
          <p:cNvSpPr>
            <a:spLocks noGrp="1"/>
          </p:cNvSpPr>
          <p:nvPr>
            <p:ph type="dt" sz="half" idx="10"/>
          </p:nvPr>
        </p:nvSpPr>
        <p:spPr/>
        <p:txBody>
          <a:bodyPr/>
          <a:lstStyle/>
          <a:p>
            <a:fld id="{5DCBE059-FAD7-45D8-8659-E6542D1E092D}" type="datetime1">
              <a:rPr lang="en-US" smtClean="0"/>
              <a:t>8/10/2021</a:t>
            </a:fld>
            <a:endParaRPr lang="en-US" dirty="0"/>
          </a:p>
        </p:txBody>
      </p:sp>
      <p:sp>
        <p:nvSpPr>
          <p:cNvPr id="5" name="Slide Number Placeholder 4">
            <a:extLst>
              <a:ext uri="{FF2B5EF4-FFF2-40B4-BE49-F238E27FC236}">
                <a16:creationId xmlns:a16="http://schemas.microsoft.com/office/drawing/2014/main" id="{A53E9033-8216-4427-ABFF-1F9B6EDDEED8}"/>
              </a:ext>
            </a:extLst>
          </p:cNvPr>
          <p:cNvSpPr>
            <a:spLocks noGrp="1"/>
          </p:cNvSpPr>
          <p:nvPr>
            <p:ph type="sldNum" sz="quarter" idx="12"/>
          </p:nvPr>
        </p:nvSpPr>
        <p:spPr/>
        <p:txBody>
          <a:bodyPr/>
          <a:lstStyle/>
          <a:p>
            <a:fld id="{CC0149FD-98BB-4821-915B-09C9BFE4B727}" type="slidenum">
              <a:rPr lang="en-US" smtClean="0"/>
              <a:pPr/>
              <a:t>33</a:t>
            </a:fld>
            <a:endParaRPr lang="en-US" dirty="0"/>
          </a:p>
        </p:txBody>
      </p:sp>
      <p:sp>
        <p:nvSpPr>
          <p:cNvPr id="8" name="Rectangle 1">
            <a:extLst>
              <a:ext uri="{FF2B5EF4-FFF2-40B4-BE49-F238E27FC236}">
                <a16:creationId xmlns:a16="http://schemas.microsoft.com/office/drawing/2014/main" id="{B6B41BAB-66E0-4AC0-B595-E1AA35772A54}"/>
              </a:ext>
            </a:extLst>
          </p:cNvPr>
          <p:cNvSpPr>
            <a:spLocks noChangeArrowheads="1"/>
          </p:cNvSpPr>
          <p:nvPr/>
        </p:nvSpPr>
        <p:spPr bwMode="auto">
          <a:xfrm>
            <a:off x="158886" y="679396"/>
            <a:ext cx="11944624" cy="446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tab pos="225425" algn="l"/>
              </a:tabLst>
              <a:defRPr/>
            </a:pPr>
            <a:r>
              <a:rPr lang="en-US" altLang="en-US" sz="2300">
                <a:latin typeface="+mj-lt"/>
              </a:rPr>
              <a:t>7. Run </a:t>
            </a:r>
            <a:r>
              <a:rPr lang="en-US" altLang="en-US" sz="2300" b="1">
                <a:latin typeface="+mj-lt"/>
              </a:rPr>
              <a:t>DemoWorkerService03 </a:t>
            </a:r>
            <a:r>
              <a:rPr lang="en-US" altLang="en-US" sz="2300">
                <a:latin typeface="+mj-lt"/>
              </a:rPr>
              <a:t>project , then view </a:t>
            </a:r>
            <a:r>
              <a:rPr lang="en-US" altLang="en-US" sz="2300" b="1">
                <a:latin typeface="+mj-lt"/>
              </a:rPr>
              <a:t>ExchangeRate.txt </a:t>
            </a:r>
            <a:r>
              <a:rPr lang="en-US" altLang="en-US" sz="2300">
                <a:latin typeface="+mj-lt"/>
              </a:rPr>
              <a:t>file</a:t>
            </a:r>
          </a:p>
        </p:txBody>
      </p:sp>
      <p:pic>
        <p:nvPicPr>
          <p:cNvPr id="11" name="Picture 10" descr="Text&#10;&#10;Description automatically generated">
            <a:extLst>
              <a:ext uri="{FF2B5EF4-FFF2-40B4-BE49-F238E27FC236}">
                <a16:creationId xmlns:a16="http://schemas.microsoft.com/office/drawing/2014/main" id="{C585FD5D-F143-4D51-B874-77BD00F8DA8F}"/>
              </a:ext>
            </a:extLst>
          </p:cNvPr>
          <p:cNvPicPr>
            <a:picLocks noChangeAspect="1"/>
          </p:cNvPicPr>
          <p:nvPr/>
        </p:nvPicPr>
        <p:blipFill>
          <a:blip r:embed="rId2"/>
          <a:stretch>
            <a:fillRect/>
          </a:stretch>
        </p:blipFill>
        <p:spPr>
          <a:xfrm>
            <a:off x="1749565" y="1180621"/>
            <a:ext cx="8692869" cy="2407256"/>
          </a:xfrm>
          <a:prstGeom prst="rect">
            <a:avLst/>
          </a:prstGeom>
          <a:ln w="12700">
            <a:solidFill>
              <a:srgbClr val="0070C0"/>
            </a:solidFill>
          </a:ln>
        </p:spPr>
      </p:pic>
      <p:pic>
        <p:nvPicPr>
          <p:cNvPr id="13" name="Picture 12" descr="Text&#10;&#10;Description automatically generated">
            <a:extLst>
              <a:ext uri="{FF2B5EF4-FFF2-40B4-BE49-F238E27FC236}">
                <a16:creationId xmlns:a16="http://schemas.microsoft.com/office/drawing/2014/main" id="{03D5B7EC-8C20-467C-820C-B66E3F1C9618}"/>
              </a:ext>
            </a:extLst>
          </p:cNvPr>
          <p:cNvPicPr>
            <a:picLocks noChangeAspect="1"/>
          </p:cNvPicPr>
          <p:nvPr/>
        </p:nvPicPr>
        <p:blipFill>
          <a:blip r:embed="rId3"/>
          <a:stretch>
            <a:fillRect/>
          </a:stretch>
        </p:blipFill>
        <p:spPr>
          <a:xfrm>
            <a:off x="3759896" y="3717178"/>
            <a:ext cx="4627021" cy="2644053"/>
          </a:xfrm>
          <a:prstGeom prst="rect">
            <a:avLst/>
          </a:prstGeom>
        </p:spPr>
      </p:pic>
    </p:spTree>
    <p:extLst>
      <p:ext uri="{BB962C8B-B14F-4D97-AF65-F5344CB8AC3E}">
        <p14:creationId xmlns:p14="http://schemas.microsoft.com/office/powerpoint/2010/main" val="27545518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B020C76-7B93-4752-96E6-00267B71DB7F}"/>
              </a:ext>
            </a:extLst>
          </p:cNvPr>
          <p:cNvSpPr>
            <a:spLocks noGrp="1"/>
          </p:cNvSpPr>
          <p:nvPr>
            <p:ph type="dt" sz="half" idx="10"/>
          </p:nvPr>
        </p:nvSpPr>
        <p:spPr/>
        <p:txBody>
          <a:bodyPr/>
          <a:lstStyle/>
          <a:p>
            <a:fld id="{5DCBE059-FAD7-45D8-8659-E6542D1E092D}" type="datetime1">
              <a:rPr lang="en-US" smtClean="0"/>
              <a:t>8/10/2021</a:t>
            </a:fld>
            <a:endParaRPr lang="en-US" dirty="0"/>
          </a:p>
        </p:txBody>
      </p:sp>
      <p:sp>
        <p:nvSpPr>
          <p:cNvPr id="5" name="Slide Number Placeholder 4">
            <a:extLst>
              <a:ext uri="{FF2B5EF4-FFF2-40B4-BE49-F238E27FC236}">
                <a16:creationId xmlns:a16="http://schemas.microsoft.com/office/drawing/2014/main" id="{A53E9033-8216-4427-ABFF-1F9B6EDDEED8}"/>
              </a:ext>
            </a:extLst>
          </p:cNvPr>
          <p:cNvSpPr>
            <a:spLocks noGrp="1"/>
          </p:cNvSpPr>
          <p:nvPr>
            <p:ph type="sldNum" sz="quarter" idx="12"/>
          </p:nvPr>
        </p:nvSpPr>
        <p:spPr/>
        <p:txBody>
          <a:bodyPr/>
          <a:lstStyle/>
          <a:p>
            <a:fld id="{CC0149FD-98BB-4821-915B-09C9BFE4B727}" type="slidenum">
              <a:rPr lang="en-US" smtClean="0"/>
              <a:pPr/>
              <a:t>34</a:t>
            </a:fld>
            <a:endParaRPr lang="en-US" dirty="0"/>
          </a:p>
        </p:txBody>
      </p:sp>
      <p:sp>
        <p:nvSpPr>
          <p:cNvPr id="8" name="Rectangle 1">
            <a:extLst>
              <a:ext uri="{FF2B5EF4-FFF2-40B4-BE49-F238E27FC236}">
                <a16:creationId xmlns:a16="http://schemas.microsoft.com/office/drawing/2014/main" id="{B6B41BAB-66E0-4AC0-B595-E1AA35772A54}"/>
              </a:ext>
            </a:extLst>
          </p:cNvPr>
          <p:cNvSpPr>
            <a:spLocks noChangeArrowheads="1"/>
          </p:cNvSpPr>
          <p:nvPr/>
        </p:nvSpPr>
        <p:spPr bwMode="auto">
          <a:xfrm>
            <a:off x="158886" y="679396"/>
            <a:ext cx="11944624" cy="446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tab pos="225425" algn="l"/>
              </a:tabLst>
              <a:defRPr/>
            </a:pPr>
            <a:r>
              <a:rPr lang="en-US" altLang="en-US" sz="2300">
                <a:latin typeface="+mj-lt"/>
              </a:rPr>
              <a:t>8. Create Windows Service from </a:t>
            </a:r>
            <a:r>
              <a:rPr lang="en-US" altLang="en-US" sz="2300" b="1">
                <a:latin typeface="+mj-lt"/>
              </a:rPr>
              <a:t>DemoWorkerService03 </a:t>
            </a:r>
            <a:r>
              <a:rPr lang="en-US" altLang="en-US" sz="2300">
                <a:latin typeface="+mj-lt"/>
              </a:rPr>
              <a:t>project</a:t>
            </a:r>
          </a:p>
        </p:txBody>
      </p:sp>
      <p:sp>
        <p:nvSpPr>
          <p:cNvPr id="9" name="TextBox 8">
            <a:extLst>
              <a:ext uri="{FF2B5EF4-FFF2-40B4-BE49-F238E27FC236}">
                <a16:creationId xmlns:a16="http://schemas.microsoft.com/office/drawing/2014/main" id="{8174F3BB-E1A0-4253-A0D9-751B269B3D78}"/>
              </a:ext>
            </a:extLst>
          </p:cNvPr>
          <p:cNvSpPr txBox="1"/>
          <p:nvPr/>
        </p:nvSpPr>
        <p:spPr>
          <a:xfrm>
            <a:off x="437536" y="1314601"/>
            <a:ext cx="11646310" cy="707886"/>
          </a:xfrm>
          <a:prstGeom prst="rect">
            <a:avLst/>
          </a:prstGeom>
          <a:noFill/>
        </p:spPr>
        <p:txBody>
          <a:bodyPr wrap="square">
            <a:spAutoFit/>
          </a:bodyPr>
          <a:lstStyle/>
          <a:p>
            <a:pPr marL="285750" indent="-285750">
              <a:buFont typeface="Wingdings" panose="05000000000000000000" pitchFamily="2" charset="2"/>
              <a:buChar char="v"/>
            </a:pPr>
            <a:r>
              <a:rPr lang="en-US" sz="2000"/>
              <a:t>Open a Command Prompt as Administrator, and install the application using the Windows </a:t>
            </a:r>
            <a:r>
              <a:rPr lang="en-US" sz="2000" b="1"/>
              <a:t>sc</a:t>
            </a:r>
            <a:r>
              <a:rPr lang="en-US" sz="2000"/>
              <a:t> utility ( refer to </a:t>
            </a:r>
            <a:r>
              <a:rPr lang="en-US" sz="2000" b="1"/>
              <a:t>publish</a:t>
            </a:r>
            <a:r>
              <a:rPr lang="en-US" sz="2000"/>
              <a:t> folder in </a:t>
            </a:r>
            <a:r>
              <a:rPr lang="en-US" sz="2000" b="1"/>
              <a:t>Step 5</a:t>
            </a:r>
            <a:r>
              <a:rPr lang="en-US" sz="2000"/>
              <a:t>)</a:t>
            </a:r>
          </a:p>
        </p:txBody>
      </p:sp>
      <p:sp>
        <p:nvSpPr>
          <p:cNvPr id="7" name="TextBox 6">
            <a:extLst>
              <a:ext uri="{FF2B5EF4-FFF2-40B4-BE49-F238E27FC236}">
                <a16:creationId xmlns:a16="http://schemas.microsoft.com/office/drawing/2014/main" id="{F9E8C807-7D52-4238-A7C1-49396ACEB23C}"/>
              </a:ext>
            </a:extLst>
          </p:cNvPr>
          <p:cNvSpPr txBox="1"/>
          <p:nvPr/>
        </p:nvSpPr>
        <p:spPr>
          <a:xfrm>
            <a:off x="1403111" y="2416915"/>
            <a:ext cx="9456174" cy="369332"/>
          </a:xfrm>
          <a:prstGeom prst="rect">
            <a:avLst/>
          </a:prstGeom>
          <a:noFill/>
          <a:ln w="12700">
            <a:solidFill>
              <a:srgbClr val="FF0000"/>
            </a:solidFill>
          </a:ln>
        </p:spPr>
        <p:txBody>
          <a:bodyPr wrap="square">
            <a:spAutoFit/>
          </a:bodyPr>
          <a:lstStyle/>
          <a:p>
            <a:pPr algn="ctr"/>
            <a:r>
              <a:rPr lang="en-US" sz="1800">
                <a:latin typeface="Consolas" panose="020B0609020204030204" pitchFamily="49" charset="0"/>
              </a:rPr>
              <a:t>sc create "My Service" BinPath="D:\</a:t>
            </a:r>
            <a:r>
              <a:rPr lang="en-US" sz="1800" b="1">
                <a:latin typeface="Consolas" panose="020B0609020204030204" pitchFamily="49" charset="0"/>
              </a:rPr>
              <a:t>publish</a:t>
            </a:r>
            <a:r>
              <a:rPr lang="en-US" sz="1800">
                <a:latin typeface="Consolas" panose="020B0609020204030204" pitchFamily="49" charset="0"/>
              </a:rPr>
              <a:t>\Demo_WorkerService_03.exe"</a:t>
            </a:r>
            <a:endParaRPr lang="en-US"/>
          </a:p>
        </p:txBody>
      </p:sp>
      <p:pic>
        <p:nvPicPr>
          <p:cNvPr id="6" name="Picture 5" descr="Graphical user interface, application&#10;&#10;Description automatically generated">
            <a:extLst>
              <a:ext uri="{FF2B5EF4-FFF2-40B4-BE49-F238E27FC236}">
                <a16:creationId xmlns:a16="http://schemas.microsoft.com/office/drawing/2014/main" id="{B580D69E-790E-4568-B462-3474A9F477F8}"/>
              </a:ext>
            </a:extLst>
          </p:cNvPr>
          <p:cNvPicPr>
            <a:picLocks noChangeAspect="1"/>
          </p:cNvPicPr>
          <p:nvPr/>
        </p:nvPicPr>
        <p:blipFill>
          <a:blip r:embed="rId2"/>
          <a:stretch>
            <a:fillRect/>
          </a:stretch>
        </p:blipFill>
        <p:spPr>
          <a:xfrm>
            <a:off x="1439060" y="3446381"/>
            <a:ext cx="9420225" cy="1743075"/>
          </a:xfrm>
          <a:prstGeom prst="rect">
            <a:avLst/>
          </a:prstGeom>
        </p:spPr>
      </p:pic>
    </p:spTree>
    <p:extLst>
      <p:ext uri="{BB962C8B-B14F-4D97-AF65-F5344CB8AC3E}">
        <p14:creationId xmlns:p14="http://schemas.microsoft.com/office/powerpoint/2010/main" val="24091271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B020C76-7B93-4752-96E6-00267B71DB7F}"/>
              </a:ext>
            </a:extLst>
          </p:cNvPr>
          <p:cNvSpPr>
            <a:spLocks noGrp="1"/>
          </p:cNvSpPr>
          <p:nvPr>
            <p:ph type="dt" sz="half" idx="10"/>
          </p:nvPr>
        </p:nvSpPr>
        <p:spPr/>
        <p:txBody>
          <a:bodyPr/>
          <a:lstStyle/>
          <a:p>
            <a:fld id="{5DCBE059-FAD7-45D8-8659-E6542D1E092D}" type="datetime1">
              <a:rPr lang="en-US" smtClean="0"/>
              <a:t>8/10/2021</a:t>
            </a:fld>
            <a:endParaRPr lang="en-US" dirty="0"/>
          </a:p>
        </p:txBody>
      </p:sp>
      <p:sp>
        <p:nvSpPr>
          <p:cNvPr id="5" name="Slide Number Placeholder 4">
            <a:extLst>
              <a:ext uri="{FF2B5EF4-FFF2-40B4-BE49-F238E27FC236}">
                <a16:creationId xmlns:a16="http://schemas.microsoft.com/office/drawing/2014/main" id="{A53E9033-8216-4427-ABFF-1F9B6EDDEED8}"/>
              </a:ext>
            </a:extLst>
          </p:cNvPr>
          <p:cNvSpPr>
            <a:spLocks noGrp="1"/>
          </p:cNvSpPr>
          <p:nvPr>
            <p:ph type="sldNum" sz="quarter" idx="12"/>
          </p:nvPr>
        </p:nvSpPr>
        <p:spPr/>
        <p:txBody>
          <a:bodyPr/>
          <a:lstStyle/>
          <a:p>
            <a:fld id="{CC0149FD-98BB-4821-915B-09C9BFE4B727}" type="slidenum">
              <a:rPr lang="en-US" smtClean="0"/>
              <a:pPr/>
              <a:t>35</a:t>
            </a:fld>
            <a:endParaRPr lang="en-US" dirty="0"/>
          </a:p>
        </p:txBody>
      </p:sp>
      <p:pic>
        <p:nvPicPr>
          <p:cNvPr id="14" name="Picture 13" descr="Graphical user interface&#10;&#10;Description automatically generated with medium confidence">
            <a:extLst>
              <a:ext uri="{FF2B5EF4-FFF2-40B4-BE49-F238E27FC236}">
                <a16:creationId xmlns:a16="http://schemas.microsoft.com/office/drawing/2014/main" id="{B7C40A53-87E2-4723-9D1F-8B1509CA1A3A}"/>
              </a:ext>
            </a:extLst>
          </p:cNvPr>
          <p:cNvPicPr>
            <a:picLocks noChangeAspect="1"/>
          </p:cNvPicPr>
          <p:nvPr/>
        </p:nvPicPr>
        <p:blipFill>
          <a:blip r:embed="rId2"/>
          <a:stretch>
            <a:fillRect/>
          </a:stretch>
        </p:blipFill>
        <p:spPr>
          <a:xfrm>
            <a:off x="2524432" y="1512120"/>
            <a:ext cx="7030065" cy="4873461"/>
          </a:xfrm>
          <a:prstGeom prst="rect">
            <a:avLst/>
          </a:prstGeom>
        </p:spPr>
      </p:pic>
      <p:sp>
        <p:nvSpPr>
          <p:cNvPr id="26" name="TextBox 25">
            <a:extLst>
              <a:ext uri="{FF2B5EF4-FFF2-40B4-BE49-F238E27FC236}">
                <a16:creationId xmlns:a16="http://schemas.microsoft.com/office/drawing/2014/main" id="{A642CF41-12AC-427D-893C-90F5603BFB2C}"/>
              </a:ext>
            </a:extLst>
          </p:cNvPr>
          <p:cNvSpPr txBox="1"/>
          <p:nvPr/>
        </p:nvSpPr>
        <p:spPr>
          <a:xfrm>
            <a:off x="196644" y="652909"/>
            <a:ext cx="11739717" cy="800219"/>
          </a:xfrm>
          <a:prstGeom prst="rect">
            <a:avLst/>
          </a:prstGeom>
          <a:noFill/>
        </p:spPr>
        <p:txBody>
          <a:bodyPr wrap="square">
            <a:spAutoFit/>
          </a:bodyPr>
          <a:lstStyle/>
          <a:p>
            <a:r>
              <a:rPr lang="en-US" sz="2300">
                <a:latin typeface="+mj-lt"/>
              </a:rPr>
              <a:t>9. Open Services dialog from  Control Panel |  All Control Panel Items |  Administrative Tools and select “</a:t>
            </a:r>
            <a:r>
              <a:rPr lang="en-US" sz="2300" b="1">
                <a:latin typeface="+mj-lt"/>
              </a:rPr>
              <a:t>My Service</a:t>
            </a:r>
            <a:r>
              <a:rPr lang="en-US" sz="2300">
                <a:latin typeface="+mj-lt"/>
              </a:rPr>
              <a:t>” then right-click |  press </a:t>
            </a:r>
            <a:r>
              <a:rPr lang="en-US" sz="2300" b="1">
                <a:latin typeface="+mj-lt"/>
              </a:rPr>
              <a:t>Start</a:t>
            </a:r>
            <a:r>
              <a:rPr lang="en-US" sz="2300">
                <a:latin typeface="+mj-lt"/>
              </a:rPr>
              <a:t> to start service</a:t>
            </a:r>
          </a:p>
        </p:txBody>
      </p:sp>
    </p:spTree>
    <p:extLst>
      <p:ext uri="{BB962C8B-B14F-4D97-AF65-F5344CB8AC3E}">
        <p14:creationId xmlns:p14="http://schemas.microsoft.com/office/powerpoint/2010/main" val="24234530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B020C76-7B93-4752-96E6-00267B71DB7F}"/>
              </a:ext>
            </a:extLst>
          </p:cNvPr>
          <p:cNvSpPr>
            <a:spLocks noGrp="1"/>
          </p:cNvSpPr>
          <p:nvPr>
            <p:ph type="dt" sz="half" idx="10"/>
          </p:nvPr>
        </p:nvSpPr>
        <p:spPr/>
        <p:txBody>
          <a:bodyPr/>
          <a:lstStyle/>
          <a:p>
            <a:fld id="{5DCBE059-FAD7-45D8-8659-E6542D1E092D}" type="datetime1">
              <a:rPr lang="en-US" smtClean="0"/>
              <a:t>8/10/2021</a:t>
            </a:fld>
            <a:endParaRPr lang="en-US" dirty="0"/>
          </a:p>
        </p:txBody>
      </p:sp>
      <p:sp>
        <p:nvSpPr>
          <p:cNvPr id="5" name="Slide Number Placeholder 4">
            <a:extLst>
              <a:ext uri="{FF2B5EF4-FFF2-40B4-BE49-F238E27FC236}">
                <a16:creationId xmlns:a16="http://schemas.microsoft.com/office/drawing/2014/main" id="{A53E9033-8216-4427-ABFF-1F9B6EDDEED8}"/>
              </a:ext>
            </a:extLst>
          </p:cNvPr>
          <p:cNvSpPr>
            <a:spLocks noGrp="1"/>
          </p:cNvSpPr>
          <p:nvPr>
            <p:ph type="sldNum" sz="quarter" idx="12"/>
          </p:nvPr>
        </p:nvSpPr>
        <p:spPr/>
        <p:txBody>
          <a:bodyPr/>
          <a:lstStyle/>
          <a:p>
            <a:fld id="{CC0149FD-98BB-4821-915B-09C9BFE4B727}" type="slidenum">
              <a:rPr lang="en-US" smtClean="0"/>
              <a:pPr/>
              <a:t>36</a:t>
            </a:fld>
            <a:endParaRPr lang="en-US" dirty="0"/>
          </a:p>
        </p:txBody>
      </p:sp>
      <p:pic>
        <p:nvPicPr>
          <p:cNvPr id="18" name="Picture 17" descr="Graphical user interface, text, table&#10;&#10;Description automatically generated">
            <a:extLst>
              <a:ext uri="{FF2B5EF4-FFF2-40B4-BE49-F238E27FC236}">
                <a16:creationId xmlns:a16="http://schemas.microsoft.com/office/drawing/2014/main" id="{B4388FA6-B516-4B48-B03D-1349BB7712A4}"/>
              </a:ext>
            </a:extLst>
          </p:cNvPr>
          <p:cNvPicPr>
            <a:picLocks noChangeAspect="1"/>
          </p:cNvPicPr>
          <p:nvPr/>
        </p:nvPicPr>
        <p:blipFill>
          <a:blip r:embed="rId2"/>
          <a:stretch>
            <a:fillRect/>
          </a:stretch>
        </p:blipFill>
        <p:spPr>
          <a:xfrm>
            <a:off x="7029890" y="1227723"/>
            <a:ext cx="4753157" cy="3413105"/>
          </a:xfrm>
          <a:prstGeom prst="rect">
            <a:avLst/>
          </a:prstGeom>
        </p:spPr>
      </p:pic>
      <p:sp>
        <p:nvSpPr>
          <p:cNvPr id="26" name="TextBox 25">
            <a:extLst>
              <a:ext uri="{FF2B5EF4-FFF2-40B4-BE49-F238E27FC236}">
                <a16:creationId xmlns:a16="http://schemas.microsoft.com/office/drawing/2014/main" id="{A642CF41-12AC-427D-893C-90F5603BFB2C}"/>
              </a:ext>
            </a:extLst>
          </p:cNvPr>
          <p:cNvSpPr txBox="1"/>
          <p:nvPr/>
        </p:nvSpPr>
        <p:spPr>
          <a:xfrm>
            <a:off x="196644" y="672573"/>
            <a:ext cx="11739717" cy="446276"/>
          </a:xfrm>
          <a:prstGeom prst="rect">
            <a:avLst/>
          </a:prstGeom>
          <a:noFill/>
        </p:spPr>
        <p:txBody>
          <a:bodyPr wrap="square">
            <a:spAutoFit/>
          </a:bodyPr>
          <a:lstStyle/>
          <a:p>
            <a:r>
              <a:rPr lang="en-US" sz="2300">
                <a:latin typeface="+mj-lt"/>
              </a:rPr>
              <a:t>10. Open ExchangeRate.txt file to view data. The file size will increase every 5 seconds</a:t>
            </a:r>
          </a:p>
        </p:txBody>
      </p:sp>
      <p:grpSp>
        <p:nvGrpSpPr>
          <p:cNvPr id="2" name="Group 1">
            <a:extLst>
              <a:ext uri="{FF2B5EF4-FFF2-40B4-BE49-F238E27FC236}">
                <a16:creationId xmlns:a16="http://schemas.microsoft.com/office/drawing/2014/main" id="{716285FA-EBB4-4272-9D13-79210F787867}"/>
              </a:ext>
            </a:extLst>
          </p:cNvPr>
          <p:cNvGrpSpPr/>
          <p:nvPr/>
        </p:nvGrpSpPr>
        <p:grpSpPr>
          <a:xfrm>
            <a:off x="408953" y="1227723"/>
            <a:ext cx="5687047" cy="2705182"/>
            <a:chOff x="408953" y="1453863"/>
            <a:chExt cx="5687047" cy="2705182"/>
          </a:xfrm>
        </p:grpSpPr>
        <p:pic>
          <p:nvPicPr>
            <p:cNvPr id="16" name="Picture 15" descr="Graphical user interface, application&#10;&#10;Description automatically generated">
              <a:extLst>
                <a:ext uri="{FF2B5EF4-FFF2-40B4-BE49-F238E27FC236}">
                  <a16:creationId xmlns:a16="http://schemas.microsoft.com/office/drawing/2014/main" id="{0641D838-18BA-48C6-8FCC-FBA868420803}"/>
                </a:ext>
              </a:extLst>
            </p:cNvPr>
            <p:cNvPicPr>
              <a:picLocks noChangeAspect="1"/>
            </p:cNvPicPr>
            <p:nvPr/>
          </p:nvPicPr>
          <p:blipFill>
            <a:blip r:embed="rId3"/>
            <a:stretch>
              <a:fillRect/>
            </a:stretch>
          </p:blipFill>
          <p:spPr>
            <a:xfrm>
              <a:off x="408953" y="1453863"/>
              <a:ext cx="5687047" cy="2705182"/>
            </a:xfrm>
            <a:prstGeom prst="rect">
              <a:avLst/>
            </a:prstGeom>
          </p:spPr>
        </p:pic>
        <p:sp>
          <p:nvSpPr>
            <p:cNvPr id="8" name="Rectangle 7">
              <a:extLst>
                <a:ext uri="{FF2B5EF4-FFF2-40B4-BE49-F238E27FC236}">
                  <a16:creationId xmlns:a16="http://schemas.microsoft.com/office/drawing/2014/main" id="{BF57B8ED-6618-4E3F-B650-E49D38DFF1F8}"/>
                </a:ext>
              </a:extLst>
            </p:cNvPr>
            <p:cNvSpPr/>
            <p:nvPr/>
          </p:nvSpPr>
          <p:spPr>
            <a:xfrm>
              <a:off x="418432" y="3844894"/>
              <a:ext cx="5677568" cy="27482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B31BB119-A632-4310-B138-C6DFBEC4A29E}"/>
              </a:ext>
            </a:extLst>
          </p:cNvPr>
          <p:cNvSpPr txBox="1"/>
          <p:nvPr/>
        </p:nvSpPr>
        <p:spPr>
          <a:xfrm>
            <a:off x="226141" y="4709652"/>
            <a:ext cx="11739717" cy="446276"/>
          </a:xfrm>
          <a:prstGeom prst="rect">
            <a:avLst/>
          </a:prstGeom>
          <a:noFill/>
        </p:spPr>
        <p:txBody>
          <a:bodyPr wrap="square">
            <a:spAutoFit/>
          </a:bodyPr>
          <a:lstStyle/>
          <a:p>
            <a:r>
              <a:rPr lang="en-US" sz="2300">
                <a:latin typeface="+mj-lt"/>
              </a:rPr>
              <a:t>11. Stop “My Service” and use the following command to remove it :</a:t>
            </a:r>
          </a:p>
        </p:txBody>
      </p:sp>
      <p:grpSp>
        <p:nvGrpSpPr>
          <p:cNvPr id="7" name="Group 6">
            <a:extLst>
              <a:ext uri="{FF2B5EF4-FFF2-40B4-BE49-F238E27FC236}">
                <a16:creationId xmlns:a16="http://schemas.microsoft.com/office/drawing/2014/main" id="{E93335A2-A3C2-47CC-9B88-9BC15145FFBA}"/>
              </a:ext>
            </a:extLst>
          </p:cNvPr>
          <p:cNvGrpSpPr/>
          <p:nvPr/>
        </p:nvGrpSpPr>
        <p:grpSpPr>
          <a:xfrm>
            <a:off x="2516500" y="5251422"/>
            <a:ext cx="7496175" cy="1123950"/>
            <a:chOff x="2516500" y="5221926"/>
            <a:chExt cx="7496175" cy="1123950"/>
          </a:xfrm>
        </p:grpSpPr>
        <p:pic>
          <p:nvPicPr>
            <p:cNvPr id="6" name="Picture 5" descr="Graphical user interface, text, application&#10;&#10;Description automatically generated with medium confidence">
              <a:extLst>
                <a:ext uri="{FF2B5EF4-FFF2-40B4-BE49-F238E27FC236}">
                  <a16:creationId xmlns:a16="http://schemas.microsoft.com/office/drawing/2014/main" id="{10A9436C-2797-40E2-BF2A-66E5938EBBC8}"/>
                </a:ext>
              </a:extLst>
            </p:cNvPr>
            <p:cNvPicPr>
              <a:picLocks noChangeAspect="1"/>
            </p:cNvPicPr>
            <p:nvPr/>
          </p:nvPicPr>
          <p:blipFill>
            <a:blip r:embed="rId4"/>
            <a:stretch>
              <a:fillRect/>
            </a:stretch>
          </p:blipFill>
          <p:spPr>
            <a:xfrm>
              <a:off x="2516500" y="5221926"/>
              <a:ext cx="7496175" cy="1123950"/>
            </a:xfrm>
            <a:prstGeom prst="rect">
              <a:avLst/>
            </a:prstGeom>
          </p:spPr>
        </p:pic>
        <p:sp>
          <p:nvSpPr>
            <p:cNvPr id="13" name="Rectangle 12">
              <a:extLst>
                <a:ext uri="{FF2B5EF4-FFF2-40B4-BE49-F238E27FC236}">
                  <a16:creationId xmlns:a16="http://schemas.microsoft.com/office/drawing/2014/main" id="{DD95AB5F-236D-4046-9A31-CF354FDA29D5}"/>
                </a:ext>
              </a:extLst>
            </p:cNvPr>
            <p:cNvSpPr/>
            <p:nvPr/>
          </p:nvSpPr>
          <p:spPr>
            <a:xfrm>
              <a:off x="2516500" y="5570085"/>
              <a:ext cx="3274700" cy="28393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599469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333025" y="680467"/>
            <a:ext cx="10515600" cy="592642"/>
          </a:xfrm>
        </p:spPr>
        <p:txBody>
          <a:bodyPr>
            <a:noAutofit/>
          </a:bodyPr>
          <a:lstStyle/>
          <a:p>
            <a:r>
              <a:rPr lang="en-US" sz="4000" b="1" dirty="0"/>
              <a:t>Summary</a:t>
            </a:r>
          </a:p>
        </p:txBody>
      </p:sp>
      <p:sp>
        <p:nvSpPr>
          <p:cNvPr id="18435" name="Rectangle 3"/>
          <p:cNvSpPr>
            <a:spLocks noGrp="1"/>
          </p:cNvSpPr>
          <p:nvPr>
            <p:ph idx="1"/>
          </p:nvPr>
        </p:nvSpPr>
        <p:spPr>
          <a:xfrm>
            <a:off x="627993" y="1492469"/>
            <a:ext cx="11111884" cy="4308563"/>
          </a:xfrm>
        </p:spPr>
        <p:txBody>
          <a:bodyPr>
            <a:normAutofit/>
          </a:bodyPr>
          <a:lstStyle/>
          <a:p>
            <a:pPr marL="342900" indent="-342900">
              <a:lnSpc>
                <a:spcPct val="150000"/>
              </a:lnSpc>
              <a:buClr>
                <a:srgbClr val="973735"/>
              </a:buClr>
              <a:buSzPct val="50000"/>
              <a:buFont typeface="Wingdings" pitchFamily="2" charset="2"/>
              <a:buChar char="u"/>
              <a:defRPr/>
            </a:pPr>
            <a:r>
              <a:rPr lang="en-US" sz="2600" dirty="0"/>
              <a:t>Concepts were introduced:</a:t>
            </a:r>
          </a:p>
          <a:p>
            <a:pPr marL="514350" indent="-230188">
              <a:lnSpc>
                <a:spcPct val="150000"/>
              </a:lnSpc>
              <a:spcAft>
                <a:spcPts val="300"/>
              </a:spcAft>
              <a:buClr>
                <a:srgbClr val="973735"/>
              </a:buClr>
              <a:buSzPct val="70000"/>
              <a:buFont typeface="Wingdings" panose="05000000000000000000" pitchFamily="2" charset="2"/>
              <a:buChar char="§"/>
              <a:defRPr/>
            </a:pPr>
            <a:r>
              <a:rPr lang="en-US" sz="2300"/>
              <a:t>Overview Worker Service .NET</a:t>
            </a:r>
          </a:p>
          <a:p>
            <a:pPr marL="514350" indent="-230188">
              <a:lnSpc>
                <a:spcPct val="150000"/>
              </a:lnSpc>
              <a:spcAft>
                <a:spcPts val="300"/>
              </a:spcAft>
              <a:buClr>
                <a:srgbClr val="973735"/>
              </a:buClr>
              <a:buSzPct val="70000"/>
              <a:buFont typeface="Wingdings" panose="05000000000000000000" pitchFamily="2" charset="2"/>
              <a:buChar char="§"/>
              <a:defRPr/>
            </a:pPr>
            <a:r>
              <a:rPr lang="en-US" sz="2300"/>
              <a:t>How to implement a Background  Task by Worker Service</a:t>
            </a:r>
          </a:p>
          <a:p>
            <a:pPr marL="514350" indent="-230188">
              <a:lnSpc>
                <a:spcPct val="150000"/>
              </a:lnSpc>
              <a:spcAft>
                <a:spcPts val="300"/>
              </a:spcAft>
              <a:buClr>
                <a:srgbClr val="973735"/>
              </a:buClr>
              <a:buSzPct val="70000"/>
              <a:buFont typeface="Wingdings" panose="05000000000000000000" pitchFamily="2" charset="2"/>
              <a:buChar char="§"/>
              <a:defRPr/>
            </a:pPr>
            <a:r>
              <a:rPr lang="en-US" sz="2300"/>
              <a:t>Overview Windows Service</a:t>
            </a:r>
          </a:p>
          <a:p>
            <a:pPr marL="514350" indent="-230188">
              <a:lnSpc>
                <a:spcPct val="150000"/>
              </a:lnSpc>
              <a:spcAft>
                <a:spcPts val="300"/>
              </a:spcAft>
              <a:buClr>
                <a:srgbClr val="973735"/>
              </a:buClr>
              <a:buSzPct val="70000"/>
              <a:buFont typeface="Wingdings" panose="05000000000000000000" pitchFamily="2" charset="2"/>
              <a:buChar char="§"/>
              <a:defRPr/>
            </a:pPr>
            <a:r>
              <a:rPr lang="en-US" sz="2300"/>
              <a:t>Demo create Worker Service to consume ASP.NET Core Web API</a:t>
            </a:r>
          </a:p>
          <a:p>
            <a:pPr marL="514350" indent="-230188">
              <a:lnSpc>
                <a:spcPct val="150000"/>
              </a:lnSpc>
              <a:spcAft>
                <a:spcPts val="300"/>
              </a:spcAft>
              <a:buClr>
                <a:srgbClr val="973735"/>
              </a:buClr>
              <a:buSzPct val="70000"/>
              <a:buFont typeface="Wingdings" panose="05000000000000000000" pitchFamily="2" charset="2"/>
              <a:buChar char="§"/>
              <a:defRPr/>
            </a:pPr>
            <a:r>
              <a:rPr lang="en-US" sz="2300"/>
              <a:t>Demo to publish Worker Service as a Windows Service</a:t>
            </a:r>
            <a:endParaRPr lang="en-US" sz="2300"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37</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8/10/2021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Understanding Worker Service .NET</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70855" y="1375581"/>
            <a:ext cx="12255053" cy="5178341"/>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A worker service is a .NET project built using a template which supplies a few useful features that turn a regular console application into something more powerful</a:t>
            </a:r>
          </a:p>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A worker service runs on top of the concept of a host, which maintains the lifetime of the application. The host also makes available some familiar features, such as dependency injection, logging and configuration</a:t>
            </a:r>
          </a:p>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Worker services will generally be long-running services, performing some regularly occurring workload such as: </a:t>
            </a:r>
          </a:p>
          <a:p>
            <a:pPr marL="514350" indent="-230188" algn="just">
              <a:spcBef>
                <a:spcPts val="100"/>
              </a:spcBef>
              <a:spcAft>
                <a:spcPts val="100"/>
              </a:spcAft>
              <a:buClr>
                <a:srgbClr val="973735"/>
              </a:buClr>
              <a:buSzPct val="70000"/>
              <a:buFont typeface="Wingdings" panose="05000000000000000000" pitchFamily="2" charset="2"/>
              <a:buChar char="§"/>
              <a:tabLst>
                <a:tab pos="241300" algn="l"/>
              </a:tabLst>
              <a:defRPr/>
            </a:pPr>
            <a:r>
              <a:rPr lang="en-US" sz="2300"/>
              <a:t>Processing messages/events from a queue, service bus or event stream</a:t>
            </a:r>
          </a:p>
          <a:p>
            <a:pPr marL="514350" indent="-230188" algn="just">
              <a:spcBef>
                <a:spcPts val="100"/>
              </a:spcBef>
              <a:spcAft>
                <a:spcPts val="100"/>
              </a:spcAft>
              <a:buClr>
                <a:srgbClr val="973735"/>
              </a:buClr>
              <a:buSzPct val="70000"/>
              <a:buFont typeface="Wingdings" panose="05000000000000000000" pitchFamily="2" charset="2"/>
              <a:buChar char="§"/>
              <a:tabLst>
                <a:tab pos="241300" algn="l"/>
              </a:tabLst>
              <a:defRPr/>
            </a:pPr>
            <a:r>
              <a:rPr lang="en-US" sz="2300"/>
              <a:t>Reacting to file changes in an object/file store</a:t>
            </a:r>
          </a:p>
          <a:p>
            <a:pPr marL="514350" indent="-230188" algn="just">
              <a:spcBef>
                <a:spcPts val="100"/>
              </a:spcBef>
              <a:spcAft>
                <a:spcPts val="100"/>
              </a:spcAft>
              <a:buClr>
                <a:srgbClr val="973735"/>
              </a:buClr>
              <a:buSzPct val="70000"/>
              <a:buFont typeface="Wingdings" panose="05000000000000000000" pitchFamily="2" charset="2"/>
              <a:buChar char="§"/>
              <a:tabLst>
                <a:tab pos="241300" algn="l"/>
              </a:tabLst>
              <a:defRPr/>
            </a:pPr>
            <a:r>
              <a:rPr lang="en-US" sz="2300"/>
              <a:t>Aggregating data from a data store</a:t>
            </a:r>
          </a:p>
          <a:p>
            <a:pPr marL="514350" indent="-230188" algn="just">
              <a:spcBef>
                <a:spcPts val="100"/>
              </a:spcBef>
              <a:spcAft>
                <a:spcPts val="100"/>
              </a:spcAft>
              <a:buClr>
                <a:srgbClr val="973735"/>
              </a:buClr>
              <a:buSzPct val="70000"/>
              <a:buFont typeface="Wingdings" panose="05000000000000000000" pitchFamily="2" charset="2"/>
              <a:buChar char="§"/>
              <a:tabLst>
                <a:tab pos="241300" algn="l"/>
              </a:tabLst>
              <a:defRPr/>
            </a:pPr>
            <a:r>
              <a:rPr lang="en-US" sz="2300"/>
              <a:t>Enriching data in data ingestion pipelines</a:t>
            </a:r>
          </a:p>
          <a:p>
            <a:pPr marL="514350" indent="-230188" algn="just">
              <a:spcBef>
                <a:spcPts val="100"/>
              </a:spcBef>
              <a:spcAft>
                <a:spcPts val="100"/>
              </a:spcAft>
              <a:buClr>
                <a:srgbClr val="973735"/>
              </a:buClr>
              <a:buSzPct val="70000"/>
              <a:buFont typeface="Wingdings" panose="05000000000000000000" pitchFamily="2" charset="2"/>
              <a:buChar char="§"/>
              <a:tabLst>
                <a:tab pos="241300" algn="l"/>
              </a:tabLst>
              <a:defRPr/>
            </a:pPr>
            <a:r>
              <a:rPr lang="en-US" sz="2300"/>
              <a:t>Formatting and cleansing of AI/ML datasets</a:t>
            </a:r>
            <a:endParaRPr lang="en-US" sz="2300" dirty="0"/>
          </a:p>
        </p:txBody>
      </p:sp>
    </p:spTree>
    <p:extLst>
      <p:ext uri="{BB962C8B-B14F-4D97-AF65-F5344CB8AC3E}">
        <p14:creationId xmlns:p14="http://schemas.microsoft.com/office/powerpoint/2010/main" val="1170922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8/10/2021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Understanding Worker Service .NET</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70855" y="1257597"/>
            <a:ext cx="12255053" cy="5281189"/>
          </a:xfrm>
          <a:prstGeom prst="rect">
            <a:avLst/>
          </a:prstGeom>
          <a:noFill/>
        </p:spPr>
        <p:txBody>
          <a:bodyPr wrap="square">
            <a:spAutoFit/>
          </a:bodyPr>
          <a:lstStyle/>
          <a:p>
            <a:pPr marL="342900" indent="-342900" algn="just">
              <a:lnSpc>
                <a:spcPct val="150000"/>
              </a:lnSpc>
              <a:buClr>
                <a:srgbClr val="973735"/>
              </a:buClr>
              <a:buSzPct val="50000"/>
              <a:buFont typeface="Wingdings" pitchFamily="2" charset="2"/>
              <a:buChar char="u"/>
              <a:tabLst>
                <a:tab pos="241300" algn="l"/>
              </a:tabLst>
              <a:defRPr/>
            </a:pPr>
            <a:r>
              <a:rPr lang="en-US" sz="2600">
                <a:solidFill>
                  <a:srgbClr val="111111"/>
                </a:solidFill>
                <a:latin typeface="+mj-lt"/>
              </a:rPr>
              <a:t>It’s also possible to develop a worker service which performs a process from start to finish and then shuts down. Coupled with a scheduler, this can support periodical batch workloads</a:t>
            </a:r>
          </a:p>
          <a:p>
            <a:pPr marL="514350" indent="-230188" algn="just">
              <a:lnSpc>
                <a:spcPct val="150000"/>
              </a:lnSpc>
              <a:buClr>
                <a:srgbClr val="973735"/>
              </a:buClr>
              <a:buSzPct val="70000"/>
              <a:buFont typeface="Wingdings" panose="05000000000000000000" pitchFamily="2" charset="2"/>
              <a:buChar char="§"/>
              <a:tabLst>
                <a:tab pos="241300" algn="l"/>
              </a:tabLst>
              <a:defRPr/>
            </a:pPr>
            <a:r>
              <a:rPr lang="en-US" sz="2300"/>
              <a:t>For example, every hour the service is started by the scheduler, calculates some aggregate totals and then shuts down</a:t>
            </a:r>
          </a:p>
          <a:p>
            <a:pPr marL="342900" indent="-342900" algn="just">
              <a:lnSpc>
                <a:spcPct val="150000"/>
              </a:lnSpc>
              <a:buClr>
                <a:srgbClr val="973735"/>
              </a:buClr>
              <a:buSzPct val="50000"/>
              <a:buFont typeface="Wingdings" pitchFamily="2" charset="2"/>
              <a:buChar char="u"/>
              <a:tabLst>
                <a:tab pos="241300" algn="l"/>
              </a:tabLst>
              <a:defRPr/>
            </a:pPr>
            <a:r>
              <a:rPr lang="en-US" sz="2600">
                <a:solidFill>
                  <a:srgbClr val="111111"/>
                </a:solidFill>
                <a:latin typeface="+mj-lt"/>
              </a:rPr>
              <a:t>Worker services do not have a user interface, nor will they support direct user interaction. They are particularly applicable when designing a microservices architecture. Here responsibilities are often split into distinct, separately deployable and scalable services</a:t>
            </a:r>
          </a:p>
        </p:txBody>
      </p:sp>
    </p:spTree>
    <p:extLst>
      <p:ext uri="{BB962C8B-B14F-4D97-AF65-F5344CB8AC3E}">
        <p14:creationId xmlns:p14="http://schemas.microsoft.com/office/powerpoint/2010/main" val="816101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8/10/2021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Understanding Worker Service .NET</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70855" y="1306757"/>
            <a:ext cx="12255053" cy="5142690"/>
          </a:xfrm>
          <a:prstGeom prst="rect">
            <a:avLst/>
          </a:prstGeom>
          <a:noFill/>
        </p:spPr>
        <p:txBody>
          <a:bodyPr wrap="square">
            <a:spAutoFit/>
          </a:bodyPr>
          <a:lstStyle/>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Use a host to maintain the lifetime of the console application until the host is signalled to shut down. Turning a console application into a long-running service</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Include features common to ASP.NET Core such and dependency injection, logging and configuration</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Perform periodic and long-running workloads</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Background tasks can be implemented in two ways: Implementing </a:t>
            </a:r>
            <a:r>
              <a:rPr lang="en-US" sz="2600" b="1">
                <a:solidFill>
                  <a:srgbClr val="111111"/>
                </a:solidFill>
                <a:latin typeface="+mj-lt"/>
              </a:rPr>
              <a:t>IHostedService</a:t>
            </a:r>
            <a:r>
              <a:rPr lang="en-US" sz="2600">
                <a:solidFill>
                  <a:srgbClr val="111111"/>
                </a:solidFill>
                <a:latin typeface="+mj-lt"/>
              </a:rPr>
              <a:t> Interface and Inheriting </a:t>
            </a:r>
            <a:r>
              <a:rPr lang="en-US" sz="2600" b="1">
                <a:solidFill>
                  <a:srgbClr val="111111"/>
                </a:solidFill>
                <a:latin typeface="+mj-lt"/>
              </a:rPr>
              <a:t>BackgroundService</a:t>
            </a:r>
            <a:r>
              <a:rPr lang="en-US" sz="2600">
                <a:solidFill>
                  <a:srgbClr val="111111"/>
                </a:solidFill>
                <a:latin typeface="+mj-lt"/>
              </a:rPr>
              <a:t> Class</a:t>
            </a:r>
          </a:p>
        </p:txBody>
      </p:sp>
    </p:spTree>
    <p:extLst>
      <p:ext uri="{BB962C8B-B14F-4D97-AF65-F5344CB8AC3E}">
        <p14:creationId xmlns:p14="http://schemas.microsoft.com/office/powerpoint/2010/main" val="1104330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8/10/2021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The BackgroundService Class</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70855" y="1385413"/>
            <a:ext cx="12255053" cy="2169825"/>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BackgroundService is an abstract base class for implementing a long-running IHostedService. Using BackgroundService class we can write less code as compared to IHostedService</a:t>
            </a:r>
          </a:p>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The following table describes some of the key methods:</a:t>
            </a:r>
            <a:endParaRPr lang="en-US" sz="2500">
              <a:solidFill>
                <a:srgbClr val="111111"/>
              </a:solidFill>
              <a:latin typeface="+mj-lt"/>
            </a:endParaRPr>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600">
              <a:solidFill>
                <a:srgbClr val="111111"/>
              </a:solidFill>
              <a:latin typeface="+mj-lt"/>
            </a:endParaRPr>
          </a:p>
        </p:txBody>
      </p:sp>
      <p:graphicFrame>
        <p:nvGraphicFramePr>
          <p:cNvPr id="7" name="Table 6">
            <a:extLst>
              <a:ext uri="{FF2B5EF4-FFF2-40B4-BE49-F238E27FC236}">
                <a16:creationId xmlns:a16="http://schemas.microsoft.com/office/drawing/2014/main" id="{E31ABE0F-9FA9-4C56-A840-6E86F5906A8B}"/>
              </a:ext>
            </a:extLst>
          </p:cNvPr>
          <p:cNvGraphicFramePr>
            <a:graphicFrameLocks noGrp="1"/>
          </p:cNvGraphicFramePr>
          <p:nvPr>
            <p:extLst>
              <p:ext uri="{D42A27DB-BD31-4B8C-83A1-F6EECF244321}">
                <p14:modId xmlns:p14="http://schemas.microsoft.com/office/powerpoint/2010/main" val="2776242656"/>
              </p:ext>
            </p:extLst>
          </p:nvPr>
        </p:nvGraphicFramePr>
        <p:xfrm>
          <a:off x="33334" y="3079629"/>
          <a:ext cx="12125331" cy="3331568"/>
        </p:xfrm>
        <a:graphic>
          <a:graphicData uri="http://schemas.openxmlformats.org/drawingml/2006/table">
            <a:tbl>
              <a:tblPr firstRow="1" bandRow="1">
                <a:tableStyleId>{5C22544A-7EE6-4342-B048-85BDC9FD1C3A}</a:tableStyleId>
              </a:tblPr>
              <a:tblGrid>
                <a:gridCol w="3673427">
                  <a:extLst>
                    <a:ext uri="{9D8B030D-6E8A-4147-A177-3AD203B41FA5}">
                      <a16:colId xmlns:a16="http://schemas.microsoft.com/office/drawing/2014/main" val="20000"/>
                    </a:ext>
                  </a:extLst>
                </a:gridCol>
                <a:gridCol w="8451904">
                  <a:extLst>
                    <a:ext uri="{9D8B030D-6E8A-4147-A177-3AD203B41FA5}">
                      <a16:colId xmlns:a16="http://schemas.microsoft.com/office/drawing/2014/main" val="20001"/>
                    </a:ext>
                  </a:extLst>
                </a:gridCol>
              </a:tblGrid>
              <a:tr h="405488">
                <a:tc>
                  <a:txBody>
                    <a:bodyPr/>
                    <a:lstStyle/>
                    <a:p>
                      <a:pPr marL="0" algn="l" defTabSz="914400" rtl="0" eaLnBrk="1" latinLnBrk="0" hangingPunct="1"/>
                      <a:r>
                        <a:rPr lang="en-US" sz="2000" b="1" kern="1200">
                          <a:solidFill>
                            <a:schemeClr val="lt1"/>
                          </a:solidFill>
                          <a:latin typeface="+mn-lt"/>
                          <a:ea typeface="+mn-ea"/>
                          <a:cs typeface="+mn-cs"/>
                        </a:rPr>
                        <a:t>Method</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354145">
                <a:tc>
                  <a:txBody>
                    <a:bodyPr/>
                    <a:lstStyle/>
                    <a:p>
                      <a:pPr algn="l" fontAlgn="t"/>
                      <a:r>
                        <a:rPr lang="en-US" u="none" strike="noStrike">
                          <a:effectLst/>
                        </a:rPr>
                        <a:t>StartAsync(CancellationToken)</a:t>
                      </a:r>
                      <a:endParaRPr lang="en-US">
                        <a:effectLst/>
                      </a:endParaRPr>
                    </a:p>
                  </a:txBody>
                  <a:tcPr anchor="ctr"/>
                </a:tc>
                <a:tc>
                  <a:txBody>
                    <a:bodyPr/>
                    <a:lstStyle/>
                    <a:p>
                      <a:pPr algn="just" fontAlgn="t"/>
                      <a:r>
                        <a:rPr lang="en-US">
                          <a:effectLst/>
                        </a:rPr>
                        <a:t>Triggered when the application host is ready to start the service</a:t>
                      </a:r>
                    </a:p>
                  </a:txBody>
                  <a:tcPr anchor="ctr"/>
                </a:tc>
                <a:extLst>
                  <a:ext uri="{0D108BD9-81ED-4DB2-BD59-A6C34878D82A}">
                    <a16:rowId xmlns:a16="http://schemas.microsoft.com/office/drawing/2014/main" val="10001"/>
                  </a:ext>
                </a:extLst>
              </a:tr>
              <a:tr h="308548">
                <a:tc>
                  <a:txBody>
                    <a:bodyPr/>
                    <a:lstStyle/>
                    <a:p>
                      <a:pPr algn="l" fontAlgn="t"/>
                      <a:r>
                        <a:rPr lang="en-US" u="none" strike="noStrike">
                          <a:effectLst/>
                        </a:rPr>
                        <a:t>StopAsync(CancellationToken)</a:t>
                      </a:r>
                      <a:endParaRPr lang="en-US">
                        <a:effectLst/>
                      </a:endParaRPr>
                    </a:p>
                  </a:txBody>
                  <a:tcPr anchor="ctr"/>
                </a:tc>
                <a:tc>
                  <a:txBody>
                    <a:bodyPr/>
                    <a:lstStyle/>
                    <a:p>
                      <a:pPr algn="just" fontAlgn="t"/>
                      <a:r>
                        <a:rPr lang="en-US">
                          <a:effectLst/>
                        </a:rPr>
                        <a:t>Triggered when the application host is performing a graceful shutdown</a:t>
                      </a:r>
                    </a:p>
                  </a:txBody>
                  <a:tcPr anchor="ctr"/>
                </a:tc>
                <a:extLst>
                  <a:ext uri="{0D108BD9-81ED-4DB2-BD59-A6C34878D82A}">
                    <a16:rowId xmlns:a16="http://schemas.microsoft.com/office/drawing/2014/main" val="10003"/>
                  </a:ext>
                </a:extLst>
              </a:tr>
              <a:tr h="369400">
                <a:tc>
                  <a:txBody>
                    <a:bodyPr/>
                    <a:lstStyle/>
                    <a:p>
                      <a:pPr algn="l" fontAlgn="t"/>
                      <a:r>
                        <a:rPr lang="en-US" u="none" strike="noStrike">
                          <a:effectLst/>
                        </a:rPr>
                        <a:t>Dispose()</a:t>
                      </a:r>
                      <a:endParaRPr lang="en-US">
                        <a:effectLst/>
                      </a:endParaRPr>
                    </a:p>
                  </a:txBody>
                  <a:tcPr anchor="ctr"/>
                </a:tc>
                <a:tc>
                  <a:txBody>
                    <a:bodyPr/>
                    <a:lstStyle/>
                    <a:p>
                      <a:pPr algn="just" fontAlgn="t"/>
                      <a:r>
                        <a:rPr lang="en-US">
                          <a:effectLst/>
                        </a:rPr>
                        <a:t>Performs application-defined tasks associated with freeing, releasing, or resetting unmanaged resources</a:t>
                      </a:r>
                    </a:p>
                  </a:txBody>
                  <a:tcPr anchor="ctr"/>
                </a:tc>
                <a:extLst>
                  <a:ext uri="{0D108BD9-81ED-4DB2-BD59-A6C34878D82A}">
                    <a16:rowId xmlns:a16="http://schemas.microsoft.com/office/drawing/2014/main" val="10004"/>
                  </a:ext>
                </a:extLst>
              </a:tr>
              <a:tr h="311143">
                <a:tc>
                  <a:txBody>
                    <a:bodyPr/>
                    <a:lstStyle/>
                    <a:p>
                      <a:pPr algn="l" fontAlgn="t"/>
                      <a:r>
                        <a:rPr lang="en-US" u="none" strike="noStrike">
                          <a:effectLst/>
                        </a:rPr>
                        <a:t>Equals(Object)</a:t>
                      </a:r>
                      <a:endParaRPr lang="en-US">
                        <a:effectLst/>
                      </a:endParaRPr>
                    </a:p>
                  </a:txBody>
                  <a:tcPr anchor="ctr"/>
                </a:tc>
                <a:tc>
                  <a:txBody>
                    <a:bodyPr/>
                    <a:lstStyle/>
                    <a:p>
                      <a:pPr algn="just" fontAlgn="t"/>
                      <a:r>
                        <a:rPr lang="en-US">
                          <a:effectLst/>
                        </a:rPr>
                        <a:t>Determines whether the specified object is equal to the current object.</a:t>
                      </a:r>
                    </a:p>
                    <a:p>
                      <a:pPr algn="just" fontAlgn="t"/>
                      <a:r>
                        <a:rPr lang="en-US">
                          <a:effectLst/>
                        </a:rPr>
                        <a:t>(Inherited from </a:t>
                      </a:r>
                      <a:r>
                        <a:rPr lang="en-US" u="none" strike="noStrike">
                          <a:effectLst/>
                        </a:rPr>
                        <a:t>Object</a:t>
                      </a:r>
                      <a:r>
                        <a:rPr lang="en-US">
                          <a:effectLst/>
                        </a:rPr>
                        <a:t>)</a:t>
                      </a:r>
                    </a:p>
                  </a:txBody>
                  <a:tcPr anchor="ctr"/>
                </a:tc>
                <a:extLst>
                  <a:ext uri="{0D108BD9-81ED-4DB2-BD59-A6C34878D82A}">
                    <a16:rowId xmlns:a16="http://schemas.microsoft.com/office/drawing/2014/main" val="207236356"/>
                  </a:ext>
                </a:extLst>
              </a:tr>
              <a:tr h="365698">
                <a:tc>
                  <a:txBody>
                    <a:bodyPr/>
                    <a:lstStyle/>
                    <a:p>
                      <a:pPr algn="l" fontAlgn="t"/>
                      <a:r>
                        <a:rPr lang="en-US" u="none" strike="noStrike">
                          <a:effectLst/>
                        </a:rPr>
                        <a:t>ExecuteAsync(CancellationToken)</a:t>
                      </a:r>
                      <a:endParaRPr lang="en-US">
                        <a:effectLst/>
                      </a:endParaRPr>
                    </a:p>
                  </a:txBody>
                  <a:tcPr anchor="ctr"/>
                </a:tc>
                <a:tc>
                  <a:txBody>
                    <a:bodyPr/>
                    <a:lstStyle/>
                    <a:p>
                      <a:pPr algn="just" fontAlgn="t"/>
                      <a:r>
                        <a:rPr lang="en-US">
                          <a:effectLst/>
                        </a:rPr>
                        <a:t>This method is called when the </a:t>
                      </a:r>
                      <a:r>
                        <a:rPr lang="en-US" u="none" strike="noStrike">
                          <a:effectLst/>
                        </a:rPr>
                        <a:t>IHostedService</a:t>
                      </a:r>
                      <a:r>
                        <a:rPr lang="en-US">
                          <a:effectLst/>
                        </a:rPr>
                        <a:t> starts. The implementation should return a task that represents the lifetime of the long running operation(s) being performed</a:t>
                      </a:r>
                    </a:p>
                  </a:txBody>
                  <a:tcPr anchor="ctr"/>
                </a:tc>
                <a:extLst>
                  <a:ext uri="{0D108BD9-81ED-4DB2-BD59-A6C34878D82A}">
                    <a16:rowId xmlns:a16="http://schemas.microsoft.com/office/drawing/2014/main" val="4089918542"/>
                  </a:ext>
                </a:extLst>
              </a:tr>
            </a:tbl>
          </a:graphicData>
        </a:graphic>
      </p:graphicFrame>
    </p:spTree>
    <p:extLst>
      <p:ext uri="{BB962C8B-B14F-4D97-AF65-F5344CB8AC3E}">
        <p14:creationId xmlns:p14="http://schemas.microsoft.com/office/powerpoint/2010/main" val="2388136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B020C76-7B93-4752-96E6-00267B71DB7F}"/>
              </a:ext>
            </a:extLst>
          </p:cNvPr>
          <p:cNvSpPr>
            <a:spLocks noGrp="1"/>
          </p:cNvSpPr>
          <p:nvPr>
            <p:ph type="dt" sz="half" idx="10"/>
          </p:nvPr>
        </p:nvSpPr>
        <p:spPr/>
        <p:txBody>
          <a:bodyPr/>
          <a:lstStyle/>
          <a:p>
            <a:fld id="{5DCBE059-FAD7-45D8-8659-E6542D1E092D}" type="datetime1">
              <a:rPr lang="en-US" smtClean="0"/>
              <a:t>8/10/2021</a:t>
            </a:fld>
            <a:endParaRPr lang="en-US" dirty="0"/>
          </a:p>
        </p:txBody>
      </p:sp>
      <p:sp>
        <p:nvSpPr>
          <p:cNvPr id="5" name="Slide Number Placeholder 4">
            <a:extLst>
              <a:ext uri="{FF2B5EF4-FFF2-40B4-BE49-F238E27FC236}">
                <a16:creationId xmlns:a16="http://schemas.microsoft.com/office/drawing/2014/main" id="{A53E9033-8216-4427-ABFF-1F9B6EDDEED8}"/>
              </a:ext>
            </a:extLst>
          </p:cNvPr>
          <p:cNvSpPr>
            <a:spLocks noGrp="1"/>
          </p:cNvSpPr>
          <p:nvPr>
            <p:ph type="sldNum" sz="quarter" idx="12"/>
          </p:nvPr>
        </p:nvSpPr>
        <p:spPr/>
        <p:txBody>
          <a:bodyPr/>
          <a:lstStyle/>
          <a:p>
            <a:fld id="{CC0149FD-98BB-4821-915B-09C9BFE4B727}" type="slidenum">
              <a:rPr lang="en-US" smtClean="0"/>
              <a:pPr/>
              <a:t>8</a:t>
            </a:fld>
            <a:endParaRPr lang="en-US" dirty="0"/>
          </a:p>
        </p:txBody>
      </p:sp>
      <p:sp>
        <p:nvSpPr>
          <p:cNvPr id="6" name="Title 1">
            <a:extLst>
              <a:ext uri="{FF2B5EF4-FFF2-40B4-BE49-F238E27FC236}">
                <a16:creationId xmlns:a16="http://schemas.microsoft.com/office/drawing/2014/main" id="{A00B6F82-0CB2-44C4-84C5-7F1BF2949F94}"/>
              </a:ext>
            </a:extLst>
          </p:cNvPr>
          <p:cNvSpPr>
            <a:spLocks noGrp="1"/>
          </p:cNvSpPr>
          <p:nvPr>
            <p:ph type="title"/>
          </p:nvPr>
        </p:nvSpPr>
        <p:spPr>
          <a:xfrm>
            <a:off x="396764" y="720006"/>
            <a:ext cx="11154104" cy="575433"/>
          </a:xfrm>
        </p:spPr>
        <p:txBody>
          <a:bodyPr>
            <a:noAutofit/>
          </a:bodyPr>
          <a:lstStyle/>
          <a:p>
            <a:r>
              <a:rPr lang="en-US" sz="4000" b="1"/>
              <a:t>The Worker Service Template Provide</a:t>
            </a:r>
            <a:endParaRPr lang="en-US" sz="4000" b="1" dirty="0"/>
          </a:p>
        </p:txBody>
      </p:sp>
      <p:sp>
        <p:nvSpPr>
          <p:cNvPr id="8" name="TextBox 7">
            <a:extLst>
              <a:ext uri="{FF2B5EF4-FFF2-40B4-BE49-F238E27FC236}">
                <a16:creationId xmlns:a16="http://schemas.microsoft.com/office/drawing/2014/main" id="{E507E858-56E5-4E5F-A9D1-DC65909D857B}"/>
              </a:ext>
            </a:extLst>
          </p:cNvPr>
          <p:cNvSpPr txBox="1"/>
          <p:nvPr/>
        </p:nvSpPr>
        <p:spPr>
          <a:xfrm>
            <a:off x="-58993" y="1402766"/>
            <a:ext cx="12152669" cy="2092881"/>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The worker service template includes useful foundational components, like dependency injection, by default so that we can focus on building our business logic on top. It includes a host which manages the lifecycle of the application</a:t>
            </a:r>
          </a:p>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The worker service template is reasonably basic and includes just three core files:</a:t>
            </a:r>
          </a:p>
        </p:txBody>
      </p:sp>
      <p:sp>
        <p:nvSpPr>
          <p:cNvPr id="10" name="TextBox 9">
            <a:extLst>
              <a:ext uri="{FF2B5EF4-FFF2-40B4-BE49-F238E27FC236}">
                <a16:creationId xmlns:a16="http://schemas.microsoft.com/office/drawing/2014/main" id="{8F5179FB-95BA-499B-9EA1-6263949DA8EA}"/>
              </a:ext>
            </a:extLst>
          </p:cNvPr>
          <p:cNvSpPr txBox="1"/>
          <p:nvPr/>
        </p:nvSpPr>
        <p:spPr>
          <a:xfrm>
            <a:off x="243433" y="3495647"/>
            <a:ext cx="5921393" cy="2787494"/>
          </a:xfrm>
          <a:prstGeom prst="rect">
            <a:avLst/>
          </a:prstGeom>
          <a:noFill/>
        </p:spPr>
        <p:txBody>
          <a:bodyPr wrap="square">
            <a:spAutoFit/>
          </a:bodyPr>
          <a:lstStyle/>
          <a:p>
            <a:pPr marL="344488" indent="-344488" algn="just">
              <a:lnSpc>
                <a:spcPct val="110000"/>
              </a:lnSpc>
              <a:spcBef>
                <a:spcPts val="1000"/>
              </a:spcBef>
              <a:spcAft>
                <a:spcPts val="300"/>
              </a:spcAft>
              <a:buClr>
                <a:srgbClr val="973735"/>
              </a:buClr>
              <a:buSzPct val="70000"/>
              <a:buFont typeface="Wingdings" panose="05000000000000000000" pitchFamily="2" charset="2"/>
              <a:buChar char="§"/>
              <a:defRPr/>
            </a:pPr>
            <a:r>
              <a:rPr lang="en-US" sz="2300" b="1"/>
              <a:t>Program.cs</a:t>
            </a:r>
            <a:r>
              <a:rPr lang="en-US" sz="2300"/>
              <a:t>: The first of which is a Program class. This class consists of the required Main method entry point for .NET console applications. The .NET runtime expects to locate this method within the Program class when it starts your .NET application</a:t>
            </a:r>
          </a:p>
        </p:txBody>
      </p:sp>
      <p:pic>
        <p:nvPicPr>
          <p:cNvPr id="12" name="Picture 11">
            <a:extLst>
              <a:ext uri="{FF2B5EF4-FFF2-40B4-BE49-F238E27FC236}">
                <a16:creationId xmlns:a16="http://schemas.microsoft.com/office/drawing/2014/main" id="{8586A1FE-485C-4F7D-80F2-50E6C4EA05F1}"/>
              </a:ext>
            </a:extLst>
          </p:cNvPr>
          <p:cNvPicPr>
            <a:picLocks noChangeAspect="1"/>
          </p:cNvPicPr>
          <p:nvPr/>
        </p:nvPicPr>
        <p:blipFill>
          <a:blip r:embed="rId2"/>
          <a:stretch>
            <a:fillRect/>
          </a:stretch>
        </p:blipFill>
        <p:spPr>
          <a:xfrm>
            <a:off x="6214027" y="3602973"/>
            <a:ext cx="5921393" cy="2805153"/>
          </a:xfrm>
          <a:prstGeom prst="rect">
            <a:avLst/>
          </a:prstGeom>
          <a:ln w="12700">
            <a:solidFill>
              <a:schemeClr val="accent1"/>
            </a:solidFill>
          </a:ln>
        </p:spPr>
      </p:pic>
    </p:spTree>
    <p:extLst>
      <p:ext uri="{BB962C8B-B14F-4D97-AF65-F5344CB8AC3E}">
        <p14:creationId xmlns:p14="http://schemas.microsoft.com/office/powerpoint/2010/main" val="444346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B020C76-7B93-4752-96E6-00267B71DB7F}"/>
              </a:ext>
            </a:extLst>
          </p:cNvPr>
          <p:cNvSpPr>
            <a:spLocks noGrp="1"/>
          </p:cNvSpPr>
          <p:nvPr>
            <p:ph type="dt" sz="half" idx="10"/>
          </p:nvPr>
        </p:nvSpPr>
        <p:spPr/>
        <p:txBody>
          <a:bodyPr/>
          <a:lstStyle/>
          <a:p>
            <a:fld id="{5DCBE059-FAD7-45D8-8659-E6542D1E092D}" type="datetime1">
              <a:rPr lang="en-US" smtClean="0"/>
              <a:t>8/10/2021</a:t>
            </a:fld>
            <a:endParaRPr lang="en-US" dirty="0"/>
          </a:p>
        </p:txBody>
      </p:sp>
      <p:sp>
        <p:nvSpPr>
          <p:cNvPr id="5" name="Slide Number Placeholder 4">
            <a:extLst>
              <a:ext uri="{FF2B5EF4-FFF2-40B4-BE49-F238E27FC236}">
                <a16:creationId xmlns:a16="http://schemas.microsoft.com/office/drawing/2014/main" id="{A53E9033-8216-4427-ABFF-1F9B6EDDEED8}"/>
              </a:ext>
            </a:extLst>
          </p:cNvPr>
          <p:cNvSpPr>
            <a:spLocks noGrp="1"/>
          </p:cNvSpPr>
          <p:nvPr>
            <p:ph type="sldNum" sz="quarter" idx="12"/>
          </p:nvPr>
        </p:nvSpPr>
        <p:spPr/>
        <p:txBody>
          <a:bodyPr/>
          <a:lstStyle/>
          <a:p>
            <a:fld id="{CC0149FD-98BB-4821-915B-09C9BFE4B727}" type="slidenum">
              <a:rPr lang="en-US" smtClean="0"/>
              <a:pPr/>
              <a:t>9</a:t>
            </a:fld>
            <a:endParaRPr lang="en-US" dirty="0"/>
          </a:p>
        </p:txBody>
      </p:sp>
      <p:sp>
        <p:nvSpPr>
          <p:cNvPr id="6" name="Title 1">
            <a:extLst>
              <a:ext uri="{FF2B5EF4-FFF2-40B4-BE49-F238E27FC236}">
                <a16:creationId xmlns:a16="http://schemas.microsoft.com/office/drawing/2014/main" id="{A00B6F82-0CB2-44C4-84C5-7F1BF2949F94}"/>
              </a:ext>
            </a:extLst>
          </p:cNvPr>
          <p:cNvSpPr>
            <a:spLocks noGrp="1"/>
          </p:cNvSpPr>
          <p:nvPr>
            <p:ph type="title"/>
          </p:nvPr>
        </p:nvSpPr>
        <p:spPr>
          <a:xfrm>
            <a:off x="396764" y="720006"/>
            <a:ext cx="11154104" cy="575433"/>
          </a:xfrm>
        </p:spPr>
        <p:txBody>
          <a:bodyPr>
            <a:noAutofit/>
          </a:bodyPr>
          <a:lstStyle/>
          <a:p>
            <a:r>
              <a:rPr lang="en-US" sz="4000" b="1"/>
              <a:t>The Worker Service Template Provide</a:t>
            </a:r>
            <a:endParaRPr lang="en-US" sz="4000" b="1" dirty="0"/>
          </a:p>
        </p:txBody>
      </p:sp>
      <p:sp>
        <p:nvSpPr>
          <p:cNvPr id="10" name="TextBox 9">
            <a:extLst>
              <a:ext uri="{FF2B5EF4-FFF2-40B4-BE49-F238E27FC236}">
                <a16:creationId xmlns:a16="http://schemas.microsoft.com/office/drawing/2014/main" id="{8F5179FB-95BA-499B-9EA1-6263949DA8EA}"/>
              </a:ext>
            </a:extLst>
          </p:cNvPr>
          <p:cNvSpPr txBox="1"/>
          <p:nvPr/>
        </p:nvSpPr>
        <p:spPr>
          <a:xfrm>
            <a:off x="-71198" y="1382782"/>
            <a:ext cx="6678477" cy="2398157"/>
          </a:xfrm>
          <a:prstGeom prst="rect">
            <a:avLst/>
          </a:prstGeom>
          <a:noFill/>
        </p:spPr>
        <p:txBody>
          <a:bodyPr wrap="square">
            <a:spAutoFit/>
          </a:bodyPr>
          <a:lstStyle/>
          <a:p>
            <a:pPr marL="344488" indent="-344488" algn="just">
              <a:lnSpc>
                <a:spcPct val="110000"/>
              </a:lnSpc>
              <a:spcBef>
                <a:spcPts val="600"/>
              </a:spcBef>
              <a:spcAft>
                <a:spcPts val="600"/>
              </a:spcAft>
              <a:buClr>
                <a:srgbClr val="973735"/>
              </a:buClr>
              <a:buSzPct val="70000"/>
              <a:buFont typeface="Wingdings" panose="05000000000000000000" pitchFamily="2" charset="2"/>
              <a:buChar char="§"/>
              <a:defRPr/>
            </a:pPr>
            <a:r>
              <a:rPr lang="en-US" sz="2300" b="1"/>
              <a:t>appsettings.json</a:t>
            </a:r>
            <a:r>
              <a:rPr lang="en-US" sz="2300"/>
              <a:t>: It is one of the common sources for application configuration. The host is configured to load application configuration from several sources when the application starts using any registered configuration providers</a:t>
            </a:r>
          </a:p>
        </p:txBody>
      </p:sp>
      <p:pic>
        <p:nvPicPr>
          <p:cNvPr id="3" name="Picture 2">
            <a:extLst>
              <a:ext uri="{FF2B5EF4-FFF2-40B4-BE49-F238E27FC236}">
                <a16:creationId xmlns:a16="http://schemas.microsoft.com/office/drawing/2014/main" id="{33CC8912-7378-43C7-81C8-842B3551C8B9}"/>
              </a:ext>
            </a:extLst>
          </p:cNvPr>
          <p:cNvPicPr>
            <a:picLocks noChangeAspect="1"/>
          </p:cNvPicPr>
          <p:nvPr/>
        </p:nvPicPr>
        <p:blipFill>
          <a:blip r:embed="rId2"/>
          <a:stretch>
            <a:fillRect/>
          </a:stretch>
        </p:blipFill>
        <p:spPr>
          <a:xfrm>
            <a:off x="6567950" y="1539164"/>
            <a:ext cx="5574888" cy="2124976"/>
          </a:xfrm>
          <a:prstGeom prst="rect">
            <a:avLst/>
          </a:prstGeom>
          <a:ln w="12700">
            <a:solidFill>
              <a:schemeClr val="accent1"/>
            </a:solidFill>
          </a:ln>
        </p:spPr>
      </p:pic>
      <p:sp>
        <p:nvSpPr>
          <p:cNvPr id="11" name="TextBox 10">
            <a:extLst>
              <a:ext uri="{FF2B5EF4-FFF2-40B4-BE49-F238E27FC236}">
                <a16:creationId xmlns:a16="http://schemas.microsoft.com/office/drawing/2014/main" id="{04AC4D7F-1F69-4529-A286-E64278A55909}"/>
              </a:ext>
            </a:extLst>
          </p:cNvPr>
          <p:cNvSpPr txBox="1"/>
          <p:nvPr/>
        </p:nvSpPr>
        <p:spPr>
          <a:xfrm>
            <a:off x="-71199" y="3780939"/>
            <a:ext cx="6678477" cy="2681311"/>
          </a:xfrm>
          <a:prstGeom prst="rect">
            <a:avLst/>
          </a:prstGeom>
          <a:noFill/>
        </p:spPr>
        <p:txBody>
          <a:bodyPr wrap="square">
            <a:spAutoFit/>
          </a:bodyPr>
          <a:lstStyle/>
          <a:p>
            <a:pPr marL="344488" indent="-344488" algn="just">
              <a:lnSpc>
                <a:spcPct val="150000"/>
              </a:lnSpc>
              <a:spcBef>
                <a:spcPts val="800"/>
              </a:spcBef>
              <a:spcAft>
                <a:spcPts val="800"/>
              </a:spcAft>
              <a:buClr>
                <a:srgbClr val="973735"/>
              </a:buClr>
              <a:buSzPct val="70000"/>
              <a:buFont typeface="Wingdings" panose="05000000000000000000" pitchFamily="2" charset="2"/>
              <a:buChar char="§"/>
              <a:defRPr/>
            </a:pPr>
            <a:r>
              <a:rPr lang="en-US" sz="2300" b="1"/>
              <a:t>Worker.cs: </a:t>
            </a:r>
            <a:r>
              <a:rPr lang="en-US" sz="2300"/>
              <a:t>The Worker class is something new which you will not find in the default ASP.NET Core project template. This is where the magic of hosted services, combined with the host, provide the basis of a worker service</a:t>
            </a:r>
          </a:p>
        </p:txBody>
      </p:sp>
      <p:grpSp>
        <p:nvGrpSpPr>
          <p:cNvPr id="14" name="Group 13">
            <a:extLst>
              <a:ext uri="{FF2B5EF4-FFF2-40B4-BE49-F238E27FC236}">
                <a16:creationId xmlns:a16="http://schemas.microsoft.com/office/drawing/2014/main" id="{83040D52-C895-4285-B6D3-9A5B5456A023}"/>
              </a:ext>
            </a:extLst>
          </p:cNvPr>
          <p:cNvGrpSpPr/>
          <p:nvPr/>
        </p:nvGrpSpPr>
        <p:grpSpPr>
          <a:xfrm>
            <a:off x="6567950" y="3731777"/>
            <a:ext cx="5584722" cy="2699760"/>
            <a:chOff x="6607278" y="3731777"/>
            <a:chExt cx="5584722" cy="2699760"/>
          </a:xfrm>
        </p:grpSpPr>
        <p:pic>
          <p:nvPicPr>
            <p:cNvPr id="9" name="Picture 8">
              <a:extLst>
                <a:ext uri="{FF2B5EF4-FFF2-40B4-BE49-F238E27FC236}">
                  <a16:creationId xmlns:a16="http://schemas.microsoft.com/office/drawing/2014/main" id="{5993F8DF-85A7-4E61-95E3-C49E6D6A89BD}"/>
                </a:ext>
              </a:extLst>
            </p:cNvPr>
            <p:cNvPicPr>
              <a:picLocks noChangeAspect="1"/>
            </p:cNvPicPr>
            <p:nvPr/>
          </p:nvPicPr>
          <p:blipFill>
            <a:blip r:embed="rId3"/>
            <a:stretch>
              <a:fillRect/>
            </a:stretch>
          </p:blipFill>
          <p:spPr>
            <a:xfrm>
              <a:off x="6607278" y="3731777"/>
              <a:ext cx="5584722" cy="2699760"/>
            </a:xfrm>
            <a:prstGeom prst="rect">
              <a:avLst/>
            </a:prstGeom>
            <a:ln w="12700">
              <a:solidFill>
                <a:schemeClr val="accent1"/>
              </a:solidFill>
            </a:ln>
          </p:spPr>
        </p:pic>
        <p:sp>
          <p:nvSpPr>
            <p:cNvPr id="13" name="Rectangle 12">
              <a:extLst>
                <a:ext uri="{FF2B5EF4-FFF2-40B4-BE49-F238E27FC236}">
                  <a16:creationId xmlns:a16="http://schemas.microsoft.com/office/drawing/2014/main" id="{1F76F661-17EA-4F11-88B9-47B96F2567E0}"/>
                </a:ext>
              </a:extLst>
            </p:cNvPr>
            <p:cNvSpPr/>
            <p:nvPr/>
          </p:nvSpPr>
          <p:spPr>
            <a:xfrm>
              <a:off x="6931741" y="4699819"/>
              <a:ext cx="5211097" cy="15928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637624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15255522</TotalTime>
  <Words>1486</Words>
  <Application>Microsoft Office PowerPoint</Application>
  <PresentationFormat>Widescreen</PresentationFormat>
  <Paragraphs>181</Paragraphs>
  <Slides>37</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Consolas</vt:lpstr>
      <vt:lpstr>Wingdings</vt:lpstr>
      <vt:lpstr>Office Theme</vt:lpstr>
      <vt:lpstr> Background Tasks with Worker Service</vt:lpstr>
      <vt:lpstr>Objectives </vt:lpstr>
      <vt:lpstr> Overview Worker Service .NET</vt:lpstr>
      <vt:lpstr>Understanding Worker Service .NET</vt:lpstr>
      <vt:lpstr>Understanding Worker Service .NET</vt:lpstr>
      <vt:lpstr>Understanding Worker Service .NET</vt:lpstr>
      <vt:lpstr>The BackgroundService Class</vt:lpstr>
      <vt:lpstr>The Worker Service Template Provide</vt:lpstr>
      <vt:lpstr>The Worker Service Template Provide</vt:lpstr>
      <vt:lpstr> Demo 01: Create a Worker Service using Visual Studio.NET</vt:lpstr>
      <vt:lpstr>PowerPoint Presentation</vt:lpstr>
      <vt:lpstr>PowerPoint Presentation</vt:lpstr>
      <vt:lpstr>PowerPoint Presentation</vt:lpstr>
      <vt:lpstr>PowerPoint Presentation</vt:lpstr>
      <vt:lpstr> Demo 02: Worker Service and Web API</vt:lpstr>
      <vt:lpstr>Worker Service Demo-02</vt:lpstr>
      <vt:lpstr>Worker Service Demo-02</vt:lpstr>
      <vt:lpstr>Worker Service Demo-02</vt:lpstr>
      <vt:lpstr>PowerPoint Presentation</vt:lpstr>
      <vt:lpstr>PowerPoint Presentation</vt:lpstr>
      <vt:lpstr>PowerPoint Presentation</vt:lpstr>
      <vt:lpstr>PowerPoint Presentation</vt:lpstr>
      <vt:lpstr>PowerPoint Presentation</vt:lpstr>
      <vt:lpstr>PowerPoint Presentation</vt:lpstr>
      <vt:lpstr>Introduction to Windows Service</vt:lpstr>
      <vt:lpstr>Introduction to Windows Service</vt:lpstr>
      <vt:lpstr>Windows Service  and Systemd on Linux</vt:lpstr>
      <vt:lpstr> Demo 03: Publish a Worker Service as a Windows Service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Kiem Ho Hoan</cp:lastModifiedBy>
  <cp:revision>488</cp:revision>
  <dcterms:created xsi:type="dcterms:W3CDTF">2021-01-25T08:25:31Z</dcterms:created>
  <dcterms:modified xsi:type="dcterms:W3CDTF">2021-08-10T10:05:42Z</dcterms:modified>
</cp:coreProperties>
</file>