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81" r:id="rId20"/>
    <p:sldId id="274" r:id="rId21"/>
    <p:sldId id="275" r:id="rId22"/>
    <p:sldId id="276" r:id="rId23"/>
    <p:sldId id="278" r:id="rId24"/>
    <p:sldId id="279" r:id="rId25"/>
    <p:sldId id="277" r:id="rId26"/>
    <p:sldId id="280" r:id="rId27"/>
    <p:sldId id="282" r:id="rId28"/>
    <p:sldId id="283" r:id="rId29"/>
    <p:sldId id="284"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87" d="100"/>
          <a:sy n="87" d="100"/>
        </p:scale>
        <p:origin x="4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C971C-34BB-409C-9979-9CE473ED11BB}"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81FE7-851B-43B5-8523-65B5E6A4D735}" type="slidenum">
              <a:rPr lang="en-US" smtClean="0"/>
              <a:t>‹#›</a:t>
            </a:fld>
            <a:endParaRPr lang="en-US"/>
          </a:p>
        </p:txBody>
      </p:sp>
    </p:spTree>
    <p:extLst>
      <p:ext uri="{BB962C8B-B14F-4D97-AF65-F5344CB8AC3E}">
        <p14:creationId xmlns:p14="http://schemas.microsoft.com/office/powerpoint/2010/main" val="298281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581FE7-851B-43B5-8523-65B5E6A4D735}" type="slidenum">
              <a:rPr lang="en-US" smtClean="0"/>
              <a:t>1</a:t>
            </a:fld>
            <a:endParaRPr lang="en-US"/>
          </a:p>
        </p:txBody>
      </p:sp>
    </p:spTree>
    <p:extLst>
      <p:ext uri="{BB962C8B-B14F-4D97-AF65-F5344CB8AC3E}">
        <p14:creationId xmlns:p14="http://schemas.microsoft.com/office/powerpoint/2010/main" val="416097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B0EDE66-1474-48E0-A293-315164B49CD6}"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145997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6997CE-3579-4096-B16A-BF1201196E45}"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44541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E2D0B-9656-46B6-905B-491A53AB0506}"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360412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1C3903-8EA6-488D-898F-317C7A4EA7EA}"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322282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23621-A4AE-457E-ACB9-053E89850A63}"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124185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4C2373-6CF3-4FE1-B92F-3ECCB42841B4}"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27791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574E8F-5183-4F53-AA4B-4FE54A734FAF}" type="datetime1">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2313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A1113E-2BD1-494A-8658-EB73822B3BE1}" type="datetime1">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6976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DECB3-1A42-48AB-8E07-AABF3A125398}" type="datetime1">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26796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A18144-6825-4E33-9E15-73103D4AA036}"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109475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03D44-E4BE-4B7A-8630-351DB6961B9B}"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EEAF8-5F12-45C4-8413-46E95F2DD0B2}" type="slidenum">
              <a:rPr lang="en-US" smtClean="0"/>
              <a:t>‹#›</a:t>
            </a:fld>
            <a:endParaRPr lang="en-US"/>
          </a:p>
        </p:txBody>
      </p:sp>
    </p:spTree>
    <p:extLst>
      <p:ext uri="{BB962C8B-B14F-4D97-AF65-F5344CB8AC3E}">
        <p14:creationId xmlns:p14="http://schemas.microsoft.com/office/powerpoint/2010/main" val="403764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797C7-A9BC-4CCB-906D-535E651905B0}" type="datetime1">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EEAF8-5F12-45C4-8413-46E95F2DD0B2}" type="slidenum">
              <a:rPr lang="en-US" smtClean="0"/>
              <a:t>‹#›</a:t>
            </a:fld>
            <a:endParaRPr lang="en-US"/>
          </a:p>
        </p:txBody>
      </p:sp>
    </p:spTree>
    <p:extLst>
      <p:ext uri="{BB962C8B-B14F-4D97-AF65-F5344CB8AC3E}">
        <p14:creationId xmlns:p14="http://schemas.microsoft.com/office/powerpoint/2010/main" val="2952187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document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a:t>
            </a:r>
          </a:p>
        </p:txBody>
      </p:sp>
      <p:sp>
        <p:nvSpPr>
          <p:cNvPr id="3" name="Subtitle 2"/>
          <p:cNvSpPr>
            <a:spLocks noGrp="1"/>
          </p:cNvSpPr>
          <p:nvPr>
            <p:ph type="subTitle" idx="1"/>
          </p:nvPr>
        </p:nvSpPr>
        <p:spPr/>
        <p:txBody>
          <a:bodyPr>
            <a:normAutofit/>
          </a:bodyPr>
          <a:lstStyle/>
          <a:p>
            <a:r>
              <a:rPr lang="en-US" sz="6000" dirty="0"/>
              <a:t>STARTING TO PROGRAM</a:t>
            </a:r>
          </a:p>
        </p:txBody>
      </p:sp>
      <p:sp>
        <p:nvSpPr>
          <p:cNvPr id="4" name="Slide Number Placeholder 3"/>
          <p:cNvSpPr>
            <a:spLocks noGrp="1"/>
          </p:cNvSpPr>
          <p:nvPr>
            <p:ph type="sldNum" sz="quarter" idx="12"/>
          </p:nvPr>
        </p:nvSpPr>
        <p:spPr/>
        <p:txBody>
          <a:bodyPr/>
          <a:lstStyle/>
          <a:p>
            <a:fld id="{D6CEEAF8-5F12-45C4-8413-46E95F2DD0B2}" type="slidenum">
              <a:rPr lang="en-US" smtClean="0"/>
              <a:t>1</a:t>
            </a:fld>
            <a:endParaRPr lang="en-US" dirty="0"/>
          </a:p>
        </p:txBody>
      </p:sp>
      <p:pic>
        <p:nvPicPr>
          <p:cNvPr id="1026" name="Picture 2"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970" y="821716"/>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88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 C# Program Look Like?</a:t>
            </a:r>
            <a:endParaRPr lang="en-US" dirty="0"/>
          </a:p>
        </p:txBody>
      </p:sp>
      <p:sp>
        <p:nvSpPr>
          <p:cNvPr id="3" name="Content Placeholder 2"/>
          <p:cNvSpPr>
            <a:spLocks noGrp="1"/>
          </p:cNvSpPr>
          <p:nvPr>
            <p:ph idx="1"/>
          </p:nvPr>
        </p:nvSpPr>
        <p:spPr/>
        <p:txBody>
          <a:bodyPr/>
          <a:lstStyle/>
          <a:p>
            <a:r>
              <a:rPr lang="en-US" dirty="0"/>
              <a:t>Items in italics (e.g., </a:t>
            </a:r>
            <a:r>
              <a:rPr lang="en-US" i="1" dirty="0"/>
              <a:t>class documentation comment) </a:t>
            </a:r>
            <a:r>
              <a:rPr lang="en-US" dirty="0"/>
              <a:t>means the programmer decide what goes there.</a:t>
            </a:r>
          </a:p>
          <a:p>
            <a:r>
              <a:rPr lang="en-US" dirty="0"/>
              <a:t>Words without italics (such as </a:t>
            </a:r>
            <a:r>
              <a:rPr lang="en-US" b="1" dirty="0"/>
              <a:t>namespace</a:t>
            </a:r>
            <a:r>
              <a:rPr lang="en-US" dirty="0"/>
              <a:t>, </a:t>
            </a:r>
            <a:r>
              <a:rPr lang="en-US" b="1" dirty="0"/>
              <a:t>class</a:t>
            </a:r>
            <a:r>
              <a:rPr lang="en-US" dirty="0"/>
              <a:t>, </a:t>
            </a:r>
            <a:r>
              <a:rPr lang="en-US" b="1" dirty="0"/>
              <a:t>static</a:t>
            </a:r>
            <a:r>
              <a:rPr lang="en-US" dirty="0"/>
              <a:t>, and </a:t>
            </a:r>
            <a:r>
              <a:rPr lang="en-US" b="1" dirty="0"/>
              <a:t>void</a:t>
            </a:r>
            <a:r>
              <a:rPr lang="en-US" dirty="0"/>
              <a:t>), need to appear EXACTLY as written.</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10</a:t>
            </a:fld>
            <a:endParaRPr lang="en-US"/>
          </a:p>
        </p:txBody>
      </p:sp>
    </p:spTree>
    <p:extLst>
      <p:ext uri="{BB962C8B-B14F-4D97-AF65-F5344CB8AC3E}">
        <p14:creationId xmlns:p14="http://schemas.microsoft.com/office/powerpoint/2010/main" val="414971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Other Namespaces and Classes</a:t>
            </a:r>
            <a:endParaRPr lang="en-US" dirty="0"/>
          </a:p>
        </p:txBody>
      </p:sp>
      <p:sp>
        <p:nvSpPr>
          <p:cNvPr id="3" name="Content Placeholder 2"/>
          <p:cNvSpPr>
            <a:spLocks noGrp="1"/>
          </p:cNvSpPr>
          <p:nvPr>
            <p:ph idx="1"/>
          </p:nvPr>
        </p:nvSpPr>
        <p:spPr/>
        <p:txBody>
          <a:bodyPr>
            <a:normAutofit lnSpcReduction="10000"/>
          </a:bodyPr>
          <a:lstStyle/>
          <a:p>
            <a:r>
              <a:rPr lang="en-US" dirty="0"/>
              <a:t>Namespaces and classes are collections of useful C# code that someone else has already written, tested, and debugged.</a:t>
            </a:r>
          </a:p>
          <a:p>
            <a:r>
              <a:rPr lang="en-US" dirty="0"/>
              <a:t>To access the class of a namespace, we need to use namespace with </a:t>
            </a:r>
            <a:r>
              <a:rPr lang="en-US" dirty="0">
                <a:solidFill>
                  <a:srgbClr val="0000FF"/>
                </a:solidFill>
              </a:rPr>
              <a:t>using</a:t>
            </a:r>
            <a:r>
              <a:rPr lang="en-US" i="1" dirty="0">
                <a:solidFill>
                  <a:srgbClr val="0000FF"/>
                </a:solidFill>
              </a:rPr>
              <a:t> </a:t>
            </a:r>
            <a:r>
              <a:rPr lang="en-US" i="1" dirty="0"/>
              <a:t>directive</a:t>
            </a:r>
            <a:r>
              <a:rPr lang="en-US" dirty="0"/>
              <a:t>.</a:t>
            </a:r>
          </a:p>
          <a:p>
            <a:r>
              <a:rPr lang="en-US" dirty="0"/>
              <a:t>Looking at the documentation to find out namespaces and classes:</a:t>
            </a:r>
          </a:p>
          <a:p>
            <a:pPr lvl="1"/>
            <a:r>
              <a:rPr lang="en-US" dirty="0"/>
              <a:t>Select </a:t>
            </a:r>
            <a:r>
              <a:rPr lang="en-US" b="1" dirty="0"/>
              <a:t>Help &gt; View Help</a:t>
            </a:r>
            <a:r>
              <a:rPr lang="en-US" dirty="0"/>
              <a:t> in Visual Studio to look for information about a specific class or namespace or access </a:t>
            </a:r>
            <a:r>
              <a:rPr lang="en-US" dirty="0">
                <a:hlinkClick r:id="rId2"/>
              </a:rPr>
              <a:t>https://docs.microsoft.com/en-us/documentation/</a:t>
            </a:r>
            <a:endParaRPr lang="en-US" dirty="0"/>
          </a:p>
          <a:p>
            <a:pPr lvl="1"/>
            <a:r>
              <a:rPr lang="en-US" dirty="0"/>
              <a:t>Type Random Class into the Search box, and press &lt;Enter&gt; </a:t>
            </a:r>
          </a:p>
          <a:p>
            <a:r>
              <a:rPr lang="en-US" dirty="0"/>
              <a:t>Unity gives more namespaces to use for developing games.</a:t>
            </a: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11</a:t>
            </a:fld>
            <a:endParaRPr lang="en-US"/>
          </a:p>
        </p:txBody>
      </p:sp>
    </p:spTree>
    <p:extLst>
      <p:ext uri="{BB962C8B-B14F-4D97-AF65-F5344CB8AC3E}">
        <p14:creationId xmlns:p14="http://schemas.microsoft.com/office/powerpoint/2010/main" val="125674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Namespace/ Comments/ Class/ Identifiers</a:t>
            </a:r>
          </a:p>
        </p:txBody>
      </p:sp>
      <p:sp>
        <p:nvSpPr>
          <p:cNvPr id="3" name="Content Placeholder 2"/>
          <p:cNvSpPr>
            <a:spLocks noGrp="1"/>
          </p:cNvSpPr>
          <p:nvPr>
            <p:ph idx="1"/>
          </p:nvPr>
        </p:nvSpPr>
        <p:spPr>
          <a:xfrm>
            <a:off x="838200" y="1825624"/>
            <a:ext cx="11266170" cy="4758055"/>
          </a:xfrm>
        </p:spPr>
        <p:txBody>
          <a:bodyPr>
            <a:normAutofit fontScale="92500" lnSpcReduction="20000"/>
          </a:bodyPr>
          <a:lstStyle/>
          <a:p>
            <a:r>
              <a:rPr lang="en-US" dirty="0"/>
              <a:t>Namespaces in C# are used to organize too many classes so that it can be easy to handle the application.</a:t>
            </a:r>
          </a:p>
          <a:p>
            <a:r>
              <a:rPr lang="en-US" dirty="0"/>
              <a:t>Comments that start with three slashes, ///, are called documentation comments; XML tags are used within the documentation comments. </a:t>
            </a:r>
            <a:br>
              <a:rPr lang="en-US" dirty="0"/>
            </a:br>
            <a:endParaRPr lang="en-US" dirty="0"/>
          </a:p>
          <a:p>
            <a:endParaRPr lang="en-US" dirty="0"/>
          </a:p>
          <a:p>
            <a:endParaRPr lang="en-US" dirty="0"/>
          </a:p>
          <a:p>
            <a:r>
              <a:rPr lang="en-US" dirty="0"/>
              <a:t>Line comments start with a double slash, //, followed by whatever descriptive text you choose to add after the double slash.</a:t>
            </a:r>
          </a:p>
          <a:p>
            <a:r>
              <a:rPr lang="en-US" dirty="0"/>
              <a:t>Comment span multiple lines by starting with /*, then ending it with */.</a:t>
            </a:r>
            <a:br>
              <a:rPr lang="en-US" dirty="0"/>
            </a:b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1166812" y="3280726"/>
            <a:ext cx="4371975" cy="923925"/>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12</a:t>
            </a:fld>
            <a:endParaRPr lang="en-US"/>
          </a:p>
        </p:txBody>
      </p:sp>
    </p:spTree>
    <p:extLst>
      <p:ext uri="{BB962C8B-B14F-4D97-AF65-F5344CB8AC3E}">
        <p14:creationId xmlns:p14="http://schemas.microsoft.com/office/powerpoint/2010/main" val="163836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Namespace/ Comments/ Class/ Identifiers</a:t>
            </a:r>
          </a:p>
        </p:txBody>
      </p:sp>
      <p:sp>
        <p:nvSpPr>
          <p:cNvPr id="3" name="Content Placeholder 2"/>
          <p:cNvSpPr>
            <a:spLocks noGrp="1"/>
          </p:cNvSpPr>
          <p:nvPr>
            <p:ph idx="1"/>
          </p:nvPr>
        </p:nvSpPr>
        <p:spPr>
          <a:xfrm>
            <a:off x="838200" y="1825624"/>
            <a:ext cx="11266170" cy="4758055"/>
          </a:xfrm>
        </p:spPr>
        <p:txBody>
          <a:bodyPr>
            <a:normAutofit/>
          </a:bodyPr>
          <a:lstStyle/>
          <a:p>
            <a:r>
              <a:rPr lang="en-US" dirty="0"/>
              <a:t>An identifier is used to name something in a program.</a:t>
            </a:r>
          </a:p>
          <a:p>
            <a:pPr lvl="1"/>
            <a:r>
              <a:rPr lang="en-US" dirty="0"/>
              <a:t>Identifiers can contain any number of letters, numbers, and underscores. </a:t>
            </a:r>
          </a:p>
          <a:p>
            <a:pPr lvl="1"/>
            <a:r>
              <a:rPr lang="en-US" dirty="0"/>
              <a:t>They can't start with a number, and they can't contain any spaces. </a:t>
            </a:r>
          </a:p>
          <a:p>
            <a:pPr lvl="1"/>
            <a:r>
              <a:rPr lang="en-US" dirty="0"/>
              <a:t>Identifiers can't be keywords (remember, those special C# words like using, etc.)</a:t>
            </a:r>
          </a:p>
          <a:p>
            <a:pPr lvl="1"/>
            <a:r>
              <a:rPr lang="en-US" dirty="0"/>
              <a:t>Note: C# is </a:t>
            </a:r>
            <a:r>
              <a:rPr lang="en-US" i="1" dirty="0"/>
              <a:t>case sensitive</a:t>
            </a:r>
            <a:r>
              <a:rPr lang="en-US" dirty="0"/>
              <a:t>, which means that the identifier </a:t>
            </a:r>
            <a:r>
              <a:rPr lang="en-US" i="1" dirty="0" err="1"/>
              <a:t>playerName</a:t>
            </a:r>
            <a:r>
              <a:rPr lang="en-US" dirty="0"/>
              <a:t> is NOT the same as the identifier </a:t>
            </a:r>
            <a:r>
              <a:rPr lang="en-US" i="1" dirty="0" err="1"/>
              <a:t>playername</a:t>
            </a:r>
            <a:r>
              <a:rPr lang="en-US" dirty="0"/>
              <a:t>.</a:t>
            </a:r>
          </a:p>
          <a:p>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13</a:t>
            </a:fld>
            <a:endParaRPr lang="en-US"/>
          </a:p>
        </p:txBody>
      </p:sp>
    </p:spTree>
    <p:extLst>
      <p:ext uri="{BB962C8B-B14F-4D97-AF65-F5344CB8AC3E}">
        <p14:creationId xmlns:p14="http://schemas.microsoft.com/office/powerpoint/2010/main" val="256959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Main Method</a:t>
            </a:r>
            <a:endParaRPr lang="en-US" dirty="0"/>
          </a:p>
        </p:txBody>
      </p:sp>
      <p:sp>
        <p:nvSpPr>
          <p:cNvPr id="3" name="Content Placeholder 2"/>
          <p:cNvSpPr>
            <a:spLocks noGrp="1"/>
          </p:cNvSpPr>
          <p:nvPr>
            <p:ph idx="1"/>
          </p:nvPr>
        </p:nvSpPr>
        <p:spPr>
          <a:xfrm>
            <a:off x="838200" y="1825625"/>
            <a:ext cx="11151870" cy="4351338"/>
          </a:xfrm>
        </p:spPr>
        <p:txBody>
          <a:bodyPr/>
          <a:lstStyle/>
          <a:p>
            <a:r>
              <a:rPr lang="en-US" dirty="0"/>
              <a:t>The Main method is the main entry point for the application.</a:t>
            </a:r>
          </a:p>
          <a:p>
            <a:r>
              <a:rPr lang="en-US" dirty="0"/>
              <a:t>When we run our program, it will simply do the things we told it to do in the Main method.</a:t>
            </a:r>
          </a:p>
          <a:p>
            <a:r>
              <a:rPr lang="en-US" dirty="0"/>
              <a:t>The syntax description (which the IDE provides in the default template):</a:t>
            </a:r>
          </a:p>
          <a:p>
            <a:endParaRPr lang="en-US" dirty="0"/>
          </a:p>
          <a:p>
            <a:r>
              <a:rPr lang="en-US" dirty="0"/>
              <a:t>(string[] </a:t>
            </a:r>
            <a:r>
              <a:rPr lang="en-US" dirty="0" err="1"/>
              <a:t>args</a:t>
            </a:r>
            <a:r>
              <a:rPr lang="en-US" dirty="0"/>
              <a:t>) called “command-line arguments.</a:t>
            </a:r>
            <a:br>
              <a:rPr lang="en-US" dirty="0"/>
            </a:b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1152525" y="3815556"/>
            <a:ext cx="3829050" cy="371475"/>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14</a:t>
            </a:fld>
            <a:endParaRPr lang="en-US"/>
          </a:p>
        </p:txBody>
      </p:sp>
    </p:spTree>
    <p:extLst>
      <p:ext uri="{BB962C8B-B14F-4D97-AF65-F5344CB8AC3E}">
        <p14:creationId xmlns:p14="http://schemas.microsoft.com/office/powerpoint/2010/main" val="370462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 and Constants</a:t>
            </a:r>
            <a:endParaRPr lang="en-US" dirty="0"/>
          </a:p>
        </p:txBody>
      </p:sp>
      <p:sp>
        <p:nvSpPr>
          <p:cNvPr id="3" name="Content Placeholder 2"/>
          <p:cNvSpPr>
            <a:spLocks noGrp="1"/>
          </p:cNvSpPr>
          <p:nvPr>
            <p:ph idx="1"/>
          </p:nvPr>
        </p:nvSpPr>
        <p:spPr/>
        <p:txBody>
          <a:bodyPr/>
          <a:lstStyle/>
          <a:p>
            <a:r>
              <a:rPr lang="en-US" dirty="0"/>
              <a:t>Einstein's work:</a:t>
            </a:r>
          </a:p>
          <a:p>
            <a:pPr lvl="1"/>
            <a:r>
              <a:rPr lang="en-US" i="1" dirty="0"/>
              <a:t>Energy</a:t>
            </a:r>
            <a:r>
              <a:rPr lang="en-US" dirty="0"/>
              <a:t> and </a:t>
            </a:r>
            <a:r>
              <a:rPr lang="en-US" i="1" dirty="0"/>
              <a:t>mass</a:t>
            </a:r>
            <a:r>
              <a:rPr lang="en-US" dirty="0"/>
              <a:t> are the variables in the equation</a:t>
            </a:r>
          </a:p>
          <a:p>
            <a:pPr lvl="1"/>
            <a:r>
              <a:rPr lang="en-US" i="1" dirty="0"/>
              <a:t>c</a:t>
            </a:r>
            <a:r>
              <a:rPr lang="en-US" dirty="0"/>
              <a:t> (for the speed of light) is a constant in the equation</a:t>
            </a:r>
          </a:p>
          <a:p>
            <a:pPr lvl="1"/>
            <a:r>
              <a:rPr lang="en-US" dirty="0"/>
              <a:t>C# lets us declare the required variables and constants as follows:</a:t>
            </a:r>
          </a:p>
          <a:p>
            <a:pPr lvl="1"/>
            <a:endParaRPr lang="en-US" dirty="0"/>
          </a:p>
          <a:p>
            <a:pPr lvl="1"/>
            <a:endParaRPr lang="en-US" dirty="0"/>
          </a:p>
          <a:p>
            <a:pPr lvl="1"/>
            <a:endParaRPr lang="en-US" dirty="0"/>
          </a:p>
          <a:p>
            <a:pPr lvl="1"/>
            <a:r>
              <a:rPr lang="en-US" dirty="0"/>
              <a:t>We'll get to data types in Module 3.</a:t>
            </a:r>
            <a:br>
              <a:rPr lang="en-US" dirty="0"/>
            </a:b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3539489" y="1906904"/>
            <a:ext cx="2319169" cy="379095"/>
          </a:xfrm>
          <a:prstGeom prst="rect">
            <a:avLst/>
          </a:prstGeom>
        </p:spPr>
      </p:pic>
      <p:pic>
        <p:nvPicPr>
          <p:cNvPr id="5" name="Picture 4"/>
          <p:cNvPicPr>
            <a:picLocks noChangeAspect="1"/>
          </p:cNvPicPr>
          <p:nvPr/>
        </p:nvPicPr>
        <p:blipFill>
          <a:blip r:embed="rId3"/>
          <a:stretch>
            <a:fillRect/>
          </a:stretch>
        </p:blipFill>
        <p:spPr>
          <a:xfrm>
            <a:off x="1490661" y="3573858"/>
            <a:ext cx="4542821" cy="998141"/>
          </a:xfrm>
          <a:prstGeom prst="rect">
            <a:avLst/>
          </a:prstGeom>
        </p:spPr>
      </p:pic>
      <p:sp>
        <p:nvSpPr>
          <p:cNvPr id="6" name="Slide Number Placeholder 5"/>
          <p:cNvSpPr>
            <a:spLocks noGrp="1"/>
          </p:cNvSpPr>
          <p:nvPr>
            <p:ph type="sldNum" sz="quarter" idx="12"/>
          </p:nvPr>
        </p:nvSpPr>
        <p:spPr/>
        <p:txBody>
          <a:bodyPr/>
          <a:lstStyle/>
          <a:p>
            <a:fld id="{D6CEEAF8-5F12-45C4-8413-46E95F2DD0B2}" type="slidenum">
              <a:rPr lang="en-US" smtClean="0"/>
              <a:t>15</a:t>
            </a:fld>
            <a:endParaRPr lang="en-US"/>
          </a:p>
        </p:txBody>
      </p:sp>
    </p:spTree>
    <p:extLst>
      <p:ext uri="{BB962C8B-B14F-4D97-AF65-F5344CB8AC3E}">
        <p14:creationId xmlns:p14="http://schemas.microsoft.com/office/powerpoint/2010/main" val="217823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Console Output</a:t>
            </a:r>
          </a:p>
        </p:txBody>
      </p:sp>
      <p:sp>
        <p:nvSpPr>
          <p:cNvPr id="3" name="Content Placeholder 2"/>
          <p:cNvSpPr>
            <a:spLocks noGrp="1"/>
          </p:cNvSpPr>
          <p:nvPr>
            <p:ph idx="1"/>
          </p:nvPr>
        </p:nvSpPr>
        <p:spPr>
          <a:xfrm>
            <a:off x="838200" y="1825625"/>
            <a:ext cx="11106150" cy="4351338"/>
          </a:xfrm>
        </p:spPr>
        <p:txBody>
          <a:bodyPr/>
          <a:lstStyle/>
          <a:p>
            <a:r>
              <a:rPr lang="en-US" dirty="0"/>
              <a:t>To do our output, we’ll use the </a:t>
            </a:r>
            <a:r>
              <a:rPr lang="en-US" dirty="0" err="1"/>
              <a:t>Console.Write</a:t>
            </a:r>
            <a:r>
              <a:rPr lang="en-US" dirty="0"/>
              <a:t> and </a:t>
            </a:r>
            <a:r>
              <a:rPr lang="en-US" dirty="0" err="1"/>
              <a:t>Console.WriteLine</a:t>
            </a:r>
            <a:r>
              <a:rPr lang="en-US" dirty="0"/>
              <a:t> methods, which are contained in the Console class.</a:t>
            </a:r>
          </a:p>
          <a:p>
            <a:pPr lvl="1"/>
            <a:r>
              <a:rPr lang="en-US" dirty="0"/>
              <a:t>The </a:t>
            </a:r>
            <a:r>
              <a:rPr lang="en-US" dirty="0" err="1"/>
              <a:t>Console.Write</a:t>
            </a:r>
            <a:r>
              <a:rPr lang="en-US" dirty="0"/>
              <a:t> method outputs whatever we tell it to print on a line on the screen and leaves the cursor on that line so we can print more on that line.</a:t>
            </a:r>
          </a:p>
          <a:p>
            <a:pPr lvl="1"/>
            <a:r>
              <a:rPr lang="en-US" dirty="0"/>
              <a:t>The </a:t>
            </a:r>
            <a:r>
              <a:rPr lang="en-US" dirty="0" err="1"/>
              <a:t>Console.WriteLine</a:t>
            </a:r>
            <a:r>
              <a:rPr lang="en-US" dirty="0"/>
              <a:t> method moves the cursor to the next line after printing what we tell it to.</a:t>
            </a:r>
          </a:p>
          <a:p>
            <a:pPr lvl="1"/>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16</a:t>
            </a:fld>
            <a:endParaRPr lang="en-US"/>
          </a:p>
        </p:txBody>
      </p:sp>
    </p:spTree>
    <p:extLst>
      <p:ext uri="{BB962C8B-B14F-4D97-AF65-F5344CB8AC3E}">
        <p14:creationId xmlns:p14="http://schemas.microsoft.com/office/powerpoint/2010/main" val="160652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Console Output</a:t>
            </a:r>
          </a:p>
        </p:txBody>
      </p:sp>
      <p:pic>
        <p:nvPicPr>
          <p:cNvPr id="4" name="Picture 3"/>
          <p:cNvPicPr>
            <a:picLocks noChangeAspect="1"/>
          </p:cNvPicPr>
          <p:nvPr/>
        </p:nvPicPr>
        <p:blipFill>
          <a:blip r:embed="rId2"/>
          <a:stretch>
            <a:fillRect/>
          </a:stretch>
        </p:blipFill>
        <p:spPr>
          <a:xfrm>
            <a:off x="3839527" y="1509636"/>
            <a:ext cx="8070533" cy="5348364"/>
          </a:xfrm>
          <a:prstGeom prst="rect">
            <a:avLst/>
          </a:prstGeom>
        </p:spPr>
      </p:pic>
      <p:sp>
        <p:nvSpPr>
          <p:cNvPr id="5" name="Content Placeholder 2"/>
          <p:cNvSpPr>
            <a:spLocks noGrp="1"/>
          </p:cNvSpPr>
          <p:nvPr>
            <p:ph idx="1"/>
          </p:nvPr>
        </p:nvSpPr>
        <p:spPr>
          <a:xfrm>
            <a:off x="838200" y="1825625"/>
            <a:ext cx="10515600" cy="4351338"/>
          </a:xfrm>
        </p:spPr>
        <p:txBody>
          <a:bodyPr/>
          <a:lstStyle/>
          <a:p>
            <a:r>
              <a:rPr lang="en-US" dirty="0"/>
              <a:t>Console Class</a:t>
            </a:r>
          </a:p>
          <a:p>
            <a:pPr marL="0" indent="0">
              <a:buNone/>
            </a:pPr>
            <a:r>
              <a:rPr lang="en-US" dirty="0"/>
              <a:t>Document</a:t>
            </a:r>
          </a:p>
        </p:txBody>
      </p:sp>
      <p:sp>
        <p:nvSpPr>
          <p:cNvPr id="3" name="Slide Number Placeholder 2"/>
          <p:cNvSpPr>
            <a:spLocks noGrp="1"/>
          </p:cNvSpPr>
          <p:nvPr>
            <p:ph type="sldNum" sz="quarter" idx="12"/>
          </p:nvPr>
        </p:nvSpPr>
        <p:spPr/>
        <p:txBody>
          <a:bodyPr/>
          <a:lstStyle/>
          <a:p>
            <a:fld id="{D6CEEAF8-5F12-45C4-8413-46E95F2DD0B2}" type="slidenum">
              <a:rPr lang="en-US" smtClean="0"/>
              <a:t>17</a:t>
            </a:fld>
            <a:endParaRPr lang="en-US"/>
          </a:p>
        </p:txBody>
      </p:sp>
    </p:spTree>
    <p:extLst>
      <p:ext uri="{BB962C8B-B14F-4D97-AF65-F5344CB8AC3E}">
        <p14:creationId xmlns:p14="http://schemas.microsoft.com/office/powerpoint/2010/main" val="1425422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Console Output</a:t>
            </a:r>
          </a:p>
        </p:txBody>
      </p:sp>
      <p:sp>
        <p:nvSpPr>
          <p:cNvPr id="3" name="Content Placeholder 2"/>
          <p:cNvSpPr>
            <a:spLocks noGrp="1"/>
          </p:cNvSpPr>
          <p:nvPr>
            <p:ph idx="1"/>
          </p:nvPr>
        </p:nvSpPr>
        <p:spPr/>
        <p:txBody>
          <a:bodyPr/>
          <a:lstStyle/>
          <a:p>
            <a:r>
              <a:rPr lang="en-US" dirty="0"/>
              <a:t>Console</a:t>
            </a:r>
          </a:p>
          <a:p>
            <a:pPr marL="0" indent="0">
              <a:buNone/>
            </a:pPr>
            <a:r>
              <a:rPr lang="en-US" dirty="0" err="1"/>
              <a:t>WriteLine</a:t>
            </a:r>
            <a:endParaRPr lang="en-US" dirty="0"/>
          </a:p>
          <a:p>
            <a:pPr marL="0" indent="0">
              <a:buNone/>
            </a:pPr>
            <a:r>
              <a:rPr lang="en-US" dirty="0"/>
              <a:t>Area</a:t>
            </a:r>
          </a:p>
        </p:txBody>
      </p:sp>
      <p:pic>
        <p:nvPicPr>
          <p:cNvPr id="4" name="Picture 3"/>
          <p:cNvPicPr>
            <a:picLocks noChangeAspect="1"/>
          </p:cNvPicPr>
          <p:nvPr/>
        </p:nvPicPr>
        <p:blipFill>
          <a:blip r:embed="rId2"/>
          <a:stretch>
            <a:fillRect/>
          </a:stretch>
        </p:blipFill>
        <p:spPr>
          <a:xfrm>
            <a:off x="3338513" y="1265451"/>
            <a:ext cx="8457248" cy="5592549"/>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18</a:t>
            </a:fld>
            <a:endParaRPr lang="en-US"/>
          </a:p>
        </p:txBody>
      </p:sp>
    </p:spTree>
    <p:extLst>
      <p:ext uri="{BB962C8B-B14F-4D97-AF65-F5344CB8AC3E}">
        <p14:creationId xmlns:p14="http://schemas.microsoft.com/office/powerpoint/2010/main" val="3051674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Exercise 1: Writing Your First Console Application</a:t>
            </a:r>
          </a:p>
        </p:txBody>
      </p:sp>
      <p:sp>
        <p:nvSpPr>
          <p:cNvPr id="3" name="Content Placeholder 2"/>
          <p:cNvSpPr>
            <a:spLocks noGrp="1"/>
          </p:cNvSpPr>
          <p:nvPr>
            <p:ph idx="1"/>
          </p:nvPr>
        </p:nvSpPr>
        <p:spPr/>
        <p:txBody>
          <a:bodyPr/>
          <a:lstStyle/>
          <a:p>
            <a:r>
              <a:rPr lang="en-US" dirty="0"/>
              <a:t>Problem 1 – Output your name</a:t>
            </a:r>
          </a:p>
          <a:p>
            <a:pPr lvl="1"/>
            <a:r>
              <a:rPr lang="en-US" dirty="0"/>
              <a:t>Create a new C# Console Application named Exercise1.</a:t>
            </a:r>
          </a:p>
          <a:p>
            <a:pPr lvl="1"/>
            <a:r>
              <a:rPr lang="en-US" dirty="0"/>
              <a:t>Add a line of code that will display your name to the user.</a:t>
            </a:r>
          </a:p>
          <a:p>
            <a:r>
              <a:rPr lang="en-US" dirty="0"/>
              <a:t>Problem 2 – Output your best friend's or your nemesis' name</a:t>
            </a:r>
          </a:p>
          <a:p>
            <a:pPr lvl="1"/>
            <a:r>
              <a:rPr lang="en-US" dirty="0"/>
              <a:t>Add code to output the name of your best friend or your nemesis.</a:t>
            </a:r>
          </a:p>
          <a:p>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19</a:t>
            </a:fld>
            <a:endParaRPr lang="en-US"/>
          </a:p>
        </p:txBody>
      </p:sp>
    </p:spTree>
    <p:extLst>
      <p:ext uri="{BB962C8B-B14F-4D97-AF65-F5344CB8AC3E}">
        <p14:creationId xmlns:p14="http://schemas.microsoft.com/office/powerpoint/2010/main" val="176284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p>
        </p:txBody>
      </p:sp>
      <p:sp>
        <p:nvSpPr>
          <p:cNvPr id="3" name="Content Placeholder 2"/>
          <p:cNvSpPr>
            <a:spLocks noGrp="1"/>
          </p:cNvSpPr>
          <p:nvPr>
            <p:ph idx="1"/>
          </p:nvPr>
        </p:nvSpPr>
        <p:spPr/>
        <p:txBody>
          <a:bodyPr/>
          <a:lstStyle/>
          <a:p>
            <a:r>
              <a:rPr lang="en-US" dirty="0"/>
              <a:t>Use C# and Unity documentation to effectively utilize C# and Unity engine code.</a:t>
            </a:r>
          </a:p>
          <a:p>
            <a:r>
              <a:rPr lang="en-US" dirty="0"/>
              <a:t>Use Write and </a:t>
            </a:r>
            <a:r>
              <a:rPr lang="en-US" dirty="0" err="1"/>
              <a:t>WriteLine</a:t>
            </a:r>
            <a:r>
              <a:rPr lang="en-US" dirty="0"/>
              <a:t> methods to display output in console applications.</a:t>
            </a:r>
          </a:p>
          <a:p>
            <a:r>
              <a:rPr lang="en-US" dirty="0"/>
              <a:t>Use the print method to display output in the Unity Console window.</a:t>
            </a:r>
          </a:p>
        </p:txBody>
      </p:sp>
      <p:sp>
        <p:nvSpPr>
          <p:cNvPr id="4" name="Slide Number Placeholder 3"/>
          <p:cNvSpPr>
            <a:spLocks noGrp="1"/>
          </p:cNvSpPr>
          <p:nvPr>
            <p:ph type="sldNum" sz="quarter" idx="12"/>
          </p:nvPr>
        </p:nvSpPr>
        <p:spPr/>
        <p:txBody>
          <a:bodyPr/>
          <a:lstStyle/>
          <a:p>
            <a:fld id="{D6CEEAF8-5F12-45C4-8413-46E95F2DD0B2}" type="slidenum">
              <a:rPr lang="en-US" smtClean="0"/>
              <a:t>2</a:t>
            </a:fld>
            <a:endParaRPr lang="en-US"/>
          </a:p>
        </p:txBody>
      </p:sp>
    </p:spTree>
    <p:extLst>
      <p:ext uri="{BB962C8B-B14F-4D97-AF65-F5344CB8AC3E}">
        <p14:creationId xmlns:p14="http://schemas.microsoft.com/office/powerpoint/2010/main" val="3776453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Word About Curly Braces</a:t>
            </a:r>
            <a:endParaRPr lang="en-US" dirty="0"/>
          </a:p>
        </p:txBody>
      </p:sp>
      <p:sp>
        <p:nvSpPr>
          <p:cNvPr id="3" name="Content Placeholder 2"/>
          <p:cNvSpPr>
            <a:spLocks noGrp="1"/>
          </p:cNvSpPr>
          <p:nvPr>
            <p:ph idx="1"/>
          </p:nvPr>
        </p:nvSpPr>
        <p:spPr>
          <a:xfrm>
            <a:off x="838200" y="1825625"/>
            <a:ext cx="11163300" cy="4351338"/>
          </a:xfrm>
        </p:spPr>
        <p:txBody>
          <a:bodyPr>
            <a:normAutofit/>
          </a:bodyPr>
          <a:lstStyle/>
          <a:p>
            <a:r>
              <a:rPr lang="en-US" dirty="0"/>
              <a:t>The default Unity scripts don't follow the curly brace placement convention we want to us.</a:t>
            </a:r>
          </a:p>
          <a:p>
            <a:r>
              <a:rPr lang="en-US" dirty="0"/>
              <a:t>The default line endings in the script template are for Unix (LF only) but Windows uses different line endings (CR and LF).</a:t>
            </a:r>
          </a:p>
          <a:p>
            <a:r>
              <a:rPr lang="en-US" dirty="0"/>
              <a:t>Follow guide lines in page 25 and 26 to change the content of </a:t>
            </a:r>
            <a:r>
              <a:rPr lang="en-US" b="1" dirty="0"/>
              <a:t>81-C# Script-NewBehaviourScript.cs.txt</a:t>
            </a:r>
            <a:r>
              <a:rPr lang="en-US" dirty="0"/>
              <a:t> file.</a:t>
            </a:r>
          </a:p>
        </p:txBody>
      </p:sp>
      <p:sp>
        <p:nvSpPr>
          <p:cNvPr id="4" name="Slide Number Placeholder 3"/>
          <p:cNvSpPr>
            <a:spLocks noGrp="1"/>
          </p:cNvSpPr>
          <p:nvPr>
            <p:ph type="sldNum" sz="quarter" idx="12"/>
          </p:nvPr>
        </p:nvSpPr>
        <p:spPr/>
        <p:txBody>
          <a:bodyPr/>
          <a:lstStyle/>
          <a:p>
            <a:fld id="{D6CEEAF8-5F12-45C4-8413-46E95F2DD0B2}" type="slidenum">
              <a:rPr lang="en-US" smtClean="0"/>
              <a:t>20</a:t>
            </a:fld>
            <a:endParaRPr lang="en-US"/>
          </a:p>
        </p:txBody>
      </p:sp>
    </p:spTree>
    <p:extLst>
      <p:ext uri="{BB962C8B-B14F-4D97-AF65-F5344CB8AC3E}">
        <p14:creationId xmlns:p14="http://schemas.microsoft.com/office/powerpoint/2010/main" val="81450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Matter of Style</a:t>
            </a:r>
            <a:endParaRPr lang="en-US" dirty="0"/>
          </a:p>
        </p:txBody>
      </p:sp>
      <p:sp>
        <p:nvSpPr>
          <p:cNvPr id="3" name="Content Placeholder 2"/>
          <p:cNvSpPr>
            <a:spLocks noGrp="1"/>
          </p:cNvSpPr>
          <p:nvPr>
            <p:ph idx="1"/>
          </p:nvPr>
        </p:nvSpPr>
        <p:spPr/>
        <p:txBody>
          <a:bodyPr/>
          <a:lstStyle/>
          <a:p>
            <a:r>
              <a:rPr lang="en-US" dirty="0"/>
              <a:t>Using reasonable, consistent style guidelines will help you develop</a:t>
            </a:r>
            <a:br>
              <a:rPr lang="en-US" dirty="0"/>
            </a:br>
            <a:r>
              <a:rPr lang="en-US" dirty="0"/>
              <a:t>better code</a:t>
            </a:r>
          </a:p>
          <a:p>
            <a:pPr lvl="1"/>
            <a:r>
              <a:rPr lang="en-US" dirty="0"/>
              <a:t>Variable names</a:t>
            </a:r>
          </a:p>
          <a:p>
            <a:pPr lvl="1"/>
            <a:r>
              <a:rPr lang="en-US" dirty="0"/>
              <a:t>Class names</a:t>
            </a:r>
          </a:p>
          <a:p>
            <a:pPr lvl="1"/>
            <a:r>
              <a:rPr lang="en-US" dirty="0"/>
              <a:t>Indentation</a:t>
            </a: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21</a:t>
            </a:fld>
            <a:endParaRPr lang="en-US"/>
          </a:p>
        </p:txBody>
      </p:sp>
    </p:spTree>
    <p:extLst>
      <p:ext uri="{BB962C8B-B14F-4D97-AF65-F5344CB8AC3E}">
        <p14:creationId xmlns:p14="http://schemas.microsoft.com/office/powerpoint/2010/main" val="2433355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Solving Problems One Step at a Time</a:t>
            </a:r>
            <a:endParaRPr lang="en-US" dirty="0"/>
          </a:p>
        </p:txBody>
      </p:sp>
      <p:sp>
        <p:nvSpPr>
          <p:cNvPr id="3" name="Content Placeholder 2"/>
          <p:cNvSpPr>
            <a:spLocks noGrp="1"/>
          </p:cNvSpPr>
          <p:nvPr>
            <p:ph idx="1"/>
          </p:nvPr>
        </p:nvSpPr>
        <p:spPr/>
        <p:txBody>
          <a:bodyPr>
            <a:normAutofit fontScale="92500"/>
          </a:bodyPr>
          <a:lstStyle/>
          <a:p>
            <a:r>
              <a:rPr lang="en-US" dirty="0"/>
              <a:t>How to go from a problem description to the code that solves the problem:</a:t>
            </a:r>
          </a:p>
          <a:p>
            <a:pPr marL="914400" lvl="1" indent="-457200">
              <a:buAutoNum type="arabicPeriod"/>
            </a:pPr>
            <a:r>
              <a:rPr lang="en-US" dirty="0"/>
              <a:t>Understand the Problem</a:t>
            </a:r>
          </a:p>
          <a:p>
            <a:pPr marL="914400" lvl="1" indent="-457200">
              <a:buAutoNum type="arabicPeriod"/>
            </a:pPr>
            <a:r>
              <a:rPr lang="en-US" dirty="0"/>
              <a:t>Design a Solution</a:t>
            </a:r>
          </a:p>
          <a:p>
            <a:pPr marL="914400" lvl="1" indent="-457200">
              <a:buAutoNum type="arabicPeriod"/>
            </a:pPr>
            <a:r>
              <a:rPr lang="en-US" dirty="0"/>
              <a:t>Write Test Cases</a:t>
            </a:r>
          </a:p>
          <a:p>
            <a:pPr marL="914400" lvl="1" indent="-457200">
              <a:buAutoNum type="arabicPeriod"/>
            </a:pPr>
            <a:r>
              <a:rPr lang="en-US" dirty="0"/>
              <a:t>Write the Code</a:t>
            </a:r>
          </a:p>
          <a:p>
            <a:pPr marL="914400" lvl="1" indent="-457200">
              <a:buAutoNum type="arabicPeriod"/>
            </a:pPr>
            <a:r>
              <a:rPr lang="en-US" dirty="0"/>
              <a:t>Test the Code</a:t>
            </a:r>
          </a:p>
          <a:p>
            <a:r>
              <a:rPr lang="en-US" dirty="0"/>
              <a:t>Problem solving is an iterative process no matter what set of steps we use.</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22</a:t>
            </a:fld>
            <a:endParaRPr lang="en-US"/>
          </a:p>
        </p:txBody>
      </p:sp>
    </p:spTree>
    <p:extLst>
      <p:ext uri="{BB962C8B-B14F-4D97-AF65-F5344CB8AC3E}">
        <p14:creationId xmlns:p14="http://schemas.microsoft.com/office/powerpoint/2010/main" val="848130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Solving Problems One Step at a Time</a:t>
            </a:r>
            <a:endParaRPr lang="en-US" dirty="0"/>
          </a:p>
        </p:txBody>
      </p:sp>
      <p:sp>
        <p:nvSpPr>
          <p:cNvPr id="3" name="Content Placeholder 2"/>
          <p:cNvSpPr>
            <a:spLocks noGrp="1"/>
          </p:cNvSpPr>
          <p:nvPr>
            <p:ph idx="1"/>
          </p:nvPr>
        </p:nvSpPr>
        <p:spPr>
          <a:xfrm>
            <a:off x="838200" y="1825624"/>
            <a:ext cx="11003280" cy="4883785"/>
          </a:xfrm>
        </p:spPr>
        <p:txBody>
          <a:bodyPr>
            <a:normAutofit fontScale="92500" lnSpcReduction="10000"/>
          </a:bodyPr>
          <a:lstStyle/>
          <a:p>
            <a:r>
              <a:rPr lang="en-US" i="1" dirty="0"/>
              <a:t>Understand the Problem</a:t>
            </a:r>
            <a:endParaRPr lang="en-US" dirty="0"/>
          </a:p>
          <a:p>
            <a:pPr lvl="1"/>
            <a:r>
              <a:rPr lang="en-US" dirty="0"/>
              <a:t>Understanding the problem requires that you understand WHAT is required.</a:t>
            </a:r>
          </a:p>
          <a:p>
            <a:r>
              <a:rPr lang="en-US" i="1" dirty="0"/>
              <a:t>Design a Solution</a:t>
            </a:r>
            <a:endParaRPr lang="en-US" dirty="0"/>
          </a:p>
          <a:p>
            <a:pPr lvl="1"/>
            <a:r>
              <a:rPr lang="en-US" dirty="0"/>
              <a:t>To figure out HOW you're going to solve the problem.</a:t>
            </a:r>
          </a:p>
          <a:p>
            <a:pPr lvl="1"/>
            <a:r>
              <a:rPr lang="en-US" dirty="0"/>
              <a:t>Designing your solution is one of the hardest problem-solving steps.</a:t>
            </a:r>
          </a:p>
          <a:p>
            <a:pPr lvl="1"/>
            <a:r>
              <a:rPr lang="en-US" dirty="0"/>
              <a:t>This step results in a set of classes, a set of objects, and a set of methods designed to solve the problem.</a:t>
            </a:r>
          </a:p>
          <a:p>
            <a:r>
              <a:rPr lang="en-US" i="1" dirty="0"/>
              <a:t>Write Test Cases</a:t>
            </a:r>
            <a:endParaRPr lang="en-US" dirty="0"/>
          </a:p>
          <a:p>
            <a:pPr lvl="1"/>
            <a:r>
              <a:rPr lang="en-US" dirty="0"/>
              <a:t>Does your solution do what it's supposed to?</a:t>
            </a:r>
          </a:p>
          <a:p>
            <a:pPr lvl="1"/>
            <a:r>
              <a:rPr lang="en-US" dirty="0"/>
              <a:t>One way to try to make sure a program does what it's supposed to do is with </a:t>
            </a:r>
            <a:r>
              <a:rPr lang="en-US" i="1" dirty="0"/>
              <a:t>testing</a:t>
            </a:r>
            <a:r>
              <a:rPr lang="en-US" dirty="0"/>
              <a:t>.</a:t>
            </a:r>
          </a:p>
          <a:p>
            <a:pPr lvl="1"/>
            <a:r>
              <a:rPr lang="en-US" dirty="0"/>
              <a:t>To accomplish testing, we'll write a set of </a:t>
            </a:r>
            <a:r>
              <a:rPr lang="en-US" i="1" dirty="0"/>
              <a:t>test cases </a:t>
            </a:r>
            <a:r>
              <a:rPr lang="en-US" dirty="0"/>
              <a:t>you run against your code to make sure it's working properly.</a:t>
            </a:r>
          </a:p>
          <a:p>
            <a:pPr lvl="1"/>
            <a:r>
              <a:rPr lang="en-US" dirty="0"/>
              <a:t>Black box test vs While box test, Unit test vs Functional test.</a:t>
            </a:r>
          </a:p>
        </p:txBody>
      </p:sp>
      <p:sp>
        <p:nvSpPr>
          <p:cNvPr id="4" name="Slide Number Placeholder 3"/>
          <p:cNvSpPr>
            <a:spLocks noGrp="1"/>
          </p:cNvSpPr>
          <p:nvPr>
            <p:ph type="sldNum" sz="quarter" idx="12"/>
          </p:nvPr>
        </p:nvSpPr>
        <p:spPr/>
        <p:txBody>
          <a:bodyPr/>
          <a:lstStyle/>
          <a:p>
            <a:fld id="{D6CEEAF8-5F12-45C4-8413-46E95F2DD0B2}" type="slidenum">
              <a:rPr lang="en-US" smtClean="0"/>
              <a:t>23</a:t>
            </a:fld>
            <a:endParaRPr lang="en-US"/>
          </a:p>
        </p:txBody>
      </p:sp>
    </p:spTree>
    <p:extLst>
      <p:ext uri="{BB962C8B-B14F-4D97-AF65-F5344CB8AC3E}">
        <p14:creationId xmlns:p14="http://schemas.microsoft.com/office/powerpoint/2010/main" val="2525211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Solving Problems One Step at a Time</a:t>
            </a:r>
            <a:endParaRPr lang="en-US" dirty="0"/>
          </a:p>
        </p:txBody>
      </p:sp>
      <p:sp>
        <p:nvSpPr>
          <p:cNvPr id="3" name="Content Placeholder 2"/>
          <p:cNvSpPr>
            <a:spLocks noGrp="1"/>
          </p:cNvSpPr>
          <p:nvPr>
            <p:ph idx="1"/>
          </p:nvPr>
        </p:nvSpPr>
        <p:spPr>
          <a:xfrm>
            <a:off x="838200" y="1825624"/>
            <a:ext cx="11003280" cy="4883785"/>
          </a:xfrm>
        </p:spPr>
        <p:txBody>
          <a:bodyPr>
            <a:normAutofit/>
          </a:bodyPr>
          <a:lstStyle/>
          <a:p>
            <a:r>
              <a:rPr lang="en-US" i="1" dirty="0"/>
              <a:t>Write the Code</a:t>
            </a:r>
            <a:endParaRPr lang="en-US" dirty="0"/>
          </a:p>
          <a:p>
            <a:pPr lvl="1"/>
            <a:r>
              <a:rPr lang="en-US" dirty="0"/>
              <a:t>This step is where you take your design and implement that design in a working C# program.</a:t>
            </a:r>
          </a:p>
          <a:p>
            <a:pPr lvl="1"/>
            <a:r>
              <a:rPr lang="en-US" dirty="0"/>
              <a:t>The hard part of this step is doing the detailed problem solving to figure out the precise steps you need to implement in your code to solve the problem.</a:t>
            </a:r>
          </a:p>
          <a:p>
            <a:pPr lvl="1"/>
            <a:r>
              <a:rPr lang="en-US" dirty="0"/>
              <a:t>Algorithms</a:t>
            </a:r>
          </a:p>
          <a:p>
            <a:r>
              <a:rPr lang="en-US" i="1" dirty="0"/>
              <a:t>Test the Code</a:t>
            </a:r>
            <a:endParaRPr lang="en-US" dirty="0"/>
          </a:p>
          <a:p>
            <a:pPr lvl="1"/>
            <a:r>
              <a:rPr lang="en-US" dirty="0"/>
              <a:t>You run your test cases to make sure the program actually behaves the way you expected it to (and the way it's supposed to).</a:t>
            </a:r>
          </a:p>
          <a:p>
            <a:pPr lvl="1"/>
            <a:r>
              <a:rPr lang="en-US" i="1" dirty="0"/>
              <a:t>Debug </a:t>
            </a:r>
            <a:r>
              <a:rPr lang="en-US" dirty="0"/>
              <a:t>– to find and fix the problems you discover as you test your code. Debugging is a part of every programmer’s life.</a:t>
            </a: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24</a:t>
            </a:fld>
            <a:endParaRPr lang="en-US"/>
          </a:p>
        </p:txBody>
      </p:sp>
    </p:spTree>
    <p:extLst>
      <p:ext uri="{BB962C8B-B14F-4D97-AF65-F5344CB8AC3E}">
        <p14:creationId xmlns:p14="http://schemas.microsoft.com/office/powerpoint/2010/main" val="2484295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Sequence Control Structure</a:t>
            </a:r>
            <a:endParaRPr lang="en-US"/>
          </a:p>
        </p:txBody>
      </p:sp>
      <p:sp>
        <p:nvSpPr>
          <p:cNvPr id="3" name="Content Placeholder 2"/>
          <p:cNvSpPr>
            <a:spLocks noGrp="1"/>
          </p:cNvSpPr>
          <p:nvPr>
            <p:ph idx="1"/>
          </p:nvPr>
        </p:nvSpPr>
        <p:spPr>
          <a:xfrm>
            <a:off x="838200" y="1825625"/>
            <a:ext cx="11220450" cy="4351338"/>
          </a:xfrm>
        </p:spPr>
        <p:txBody>
          <a:bodyPr/>
          <a:lstStyle/>
          <a:p>
            <a:r>
              <a:rPr lang="en-US" dirty="0"/>
              <a:t>The simplest problem solutions just start at the beginning and go to the end, one step at a time.</a:t>
            </a:r>
          </a:p>
          <a:p>
            <a:r>
              <a:rPr lang="en-US" dirty="0"/>
              <a:t>Example: Write an algorithm that will read in the name of a band, then print that name out.</a:t>
            </a:r>
          </a:p>
          <a:p>
            <a:pPr lvl="1"/>
            <a:r>
              <a:rPr lang="en-US" dirty="0"/>
              <a:t>Algorithm:</a:t>
            </a:r>
          </a:p>
          <a:p>
            <a:pPr lvl="1"/>
            <a:endParaRPr lang="en-US" dirty="0"/>
          </a:p>
        </p:txBody>
      </p:sp>
      <p:pic>
        <p:nvPicPr>
          <p:cNvPr id="4" name="Picture 3"/>
          <p:cNvPicPr>
            <a:picLocks noChangeAspect="1"/>
          </p:cNvPicPr>
          <p:nvPr/>
        </p:nvPicPr>
        <p:blipFill>
          <a:blip r:embed="rId2"/>
          <a:stretch>
            <a:fillRect/>
          </a:stretch>
        </p:blipFill>
        <p:spPr>
          <a:xfrm>
            <a:off x="1574482" y="4001294"/>
            <a:ext cx="4774280" cy="616426"/>
          </a:xfrm>
          <a:prstGeom prst="rect">
            <a:avLst/>
          </a:prstGeom>
        </p:spPr>
      </p:pic>
      <p:pic>
        <p:nvPicPr>
          <p:cNvPr id="5" name="Picture 4"/>
          <p:cNvPicPr>
            <a:picLocks noChangeAspect="1"/>
          </p:cNvPicPr>
          <p:nvPr/>
        </p:nvPicPr>
        <p:blipFill>
          <a:blip r:embed="rId3"/>
          <a:stretch>
            <a:fillRect/>
          </a:stretch>
        </p:blipFill>
        <p:spPr>
          <a:xfrm>
            <a:off x="8434387" y="3829050"/>
            <a:ext cx="2752725" cy="1828800"/>
          </a:xfrm>
          <a:prstGeom prst="rect">
            <a:avLst/>
          </a:prstGeom>
        </p:spPr>
      </p:pic>
      <p:sp>
        <p:nvSpPr>
          <p:cNvPr id="6" name="Right Arrow 5"/>
          <p:cNvSpPr/>
          <p:nvPr/>
        </p:nvSpPr>
        <p:spPr>
          <a:xfrm>
            <a:off x="6743700" y="4491990"/>
            <a:ext cx="1554480" cy="354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D6CEEAF8-5F12-45C4-8413-46E95F2DD0B2}" type="slidenum">
              <a:rPr lang="en-US" smtClean="0"/>
              <a:t>25</a:t>
            </a:fld>
            <a:endParaRPr lang="en-US"/>
          </a:p>
        </p:txBody>
      </p:sp>
    </p:spTree>
    <p:extLst>
      <p:ext uri="{BB962C8B-B14F-4D97-AF65-F5344CB8AC3E}">
        <p14:creationId xmlns:p14="http://schemas.microsoft.com/office/powerpoint/2010/main" val="57479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Sequence Control Structures</a:t>
            </a:r>
            <a:endParaRPr lang="en-US" dirty="0"/>
          </a:p>
        </p:txBody>
      </p:sp>
      <p:sp>
        <p:nvSpPr>
          <p:cNvPr id="3" name="Content Placeholder 2"/>
          <p:cNvSpPr>
            <a:spLocks noGrp="1"/>
          </p:cNvSpPr>
          <p:nvPr>
            <p:ph idx="1"/>
          </p:nvPr>
        </p:nvSpPr>
        <p:spPr/>
        <p:txBody>
          <a:bodyPr/>
          <a:lstStyle/>
          <a:p>
            <a:r>
              <a:rPr lang="en-US" dirty="0"/>
              <a:t>Testing the code for the problem in the previous example.</a:t>
            </a:r>
          </a:p>
        </p:txBody>
      </p:sp>
      <p:pic>
        <p:nvPicPr>
          <p:cNvPr id="4" name="Picture 3"/>
          <p:cNvPicPr>
            <a:picLocks noChangeAspect="1"/>
          </p:cNvPicPr>
          <p:nvPr/>
        </p:nvPicPr>
        <p:blipFill>
          <a:blip r:embed="rId2"/>
          <a:stretch>
            <a:fillRect/>
          </a:stretch>
        </p:blipFill>
        <p:spPr>
          <a:xfrm>
            <a:off x="1533525" y="2479199"/>
            <a:ext cx="5357670" cy="1887061"/>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26</a:t>
            </a:fld>
            <a:endParaRPr lang="en-US"/>
          </a:p>
        </p:txBody>
      </p:sp>
    </p:spTree>
    <p:extLst>
      <p:ext uri="{BB962C8B-B14F-4D97-AF65-F5344CB8AC3E}">
        <p14:creationId xmlns:p14="http://schemas.microsoft.com/office/powerpoint/2010/main" val="1095914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a:t>
            </a:r>
            <a:endParaRPr lang="en-US" dirty="0"/>
          </a:p>
        </p:txBody>
      </p:sp>
      <p:sp>
        <p:nvSpPr>
          <p:cNvPr id="3" name="Content Placeholder 2"/>
          <p:cNvSpPr>
            <a:spLocks noGrp="1"/>
          </p:cNvSpPr>
          <p:nvPr>
            <p:ph idx="1"/>
          </p:nvPr>
        </p:nvSpPr>
        <p:spPr>
          <a:xfrm>
            <a:off x="838200" y="1825624"/>
            <a:ext cx="11140440" cy="4849495"/>
          </a:xfrm>
        </p:spPr>
        <p:txBody>
          <a:bodyPr>
            <a:normAutofit lnSpcReduction="10000"/>
          </a:bodyPr>
          <a:lstStyle/>
          <a:p>
            <a:r>
              <a:rPr lang="en-US" dirty="0"/>
              <a:t>The print rain message program description:</a:t>
            </a:r>
            <a:br>
              <a:rPr lang="en-US" dirty="0"/>
            </a:br>
            <a:r>
              <a:rPr lang="en-US" dirty="0"/>
              <a:t>Print the lines:</a:t>
            </a:r>
            <a:br>
              <a:rPr lang="en-US" dirty="0"/>
            </a:br>
            <a:r>
              <a:rPr lang="en-US" dirty="0"/>
              <a:t>	</a:t>
            </a:r>
            <a:r>
              <a:rPr lang="en-US" i="1" dirty="0"/>
              <a:t>Hello, world</a:t>
            </a:r>
            <a:br>
              <a:rPr lang="en-US" i="1" dirty="0"/>
            </a:br>
            <a:r>
              <a:rPr lang="en-US" i="1" dirty="0"/>
              <a:t>	Chinese Democracy is done and it's November</a:t>
            </a:r>
            <a:br>
              <a:rPr lang="en-US" i="1" dirty="0"/>
            </a:br>
            <a:r>
              <a:rPr lang="en-US" i="1" dirty="0"/>
              <a:t>	Is it raining?</a:t>
            </a:r>
            <a:br>
              <a:rPr lang="en-US" i="1" dirty="0"/>
            </a:br>
            <a:r>
              <a:rPr lang="en-US" dirty="0"/>
              <a:t>to the screen.</a:t>
            </a:r>
          </a:p>
          <a:p>
            <a:r>
              <a:rPr lang="en-US" i="1" dirty="0"/>
              <a:t>Understand the Problem</a:t>
            </a:r>
          </a:p>
          <a:p>
            <a:pPr lvl="1"/>
            <a:r>
              <a:rPr lang="en-US" dirty="0"/>
              <a:t>easy to understand.</a:t>
            </a:r>
          </a:p>
          <a:p>
            <a:r>
              <a:rPr lang="en-US" i="1" dirty="0"/>
              <a:t>Design a Solution</a:t>
            </a:r>
          </a:p>
          <a:p>
            <a:pPr lvl="1"/>
            <a:r>
              <a:rPr lang="en-US" dirty="0"/>
              <a:t>using an application class that prints out each line in the message.</a:t>
            </a:r>
          </a:p>
          <a:p>
            <a:pPr lvl="2"/>
            <a:r>
              <a:rPr lang="en-US" dirty="0"/>
              <a:t>Application class: Program</a:t>
            </a:r>
          </a:p>
          <a:p>
            <a:pPr lvl="2"/>
            <a:r>
              <a:rPr lang="en-US" dirty="0"/>
              <a:t>A single method: Main </a:t>
            </a:r>
          </a:p>
        </p:txBody>
      </p:sp>
      <p:sp>
        <p:nvSpPr>
          <p:cNvPr id="4" name="Slide Number Placeholder 3"/>
          <p:cNvSpPr>
            <a:spLocks noGrp="1"/>
          </p:cNvSpPr>
          <p:nvPr>
            <p:ph type="sldNum" sz="quarter" idx="12"/>
          </p:nvPr>
        </p:nvSpPr>
        <p:spPr/>
        <p:txBody>
          <a:bodyPr/>
          <a:lstStyle/>
          <a:p>
            <a:fld id="{D6CEEAF8-5F12-45C4-8413-46E95F2DD0B2}" type="slidenum">
              <a:rPr lang="en-US" smtClean="0"/>
              <a:t>27</a:t>
            </a:fld>
            <a:endParaRPr lang="en-US"/>
          </a:p>
        </p:txBody>
      </p:sp>
    </p:spTree>
    <p:extLst>
      <p:ext uri="{BB962C8B-B14F-4D97-AF65-F5344CB8AC3E}">
        <p14:creationId xmlns:p14="http://schemas.microsoft.com/office/powerpoint/2010/main" val="3388492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a:t>
            </a:r>
            <a:endParaRPr lang="en-US" dirty="0"/>
          </a:p>
        </p:txBody>
      </p:sp>
      <p:sp>
        <p:nvSpPr>
          <p:cNvPr id="3" name="Content Placeholder 2"/>
          <p:cNvSpPr>
            <a:spLocks noGrp="1"/>
          </p:cNvSpPr>
          <p:nvPr>
            <p:ph idx="1"/>
          </p:nvPr>
        </p:nvSpPr>
        <p:spPr>
          <a:xfrm>
            <a:off x="838200" y="1825624"/>
            <a:ext cx="11140440" cy="4849495"/>
          </a:xfrm>
        </p:spPr>
        <p:txBody>
          <a:bodyPr>
            <a:normAutofit/>
          </a:bodyPr>
          <a:lstStyle/>
          <a:p>
            <a:r>
              <a:rPr lang="en-US" i="1" dirty="0"/>
              <a:t>Write Test Cases</a:t>
            </a:r>
          </a:p>
          <a:p>
            <a:pPr lvl="1"/>
            <a:r>
              <a:rPr lang="en-US" i="1" dirty="0"/>
              <a:t>No inputs, only output</a:t>
            </a:r>
          </a:p>
          <a:p>
            <a:endParaRPr lang="en-US" dirty="0"/>
          </a:p>
        </p:txBody>
      </p:sp>
      <p:pic>
        <p:nvPicPr>
          <p:cNvPr id="4" name="Picture 3"/>
          <p:cNvPicPr>
            <a:picLocks noChangeAspect="1"/>
          </p:cNvPicPr>
          <p:nvPr/>
        </p:nvPicPr>
        <p:blipFill>
          <a:blip r:embed="rId2"/>
          <a:stretch>
            <a:fillRect/>
          </a:stretch>
        </p:blipFill>
        <p:spPr>
          <a:xfrm>
            <a:off x="1416367" y="2872740"/>
            <a:ext cx="6804096" cy="2465070"/>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28</a:t>
            </a:fld>
            <a:endParaRPr lang="en-US"/>
          </a:p>
        </p:txBody>
      </p:sp>
    </p:spTree>
    <p:extLst>
      <p:ext uri="{BB962C8B-B14F-4D97-AF65-F5344CB8AC3E}">
        <p14:creationId xmlns:p14="http://schemas.microsoft.com/office/powerpoint/2010/main" val="105592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a:t>
            </a:r>
            <a:endParaRPr lang="en-US" dirty="0"/>
          </a:p>
        </p:txBody>
      </p:sp>
      <p:sp>
        <p:nvSpPr>
          <p:cNvPr id="3" name="Content Placeholder 2"/>
          <p:cNvSpPr>
            <a:spLocks noGrp="1"/>
          </p:cNvSpPr>
          <p:nvPr>
            <p:ph idx="1"/>
          </p:nvPr>
        </p:nvSpPr>
        <p:spPr>
          <a:xfrm>
            <a:off x="838200" y="1825624"/>
            <a:ext cx="11140440" cy="4849495"/>
          </a:xfrm>
        </p:spPr>
        <p:txBody>
          <a:bodyPr>
            <a:normAutofit/>
          </a:bodyPr>
          <a:lstStyle/>
          <a:p>
            <a:r>
              <a:rPr lang="en-US" i="1" dirty="0"/>
              <a:t>Write the Code</a:t>
            </a:r>
            <a:endParaRPr lang="en-US" dirty="0"/>
          </a:p>
        </p:txBody>
      </p:sp>
      <p:pic>
        <p:nvPicPr>
          <p:cNvPr id="5" name="Picture 4"/>
          <p:cNvPicPr>
            <a:picLocks noChangeAspect="1"/>
          </p:cNvPicPr>
          <p:nvPr/>
        </p:nvPicPr>
        <p:blipFill>
          <a:blip r:embed="rId2"/>
          <a:stretch>
            <a:fillRect/>
          </a:stretch>
        </p:blipFill>
        <p:spPr>
          <a:xfrm>
            <a:off x="1423036" y="2330767"/>
            <a:ext cx="6500134" cy="4344352"/>
          </a:xfrm>
          <a:prstGeom prst="rect">
            <a:avLst/>
          </a:prstGeom>
        </p:spPr>
      </p:pic>
      <p:sp>
        <p:nvSpPr>
          <p:cNvPr id="4" name="Slide Number Placeholder 3"/>
          <p:cNvSpPr>
            <a:spLocks noGrp="1"/>
          </p:cNvSpPr>
          <p:nvPr>
            <p:ph type="sldNum" sz="quarter" idx="12"/>
          </p:nvPr>
        </p:nvSpPr>
        <p:spPr/>
        <p:txBody>
          <a:bodyPr/>
          <a:lstStyle/>
          <a:p>
            <a:fld id="{D6CEEAF8-5F12-45C4-8413-46E95F2DD0B2}" type="slidenum">
              <a:rPr lang="en-US" smtClean="0"/>
              <a:t>29</a:t>
            </a:fld>
            <a:endParaRPr lang="en-US"/>
          </a:p>
        </p:txBody>
      </p:sp>
    </p:spTree>
    <p:extLst>
      <p:ext uri="{BB962C8B-B14F-4D97-AF65-F5344CB8AC3E}">
        <p14:creationId xmlns:p14="http://schemas.microsoft.com/office/powerpoint/2010/main" val="71066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a:t>
            </a:r>
          </a:p>
        </p:txBody>
      </p:sp>
      <p:sp>
        <p:nvSpPr>
          <p:cNvPr id="3" name="Content Placeholder 2"/>
          <p:cNvSpPr>
            <a:spLocks noGrp="1"/>
          </p:cNvSpPr>
          <p:nvPr>
            <p:ph idx="1"/>
          </p:nvPr>
        </p:nvSpPr>
        <p:spPr>
          <a:xfrm>
            <a:off x="838200" y="1825624"/>
            <a:ext cx="10515600" cy="4918075"/>
          </a:xfrm>
        </p:spPr>
        <p:txBody>
          <a:bodyPr>
            <a:normAutofit lnSpcReduction="10000"/>
          </a:bodyPr>
          <a:lstStyle/>
          <a:p>
            <a:r>
              <a:rPr lang="en-US" dirty="0"/>
              <a:t>Writing and Running a C# Program</a:t>
            </a:r>
          </a:p>
          <a:p>
            <a:r>
              <a:rPr lang="en-US" dirty="0"/>
              <a:t>What Does a C# Program Look Like?</a:t>
            </a:r>
          </a:p>
          <a:p>
            <a:r>
              <a:rPr lang="en-US" dirty="0"/>
              <a:t>Using Other Namespaces and Classes</a:t>
            </a:r>
          </a:p>
          <a:p>
            <a:r>
              <a:rPr lang="en-US" dirty="0"/>
              <a:t>Namespace/ Comments/ Class/ Identifiers</a:t>
            </a:r>
          </a:p>
          <a:p>
            <a:r>
              <a:rPr lang="en-US" dirty="0"/>
              <a:t>The Main method</a:t>
            </a:r>
          </a:p>
          <a:p>
            <a:r>
              <a:rPr lang="en-US" dirty="0"/>
              <a:t>Variables and Constants</a:t>
            </a:r>
          </a:p>
          <a:p>
            <a:r>
              <a:rPr lang="en-US" dirty="0"/>
              <a:t>Console Output</a:t>
            </a:r>
          </a:p>
          <a:p>
            <a:r>
              <a:rPr lang="en-US" dirty="0"/>
              <a:t>Exercise 1</a:t>
            </a:r>
          </a:p>
          <a:p>
            <a:r>
              <a:rPr lang="en-US" dirty="0"/>
              <a:t>A Word About Curly Braces</a:t>
            </a:r>
          </a:p>
          <a:p>
            <a:r>
              <a:rPr lang="en-US" dirty="0"/>
              <a:t>A Matter of Style</a:t>
            </a:r>
          </a:p>
        </p:txBody>
      </p:sp>
      <p:sp>
        <p:nvSpPr>
          <p:cNvPr id="4" name="Slide Number Placeholder 3"/>
          <p:cNvSpPr>
            <a:spLocks noGrp="1"/>
          </p:cNvSpPr>
          <p:nvPr>
            <p:ph type="sldNum" sz="quarter" idx="12"/>
          </p:nvPr>
        </p:nvSpPr>
        <p:spPr/>
        <p:txBody>
          <a:bodyPr/>
          <a:lstStyle/>
          <a:p>
            <a:fld id="{D6CEEAF8-5F12-45C4-8413-46E95F2DD0B2}" type="slidenum">
              <a:rPr lang="en-US" smtClean="0"/>
              <a:t>3</a:t>
            </a:fld>
            <a:endParaRPr lang="en-US"/>
          </a:p>
        </p:txBody>
      </p:sp>
    </p:spTree>
    <p:extLst>
      <p:ext uri="{BB962C8B-B14F-4D97-AF65-F5344CB8AC3E}">
        <p14:creationId xmlns:p14="http://schemas.microsoft.com/office/powerpoint/2010/main" val="136812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a:t>
            </a:r>
            <a:endParaRPr lang="en-US" dirty="0"/>
          </a:p>
        </p:txBody>
      </p:sp>
      <p:sp>
        <p:nvSpPr>
          <p:cNvPr id="3" name="Content Placeholder 2"/>
          <p:cNvSpPr>
            <a:spLocks noGrp="1"/>
          </p:cNvSpPr>
          <p:nvPr>
            <p:ph idx="1"/>
          </p:nvPr>
        </p:nvSpPr>
        <p:spPr>
          <a:xfrm>
            <a:off x="838200" y="1825624"/>
            <a:ext cx="11140440" cy="4849495"/>
          </a:xfrm>
        </p:spPr>
        <p:txBody>
          <a:bodyPr>
            <a:normAutofit/>
          </a:bodyPr>
          <a:lstStyle/>
          <a:p>
            <a:r>
              <a:rPr lang="en-US" i="1" dirty="0"/>
              <a:t>Test the Code</a:t>
            </a:r>
            <a:endParaRPr lang="en-US" dirty="0"/>
          </a:p>
        </p:txBody>
      </p:sp>
      <p:pic>
        <p:nvPicPr>
          <p:cNvPr id="4" name="Picture 3"/>
          <p:cNvPicPr>
            <a:picLocks noChangeAspect="1"/>
          </p:cNvPicPr>
          <p:nvPr/>
        </p:nvPicPr>
        <p:blipFill>
          <a:blip r:embed="rId2"/>
          <a:stretch>
            <a:fillRect/>
          </a:stretch>
        </p:blipFill>
        <p:spPr>
          <a:xfrm>
            <a:off x="1593532" y="2517457"/>
            <a:ext cx="5781675" cy="3171825"/>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30</a:t>
            </a:fld>
            <a:endParaRPr lang="en-US"/>
          </a:p>
        </p:txBody>
      </p:sp>
    </p:spTree>
    <p:extLst>
      <p:ext uri="{BB962C8B-B14F-4D97-AF65-F5344CB8AC3E}">
        <p14:creationId xmlns:p14="http://schemas.microsoft.com/office/powerpoint/2010/main" val="2609627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a Unity Script</a:t>
            </a:r>
            <a:endParaRPr lang="en-US" dirty="0"/>
          </a:p>
        </p:txBody>
      </p:sp>
      <p:sp>
        <p:nvSpPr>
          <p:cNvPr id="3" name="Content Placeholder 2"/>
          <p:cNvSpPr>
            <a:spLocks noGrp="1"/>
          </p:cNvSpPr>
          <p:nvPr>
            <p:ph idx="1"/>
          </p:nvPr>
        </p:nvSpPr>
        <p:spPr>
          <a:xfrm>
            <a:off x="838200" y="1825625"/>
            <a:ext cx="11254740" cy="4351338"/>
          </a:xfrm>
        </p:spPr>
        <p:txBody>
          <a:bodyPr>
            <a:normAutofit/>
          </a:bodyPr>
          <a:lstStyle/>
          <a:p>
            <a:r>
              <a:rPr lang="en-US" dirty="0"/>
              <a:t>Implement a Unity script that outputs the same message.</a:t>
            </a:r>
          </a:p>
          <a:p>
            <a:pPr lvl="1"/>
            <a:r>
              <a:rPr lang="en-US" dirty="0"/>
              <a:t>Refer to 2.16 in the textbook.</a:t>
            </a:r>
          </a:p>
        </p:txBody>
      </p:sp>
      <p:sp>
        <p:nvSpPr>
          <p:cNvPr id="4" name="Slide Number Placeholder 3"/>
          <p:cNvSpPr>
            <a:spLocks noGrp="1"/>
          </p:cNvSpPr>
          <p:nvPr>
            <p:ph type="sldNum" sz="quarter" idx="12"/>
          </p:nvPr>
        </p:nvSpPr>
        <p:spPr/>
        <p:txBody>
          <a:bodyPr/>
          <a:lstStyle/>
          <a:p>
            <a:fld id="{D6CEEAF8-5F12-45C4-8413-46E95F2DD0B2}" type="slidenum">
              <a:rPr lang="en-US" smtClean="0"/>
              <a:t>31</a:t>
            </a:fld>
            <a:endParaRPr lang="en-US"/>
          </a:p>
        </p:txBody>
      </p:sp>
    </p:spTree>
    <p:extLst>
      <p:ext uri="{BB962C8B-B14F-4D97-AF65-F5344CB8AC3E}">
        <p14:creationId xmlns:p14="http://schemas.microsoft.com/office/powerpoint/2010/main" val="166285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Writing Your First Unity Script</a:t>
            </a:r>
          </a:p>
        </p:txBody>
      </p:sp>
      <p:sp>
        <p:nvSpPr>
          <p:cNvPr id="3" name="Content Placeholder 2"/>
          <p:cNvSpPr>
            <a:spLocks noGrp="1"/>
          </p:cNvSpPr>
          <p:nvPr>
            <p:ph idx="1"/>
          </p:nvPr>
        </p:nvSpPr>
        <p:spPr/>
        <p:txBody>
          <a:bodyPr/>
          <a:lstStyle/>
          <a:p>
            <a:r>
              <a:rPr lang="en-US" dirty="0"/>
              <a:t>Problem – Output your favorite three games</a:t>
            </a:r>
          </a:p>
          <a:p>
            <a:pPr lvl="1"/>
            <a:r>
              <a:rPr lang="en-US" dirty="0"/>
              <a:t>Create a new 2D Unity project named Exercise2. Add a scenes folder and save the current scene as scene0. Add a scripts folder and add a new C# script named </a:t>
            </a:r>
            <a:r>
              <a:rPr lang="en-US" dirty="0" err="1"/>
              <a:t>PrintFavoriteGames</a:t>
            </a:r>
            <a:r>
              <a:rPr lang="en-US" dirty="0"/>
              <a:t>. Open the script, fill in the comment near the top of the script, and delete the Update method. Next, add code to the Start method to output the names of your three favorite games. Attach the script to the Main Camera in the scene and run the game to see the output in the Console window.</a:t>
            </a:r>
          </a:p>
        </p:txBody>
      </p:sp>
      <p:sp>
        <p:nvSpPr>
          <p:cNvPr id="4" name="Slide Number Placeholder 3"/>
          <p:cNvSpPr>
            <a:spLocks noGrp="1"/>
          </p:cNvSpPr>
          <p:nvPr>
            <p:ph type="sldNum" sz="quarter" idx="12"/>
          </p:nvPr>
        </p:nvSpPr>
        <p:spPr/>
        <p:txBody>
          <a:bodyPr/>
          <a:lstStyle/>
          <a:p>
            <a:fld id="{D6CEEAF8-5F12-45C4-8413-46E95F2DD0B2}" type="slidenum">
              <a:rPr lang="en-US" smtClean="0"/>
              <a:t>32</a:t>
            </a:fld>
            <a:endParaRPr lang="en-US"/>
          </a:p>
        </p:txBody>
      </p:sp>
    </p:spTree>
    <p:extLst>
      <p:ext uri="{BB962C8B-B14F-4D97-AF65-F5344CB8AC3E}">
        <p14:creationId xmlns:p14="http://schemas.microsoft.com/office/powerpoint/2010/main" val="3675193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p:txBody>
          <a:bodyPr/>
          <a:lstStyle/>
          <a:p>
            <a:r>
              <a:rPr lang="en-US"/>
              <a:t>Unity documentation.</a:t>
            </a:r>
            <a:endParaRPr lang="en-US" dirty="0"/>
          </a:p>
          <a:p>
            <a:r>
              <a:rPr lang="en-US" dirty="0"/>
              <a:t>Write and </a:t>
            </a:r>
            <a:r>
              <a:rPr lang="en-US" dirty="0" err="1"/>
              <a:t>WriteLine</a:t>
            </a:r>
            <a:r>
              <a:rPr lang="en-US" dirty="0"/>
              <a:t> methods.</a:t>
            </a:r>
          </a:p>
          <a:p>
            <a:r>
              <a:rPr lang="en-US" dirty="0"/>
              <a:t>Display output in the Unity Console window.</a:t>
            </a:r>
          </a:p>
        </p:txBody>
      </p:sp>
      <p:sp>
        <p:nvSpPr>
          <p:cNvPr id="4" name="Slide Number Placeholder 3"/>
          <p:cNvSpPr>
            <a:spLocks noGrp="1"/>
          </p:cNvSpPr>
          <p:nvPr>
            <p:ph type="sldNum" sz="quarter" idx="12"/>
          </p:nvPr>
        </p:nvSpPr>
        <p:spPr/>
        <p:txBody>
          <a:bodyPr/>
          <a:lstStyle/>
          <a:p>
            <a:fld id="{D6CEEAF8-5F12-45C4-8413-46E95F2DD0B2}"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229572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a:t>
            </a:r>
          </a:p>
        </p:txBody>
      </p:sp>
      <p:sp>
        <p:nvSpPr>
          <p:cNvPr id="3" name="Content Placeholder 2"/>
          <p:cNvSpPr>
            <a:spLocks noGrp="1"/>
          </p:cNvSpPr>
          <p:nvPr>
            <p:ph idx="1"/>
          </p:nvPr>
        </p:nvSpPr>
        <p:spPr>
          <a:xfrm>
            <a:off x="838200" y="1825624"/>
            <a:ext cx="10515600" cy="4918075"/>
          </a:xfrm>
        </p:spPr>
        <p:txBody>
          <a:bodyPr>
            <a:normAutofit/>
          </a:bodyPr>
          <a:lstStyle/>
          <a:p>
            <a:r>
              <a:rPr lang="en-US" dirty="0"/>
              <a:t>Solving Problems One Step at a Time</a:t>
            </a:r>
          </a:p>
          <a:p>
            <a:r>
              <a:rPr lang="en-US" dirty="0"/>
              <a:t>Sequence Control Structure</a:t>
            </a:r>
          </a:p>
          <a:p>
            <a:r>
              <a:rPr lang="en-US" dirty="0"/>
              <a:t>Testing Sequence Control Structures</a:t>
            </a:r>
          </a:p>
          <a:p>
            <a:r>
              <a:rPr lang="en-US" dirty="0"/>
              <a:t>Putting It All Together</a:t>
            </a:r>
          </a:p>
          <a:p>
            <a:r>
              <a:rPr lang="en-US" dirty="0"/>
              <a:t>Adding a Unity Script</a:t>
            </a:r>
          </a:p>
          <a:p>
            <a:r>
              <a:rPr lang="en-US"/>
              <a:t>Exercise 2</a:t>
            </a:r>
            <a:endParaRPr lang="en-US" dirty="0"/>
          </a:p>
          <a:p>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4</a:t>
            </a:fld>
            <a:endParaRPr lang="en-US"/>
          </a:p>
        </p:txBody>
      </p:sp>
    </p:spTree>
    <p:extLst>
      <p:ext uri="{BB962C8B-B14F-4D97-AF65-F5344CB8AC3E}">
        <p14:creationId xmlns:p14="http://schemas.microsoft.com/office/powerpoint/2010/main" val="394670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and Running a C# Program</a:t>
            </a:r>
          </a:p>
        </p:txBody>
      </p:sp>
      <p:sp>
        <p:nvSpPr>
          <p:cNvPr id="3" name="Content Placeholder 2"/>
          <p:cNvSpPr>
            <a:spLocks noGrp="1"/>
          </p:cNvSpPr>
          <p:nvPr>
            <p:ph idx="1"/>
          </p:nvPr>
        </p:nvSpPr>
        <p:spPr/>
        <p:txBody>
          <a:bodyPr/>
          <a:lstStyle/>
          <a:p>
            <a:r>
              <a:rPr lang="en-US" dirty="0"/>
              <a:t>Installing:</a:t>
            </a:r>
          </a:p>
          <a:p>
            <a:pPr lvl="1"/>
            <a:r>
              <a:rPr lang="en-US" dirty="0"/>
              <a:t>IDE: Visual Studio Community 2019</a:t>
            </a:r>
          </a:p>
          <a:p>
            <a:pPr lvl="1"/>
            <a:r>
              <a:rPr lang="en-US" dirty="0"/>
              <a:t>Unity</a:t>
            </a:r>
          </a:p>
          <a:p>
            <a:pPr lvl="1"/>
            <a:r>
              <a:rPr lang="en-US" dirty="0"/>
              <a:t>Refer to “</a:t>
            </a:r>
            <a:r>
              <a:rPr lang="en-US" b="1" dirty="0"/>
              <a:t>Appendix: Setting Up Your Development Environment</a:t>
            </a:r>
            <a:r>
              <a:rPr lang="en-US" dirty="0"/>
              <a:t> ” (the pdf file).</a:t>
            </a:r>
          </a:p>
          <a:p>
            <a:r>
              <a:rPr lang="en-US" dirty="0"/>
              <a:t>Create one </a:t>
            </a:r>
            <a:r>
              <a:rPr lang="en-US" b="1" dirty="0"/>
              <a:t>Console Application</a:t>
            </a:r>
            <a:r>
              <a:rPr lang="en-US" dirty="0"/>
              <a:t> with Visual Studio:</a:t>
            </a:r>
          </a:p>
          <a:p>
            <a:pPr lvl="1"/>
            <a:r>
              <a:rPr lang="en-US" dirty="0"/>
              <a:t>Name: </a:t>
            </a:r>
            <a:r>
              <a:rPr lang="en-US" dirty="0" err="1"/>
              <a:t>PrintRainMessage</a:t>
            </a:r>
            <a:endParaRPr lang="en-US" dirty="0"/>
          </a:p>
          <a:p>
            <a:pPr lvl="1"/>
            <a:r>
              <a:rPr lang="en-US" dirty="0"/>
              <a:t>Code: in the next slide.</a:t>
            </a:r>
          </a:p>
          <a:p>
            <a:pPr lvl="1"/>
            <a:r>
              <a:rPr lang="en-US" dirty="0"/>
              <a:t>Build</a:t>
            </a:r>
            <a:br>
              <a:rPr lang="en-US" dirty="0"/>
            </a:br>
            <a:endParaRPr lang="en-US" dirty="0"/>
          </a:p>
        </p:txBody>
      </p:sp>
      <p:sp>
        <p:nvSpPr>
          <p:cNvPr id="4" name="Slide Number Placeholder 3"/>
          <p:cNvSpPr>
            <a:spLocks noGrp="1"/>
          </p:cNvSpPr>
          <p:nvPr>
            <p:ph type="sldNum" sz="quarter" idx="12"/>
          </p:nvPr>
        </p:nvSpPr>
        <p:spPr/>
        <p:txBody>
          <a:bodyPr/>
          <a:lstStyle/>
          <a:p>
            <a:fld id="{D6CEEAF8-5F12-45C4-8413-46E95F2DD0B2}" type="slidenum">
              <a:rPr lang="en-US" smtClean="0"/>
              <a:t>5</a:t>
            </a:fld>
            <a:endParaRPr lang="en-US"/>
          </a:p>
        </p:txBody>
      </p:sp>
    </p:spTree>
    <p:extLst>
      <p:ext uri="{BB962C8B-B14F-4D97-AF65-F5344CB8AC3E}">
        <p14:creationId xmlns:p14="http://schemas.microsoft.com/office/powerpoint/2010/main" val="10270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and Running a C# Program</a:t>
            </a:r>
          </a:p>
        </p:txBody>
      </p:sp>
      <p:pic>
        <p:nvPicPr>
          <p:cNvPr id="4" name="Picture 3"/>
          <p:cNvPicPr>
            <a:picLocks noChangeAspect="1"/>
          </p:cNvPicPr>
          <p:nvPr/>
        </p:nvPicPr>
        <p:blipFill>
          <a:blip r:embed="rId2"/>
          <a:stretch>
            <a:fillRect/>
          </a:stretch>
        </p:blipFill>
        <p:spPr>
          <a:xfrm>
            <a:off x="2271712" y="1690688"/>
            <a:ext cx="7648575" cy="5067300"/>
          </a:xfrm>
          <a:prstGeom prst="rect">
            <a:avLst/>
          </a:prstGeom>
        </p:spPr>
      </p:pic>
      <p:sp>
        <p:nvSpPr>
          <p:cNvPr id="3" name="Slide Number Placeholder 2"/>
          <p:cNvSpPr>
            <a:spLocks noGrp="1"/>
          </p:cNvSpPr>
          <p:nvPr>
            <p:ph type="sldNum" sz="quarter" idx="12"/>
          </p:nvPr>
        </p:nvSpPr>
        <p:spPr/>
        <p:txBody>
          <a:bodyPr/>
          <a:lstStyle/>
          <a:p>
            <a:fld id="{D6CEEAF8-5F12-45C4-8413-46E95F2DD0B2}" type="slidenum">
              <a:rPr lang="en-US" smtClean="0"/>
              <a:t>6</a:t>
            </a:fld>
            <a:endParaRPr lang="en-US"/>
          </a:p>
        </p:txBody>
      </p:sp>
    </p:spTree>
    <p:extLst>
      <p:ext uri="{BB962C8B-B14F-4D97-AF65-F5344CB8AC3E}">
        <p14:creationId xmlns:p14="http://schemas.microsoft.com/office/powerpoint/2010/main" val="71473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and Running a C# Program</a:t>
            </a:r>
          </a:p>
        </p:txBody>
      </p:sp>
      <p:sp>
        <p:nvSpPr>
          <p:cNvPr id="3" name="Content Placeholder 2"/>
          <p:cNvSpPr>
            <a:spLocks noGrp="1"/>
          </p:cNvSpPr>
          <p:nvPr>
            <p:ph idx="1"/>
          </p:nvPr>
        </p:nvSpPr>
        <p:spPr/>
        <p:txBody>
          <a:bodyPr/>
          <a:lstStyle/>
          <a:p>
            <a:r>
              <a:rPr lang="en-US" dirty="0"/>
              <a:t>Output</a:t>
            </a:r>
          </a:p>
        </p:txBody>
      </p:sp>
      <p:pic>
        <p:nvPicPr>
          <p:cNvPr id="4" name="Picture 3"/>
          <p:cNvPicPr>
            <a:picLocks noChangeAspect="1"/>
          </p:cNvPicPr>
          <p:nvPr/>
        </p:nvPicPr>
        <p:blipFill>
          <a:blip r:embed="rId2"/>
          <a:stretch>
            <a:fillRect/>
          </a:stretch>
        </p:blipFill>
        <p:spPr>
          <a:xfrm>
            <a:off x="2629852" y="2452688"/>
            <a:ext cx="6772275" cy="3724275"/>
          </a:xfrm>
          <a:prstGeom prst="rect">
            <a:avLst/>
          </a:prstGeom>
        </p:spPr>
      </p:pic>
      <p:sp>
        <p:nvSpPr>
          <p:cNvPr id="5" name="Slide Number Placeholder 4"/>
          <p:cNvSpPr>
            <a:spLocks noGrp="1"/>
          </p:cNvSpPr>
          <p:nvPr>
            <p:ph type="sldNum" sz="quarter" idx="12"/>
          </p:nvPr>
        </p:nvSpPr>
        <p:spPr/>
        <p:txBody>
          <a:bodyPr/>
          <a:lstStyle/>
          <a:p>
            <a:fld id="{D6CEEAF8-5F12-45C4-8413-46E95F2DD0B2}" type="slidenum">
              <a:rPr lang="en-US" smtClean="0"/>
              <a:t>7</a:t>
            </a:fld>
            <a:endParaRPr lang="en-US"/>
          </a:p>
        </p:txBody>
      </p:sp>
    </p:spTree>
    <p:extLst>
      <p:ext uri="{BB962C8B-B14F-4D97-AF65-F5344CB8AC3E}">
        <p14:creationId xmlns:p14="http://schemas.microsoft.com/office/powerpoint/2010/main" val="658154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 C# Program Look Like?</a:t>
            </a:r>
            <a:endParaRPr lang="en-US" dirty="0"/>
          </a:p>
        </p:txBody>
      </p:sp>
      <p:sp>
        <p:nvSpPr>
          <p:cNvPr id="3" name="Content Placeholder 2"/>
          <p:cNvSpPr>
            <a:spLocks noGrp="1"/>
          </p:cNvSpPr>
          <p:nvPr>
            <p:ph idx="1"/>
          </p:nvPr>
        </p:nvSpPr>
        <p:spPr/>
        <p:txBody>
          <a:bodyPr/>
          <a:lstStyle/>
          <a:p>
            <a:r>
              <a:rPr lang="en-US" dirty="0"/>
              <a:t>C# is an object-oriented language.</a:t>
            </a:r>
          </a:p>
          <a:p>
            <a:r>
              <a:rPr lang="en-US" dirty="0"/>
              <a:t>Classes are critical part of C# programs.</a:t>
            </a:r>
          </a:p>
          <a:p>
            <a:r>
              <a:rPr lang="en-US" dirty="0"/>
              <a:t>The </a:t>
            </a:r>
            <a:r>
              <a:rPr lang="en-US" dirty="0" err="1"/>
              <a:t>Program.cs</a:t>
            </a:r>
            <a:r>
              <a:rPr lang="en-US" dirty="0"/>
              <a:t> file contains the application class to run the program.</a:t>
            </a:r>
          </a:p>
        </p:txBody>
      </p:sp>
      <p:sp>
        <p:nvSpPr>
          <p:cNvPr id="4" name="Slide Number Placeholder 3"/>
          <p:cNvSpPr>
            <a:spLocks noGrp="1"/>
          </p:cNvSpPr>
          <p:nvPr>
            <p:ph type="sldNum" sz="quarter" idx="12"/>
          </p:nvPr>
        </p:nvSpPr>
        <p:spPr/>
        <p:txBody>
          <a:bodyPr/>
          <a:lstStyle/>
          <a:p>
            <a:fld id="{D6CEEAF8-5F12-45C4-8413-46E95F2DD0B2}" type="slidenum">
              <a:rPr lang="en-US" smtClean="0"/>
              <a:t>8</a:t>
            </a:fld>
            <a:endParaRPr lang="en-US"/>
          </a:p>
        </p:txBody>
      </p:sp>
    </p:spTree>
    <p:extLst>
      <p:ext uri="{BB962C8B-B14F-4D97-AF65-F5344CB8AC3E}">
        <p14:creationId xmlns:p14="http://schemas.microsoft.com/office/powerpoint/2010/main" val="26084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 C# Program Look Like?</a:t>
            </a:r>
            <a:endParaRPr lang="en-US" dirty="0"/>
          </a:p>
        </p:txBody>
      </p:sp>
      <p:pic>
        <p:nvPicPr>
          <p:cNvPr id="4" name="Picture 3"/>
          <p:cNvPicPr>
            <a:picLocks noChangeAspect="1"/>
          </p:cNvPicPr>
          <p:nvPr/>
        </p:nvPicPr>
        <p:blipFill>
          <a:blip r:embed="rId2"/>
          <a:stretch>
            <a:fillRect/>
          </a:stretch>
        </p:blipFill>
        <p:spPr>
          <a:xfrm>
            <a:off x="3539490" y="1690688"/>
            <a:ext cx="5410200" cy="5124450"/>
          </a:xfrm>
          <a:prstGeom prst="rect">
            <a:avLst/>
          </a:prstGeom>
        </p:spPr>
      </p:pic>
      <p:sp>
        <p:nvSpPr>
          <p:cNvPr id="3" name="Slide Number Placeholder 2"/>
          <p:cNvSpPr>
            <a:spLocks noGrp="1"/>
          </p:cNvSpPr>
          <p:nvPr>
            <p:ph type="sldNum" sz="quarter" idx="12"/>
          </p:nvPr>
        </p:nvSpPr>
        <p:spPr/>
        <p:txBody>
          <a:bodyPr/>
          <a:lstStyle/>
          <a:p>
            <a:fld id="{D6CEEAF8-5F12-45C4-8413-46E95F2DD0B2}" type="slidenum">
              <a:rPr lang="en-US" smtClean="0"/>
              <a:t>9</a:t>
            </a:fld>
            <a:endParaRPr lang="en-US"/>
          </a:p>
        </p:txBody>
      </p:sp>
    </p:spTree>
    <p:extLst>
      <p:ext uri="{BB962C8B-B14F-4D97-AF65-F5344CB8AC3E}">
        <p14:creationId xmlns:p14="http://schemas.microsoft.com/office/powerpoint/2010/main" val="1379000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1599</Words>
  <Application>Microsoft Office PowerPoint</Application>
  <PresentationFormat>Widescreen</PresentationFormat>
  <Paragraphs>200</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Module 1</vt:lpstr>
      <vt:lpstr>Learning Objectives</vt:lpstr>
      <vt:lpstr>Content</vt:lpstr>
      <vt:lpstr>Content</vt:lpstr>
      <vt:lpstr>Writing and Running a C# Program</vt:lpstr>
      <vt:lpstr>Writing and Running a C# Program</vt:lpstr>
      <vt:lpstr>Writing and Running a C# Program</vt:lpstr>
      <vt:lpstr>What Does a C# Program Look Like?</vt:lpstr>
      <vt:lpstr>What Does a C# Program Look Like?</vt:lpstr>
      <vt:lpstr>What Does a C# Program Look Like?</vt:lpstr>
      <vt:lpstr>Using Other Namespaces and Classes</vt:lpstr>
      <vt:lpstr>Namespace/ Comments/ Class/ Identifiers</vt:lpstr>
      <vt:lpstr>Namespace/ Comments/ Class/ Identifiers</vt:lpstr>
      <vt:lpstr>The Main Method</vt:lpstr>
      <vt:lpstr>Variables and Constants</vt:lpstr>
      <vt:lpstr>Console Output</vt:lpstr>
      <vt:lpstr>Console Output</vt:lpstr>
      <vt:lpstr>Console Output</vt:lpstr>
      <vt:lpstr>Exercise 1: Writing Your First Console Application</vt:lpstr>
      <vt:lpstr>A Word About Curly Braces</vt:lpstr>
      <vt:lpstr>A Matter of Style</vt:lpstr>
      <vt:lpstr>Solving Problems One Step at a Time</vt:lpstr>
      <vt:lpstr>Solving Problems One Step at a Time</vt:lpstr>
      <vt:lpstr>Solving Problems One Step at a Time</vt:lpstr>
      <vt:lpstr>Sequence Control Structure</vt:lpstr>
      <vt:lpstr>Testing Sequence Control Structures</vt:lpstr>
      <vt:lpstr>Putting It All Together</vt:lpstr>
      <vt:lpstr>Putting It All Together</vt:lpstr>
      <vt:lpstr>Putting It All Together</vt:lpstr>
      <vt:lpstr>Putting It All Together</vt:lpstr>
      <vt:lpstr>Adding a Unity Script</vt:lpstr>
      <vt:lpstr>Exercise 2: Writing Your First Unity Script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USER</dc:creator>
  <cp:lastModifiedBy>Phu Chu Dinh</cp:lastModifiedBy>
  <cp:revision>34</cp:revision>
  <dcterms:created xsi:type="dcterms:W3CDTF">2021-12-04T07:14:34Z</dcterms:created>
  <dcterms:modified xsi:type="dcterms:W3CDTF">2022-04-19T02:44:35Z</dcterms:modified>
</cp:coreProperties>
</file>