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1" r:id="rId4"/>
    <p:sldId id="282" r:id="rId5"/>
    <p:sldId id="259" r:id="rId6"/>
    <p:sldId id="260" r:id="rId7"/>
    <p:sldId id="261" r:id="rId8"/>
    <p:sldId id="262" r:id="rId9"/>
    <p:sldId id="264" r:id="rId10"/>
    <p:sldId id="263" r:id="rId11"/>
    <p:sldId id="265" r:id="rId12"/>
    <p:sldId id="273" r:id="rId13"/>
    <p:sldId id="274" r:id="rId14"/>
    <p:sldId id="266"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10" autoAdjust="0"/>
    <p:restoredTop sz="94660"/>
  </p:normalViewPr>
  <p:slideViewPr>
    <p:cSldViewPr snapToGrid="0">
      <p:cViewPr varScale="1">
        <p:scale>
          <a:sx n="87" d="100"/>
          <a:sy n="87" d="100"/>
        </p:scale>
        <p:origin x="2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2EBE8-E628-40A1-9454-3D57A5ABC142}"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112EE-9337-4067-924C-11E610BD3BFA}" type="slidenum">
              <a:rPr lang="en-US" smtClean="0"/>
              <a:t>‹#›</a:t>
            </a:fld>
            <a:endParaRPr lang="en-US"/>
          </a:p>
        </p:txBody>
      </p:sp>
    </p:spTree>
    <p:extLst>
      <p:ext uri="{BB962C8B-B14F-4D97-AF65-F5344CB8AC3E}">
        <p14:creationId xmlns:p14="http://schemas.microsoft.com/office/powerpoint/2010/main" val="349838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3112EE-9337-4067-924C-11E610BD3BFA}" type="slidenum">
              <a:rPr lang="en-US" smtClean="0"/>
              <a:t>2</a:t>
            </a:fld>
            <a:endParaRPr lang="en-US"/>
          </a:p>
        </p:txBody>
      </p:sp>
    </p:spTree>
    <p:extLst>
      <p:ext uri="{BB962C8B-B14F-4D97-AF65-F5344CB8AC3E}">
        <p14:creationId xmlns:p14="http://schemas.microsoft.com/office/powerpoint/2010/main" val="420078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979D70-68A2-4B4A-83E1-9D160E84BF57}"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69685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ACCBA5-6212-47E6-A20A-CCE398DB775A}"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19212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56B046-094D-46FA-AB93-15AC0B4AC818}"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55754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50829-BE8B-4DA9-958D-53802B7F7629}"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100171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E5075-BB79-4D2C-847E-E67D7D9FB42D}"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50440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1E9578-8E65-4355-B0DB-5608C25E87AE}"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69609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9F56C-AE84-4468-82C3-86187EE66D8D}"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274093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B9CDB8-E9C0-4752-B574-E44DC61D6D8C}"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79389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0A474-774D-47D1-84A7-26DB81D3F8BA}"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108204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BFA461-FC2E-4B48-9466-A3608294E4FD}"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399433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01645-20FF-4BA5-9388-CC0A6B31050A}"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CDA81-9F14-4CE2-90B5-03F068823A77}" type="slidenum">
              <a:rPr lang="en-US" smtClean="0"/>
              <a:t>‹#›</a:t>
            </a:fld>
            <a:endParaRPr lang="en-US"/>
          </a:p>
        </p:txBody>
      </p:sp>
    </p:spTree>
    <p:extLst>
      <p:ext uri="{BB962C8B-B14F-4D97-AF65-F5344CB8AC3E}">
        <p14:creationId xmlns:p14="http://schemas.microsoft.com/office/powerpoint/2010/main" val="220368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FBB6E-A707-4197-BA37-BC0B3236ED3D}" type="datetime1">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CDA81-9F14-4CE2-90B5-03F068823A77}" type="slidenum">
              <a:rPr lang="en-US" smtClean="0"/>
              <a:t>‹#›</a:t>
            </a:fld>
            <a:endParaRPr lang="en-US"/>
          </a:p>
        </p:txBody>
      </p:sp>
    </p:spTree>
    <p:extLst>
      <p:ext uri="{BB962C8B-B14F-4D97-AF65-F5344CB8AC3E}">
        <p14:creationId xmlns:p14="http://schemas.microsoft.com/office/powerpoint/2010/main" val="384937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library/system.math(v=vs.110).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Module 2</a:t>
            </a:r>
          </a:p>
        </p:txBody>
      </p:sp>
      <p:sp>
        <p:nvSpPr>
          <p:cNvPr id="3" name="Subtitle 2"/>
          <p:cNvSpPr>
            <a:spLocks noGrp="1"/>
          </p:cNvSpPr>
          <p:nvPr>
            <p:ph type="subTitle" idx="1"/>
          </p:nvPr>
        </p:nvSpPr>
        <p:spPr/>
        <p:txBody>
          <a:bodyPr>
            <a:noAutofit/>
          </a:bodyPr>
          <a:lstStyle/>
          <a:p>
            <a:r>
              <a:rPr lang="en-US" sz="6000" dirty="0"/>
              <a:t>Data Types, Variables, and Constants</a:t>
            </a:r>
          </a:p>
        </p:txBody>
      </p:sp>
      <p:sp>
        <p:nvSpPr>
          <p:cNvPr id="4" name="Slide Number Placeholder 3"/>
          <p:cNvSpPr>
            <a:spLocks noGrp="1"/>
          </p:cNvSpPr>
          <p:nvPr>
            <p:ph type="sldNum" sz="quarter" idx="12"/>
          </p:nvPr>
        </p:nvSpPr>
        <p:spPr/>
        <p:txBody>
          <a:bodyPr/>
          <a:lstStyle/>
          <a:p>
            <a:fld id="{69BCDA81-9F14-4CE2-90B5-03F068823A77}" type="slidenum">
              <a:rPr lang="en-US" smtClean="0"/>
              <a:t>1</a:t>
            </a:fld>
            <a:endParaRPr lang="en-US"/>
          </a:p>
        </p:txBody>
      </p:sp>
      <p:pic>
        <p:nvPicPr>
          <p:cNvPr id="5" name="Picture 2" descr="logo - Trường Đại học FPT">
            <a:extLst>
              <a:ext uri="{FF2B5EF4-FFF2-40B4-BE49-F238E27FC236}">
                <a16:creationId xmlns:a16="http://schemas.microsoft.com/office/drawing/2014/main" id="{7E9782C9-C43D-47A5-A244-6DA84BCBC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970" y="821716"/>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4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Integers</a:t>
            </a:r>
          </a:p>
        </p:txBody>
      </p:sp>
      <p:sp>
        <p:nvSpPr>
          <p:cNvPr id="3" name="Content Placeholder 2"/>
          <p:cNvSpPr>
            <a:spLocks noGrp="1"/>
          </p:cNvSpPr>
          <p:nvPr>
            <p:ph idx="1"/>
          </p:nvPr>
        </p:nvSpPr>
        <p:spPr/>
        <p:txBody>
          <a:bodyPr/>
          <a:lstStyle/>
          <a:p>
            <a:r>
              <a:rPr lang="en-US" dirty="0"/>
              <a:t>We might use an integer variable to </a:t>
            </a:r>
          </a:p>
          <a:p>
            <a:pPr lvl="1"/>
            <a:r>
              <a:rPr lang="en-US" dirty="0"/>
              <a:t>Count things</a:t>
            </a:r>
          </a:p>
          <a:p>
            <a:pPr lvl="1"/>
            <a:r>
              <a:rPr lang="en-US" dirty="0"/>
              <a:t>Store the number of points a student gets on a test</a:t>
            </a:r>
          </a:p>
          <a:p>
            <a:pPr lvl="1"/>
            <a:r>
              <a:rPr lang="en-US" dirty="0"/>
              <a:t>Keep track of the current pixel location of a game object</a:t>
            </a:r>
          </a:p>
          <a:p>
            <a:pPr lvl="1"/>
            <a:r>
              <a:rPr lang="en-US" dirty="0"/>
              <a:t>Indicate the amount of damage a particular weapon inflicts</a:t>
            </a:r>
          </a:p>
          <a:p>
            <a:pPr lvl="1"/>
            <a:r>
              <a:rPr lang="en-US" dirty="0"/>
              <a:t>etc.</a:t>
            </a:r>
          </a:p>
          <a:p>
            <a:r>
              <a:rPr lang="en-US" dirty="0"/>
              <a:t>Example declarations:</a:t>
            </a:r>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4786312" y="4348162"/>
            <a:ext cx="2003108" cy="762473"/>
          </a:xfrm>
          <a:prstGeom prst="rect">
            <a:avLst/>
          </a:prstGeom>
        </p:spPr>
      </p:pic>
      <p:sp>
        <p:nvSpPr>
          <p:cNvPr id="5" name="Slide Number Placeholder 4"/>
          <p:cNvSpPr>
            <a:spLocks noGrp="1"/>
          </p:cNvSpPr>
          <p:nvPr>
            <p:ph type="sldNum" sz="quarter" idx="12"/>
          </p:nvPr>
        </p:nvSpPr>
        <p:spPr/>
        <p:txBody>
          <a:bodyPr/>
          <a:lstStyle/>
          <a:p>
            <a:fld id="{69BCDA81-9F14-4CE2-90B5-03F068823A77}" type="slidenum">
              <a:rPr lang="en-US" smtClean="0"/>
              <a:t>10</a:t>
            </a:fld>
            <a:endParaRPr lang="en-US"/>
          </a:p>
        </p:txBody>
      </p:sp>
    </p:spTree>
    <p:extLst>
      <p:ext uri="{BB962C8B-B14F-4D97-AF65-F5344CB8AC3E}">
        <p14:creationId xmlns:p14="http://schemas.microsoft.com/office/powerpoint/2010/main" val="364486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Integers</a:t>
            </a:r>
          </a:p>
        </p:txBody>
      </p:sp>
      <p:sp>
        <p:nvSpPr>
          <p:cNvPr id="3" name="Content Placeholder 2"/>
          <p:cNvSpPr>
            <a:spLocks noGrp="1"/>
          </p:cNvSpPr>
          <p:nvPr>
            <p:ph idx="1"/>
          </p:nvPr>
        </p:nvSpPr>
        <p:spPr/>
        <p:txBody>
          <a:bodyPr/>
          <a:lstStyle/>
          <a:p>
            <a:r>
              <a:rPr lang="en-US" dirty="0"/>
              <a:t>The valid operations for integers: +, -, *, /, %, ++, --</a:t>
            </a:r>
          </a:p>
          <a:p>
            <a:r>
              <a:rPr lang="en-US" dirty="0"/>
              <a:t>Four different data types: byte, short, </a:t>
            </a:r>
            <a:r>
              <a:rPr lang="en-US" dirty="0" err="1"/>
              <a:t>int</a:t>
            </a:r>
            <a:r>
              <a:rPr lang="en-US" dirty="0"/>
              <a:t>, and long</a:t>
            </a:r>
          </a:p>
          <a:p>
            <a:pPr lvl="1"/>
            <a:r>
              <a:rPr lang="en-US" dirty="0"/>
              <a:t>What is size of each integer type?</a:t>
            </a:r>
          </a:p>
          <a:p>
            <a:pPr lvl="1"/>
            <a:r>
              <a:rPr lang="en-US" dirty="0"/>
              <a:t>What are minimum and maximum value of them?</a:t>
            </a:r>
          </a:p>
          <a:p>
            <a:pPr lvl="1"/>
            <a:r>
              <a:rPr lang="en-US" dirty="0"/>
              <a:t>Why do people care about these?</a:t>
            </a:r>
            <a:br>
              <a:rPr lang="en-US" dirty="0"/>
            </a:br>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11</a:t>
            </a:fld>
            <a:endParaRPr lang="en-US"/>
          </a:p>
        </p:txBody>
      </p:sp>
    </p:spTree>
    <p:extLst>
      <p:ext uri="{BB962C8B-B14F-4D97-AF65-F5344CB8AC3E}">
        <p14:creationId xmlns:p14="http://schemas.microsoft.com/office/powerpoint/2010/main" val="164245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 Declaring and Using Variables</a:t>
            </a:r>
          </a:p>
        </p:txBody>
      </p:sp>
      <p:sp>
        <p:nvSpPr>
          <p:cNvPr id="3" name="Content Placeholder 2"/>
          <p:cNvSpPr>
            <a:spLocks noGrp="1"/>
          </p:cNvSpPr>
          <p:nvPr>
            <p:ph idx="1"/>
          </p:nvPr>
        </p:nvSpPr>
        <p:spPr/>
        <p:txBody>
          <a:bodyPr/>
          <a:lstStyle/>
          <a:p>
            <a:pPr marL="0" indent="0">
              <a:buNone/>
            </a:pPr>
            <a:r>
              <a:rPr lang="en-US" dirty="0"/>
              <a:t>Problem – Declaring and using variables</a:t>
            </a:r>
          </a:p>
          <a:p>
            <a:r>
              <a:rPr lang="en-US" dirty="0"/>
              <a:t>Create a new C# Console Application named Exercise3.</a:t>
            </a:r>
          </a:p>
          <a:p>
            <a:r>
              <a:rPr lang="en-US" dirty="0"/>
              <a:t>In the Main method, do the following:</a:t>
            </a:r>
          </a:p>
          <a:p>
            <a:pPr lvl="1"/>
            <a:r>
              <a:rPr lang="en-US" dirty="0"/>
              <a:t>Declare a variable named age of type </a:t>
            </a:r>
            <a:r>
              <a:rPr lang="en-US" b="1" dirty="0" err="1"/>
              <a:t>int</a:t>
            </a:r>
            <a:endParaRPr lang="en-US" b="1" dirty="0"/>
          </a:p>
          <a:p>
            <a:pPr lvl="1"/>
            <a:r>
              <a:rPr lang="en-US" dirty="0"/>
              <a:t>Store your age in this variable.</a:t>
            </a:r>
          </a:p>
          <a:p>
            <a:pPr lvl="1"/>
            <a:r>
              <a:rPr lang="en-US" dirty="0"/>
              <a:t>Print the value of the variable to the user.</a:t>
            </a:r>
          </a:p>
        </p:txBody>
      </p:sp>
      <p:sp>
        <p:nvSpPr>
          <p:cNvPr id="4" name="Slide Number Placeholder 3"/>
          <p:cNvSpPr>
            <a:spLocks noGrp="1"/>
          </p:cNvSpPr>
          <p:nvPr>
            <p:ph type="sldNum" sz="quarter" idx="12"/>
          </p:nvPr>
        </p:nvSpPr>
        <p:spPr/>
        <p:txBody>
          <a:bodyPr/>
          <a:lstStyle/>
          <a:p>
            <a:fld id="{69BCDA81-9F14-4CE2-90B5-03F068823A77}" type="slidenum">
              <a:rPr lang="en-US" smtClean="0"/>
              <a:t>12</a:t>
            </a:fld>
            <a:endParaRPr lang="en-US"/>
          </a:p>
        </p:txBody>
      </p:sp>
    </p:spTree>
    <p:extLst>
      <p:ext uri="{BB962C8B-B14F-4D97-AF65-F5344CB8AC3E}">
        <p14:creationId xmlns:p14="http://schemas.microsoft.com/office/powerpoint/2010/main" val="290346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4: Calculating with Integers</a:t>
            </a:r>
          </a:p>
        </p:txBody>
      </p:sp>
      <p:sp>
        <p:nvSpPr>
          <p:cNvPr id="3" name="Content Placeholder 2"/>
          <p:cNvSpPr>
            <a:spLocks noGrp="1"/>
          </p:cNvSpPr>
          <p:nvPr>
            <p:ph idx="1"/>
          </p:nvPr>
        </p:nvSpPr>
        <p:spPr>
          <a:xfrm>
            <a:off x="838200" y="1825624"/>
            <a:ext cx="11243310" cy="4895215"/>
          </a:xfrm>
        </p:spPr>
        <p:txBody>
          <a:bodyPr/>
          <a:lstStyle/>
          <a:p>
            <a:pPr marL="0" indent="0">
              <a:buNone/>
            </a:pPr>
            <a:r>
              <a:rPr lang="en-US" dirty="0"/>
              <a:t>Problem – Calculating with integers</a:t>
            </a:r>
          </a:p>
          <a:p>
            <a:r>
              <a:rPr lang="en-US" dirty="0"/>
              <a:t>Create a new C# Console Application named Exercise4.</a:t>
            </a:r>
          </a:p>
          <a:p>
            <a:r>
              <a:rPr lang="en-US" dirty="0"/>
              <a:t>In the Main method, do the following:</a:t>
            </a:r>
          </a:p>
          <a:p>
            <a:pPr lvl="1"/>
            <a:r>
              <a:rPr lang="en-US" dirty="0"/>
              <a:t>Prompt for and get the altitude for a location as an int.</a:t>
            </a:r>
          </a:p>
          <a:p>
            <a:pPr lvl="1"/>
            <a:r>
              <a:rPr lang="en-US" dirty="0"/>
              <a:t>Prompt for and get the altitude for a second location as an int.</a:t>
            </a:r>
          </a:p>
          <a:p>
            <a:pPr lvl="1"/>
            <a:r>
              <a:rPr lang="en-US" dirty="0"/>
              <a:t>Calculate and display the altitude change you'd experience moving from the first point to the second point.</a:t>
            </a:r>
          </a:p>
          <a:p>
            <a:pPr lvl="1"/>
            <a:r>
              <a:rPr lang="en-US" b="1" dirty="0"/>
              <a:t>Hint</a:t>
            </a:r>
            <a:r>
              <a:rPr lang="en-US" dirty="0"/>
              <a:t>: The order of the subtraction matters, so make sure you're getting the correct sign on your answer.</a:t>
            </a:r>
          </a:p>
          <a:p>
            <a:endParaRPr lang="en-US" dirty="0"/>
          </a:p>
          <a:p>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13</a:t>
            </a:fld>
            <a:endParaRPr lang="en-US"/>
          </a:p>
        </p:txBody>
      </p:sp>
    </p:spTree>
    <p:extLst>
      <p:ext uri="{BB962C8B-B14F-4D97-AF65-F5344CB8AC3E}">
        <p14:creationId xmlns:p14="http://schemas.microsoft.com/office/powerpoint/2010/main" val="359844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 Point Numbers</a:t>
            </a:r>
            <a:endParaRPr lang="en-US" dirty="0"/>
          </a:p>
        </p:txBody>
      </p:sp>
      <p:sp>
        <p:nvSpPr>
          <p:cNvPr id="3" name="Content Placeholder 2"/>
          <p:cNvSpPr>
            <a:spLocks noGrp="1"/>
          </p:cNvSpPr>
          <p:nvPr>
            <p:ph idx="1"/>
          </p:nvPr>
        </p:nvSpPr>
        <p:spPr/>
        <p:txBody>
          <a:bodyPr/>
          <a:lstStyle/>
          <a:p>
            <a:r>
              <a:rPr lang="en-US" dirty="0"/>
              <a:t>How to store and process numbers that have a decimal part as well as a whole number part, e.g. -3.7, 0.00001, 5.0, and 483.256?</a:t>
            </a:r>
          </a:p>
          <a:p>
            <a:r>
              <a:rPr lang="en-US" dirty="0"/>
              <a:t>Two different data types for floating point numbers: float and double</a:t>
            </a:r>
          </a:p>
          <a:p>
            <a:pPr lvl="1"/>
            <a:r>
              <a:rPr lang="en-US" dirty="0"/>
              <a:t>A float variable or constant gets 32 bits of memory, and a double variable or constant gets 64 bits.</a:t>
            </a:r>
          </a:p>
          <a:p>
            <a:pPr lvl="1"/>
            <a:r>
              <a:rPr lang="en-US" dirty="0"/>
              <a:t>Unity tends to favor float over double.</a:t>
            </a:r>
          </a:p>
          <a:p>
            <a:pPr marL="228600" lvl="1">
              <a:spcBef>
                <a:spcPts val="1000"/>
              </a:spcBef>
            </a:pPr>
            <a:r>
              <a:rPr lang="en-US" sz="2800" dirty="0"/>
              <a:t>The valid operations for floating point: +, -, *, and /</a:t>
            </a:r>
            <a:endParaRPr lang="en-US" dirty="0"/>
          </a:p>
          <a:p>
            <a:pPr marL="228600" lvl="1">
              <a:spcBef>
                <a:spcPts val="1000"/>
              </a:spcBef>
            </a:pPr>
            <a:r>
              <a:rPr lang="en-US" dirty="0"/>
              <a:t>How to store a floating point?</a:t>
            </a:r>
          </a:p>
          <a:p>
            <a:pPr marL="685800" lvl="2">
              <a:spcBef>
                <a:spcPts val="1000"/>
              </a:spcBef>
            </a:pPr>
            <a:r>
              <a:rPr lang="en-US" dirty="0"/>
              <a:t>Mantissa and exponent</a:t>
            </a:r>
          </a:p>
          <a:p>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14</a:t>
            </a:fld>
            <a:endParaRPr lang="en-US"/>
          </a:p>
        </p:txBody>
      </p:sp>
    </p:spTree>
    <p:extLst>
      <p:ext uri="{BB962C8B-B14F-4D97-AF65-F5344CB8AC3E}">
        <p14:creationId xmlns:p14="http://schemas.microsoft.com/office/powerpoint/2010/main" val="137018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Exercise 5: Declaring and Using Variables and Constants</a:t>
            </a:r>
          </a:p>
        </p:txBody>
      </p:sp>
      <p:sp>
        <p:nvSpPr>
          <p:cNvPr id="3" name="Content Placeholder 2"/>
          <p:cNvSpPr>
            <a:spLocks noGrp="1"/>
          </p:cNvSpPr>
          <p:nvPr>
            <p:ph idx="1"/>
          </p:nvPr>
        </p:nvSpPr>
        <p:spPr>
          <a:xfrm>
            <a:off x="838200" y="1825624"/>
            <a:ext cx="11220450" cy="4872355"/>
          </a:xfrm>
        </p:spPr>
        <p:txBody>
          <a:bodyPr>
            <a:normAutofit fontScale="92500" lnSpcReduction="20000"/>
          </a:bodyPr>
          <a:lstStyle/>
          <a:p>
            <a:pPr marL="0" indent="0">
              <a:buNone/>
            </a:pPr>
            <a:r>
              <a:rPr lang="en-US" sz="3000" dirty="0"/>
              <a:t>Problem – Declaring and Using Constants and Variables</a:t>
            </a:r>
          </a:p>
          <a:p>
            <a:r>
              <a:rPr lang="en-US" sz="3000" dirty="0"/>
              <a:t>Create a new 2D Unity project named Exercise5. Add a scenes folder and save the current scene as scene0. Add a scripts folder and add a new C# script named </a:t>
            </a:r>
            <a:r>
              <a:rPr lang="en-US" sz="3000" dirty="0" err="1"/>
              <a:t>PrintPercent</a:t>
            </a:r>
            <a:r>
              <a:rPr lang="en-US" sz="3000" dirty="0"/>
              <a:t>. </a:t>
            </a:r>
          </a:p>
          <a:p>
            <a:pPr lvl="1"/>
            <a:r>
              <a:rPr lang="en-US" dirty="0"/>
              <a:t>Open the script, fill in the comment near the top of the script, and delete the Update method. Add the following code to the Start method:</a:t>
            </a:r>
          </a:p>
          <a:p>
            <a:pPr lvl="1"/>
            <a:r>
              <a:rPr lang="en-US" dirty="0"/>
              <a:t>Declare a constant named </a:t>
            </a:r>
            <a:r>
              <a:rPr lang="en-US" dirty="0" err="1"/>
              <a:t>MaxScore</a:t>
            </a:r>
            <a:r>
              <a:rPr lang="en-US" dirty="0"/>
              <a:t> of type </a:t>
            </a:r>
            <a:r>
              <a:rPr lang="en-US" dirty="0" err="1"/>
              <a:t>int</a:t>
            </a:r>
            <a:r>
              <a:rPr lang="en-US" dirty="0"/>
              <a:t> and assign it a value of 100.</a:t>
            </a:r>
          </a:p>
          <a:p>
            <a:pPr lvl="1"/>
            <a:r>
              <a:rPr lang="en-US" dirty="0"/>
              <a:t>Declare a variable named score of type </a:t>
            </a:r>
            <a:r>
              <a:rPr lang="en-US" dirty="0" err="1"/>
              <a:t>int</a:t>
            </a:r>
            <a:r>
              <a:rPr lang="en-US" dirty="0"/>
              <a:t> and assign it a value between 0 and 100.</a:t>
            </a:r>
          </a:p>
          <a:p>
            <a:pPr lvl="1"/>
            <a:r>
              <a:rPr lang="en-US" dirty="0"/>
              <a:t>Declare a variable named percent of type float and store the percent calculated by dividing score by </a:t>
            </a:r>
            <a:r>
              <a:rPr lang="en-US" dirty="0" err="1"/>
              <a:t>MaxScore</a:t>
            </a:r>
            <a:r>
              <a:rPr lang="en-US" dirty="0"/>
              <a:t>. Remember how integer division works in C# and use type casting as appropriate.</a:t>
            </a:r>
          </a:p>
          <a:p>
            <a:pPr lvl="1"/>
            <a:r>
              <a:rPr lang="en-US" dirty="0"/>
              <a:t>Print the percent in the Unity Console window. The percent you print should be between 0% and 100%.</a:t>
            </a:r>
          </a:p>
          <a:p>
            <a:r>
              <a:rPr lang="en-US" dirty="0"/>
              <a:t>Attach the script to the Main Camera in the scene and run the game to see the output in the Console window.</a:t>
            </a:r>
          </a:p>
        </p:txBody>
      </p:sp>
      <p:sp>
        <p:nvSpPr>
          <p:cNvPr id="4" name="Slide Number Placeholder 3"/>
          <p:cNvSpPr>
            <a:spLocks noGrp="1"/>
          </p:cNvSpPr>
          <p:nvPr>
            <p:ph type="sldNum" sz="quarter" idx="12"/>
          </p:nvPr>
        </p:nvSpPr>
        <p:spPr/>
        <p:txBody>
          <a:bodyPr/>
          <a:lstStyle/>
          <a:p>
            <a:fld id="{69BCDA81-9F14-4CE2-90B5-03F068823A77}" type="slidenum">
              <a:rPr lang="en-US" smtClean="0"/>
              <a:t>15</a:t>
            </a:fld>
            <a:endParaRPr lang="en-US"/>
          </a:p>
        </p:txBody>
      </p:sp>
    </p:spTree>
    <p:extLst>
      <p:ext uri="{BB962C8B-B14F-4D97-AF65-F5344CB8AC3E}">
        <p14:creationId xmlns:p14="http://schemas.microsoft.com/office/powerpoint/2010/main" val="152883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6: Trigonometry with Floats</a:t>
            </a:r>
          </a:p>
        </p:txBody>
      </p:sp>
      <p:sp>
        <p:nvSpPr>
          <p:cNvPr id="3" name="Content Placeholder 2"/>
          <p:cNvSpPr>
            <a:spLocks noGrp="1"/>
          </p:cNvSpPr>
          <p:nvPr>
            <p:ph idx="1"/>
          </p:nvPr>
        </p:nvSpPr>
        <p:spPr>
          <a:xfrm>
            <a:off x="838200" y="1825624"/>
            <a:ext cx="11231880" cy="4883785"/>
          </a:xfrm>
        </p:spPr>
        <p:txBody>
          <a:bodyPr>
            <a:normAutofit/>
          </a:bodyPr>
          <a:lstStyle/>
          <a:p>
            <a:pPr marL="0" indent="0">
              <a:buNone/>
            </a:pPr>
            <a:r>
              <a:rPr lang="en-US" dirty="0"/>
              <a:t>Problem – Trigonometry with floats</a:t>
            </a:r>
          </a:p>
          <a:p>
            <a:r>
              <a:rPr lang="en-US" dirty="0"/>
              <a:t>Create a new C# Console Application named Exercise6.</a:t>
            </a:r>
          </a:p>
          <a:p>
            <a:r>
              <a:rPr lang="en-US" dirty="0"/>
              <a:t>In the Main method, do the following:</a:t>
            </a:r>
          </a:p>
          <a:p>
            <a:pPr lvl="1"/>
            <a:r>
              <a:rPr lang="en-US" dirty="0"/>
              <a:t>Prompt for and get an angle in degrees and store it in a float variable.</a:t>
            </a:r>
          </a:p>
          <a:p>
            <a:pPr lvl="1"/>
            <a:r>
              <a:rPr lang="en-US" dirty="0"/>
              <a:t>Calculate and display the cosine and sine of the angle.</a:t>
            </a:r>
          </a:p>
          <a:p>
            <a:r>
              <a:rPr lang="en-US" sz="2200" dirty="0"/>
              <a:t>Hint 1: The Math class is very useful for this, so you should look at the documentation for that class; you can find that documentation at </a:t>
            </a:r>
            <a:r>
              <a:rPr lang="en-US" sz="2200" u="sng" dirty="0">
                <a:hlinkClick r:id="rId2"/>
              </a:rPr>
              <a:t>https://msdn.microsoft.com/en-us/library/system.math(v=vs.110).aspx</a:t>
            </a:r>
            <a:endParaRPr lang="en-US" sz="2200" dirty="0"/>
          </a:p>
          <a:p>
            <a:r>
              <a:rPr lang="en-US" sz="2200" dirty="0"/>
              <a:t>Hint 2: As you read the documentation for the methods that calculate cosine and sine, you'll discover that they expect you to provide an angle in radians, not degrees. To convert the angle from degrees to radians, you can simply multiply the angle by (float)</a:t>
            </a:r>
            <a:r>
              <a:rPr lang="en-US" sz="2200" dirty="0" err="1"/>
              <a:t>Math.PI</a:t>
            </a:r>
            <a:r>
              <a:rPr lang="en-US" sz="2200" dirty="0"/>
              <a:t>/180. Because </a:t>
            </a:r>
            <a:r>
              <a:rPr lang="en-US" sz="2200" dirty="0" err="1"/>
              <a:t>Math.PI</a:t>
            </a:r>
            <a:r>
              <a:rPr lang="en-US" sz="2200" dirty="0"/>
              <a:t> is a double, we need a type cast for this conversion. </a:t>
            </a:r>
          </a:p>
        </p:txBody>
      </p:sp>
      <p:sp>
        <p:nvSpPr>
          <p:cNvPr id="4" name="Slide Number Placeholder 3"/>
          <p:cNvSpPr>
            <a:spLocks noGrp="1"/>
          </p:cNvSpPr>
          <p:nvPr>
            <p:ph type="sldNum" sz="quarter" idx="12"/>
          </p:nvPr>
        </p:nvSpPr>
        <p:spPr/>
        <p:txBody>
          <a:bodyPr/>
          <a:lstStyle/>
          <a:p>
            <a:fld id="{69BCDA81-9F14-4CE2-90B5-03F068823A77}" type="slidenum">
              <a:rPr lang="en-US" smtClean="0"/>
              <a:t>16</a:t>
            </a:fld>
            <a:endParaRPr lang="en-US"/>
          </a:p>
        </p:txBody>
      </p:sp>
    </p:spTree>
    <p:extLst>
      <p:ext uri="{BB962C8B-B14F-4D97-AF65-F5344CB8AC3E}">
        <p14:creationId xmlns:p14="http://schemas.microsoft.com/office/powerpoint/2010/main" val="64437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7: Calculations and Rounding</a:t>
            </a:r>
          </a:p>
        </p:txBody>
      </p:sp>
      <p:sp>
        <p:nvSpPr>
          <p:cNvPr id="3" name="Content Placeholder 2"/>
          <p:cNvSpPr>
            <a:spLocks noGrp="1"/>
          </p:cNvSpPr>
          <p:nvPr>
            <p:ph idx="1"/>
          </p:nvPr>
        </p:nvSpPr>
        <p:spPr/>
        <p:txBody>
          <a:bodyPr/>
          <a:lstStyle/>
          <a:p>
            <a:r>
              <a:rPr lang="en-US" dirty="0"/>
              <a:t>In this exercise, you'll be converting temperatures from Fahrenheit to Celsius and back again.</a:t>
            </a:r>
          </a:p>
          <a:p>
            <a:r>
              <a:rPr lang="en-US" u="sng" dirty="0"/>
              <a:t>To convert from Fahrenheit to Celsius:</a:t>
            </a:r>
            <a:endParaRPr lang="en-US" dirty="0"/>
          </a:p>
          <a:p>
            <a:endParaRPr lang="en-US" dirty="0"/>
          </a:p>
          <a:p>
            <a:r>
              <a:rPr lang="en-US" u="sng" dirty="0"/>
              <a:t>To go convert Celsius to Fahrenheit:</a:t>
            </a:r>
            <a:endParaRPr lang="en-US" dirty="0"/>
          </a:p>
        </p:txBody>
      </p:sp>
      <p:pic>
        <p:nvPicPr>
          <p:cNvPr id="4" name="Picture 3"/>
          <p:cNvPicPr>
            <a:picLocks noChangeAspect="1"/>
          </p:cNvPicPr>
          <p:nvPr/>
        </p:nvPicPr>
        <p:blipFill>
          <a:blip r:embed="rId2"/>
          <a:stretch>
            <a:fillRect/>
          </a:stretch>
        </p:blipFill>
        <p:spPr>
          <a:xfrm>
            <a:off x="6967537" y="2650807"/>
            <a:ext cx="1650683" cy="644552"/>
          </a:xfrm>
          <a:prstGeom prst="rect">
            <a:avLst/>
          </a:prstGeom>
        </p:spPr>
      </p:pic>
      <p:pic>
        <p:nvPicPr>
          <p:cNvPr id="5" name="Picture 4"/>
          <p:cNvPicPr>
            <a:picLocks noChangeAspect="1"/>
          </p:cNvPicPr>
          <p:nvPr/>
        </p:nvPicPr>
        <p:blipFill>
          <a:blip r:embed="rId3"/>
          <a:stretch>
            <a:fillRect/>
          </a:stretch>
        </p:blipFill>
        <p:spPr>
          <a:xfrm>
            <a:off x="7058976" y="3693529"/>
            <a:ext cx="1467803" cy="615530"/>
          </a:xfrm>
          <a:prstGeom prst="rect">
            <a:avLst/>
          </a:prstGeom>
        </p:spPr>
      </p:pic>
      <p:sp>
        <p:nvSpPr>
          <p:cNvPr id="6" name="Slide Number Placeholder 5"/>
          <p:cNvSpPr>
            <a:spLocks noGrp="1"/>
          </p:cNvSpPr>
          <p:nvPr>
            <p:ph type="sldNum" sz="quarter" idx="12"/>
          </p:nvPr>
        </p:nvSpPr>
        <p:spPr/>
        <p:txBody>
          <a:bodyPr/>
          <a:lstStyle/>
          <a:p>
            <a:fld id="{69BCDA81-9F14-4CE2-90B5-03F068823A77}" type="slidenum">
              <a:rPr lang="en-US" smtClean="0"/>
              <a:t>17</a:t>
            </a:fld>
            <a:endParaRPr lang="en-US"/>
          </a:p>
        </p:txBody>
      </p:sp>
    </p:spTree>
    <p:extLst>
      <p:ext uri="{BB962C8B-B14F-4D97-AF65-F5344CB8AC3E}">
        <p14:creationId xmlns:p14="http://schemas.microsoft.com/office/powerpoint/2010/main" val="78216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7: Calculations and Rounding</a:t>
            </a:r>
          </a:p>
        </p:txBody>
      </p:sp>
      <p:sp>
        <p:nvSpPr>
          <p:cNvPr id="3" name="Content Placeholder 2"/>
          <p:cNvSpPr>
            <a:spLocks noGrp="1"/>
          </p:cNvSpPr>
          <p:nvPr>
            <p:ph idx="1"/>
          </p:nvPr>
        </p:nvSpPr>
        <p:spPr>
          <a:xfrm>
            <a:off x="838200" y="1825624"/>
            <a:ext cx="11243310" cy="4929505"/>
          </a:xfrm>
        </p:spPr>
        <p:txBody>
          <a:bodyPr>
            <a:normAutofit fontScale="92500" lnSpcReduction="10000"/>
          </a:bodyPr>
          <a:lstStyle/>
          <a:p>
            <a:pPr marL="0" indent="0">
              <a:buNone/>
            </a:pPr>
            <a:r>
              <a:rPr lang="en-US" sz="2000" dirty="0"/>
              <a:t>Problem 1 – Temperature Calculations with </a:t>
            </a:r>
            <a:r>
              <a:rPr lang="en-US" sz="2000" dirty="0" err="1"/>
              <a:t>Int</a:t>
            </a:r>
            <a:endParaRPr lang="en-US" sz="2000" dirty="0"/>
          </a:p>
          <a:p>
            <a:r>
              <a:rPr lang="en-US" sz="2000" dirty="0"/>
              <a:t>Create a new 2D Unity project named Exercise7. Add a scenes folder and save the current scene as scene0. Add a scripts folder and add a new C# script named </a:t>
            </a:r>
            <a:r>
              <a:rPr lang="en-US" sz="2000" dirty="0" err="1"/>
              <a:t>ConvertTemperatures</a:t>
            </a:r>
            <a:r>
              <a:rPr lang="en-US" sz="2000" dirty="0"/>
              <a:t>. </a:t>
            </a:r>
          </a:p>
          <a:p>
            <a:r>
              <a:rPr lang="en-US" sz="2000" dirty="0"/>
              <a:t>Open the script, fill in the comment near the top of the script, and delete the Update method. Add the following code to the Start method:</a:t>
            </a:r>
          </a:p>
          <a:p>
            <a:pPr lvl="1"/>
            <a:r>
              <a:rPr lang="en-US" sz="1800" dirty="0"/>
              <a:t>Declare three </a:t>
            </a:r>
            <a:r>
              <a:rPr lang="en-US" sz="1800" dirty="0" err="1"/>
              <a:t>int</a:t>
            </a:r>
            <a:r>
              <a:rPr lang="en-US" sz="1800" dirty="0"/>
              <a:t> variables to store an original temperature in Fahrenheit, a calculated temperature in Celsius, and a calculated temperature in Fahrenheit (when you convert from Celsius back to Fahrenheit).</a:t>
            </a:r>
          </a:p>
          <a:p>
            <a:pPr lvl="1"/>
            <a:r>
              <a:rPr lang="en-US" sz="1800" dirty="0"/>
              <a:t>Assign 0 as your original temperature in Fahrenheit and print that Fahrenheit value, convert to Celsius and print the Celsius value, then convert the Celsius value back to Fahrenheit and print the Fahrenheit value. Be sure to label each of your outputs rather than just printing out the numbers.</a:t>
            </a:r>
          </a:p>
          <a:p>
            <a:pPr lvl="1"/>
            <a:r>
              <a:rPr lang="en-US" sz="1800" dirty="0"/>
              <a:t>Assign 32 as your original temperature in Fahrenheit and print that Fahrenheit value, convert to Celsius and print the Celsius value, then convert the Celsius value back to Fahrenheit and print the Fahrenheit value. Be sure to label each of your outputs rather than just printing out the numbers.</a:t>
            </a:r>
          </a:p>
          <a:p>
            <a:pPr lvl="1"/>
            <a:r>
              <a:rPr lang="en-US" sz="1800" dirty="0"/>
              <a:t>Assign 212 as your original temperature in Fahrenheit and print that Fahrenheit value, convert to Celsius and print the Celsius value, then convert the Celsius value back to Fahrenheit and print the Fahrenheit value. Be sure to label each of your outputs rather than just printing out the numbers.</a:t>
            </a:r>
          </a:p>
          <a:p>
            <a:r>
              <a:rPr lang="en-US" sz="2200" dirty="0"/>
              <a:t>Attach the script to the Main Camera in the scene and run the game to see the output in the Console window.</a:t>
            </a:r>
            <a:endParaRPr lang="en-US" sz="1900" dirty="0"/>
          </a:p>
          <a:p>
            <a:pPr lvl="1"/>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18</a:t>
            </a:fld>
            <a:endParaRPr lang="en-US"/>
          </a:p>
        </p:txBody>
      </p:sp>
    </p:spTree>
    <p:extLst>
      <p:ext uri="{BB962C8B-B14F-4D97-AF65-F5344CB8AC3E}">
        <p14:creationId xmlns:p14="http://schemas.microsoft.com/office/powerpoint/2010/main" val="138590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7: Calculations and Rounding</a:t>
            </a:r>
          </a:p>
        </p:txBody>
      </p:sp>
      <p:sp>
        <p:nvSpPr>
          <p:cNvPr id="3" name="Content Placeholder 2"/>
          <p:cNvSpPr>
            <a:spLocks noGrp="1"/>
          </p:cNvSpPr>
          <p:nvPr>
            <p:ph idx="1"/>
          </p:nvPr>
        </p:nvSpPr>
        <p:spPr>
          <a:xfrm>
            <a:off x="838200" y="1825624"/>
            <a:ext cx="11353800" cy="5032375"/>
          </a:xfrm>
        </p:spPr>
        <p:txBody>
          <a:bodyPr>
            <a:normAutofit fontScale="92500" lnSpcReduction="10000"/>
          </a:bodyPr>
          <a:lstStyle/>
          <a:p>
            <a:r>
              <a:rPr lang="en-US" dirty="0"/>
              <a:t>Problem 2 – Temperature Calculations with Float</a:t>
            </a:r>
          </a:p>
          <a:p>
            <a:r>
              <a:rPr lang="en-US" dirty="0"/>
              <a:t>Add the following code to the Start method after the code you already added:</a:t>
            </a:r>
          </a:p>
          <a:p>
            <a:pPr lvl="1"/>
            <a:r>
              <a:rPr lang="en-US" dirty="0"/>
              <a:t>Declare three float variables to store an original temperature in Fahrenheit, a calculated temperature in Celsius, and a calculated temperature in Fahrenheit (when you convert from Celsius back to Fahrenheit).</a:t>
            </a:r>
          </a:p>
          <a:p>
            <a:pPr lvl="1"/>
            <a:r>
              <a:rPr lang="en-US" dirty="0"/>
              <a:t>Assign 0 as your original temperature in Fahrenheit and print that Fahrenheit value, convert to Celsius and print the Celsius value, then convert the Celsius value back to Fahrenheit and print the Fahrenheit value. Be sure to label each of your outputs rather than just printing out the numbers.</a:t>
            </a:r>
          </a:p>
          <a:p>
            <a:r>
              <a:rPr lang="en-US" dirty="0"/>
              <a:t>Now the conversion from 0 to Celsius and back to Fahrenheit is closer to 0, but it’s still not exactly 0. Remember, even though floating point numbers are approximations of the real numbers in the continuous domain, they give us more precision than whole numbers do. That's why we got a closer final Fahrenheit temperature when we used float variables instead of </a:t>
            </a:r>
            <a:r>
              <a:rPr lang="en-US" dirty="0" err="1"/>
              <a:t>int</a:t>
            </a:r>
            <a:r>
              <a:rPr lang="en-US" dirty="0"/>
              <a:t> variables.</a:t>
            </a:r>
          </a:p>
          <a:p>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19</a:t>
            </a:fld>
            <a:endParaRPr lang="en-US"/>
          </a:p>
        </p:txBody>
      </p:sp>
    </p:spTree>
    <p:extLst>
      <p:ext uri="{BB962C8B-B14F-4D97-AF65-F5344CB8AC3E}">
        <p14:creationId xmlns:p14="http://schemas.microsoft.com/office/powerpoint/2010/main" val="343631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Describe the relationship between the number of bits we use and the number of things we can represent with those bits.</a:t>
            </a:r>
          </a:p>
          <a:p>
            <a:r>
              <a:rPr lang="en-US" dirty="0"/>
              <a:t>Describe the two things a data type tells us</a:t>
            </a:r>
          </a:p>
          <a:p>
            <a:r>
              <a:rPr lang="en-US" dirty="0"/>
              <a:t>Assign values to variables and change their values through mathematical operators to solve specific problems</a:t>
            </a:r>
          </a:p>
          <a:p>
            <a:r>
              <a:rPr lang="en-US" dirty="0"/>
              <a:t>Prompt for and get user numeric input required for specific calculations</a:t>
            </a:r>
          </a:p>
          <a:p>
            <a:r>
              <a:rPr lang="en-US" dirty="0"/>
              <a:t>Develop a console application to meet specific functional requirements.</a:t>
            </a:r>
          </a:p>
        </p:txBody>
      </p:sp>
      <p:sp>
        <p:nvSpPr>
          <p:cNvPr id="4" name="Slide Number Placeholder 3"/>
          <p:cNvSpPr>
            <a:spLocks noGrp="1"/>
          </p:cNvSpPr>
          <p:nvPr>
            <p:ph type="sldNum" sz="quarter" idx="12"/>
          </p:nvPr>
        </p:nvSpPr>
        <p:spPr/>
        <p:txBody>
          <a:bodyPr/>
          <a:lstStyle/>
          <a:p>
            <a:fld id="{69BCDA81-9F14-4CE2-90B5-03F068823A77}" type="slidenum">
              <a:rPr lang="en-US" smtClean="0"/>
              <a:t>2</a:t>
            </a:fld>
            <a:endParaRPr lang="en-US"/>
          </a:p>
        </p:txBody>
      </p:sp>
    </p:spTree>
    <p:extLst>
      <p:ext uri="{BB962C8B-B14F-4D97-AF65-F5344CB8AC3E}">
        <p14:creationId xmlns:p14="http://schemas.microsoft.com/office/powerpoint/2010/main" val="148435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7: Calculations and Rounding</a:t>
            </a:r>
          </a:p>
        </p:txBody>
      </p:sp>
      <p:sp>
        <p:nvSpPr>
          <p:cNvPr id="3" name="Content Placeholder 2"/>
          <p:cNvSpPr>
            <a:spLocks noGrp="1"/>
          </p:cNvSpPr>
          <p:nvPr>
            <p:ph idx="1"/>
          </p:nvPr>
        </p:nvSpPr>
        <p:spPr>
          <a:xfrm>
            <a:off x="838200" y="1825624"/>
            <a:ext cx="11353800" cy="5032375"/>
          </a:xfrm>
        </p:spPr>
        <p:txBody>
          <a:bodyPr>
            <a:normAutofit lnSpcReduction="10000"/>
          </a:bodyPr>
          <a:lstStyle/>
          <a:p>
            <a:pPr marL="0" indent="0">
              <a:buNone/>
            </a:pPr>
            <a:r>
              <a:rPr lang="en-US" dirty="0"/>
              <a:t>Problem 3 – Temperature Calculations with Double</a:t>
            </a:r>
          </a:p>
          <a:p>
            <a:r>
              <a:rPr lang="en-US" dirty="0"/>
              <a:t>Add the following code to the Start method after the code you already added:</a:t>
            </a:r>
          </a:p>
          <a:p>
            <a:pPr lvl="1"/>
            <a:r>
              <a:rPr lang="en-US" dirty="0"/>
              <a:t>Declare three double variables to store an original temperature in Fahrenheit, a calculated temperature in Celsius, and a calculated temperature in Fahrenheit (when you convert from Celsius back to Fahrenheit).</a:t>
            </a:r>
          </a:p>
          <a:p>
            <a:pPr lvl="1"/>
            <a:r>
              <a:rPr lang="en-US" dirty="0"/>
              <a:t>Assign 0 as your original temperature in Fahrenheit and print that Fahrenheit value, convert to Celsius and print the Celsius value, then convert the Celsius value back to Fahrenheit and print the Fahrenheit value. Be sure to label each of your outputs rather than just printing out the numbers.</a:t>
            </a:r>
          </a:p>
          <a:p>
            <a:r>
              <a:rPr lang="en-US" dirty="0"/>
              <a:t>Finally, the conversion from 0 to Celsius and back to Fahrenheit yields a 0 as you probably originally expected. Because the double data type uses more bytes than the float data type, we don’t get the rounding error we got when we used floats.</a:t>
            </a:r>
          </a:p>
          <a:p>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20</a:t>
            </a:fld>
            <a:endParaRPr lang="en-US"/>
          </a:p>
        </p:txBody>
      </p:sp>
    </p:spTree>
    <p:extLst>
      <p:ext uri="{BB962C8B-B14F-4D97-AF65-F5344CB8AC3E}">
        <p14:creationId xmlns:p14="http://schemas.microsoft.com/office/powerpoint/2010/main" val="128823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1)</a:t>
            </a:r>
          </a:p>
        </p:txBody>
      </p:sp>
      <p:sp>
        <p:nvSpPr>
          <p:cNvPr id="3" name="Content Placeholder 2"/>
          <p:cNvSpPr>
            <a:spLocks noGrp="1"/>
          </p:cNvSpPr>
          <p:nvPr>
            <p:ph idx="1"/>
          </p:nvPr>
        </p:nvSpPr>
        <p:spPr>
          <a:xfrm>
            <a:off x="838200" y="1825624"/>
            <a:ext cx="10515600" cy="4895215"/>
          </a:xfrm>
        </p:spPr>
        <p:txBody>
          <a:bodyPr>
            <a:normAutofit/>
          </a:bodyPr>
          <a:lstStyle/>
          <a:p>
            <a:r>
              <a:rPr lang="en-US" dirty="0"/>
              <a:t>Variables</a:t>
            </a:r>
          </a:p>
          <a:p>
            <a:r>
              <a:rPr lang="en-US" dirty="0"/>
              <a:t>Value Types, Variables, and Constants</a:t>
            </a:r>
          </a:p>
          <a:p>
            <a:r>
              <a:rPr lang="en-US" dirty="0"/>
              <a:t>Integers</a:t>
            </a:r>
          </a:p>
          <a:p>
            <a:r>
              <a:rPr lang="en-US" dirty="0"/>
              <a:t>Exercise 3</a:t>
            </a:r>
          </a:p>
          <a:p>
            <a:r>
              <a:rPr lang="en-US" dirty="0"/>
              <a:t>Exercise 4</a:t>
            </a:r>
          </a:p>
          <a:p>
            <a:r>
              <a:rPr lang="en-US" dirty="0"/>
              <a:t>Floating Point Numbers</a:t>
            </a:r>
          </a:p>
          <a:p>
            <a:r>
              <a:rPr lang="en-US" dirty="0"/>
              <a:t>Exercise 5</a:t>
            </a:r>
          </a:p>
          <a:p>
            <a:r>
              <a:rPr lang="en-US" dirty="0"/>
              <a:t>Exercise 6</a:t>
            </a:r>
          </a:p>
          <a:p>
            <a:r>
              <a:rPr lang="en-US" dirty="0"/>
              <a:t>Exercise 7</a:t>
            </a:r>
          </a:p>
        </p:txBody>
      </p:sp>
      <p:sp>
        <p:nvSpPr>
          <p:cNvPr id="4" name="Slide Number Placeholder 3"/>
          <p:cNvSpPr>
            <a:spLocks noGrp="1"/>
          </p:cNvSpPr>
          <p:nvPr>
            <p:ph type="sldNum" sz="quarter" idx="12"/>
          </p:nvPr>
        </p:nvSpPr>
        <p:spPr/>
        <p:txBody>
          <a:bodyPr/>
          <a:lstStyle/>
          <a:p>
            <a:fld id="{69BCDA81-9F14-4CE2-90B5-03F068823A77}"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5956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a:t>
            </a:r>
            <a:r>
              <a:rPr lang="en-US" b="1"/>
              <a:t>(Slot 2)</a:t>
            </a:r>
            <a:endParaRPr lang="en-US" b="1" dirty="0"/>
          </a:p>
        </p:txBody>
      </p:sp>
      <p:sp>
        <p:nvSpPr>
          <p:cNvPr id="3" name="Content Placeholder 2"/>
          <p:cNvSpPr>
            <a:spLocks noGrp="1"/>
          </p:cNvSpPr>
          <p:nvPr>
            <p:ph idx="1"/>
          </p:nvPr>
        </p:nvSpPr>
        <p:spPr>
          <a:xfrm>
            <a:off x="838200" y="1825624"/>
            <a:ext cx="10515600" cy="4895215"/>
          </a:xfrm>
        </p:spPr>
        <p:txBody>
          <a:bodyPr>
            <a:normAutofit/>
          </a:bodyPr>
          <a:lstStyle/>
          <a:p>
            <a:r>
              <a:rPr lang="en-US" dirty="0"/>
              <a:t>Decimals/ Characters/ Booleans</a:t>
            </a:r>
          </a:p>
          <a:p>
            <a:r>
              <a:rPr lang="en-US" dirty="0"/>
              <a:t>Operations</a:t>
            </a:r>
          </a:p>
          <a:p>
            <a:r>
              <a:rPr lang="en-US" dirty="0"/>
              <a:t>Choosing Between Variables and Constants</a:t>
            </a:r>
          </a:p>
          <a:p>
            <a:r>
              <a:rPr lang="en-US" dirty="0"/>
              <a:t>Giving Variables a Value</a:t>
            </a:r>
          </a:p>
          <a:p>
            <a:r>
              <a:rPr lang="en-US" dirty="0"/>
              <a:t>Type Conversions</a:t>
            </a:r>
          </a:p>
          <a:p>
            <a:r>
              <a:rPr lang="en-US" dirty="0"/>
              <a:t>What About Reference Types?</a:t>
            </a:r>
          </a:p>
          <a:p>
            <a:r>
              <a:rPr lang="en-US" dirty="0"/>
              <a:t>Putting It All Together in a Console App</a:t>
            </a:r>
          </a:p>
          <a:p>
            <a:r>
              <a:rPr lang="en-US" dirty="0"/>
              <a:t>Putting It All Together in a Unity Script</a:t>
            </a:r>
          </a:p>
          <a:p>
            <a:r>
              <a:rPr lang="en-US" dirty="0"/>
              <a:t>Common Mistakes</a:t>
            </a:r>
          </a:p>
        </p:txBody>
      </p:sp>
      <p:sp>
        <p:nvSpPr>
          <p:cNvPr id="4" name="Slide Number Placeholder 3"/>
          <p:cNvSpPr>
            <a:spLocks noGrp="1"/>
          </p:cNvSpPr>
          <p:nvPr>
            <p:ph type="sldNum" sz="quarter" idx="12"/>
          </p:nvPr>
        </p:nvSpPr>
        <p:spPr/>
        <p:txBody>
          <a:bodyPr/>
          <a:lstStyle/>
          <a:p>
            <a:fld id="{69BCDA81-9F14-4CE2-90B5-03F068823A77}"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1740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p>
        </p:txBody>
      </p:sp>
      <p:sp>
        <p:nvSpPr>
          <p:cNvPr id="3" name="Content Placeholder 2"/>
          <p:cNvSpPr>
            <a:spLocks noGrp="1"/>
          </p:cNvSpPr>
          <p:nvPr>
            <p:ph idx="1"/>
          </p:nvPr>
        </p:nvSpPr>
        <p:spPr/>
        <p:txBody>
          <a:bodyPr/>
          <a:lstStyle/>
          <a:p>
            <a:r>
              <a:rPr lang="en-US" dirty="0"/>
              <a:t>To store something (such as a name, the value of Pi, or a </a:t>
            </a:r>
            <a:r>
              <a:rPr lang="en-US" dirty="0" err="1"/>
              <a:t>GameObject</a:t>
            </a:r>
            <a:r>
              <a:rPr lang="en-US" dirty="0"/>
              <a:t>) in our program, we need to </a:t>
            </a:r>
            <a:r>
              <a:rPr lang="en-US" i="1" dirty="0"/>
              <a:t>declare </a:t>
            </a:r>
            <a:r>
              <a:rPr lang="en-US" dirty="0"/>
              <a:t>a variable or a constant.</a:t>
            </a:r>
          </a:p>
          <a:p>
            <a:br>
              <a:rPr lang="en-US" dirty="0"/>
            </a:br>
            <a:endParaRPr lang="en-US" dirty="0"/>
          </a:p>
        </p:txBody>
      </p:sp>
      <p:pic>
        <p:nvPicPr>
          <p:cNvPr id="4" name="Picture 3"/>
          <p:cNvPicPr>
            <a:picLocks noChangeAspect="1"/>
          </p:cNvPicPr>
          <p:nvPr/>
        </p:nvPicPr>
        <p:blipFill>
          <a:blip r:embed="rId2"/>
          <a:stretch>
            <a:fillRect/>
          </a:stretch>
        </p:blipFill>
        <p:spPr>
          <a:xfrm>
            <a:off x="1079182" y="2825114"/>
            <a:ext cx="7074247" cy="3884295"/>
          </a:xfrm>
          <a:prstGeom prst="rect">
            <a:avLst/>
          </a:prstGeom>
        </p:spPr>
      </p:pic>
      <p:sp>
        <p:nvSpPr>
          <p:cNvPr id="5" name="Slide Number Placeholder 4"/>
          <p:cNvSpPr>
            <a:spLocks noGrp="1"/>
          </p:cNvSpPr>
          <p:nvPr>
            <p:ph type="sldNum" sz="quarter" idx="12"/>
          </p:nvPr>
        </p:nvSpPr>
        <p:spPr/>
        <p:txBody>
          <a:bodyPr/>
          <a:lstStyle/>
          <a:p>
            <a:fld id="{69BCDA81-9F14-4CE2-90B5-03F068823A77}" type="slidenum">
              <a:rPr lang="en-US" smtClean="0"/>
              <a:t>5</a:t>
            </a:fld>
            <a:endParaRPr lang="en-US"/>
          </a:p>
        </p:txBody>
      </p:sp>
    </p:spTree>
    <p:extLst>
      <p:ext uri="{BB962C8B-B14F-4D97-AF65-F5344CB8AC3E}">
        <p14:creationId xmlns:p14="http://schemas.microsoft.com/office/powerpoint/2010/main" val="44835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p>
        </p:txBody>
      </p:sp>
      <p:pic>
        <p:nvPicPr>
          <p:cNvPr id="5" name="Picture 4"/>
          <p:cNvPicPr>
            <a:picLocks noChangeAspect="1"/>
          </p:cNvPicPr>
          <p:nvPr/>
        </p:nvPicPr>
        <p:blipFill>
          <a:blip r:embed="rId2"/>
          <a:stretch>
            <a:fillRect/>
          </a:stretch>
        </p:blipFill>
        <p:spPr>
          <a:xfrm>
            <a:off x="838200" y="1314292"/>
            <a:ext cx="6022125" cy="2687002"/>
          </a:xfrm>
          <a:prstGeom prst="rect">
            <a:avLst/>
          </a:prstGeom>
        </p:spPr>
      </p:pic>
      <p:sp>
        <p:nvSpPr>
          <p:cNvPr id="6" name="Content Placeholder 2"/>
          <p:cNvSpPr>
            <a:spLocks noGrp="1"/>
          </p:cNvSpPr>
          <p:nvPr>
            <p:ph idx="1"/>
          </p:nvPr>
        </p:nvSpPr>
        <p:spPr>
          <a:xfrm>
            <a:off x="838200" y="1825625"/>
            <a:ext cx="10968990" cy="4351338"/>
          </a:xfrm>
        </p:spPr>
        <p:txBody>
          <a:bodyPr>
            <a:normAutofit lnSpcReduction="10000"/>
          </a:bodyPr>
          <a:lstStyle/>
          <a:p>
            <a:endParaRPr lang="en-US" dirty="0"/>
          </a:p>
          <a:p>
            <a:endParaRPr lang="en-US" dirty="0"/>
          </a:p>
          <a:p>
            <a:endParaRPr lang="en-US" dirty="0"/>
          </a:p>
          <a:p>
            <a:endParaRPr lang="en-US" dirty="0"/>
          </a:p>
          <a:p>
            <a:endParaRPr lang="en-US" dirty="0"/>
          </a:p>
          <a:p>
            <a:r>
              <a:rPr lang="en-US" dirty="0"/>
              <a:t>For variable names, we use something called </a:t>
            </a:r>
            <a:r>
              <a:rPr lang="en-US" i="1" dirty="0"/>
              <a:t>Camel case</a:t>
            </a:r>
            <a:r>
              <a:rPr lang="en-US" dirty="0"/>
              <a:t>, </a:t>
            </a:r>
            <a:r>
              <a:rPr lang="en-US" dirty="0" err="1"/>
              <a:t>eg</a:t>
            </a:r>
            <a:r>
              <a:rPr lang="en-US" dirty="0"/>
              <a:t>. </a:t>
            </a:r>
            <a:r>
              <a:rPr lang="en-US" i="1" dirty="0" err="1"/>
              <a:t>variableName</a:t>
            </a:r>
            <a:r>
              <a:rPr lang="en-US" i="1" dirty="0"/>
              <a:t>.</a:t>
            </a:r>
          </a:p>
          <a:p>
            <a:r>
              <a:rPr lang="en-US" dirty="0"/>
              <a:t>For constant names, we use something called </a:t>
            </a:r>
            <a:r>
              <a:rPr lang="en-US" i="1" dirty="0"/>
              <a:t>Pascal case</a:t>
            </a:r>
            <a:r>
              <a:rPr lang="en-US" dirty="0"/>
              <a:t>, </a:t>
            </a:r>
            <a:r>
              <a:rPr lang="en-US" dirty="0" err="1"/>
              <a:t>eg</a:t>
            </a:r>
            <a:r>
              <a:rPr lang="en-US" dirty="0"/>
              <a:t>. </a:t>
            </a:r>
            <a:r>
              <a:rPr lang="en-US" i="1" dirty="0" err="1"/>
              <a:t>ConstantName</a:t>
            </a:r>
            <a:r>
              <a:rPr lang="en-US" dirty="0"/>
              <a:t>.</a:t>
            </a:r>
            <a:br>
              <a:rPr lang="en-US" dirty="0"/>
            </a:br>
            <a:endParaRPr lang="en-US" dirty="0"/>
          </a:p>
        </p:txBody>
      </p:sp>
      <p:sp>
        <p:nvSpPr>
          <p:cNvPr id="3" name="Slide Number Placeholder 2"/>
          <p:cNvSpPr>
            <a:spLocks noGrp="1"/>
          </p:cNvSpPr>
          <p:nvPr>
            <p:ph type="sldNum" sz="quarter" idx="12"/>
          </p:nvPr>
        </p:nvSpPr>
        <p:spPr/>
        <p:txBody>
          <a:bodyPr/>
          <a:lstStyle/>
          <a:p>
            <a:fld id="{69BCDA81-9F14-4CE2-90B5-03F068823A77}" type="slidenum">
              <a:rPr lang="en-US" smtClean="0"/>
              <a:t>6</a:t>
            </a:fld>
            <a:endParaRPr lang="en-US"/>
          </a:p>
        </p:txBody>
      </p:sp>
    </p:spTree>
    <p:extLst>
      <p:ext uri="{BB962C8B-B14F-4D97-AF65-F5344CB8AC3E}">
        <p14:creationId xmlns:p14="http://schemas.microsoft.com/office/powerpoint/2010/main" val="360419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p>
        </p:txBody>
      </p:sp>
      <p:sp>
        <p:nvSpPr>
          <p:cNvPr id="6" name="Content Placeholder 2"/>
          <p:cNvSpPr>
            <a:spLocks noGrp="1"/>
          </p:cNvSpPr>
          <p:nvPr>
            <p:ph idx="1"/>
          </p:nvPr>
        </p:nvSpPr>
        <p:spPr>
          <a:xfrm>
            <a:off x="838200" y="1825625"/>
            <a:ext cx="10968990" cy="4351338"/>
          </a:xfrm>
        </p:spPr>
        <p:txBody>
          <a:bodyPr>
            <a:normAutofit/>
          </a:bodyPr>
          <a:lstStyle/>
          <a:p>
            <a:r>
              <a:rPr lang="en-US" dirty="0"/>
              <a:t>Data in C# fall into two categories: </a:t>
            </a:r>
            <a:r>
              <a:rPr lang="en-US" i="1" dirty="0"/>
              <a:t>value types </a:t>
            </a:r>
            <a:r>
              <a:rPr lang="en-US" dirty="0"/>
              <a:t>and </a:t>
            </a:r>
            <a:r>
              <a:rPr lang="en-US" i="1" dirty="0"/>
              <a:t>reference types.</a:t>
            </a:r>
          </a:p>
          <a:p>
            <a:r>
              <a:rPr lang="en-US" dirty="0"/>
              <a:t>A variable of a value type contains an instance of the type.</a:t>
            </a:r>
          </a:p>
          <a:p>
            <a:pPr lvl="1"/>
            <a:r>
              <a:rPr lang="en-US" dirty="0"/>
              <a:t>On assignment, the corresponding type instances are copied.</a:t>
            </a:r>
          </a:p>
          <a:p>
            <a:r>
              <a:rPr lang="en-US" dirty="0"/>
              <a:t>A variable of a reference type contains a reference to an instance of the type.</a:t>
            </a:r>
          </a:p>
          <a:p>
            <a:pPr lvl="1"/>
            <a:r>
              <a:rPr lang="en-US" dirty="0"/>
              <a:t>On assignment, only the reference to the instance of the reference type is copied.</a:t>
            </a:r>
          </a:p>
        </p:txBody>
      </p:sp>
      <p:sp>
        <p:nvSpPr>
          <p:cNvPr id="3" name="Slide Number Placeholder 2"/>
          <p:cNvSpPr>
            <a:spLocks noGrp="1"/>
          </p:cNvSpPr>
          <p:nvPr>
            <p:ph type="sldNum" sz="quarter" idx="12"/>
          </p:nvPr>
        </p:nvSpPr>
        <p:spPr/>
        <p:txBody>
          <a:bodyPr/>
          <a:lstStyle/>
          <a:p>
            <a:fld id="{69BCDA81-9F14-4CE2-90B5-03F068823A77}" type="slidenum">
              <a:rPr lang="en-US" smtClean="0"/>
              <a:t>7</a:t>
            </a:fld>
            <a:endParaRPr lang="en-US"/>
          </a:p>
        </p:txBody>
      </p:sp>
    </p:spTree>
    <p:extLst>
      <p:ext uri="{BB962C8B-B14F-4D97-AF65-F5344CB8AC3E}">
        <p14:creationId xmlns:p14="http://schemas.microsoft.com/office/powerpoint/2010/main" val="256455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 Types, Variables, and Constants</a:t>
            </a:r>
          </a:p>
        </p:txBody>
      </p:sp>
      <p:sp>
        <p:nvSpPr>
          <p:cNvPr id="3" name="Content Placeholder 2"/>
          <p:cNvSpPr>
            <a:spLocks noGrp="1"/>
          </p:cNvSpPr>
          <p:nvPr>
            <p:ph idx="1"/>
          </p:nvPr>
        </p:nvSpPr>
        <p:spPr/>
        <p:txBody>
          <a:bodyPr>
            <a:normAutofit fontScale="92500" lnSpcReduction="10000"/>
          </a:bodyPr>
          <a:lstStyle/>
          <a:p>
            <a:r>
              <a:rPr lang="en-US" i="1" dirty="0"/>
              <a:t>Value types are</a:t>
            </a:r>
            <a:r>
              <a:rPr lang="en-US" dirty="0"/>
              <a:t> the most basic data types there are in C#, and their values are stored directly into memory locations.</a:t>
            </a:r>
          </a:p>
          <a:p>
            <a:r>
              <a:rPr lang="en-US" dirty="0"/>
              <a:t>For a variable, the contents of the location are called the </a:t>
            </a:r>
            <a:r>
              <a:rPr lang="en-US" i="1" dirty="0"/>
              <a:t>value </a:t>
            </a:r>
            <a:r>
              <a:rPr lang="en-US" dirty="0"/>
              <a:t>of the variable – and we can change what's in that location as many times as we want as the program executes.</a:t>
            </a:r>
          </a:p>
          <a:p>
            <a:r>
              <a:rPr lang="en-US" dirty="0"/>
              <a:t>For a constant, the memory location contains whatever we said the constant's value would be, and we're never allowed to change it as the program executes.</a:t>
            </a:r>
          </a:p>
          <a:p>
            <a:r>
              <a:rPr lang="en-US" dirty="0"/>
              <a:t>Rules for declaring a variable/ a constant are in the previous module.</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69BCDA81-9F14-4CE2-90B5-03F068823A77}" type="slidenum">
              <a:rPr lang="en-US" smtClean="0"/>
              <a:t>8</a:t>
            </a:fld>
            <a:endParaRPr lang="en-US"/>
          </a:p>
        </p:txBody>
      </p:sp>
    </p:spTree>
    <p:extLst>
      <p:ext uri="{BB962C8B-B14F-4D97-AF65-F5344CB8AC3E}">
        <p14:creationId xmlns:p14="http://schemas.microsoft.com/office/powerpoint/2010/main" val="218906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 Types, Variables, and Constants</a:t>
            </a:r>
            <a:endParaRPr lang="en-US" dirty="0"/>
          </a:p>
        </p:txBody>
      </p:sp>
      <p:sp>
        <p:nvSpPr>
          <p:cNvPr id="3" name="Content Placeholder 2"/>
          <p:cNvSpPr>
            <a:spLocks noGrp="1"/>
          </p:cNvSpPr>
          <p:nvPr>
            <p:ph idx="1"/>
          </p:nvPr>
        </p:nvSpPr>
        <p:spPr/>
        <p:txBody>
          <a:bodyPr>
            <a:normAutofit/>
          </a:bodyPr>
          <a:lstStyle/>
          <a:p>
            <a:r>
              <a:rPr lang="en-US" dirty="0"/>
              <a:t>The data type for a variable or constant tells us two things:</a:t>
            </a:r>
          </a:p>
          <a:p>
            <a:pPr lvl="1"/>
            <a:r>
              <a:rPr lang="en-US" dirty="0"/>
              <a:t>What values the variable or constant can have, and</a:t>
            </a:r>
          </a:p>
          <a:p>
            <a:pPr lvl="1"/>
            <a:r>
              <a:rPr lang="en-US" dirty="0"/>
              <a:t>What operations are valid for the variable or constant</a:t>
            </a:r>
          </a:p>
          <a:p>
            <a:r>
              <a:rPr lang="en-US" dirty="0"/>
              <a:t>Example:</a:t>
            </a:r>
          </a:p>
          <a:p>
            <a:pPr lvl="1"/>
            <a:endParaRPr lang="en-US" dirty="0"/>
          </a:p>
          <a:p>
            <a:pPr lvl="1"/>
            <a:r>
              <a:rPr lang="en-US" dirty="0"/>
              <a:t>tells us that the only values this variable can have are floating point</a:t>
            </a:r>
            <a:br>
              <a:rPr lang="en-US" dirty="0"/>
            </a:br>
            <a:r>
              <a:rPr lang="en-US" dirty="0"/>
              <a:t>numbers and also know which operations (+, -, *, / etc.) are valid for this variable </a:t>
            </a:r>
            <a:br>
              <a:rPr lang="en-US" dirty="0"/>
            </a:br>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505902" y="3559333"/>
            <a:ext cx="2140268" cy="454359"/>
          </a:xfrm>
          <a:prstGeom prst="rect">
            <a:avLst/>
          </a:prstGeom>
        </p:spPr>
      </p:pic>
      <p:sp>
        <p:nvSpPr>
          <p:cNvPr id="5" name="Slide Number Placeholder 4"/>
          <p:cNvSpPr>
            <a:spLocks noGrp="1"/>
          </p:cNvSpPr>
          <p:nvPr>
            <p:ph type="sldNum" sz="quarter" idx="12"/>
          </p:nvPr>
        </p:nvSpPr>
        <p:spPr/>
        <p:txBody>
          <a:bodyPr/>
          <a:lstStyle/>
          <a:p>
            <a:fld id="{69BCDA81-9F14-4CE2-90B5-03F068823A77}" type="slidenum">
              <a:rPr lang="en-US" smtClean="0"/>
              <a:t>9</a:t>
            </a:fld>
            <a:endParaRPr lang="en-US"/>
          </a:p>
        </p:txBody>
      </p:sp>
    </p:spTree>
    <p:extLst>
      <p:ext uri="{BB962C8B-B14F-4D97-AF65-F5344CB8AC3E}">
        <p14:creationId xmlns:p14="http://schemas.microsoft.com/office/powerpoint/2010/main" val="3201599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1900</Words>
  <Application>Microsoft Office PowerPoint</Application>
  <PresentationFormat>Widescreen</PresentationFormat>
  <Paragraphs>159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Module 2</vt:lpstr>
      <vt:lpstr>Learning Objectives</vt:lpstr>
      <vt:lpstr>Content (Slot 1)</vt:lpstr>
      <vt:lpstr>Content (Slot 2)</vt:lpstr>
      <vt:lpstr>Variables</vt:lpstr>
      <vt:lpstr>Variables</vt:lpstr>
      <vt:lpstr>Variables</vt:lpstr>
      <vt:lpstr>Value Types, Variables, and Constants</vt:lpstr>
      <vt:lpstr>Value Types, Variables, and Constants</vt:lpstr>
      <vt:lpstr>Integers</vt:lpstr>
      <vt:lpstr>Integers</vt:lpstr>
      <vt:lpstr>Exercise 3: Declaring and Using Variables</vt:lpstr>
      <vt:lpstr>Exercise 4: Calculating with Integers</vt:lpstr>
      <vt:lpstr>Floating Point Numbers</vt:lpstr>
      <vt:lpstr>Exercise 5: Declaring and Using Variables and Constants</vt:lpstr>
      <vt:lpstr>Exercise 6: Trigonometry with Floats</vt:lpstr>
      <vt:lpstr>Exercise 7: Calculations and Rounding</vt:lpstr>
      <vt:lpstr>Exercise 7: Calculations and Rounding</vt:lpstr>
      <vt:lpstr>Exercise 7: Calculations and Rounding</vt:lpstr>
      <vt:lpstr>Exercise 7: Calculations and Rounding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Variables, and Constants</dc:title>
  <dc:creator>USER</dc:creator>
  <cp:lastModifiedBy>Phu Chu Dinh</cp:lastModifiedBy>
  <cp:revision>34</cp:revision>
  <dcterms:created xsi:type="dcterms:W3CDTF">2021-12-05T14:33:38Z</dcterms:created>
  <dcterms:modified xsi:type="dcterms:W3CDTF">2022-04-19T02:44:54Z</dcterms:modified>
</cp:coreProperties>
</file>