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319" r:id="rId5"/>
    <p:sldId id="259" r:id="rId6"/>
    <p:sldId id="261" r:id="rId7"/>
    <p:sldId id="260" r:id="rId8"/>
    <p:sldId id="262" r:id="rId9"/>
    <p:sldId id="263" r:id="rId10"/>
    <p:sldId id="265" r:id="rId11"/>
    <p:sldId id="266" r:id="rId12"/>
    <p:sldId id="267" r:id="rId13"/>
    <p:sldId id="268" r:id="rId14"/>
    <p:sldId id="269" r:id="rId15"/>
    <p:sldId id="270" r:id="rId16"/>
    <p:sldId id="278" r:id="rId17"/>
    <p:sldId id="271" r:id="rId18"/>
    <p:sldId id="264" r:id="rId19"/>
    <p:sldId id="273" r:id="rId20"/>
    <p:sldId id="274" r:id="rId21"/>
    <p:sldId id="275" r:id="rId22"/>
    <p:sldId id="318" r:id="rId23"/>
    <p:sldId id="315" r:id="rId24"/>
    <p:sldId id="316" r:id="rId25"/>
    <p:sldId id="317" r:id="rId26"/>
    <p:sldId id="272" r:id="rId27"/>
    <p:sldId id="27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7" autoAdjust="0"/>
    <p:restoredTop sz="94660"/>
  </p:normalViewPr>
  <p:slideViewPr>
    <p:cSldViewPr snapToGrid="0">
      <p:cViewPr varScale="1">
        <p:scale>
          <a:sx n="87" d="100"/>
          <a:sy n="87" d="100"/>
        </p:scale>
        <p:origin x="43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0C4932-389C-4B0F-BED4-EA4796BE52FD}" type="datetimeFigureOut">
              <a:rPr lang="en-US" smtClean="0"/>
              <a:t>4/19/2022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977FC7-8DE8-4A38-9E81-4EFDB745D8A0}" type="slidenum">
              <a:rPr lang="en-US" smtClean="0"/>
              <a:t>‹#›</a:t>
            </a:fld>
            <a:endParaRPr lang="en-US"/>
          </a:p>
        </p:txBody>
      </p:sp>
    </p:spTree>
    <p:extLst>
      <p:ext uri="{BB962C8B-B14F-4D97-AF65-F5344CB8AC3E}">
        <p14:creationId xmlns:p14="http://schemas.microsoft.com/office/powerpoint/2010/main" val="2589126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977FC7-8DE8-4A38-9E81-4EFDB745D8A0}" type="slidenum">
              <a:rPr lang="en-US" smtClean="0"/>
              <a:t>3</a:t>
            </a:fld>
            <a:endParaRPr lang="en-US"/>
          </a:p>
        </p:txBody>
      </p:sp>
    </p:spTree>
    <p:extLst>
      <p:ext uri="{BB962C8B-B14F-4D97-AF65-F5344CB8AC3E}">
        <p14:creationId xmlns:p14="http://schemas.microsoft.com/office/powerpoint/2010/main" val="348401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977FC7-8DE8-4A38-9E81-4EFDB745D8A0}" type="slidenum">
              <a:rPr lang="en-US" smtClean="0"/>
              <a:t>4</a:t>
            </a:fld>
            <a:endParaRPr lang="en-US"/>
          </a:p>
        </p:txBody>
      </p:sp>
    </p:spTree>
    <p:extLst>
      <p:ext uri="{BB962C8B-B14F-4D97-AF65-F5344CB8AC3E}">
        <p14:creationId xmlns:p14="http://schemas.microsoft.com/office/powerpoint/2010/main" val="2239856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C1D9A9-2B6F-4A63-B578-C7DEB6AA39C6}" type="datetime1">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35C83-6B45-49B0-8945-306831B1DDAF}" type="slidenum">
              <a:rPr lang="en-US" smtClean="0"/>
              <a:t>‹#›</a:t>
            </a:fld>
            <a:endParaRPr lang="en-US"/>
          </a:p>
        </p:txBody>
      </p:sp>
    </p:spTree>
    <p:extLst>
      <p:ext uri="{BB962C8B-B14F-4D97-AF65-F5344CB8AC3E}">
        <p14:creationId xmlns:p14="http://schemas.microsoft.com/office/powerpoint/2010/main" val="2555652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4236DE-6EE3-42AF-9FAB-DD53B645FAA2}" type="datetime1">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35C83-6B45-49B0-8945-306831B1DDAF}" type="slidenum">
              <a:rPr lang="en-US" smtClean="0"/>
              <a:t>‹#›</a:t>
            </a:fld>
            <a:endParaRPr lang="en-US"/>
          </a:p>
        </p:txBody>
      </p:sp>
    </p:spTree>
    <p:extLst>
      <p:ext uri="{BB962C8B-B14F-4D97-AF65-F5344CB8AC3E}">
        <p14:creationId xmlns:p14="http://schemas.microsoft.com/office/powerpoint/2010/main" val="2397634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A8FC37-BD0B-4B58-A796-D7DF064A5BBD}" type="datetime1">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35C83-6B45-49B0-8945-306831B1DDAF}" type="slidenum">
              <a:rPr lang="en-US" smtClean="0"/>
              <a:t>‹#›</a:t>
            </a:fld>
            <a:endParaRPr lang="en-US"/>
          </a:p>
        </p:txBody>
      </p:sp>
    </p:spTree>
    <p:extLst>
      <p:ext uri="{BB962C8B-B14F-4D97-AF65-F5344CB8AC3E}">
        <p14:creationId xmlns:p14="http://schemas.microsoft.com/office/powerpoint/2010/main" val="269440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A1C661-774C-4372-BC90-37487E70684E}" type="datetime1">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35C83-6B45-49B0-8945-306831B1DDAF}" type="slidenum">
              <a:rPr lang="en-US" smtClean="0"/>
              <a:t>‹#›</a:t>
            </a:fld>
            <a:endParaRPr lang="en-US"/>
          </a:p>
        </p:txBody>
      </p:sp>
    </p:spTree>
    <p:extLst>
      <p:ext uri="{BB962C8B-B14F-4D97-AF65-F5344CB8AC3E}">
        <p14:creationId xmlns:p14="http://schemas.microsoft.com/office/powerpoint/2010/main" val="316015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7D13F4-EA64-4DB9-9F80-245037B458CF}" type="datetime1">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35C83-6B45-49B0-8945-306831B1DDAF}" type="slidenum">
              <a:rPr lang="en-US" smtClean="0"/>
              <a:t>‹#›</a:t>
            </a:fld>
            <a:endParaRPr lang="en-US"/>
          </a:p>
        </p:txBody>
      </p:sp>
    </p:spTree>
    <p:extLst>
      <p:ext uri="{BB962C8B-B14F-4D97-AF65-F5344CB8AC3E}">
        <p14:creationId xmlns:p14="http://schemas.microsoft.com/office/powerpoint/2010/main" val="3026246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E94577-56B8-4597-8B81-62B08213D338}" type="datetime1">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35C83-6B45-49B0-8945-306831B1DDAF}" type="slidenum">
              <a:rPr lang="en-US" smtClean="0"/>
              <a:t>‹#›</a:t>
            </a:fld>
            <a:endParaRPr lang="en-US"/>
          </a:p>
        </p:txBody>
      </p:sp>
    </p:spTree>
    <p:extLst>
      <p:ext uri="{BB962C8B-B14F-4D97-AF65-F5344CB8AC3E}">
        <p14:creationId xmlns:p14="http://schemas.microsoft.com/office/powerpoint/2010/main" val="144903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765407-AEC4-4235-91BA-F941CED3E67B}" type="datetime1">
              <a:rPr lang="en-US" smtClean="0"/>
              <a:t>4/19/2022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D35C83-6B45-49B0-8945-306831B1DDAF}" type="slidenum">
              <a:rPr lang="en-US" smtClean="0"/>
              <a:t>‹#›</a:t>
            </a:fld>
            <a:endParaRPr lang="en-US"/>
          </a:p>
        </p:txBody>
      </p:sp>
    </p:spTree>
    <p:extLst>
      <p:ext uri="{BB962C8B-B14F-4D97-AF65-F5344CB8AC3E}">
        <p14:creationId xmlns:p14="http://schemas.microsoft.com/office/powerpoint/2010/main" val="130919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D058F1-BDEC-45BF-B40B-8591AC058642}" type="datetime1">
              <a:rPr lang="en-US" smtClean="0"/>
              <a:t>4/19/2022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D35C83-6B45-49B0-8945-306831B1DDAF}" type="slidenum">
              <a:rPr lang="en-US" smtClean="0"/>
              <a:t>‹#›</a:t>
            </a:fld>
            <a:endParaRPr lang="en-US"/>
          </a:p>
        </p:txBody>
      </p:sp>
    </p:spTree>
    <p:extLst>
      <p:ext uri="{BB962C8B-B14F-4D97-AF65-F5344CB8AC3E}">
        <p14:creationId xmlns:p14="http://schemas.microsoft.com/office/powerpoint/2010/main" val="195139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6310CF-B1D4-4269-AFEF-0ED4B2B089B8}" type="datetime1">
              <a:rPr lang="en-US" smtClean="0"/>
              <a:t>4/19/2022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D35C83-6B45-49B0-8945-306831B1DDAF}" type="slidenum">
              <a:rPr lang="en-US" smtClean="0"/>
              <a:t>‹#›</a:t>
            </a:fld>
            <a:endParaRPr lang="en-US"/>
          </a:p>
        </p:txBody>
      </p:sp>
    </p:spTree>
    <p:extLst>
      <p:ext uri="{BB962C8B-B14F-4D97-AF65-F5344CB8AC3E}">
        <p14:creationId xmlns:p14="http://schemas.microsoft.com/office/powerpoint/2010/main" val="377107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73B319-A8D6-4E57-87BA-9D5A3A977F31}" type="datetime1">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35C83-6B45-49B0-8945-306831B1DDAF}" type="slidenum">
              <a:rPr lang="en-US" smtClean="0"/>
              <a:t>‹#›</a:t>
            </a:fld>
            <a:endParaRPr lang="en-US"/>
          </a:p>
        </p:txBody>
      </p:sp>
    </p:spTree>
    <p:extLst>
      <p:ext uri="{BB962C8B-B14F-4D97-AF65-F5344CB8AC3E}">
        <p14:creationId xmlns:p14="http://schemas.microsoft.com/office/powerpoint/2010/main" val="2015475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7C737E-E7BB-4BD8-A464-4998DE35CCB2}" type="datetime1">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35C83-6B45-49B0-8945-306831B1DDAF}" type="slidenum">
              <a:rPr lang="en-US" smtClean="0"/>
              <a:t>‹#›</a:t>
            </a:fld>
            <a:endParaRPr lang="en-US"/>
          </a:p>
        </p:txBody>
      </p:sp>
    </p:spTree>
    <p:extLst>
      <p:ext uri="{BB962C8B-B14F-4D97-AF65-F5344CB8AC3E}">
        <p14:creationId xmlns:p14="http://schemas.microsoft.com/office/powerpoint/2010/main" val="1025935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4086B5-E44F-404C-84B6-86D1AE5010F5}" type="datetime1">
              <a:rPr lang="en-US" smtClean="0"/>
              <a:t>4/19/2022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D35C83-6B45-49B0-8945-306831B1DDAF}" type="slidenum">
              <a:rPr lang="en-US" smtClean="0"/>
              <a:t>‹#›</a:t>
            </a:fld>
            <a:endParaRPr lang="en-US"/>
          </a:p>
        </p:txBody>
      </p:sp>
    </p:spTree>
    <p:extLst>
      <p:ext uri="{BB962C8B-B14F-4D97-AF65-F5344CB8AC3E}">
        <p14:creationId xmlns:p14="http://schemas.microsoft.com/office/powerpoint/2010/main" val="3285138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3</a:t>
            </a:r>
          </a:p>
        </p:txBody>
      </p:sp>
      <p:sp>
        <p:nvSpPr>
          <p:cNvPr id="3" name="Subtitle 2"/>
          <p:cNvSpPr>
            <a:spLocks noGrp="1"/>
          </p:cNvSpPr>
          <p:nvPr>
            <p:ph type="subTitle" idx="1"/>
          </p:nvPr>
        </p:nvSpPr>
        <p:spPr/>
        <p:txBody>
          <a:bodyPr/>
          <a:lstStyle/>
          <a:p>
            <a:r>
              <a:rPr lang="en-US" sz="6000" b="1" dirty="0">
                <a:solidFill>
                  <a:prstClr val="black"/>
                </a:solidFill>
                <a:latin typeface="Calibri Light" panose="020F0302020204030204"/>
                <a:ea typeface="+mj-ea"/>
                <a:cs typeface="+mj-cs"/>
              </a:rPr>
              <a:t>Classes and Objects</a:t>
            </a:r>
            <a:endParaRPr lang="en-US" dirty="0"/>
          </a:p>
        </p:txBody>
      </p:sp>
      <p:sp>
        <p:nvSpPr>
          <p:cNvPr id="4" name="Slide Number Placeholder 3"/>
          <p:cNvSpPr>
            <a:spLocks noGrp="1"/>
          </p:cNvSpPr>
          <p:nvPr>
            <p:ph type="sldNum" sz="quarter" idx="12"/>
          </p:nvPr>
        </p:nvSpPr>
        <p:spPr/>
        <p:txBody>
          <a:bodyPr/>
          <a:lstStyle/>
          <a:p>
            <a:fld id="{2AD35C83-6B45-49B0-8945-306831B1DDAF}" type="slidenum">
              <a:rPr lang="en-US" smtClean="0"/>
              <a:t>1</a:t>
            </a:fld>
            <a:endParaRPr lang="en-US"/>
          </a:p>
        </p:txBody>
      </p:sp>
      <p:pic>
        <p:nvPicPr>
          <p:cNvPr id="5" name="Picture 4" descr="logo - Trường Đại học FPT">
            <a:extLst>
              <a:ext uri="{FF2B5EF4-FFF2-40B4-BE49-F238E27FC236}">
                <a16:creationId xmlns:a16="http://schemas.microsoft.com/office/drawing/2014/main" id="{84C1853F-6EE0-4E19-934C-A6B26EC9D7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7063" y="1035111"/>
            <a:ext cx="2877873" cy="1130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86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Classes and Objects</a:t>
            </a:r>
            <a:endParaRPr lang="en-US" dirty="0"/>
          </a:p>
        </p:txBody>
      </p:sp>
      <p:sp>
        <p:nvSpPr>
          <p:cNvPr id="3" name="Content Placeholder 2"/>
          <p:cNvSpPr>
            <a:spLocks noGrp="1"/>
          </p:cNvSpPr>
          <p:nvPr>
            <p:ph idx="1"/>
          </p:nvPr>
        </p:nvSpPr>
        <p:spPr>
          <a:xfrm>
            <a:off x="838200" y="1825624"/>
            <a:ext cx="11129010" cy="4780915"/>
          </a:xfrm>
        </p:spPr>
        <p:txBody>
          <a:bodyPr/>
          <a:lstStyle/>
          <a:p>
            <a:r>
              <a:rPr lang="en-US" dirty="0"/>
              <a:t>UML representation of playing card class.</a:t>
            </a:r>
          </a:p>
        </p:txBody>
      </p:sp>
      <p:pic>
        <p:nvPicPr>
          <p:cNvPr id="4" name="Picture 3"/>
          <p:cNvPicPr>
            <a:picLocks noChangeAspect="1"/>
          </p:cNvPicPr>
          <p:nvPr/>
        </p:nvPicPr>
        <p:blipFill>
          <a:blip r:embed="rId2"/>
          <a:stretch>
            <a:fillRect/>
          </a:stretch>
        </p:blipFill>
        <p:spPr>
          <a:xfrm>
            <a:off x="4655820" y="2525393"/>
            <a:ext cx="2171700" cy="3381375"/>
          </a:xfrm>
          <a:prstGeom prst="rect">
            <a:avLst/>
          </a:prstGeom>
        </p:spPr>
      </p:pic>
      <p:sp>
        <p:nvSpPr>
          <p:cNvPr id="5" name="Slide Number Placeholder 4"/>
          <p:cNvSpPr>
            <a:spLocks noGrp="1"/>
          </p:cNvSpPr>
          <p:nvPr>
            <p:ph type="sldNum" sz="quarter" idx="12"/>
          </p:nvPr>
        </p:nvSpPr>
        <p:spPr/>
        <p:txBody>
          <a:bodyPr/>
          <a:lstStyle/>
          <a:p>
            <a:fld id="{2AD35C83-6B45-49B0-8945-306831B1DDAF}" type="slidenum">
              <a:rPr lang="en-US" smtClean="0"/>
              <a:t>10</a:t>
            </a:fld>
            <a:endParaRPr lang="en-US"/>
          </a:p>
        </p:txBody>
      </p:sp>
    </p:spTree>
    <p:extLst>
      <p:ext uri="{BB962C8B-B14F-4D97-AF65-F5344CB8AC3E}">
        <p14:creationId xmlns:p14="http://schemas.microsoft.com/office/powerpoint/2010/main" val="4284542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Your First C# Program Revisited</a:t>
            </a:r>
            <a:endParaRPr lang="en-US" dirty="0"/>
          </a:p>
        </p:txBody>
      </p:sp>
      <p:sp>
        <p:nvSpPr>
          <p:cNvPr id="3" name="Content Placeholder 2"/>
          <p:cNvSpPr>
            <a:spLocks noGrp="1"/>
          </p:cNvSpPr>
          <p:nvPr>
            <p:ph idx="1"/>
          </p:nvPr>
        </p:nvSpPr>
        <p:spPr>
          <a:xfrm>
            <a:off x="838200" y="1825624"/>
            <a:ext cx="11129010" cy="4780915"/>
          </a:xfrm>
        </p:spPr>
        <p:txBody>
          <a:bodyPr/>
          <a:lstStyle/>
          <a:p>
            <a:r>
              <a:rPr lang="en-US" dirty="0"/>
              <a:t>UML for Message Class</a:t>
            </a:r>
          </a:p>
          <a:p>
            <a:pPr lvl="1"/>
            <a:r>
              <a:rPr lang="en-US" dirty="0"/>
              <a:t>No property</a:t>
            </a:r>
          </a:p>
          <a:p>
            <a:pPr lvl="1"/>
            <a:r>
              <a:rPr lang="en-US" dirty="0"/>
              <a:t>The Print method definitely needs access to message field.</a:t>
            </a:r>
          </a:p>
        </p:txBody>
      </p:sp>
      <p:pic>
        <p:nvPicPr>
          <p:cNvPr id="4" name="Picture 3"/>
          <p:cNvPicPr>
            <a:picLocks noChangeAspect="1"/>
          </p:cNvPicPr>
          <p:nvPr/>
        </p:nvPicPr>
        <p:blipFill>
          <a:blip r:embed="rId2"/>
          <a:stretch>
            <a:fillRect/>
          </a:stretch>
        </p:blipFill>
        <p:spPr>
          <a:xfrm>
            <a:off x="3687127" y="3254056"/>
            <a:ext cx="3057525" cy="3181350"/>
          </a:xfrm>
          <a:prstGeom prst="rect">
            <a:avLst/>
          </a:prstGeom>
        </p:spPr>
      </p:pic>
      <p:sp>
        <p:nvSpPr>
          <p:cNvPr id="5" name="Slide Number Placeholder 4"/>
          <p:cNvSpPr>
            <a:spLocks noGrp="1"/>
          </p:cNvSpPr>
          <p:nvPr>
            <p:ph type="sldNum" sz="quarter" idx="12"/>
          </p:nvPr>
        </p:nvSpPr>
        <p:spPr/>
        <p:txBody>
          <a:bodyPr/>
          <a:lstStyle/>
          <a:p>
            <a:fld id="{2AD35C83-6B45-49B0-8945-306831B1DDAF}" type="slidenum">
              <a:rPr lang="en-US" smtClean="0"/>
              <a:t>11</a:t>
            </a:fld>
            <a:endParaRPr lang="en-US"/>
          </a:p>
        </p:txBody>
      </p:sp>
    </p:spTree>
    <p:extLst>
      <p:ext uri="{BB962C8B-B14F-4D97-AF65-F5344CB8AC3E}">
        <p14:creationId xmlns:p14="http://schemas.microsoft.com/office/powerpoint/2010/main" val="420677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375"/>
            <a:ext cx="10515600" cy="1325563"/>
          </a:xfrm>
        </p:spPr>
        <p:txBody>
          <a:bodyPr/>
          <a:lstStyle/>
          <a:p>
            <a:r>
              <a:rPr lang="en-US" b="1" dirty="0"/>
              <a:t>Your First C# Program Revisited</a:t>
            </a:r>
            <a:endParaRPr lang="en-US" dirty="0"/>
          </a:p>
        </p:txBody>
      </p:sp>
      <p:sp>
        <p:nvSpPr>
          <p:cNvPr id="3" name="Content Placeholder 2"/>
          <p:cNvSpPr>
            <a:spLocks noGrp="1"/>
          </p:cNvSpPr>
          <p:nvPr>
            <p:ph idx="1"/>
          </p:nvPr>
        </p:nvSpPr>
        <p:spPr>
          <a:xfrm>
            <a:off x="838200" y="1257300"/>
            <a:ext cx="11129010" cy="5349239"/>
          </a:xfrm>
        </p:spPr>
        <p:txBody>
          <a:bodyPr/>
          <a:lstStyle/>
          <a:p>
            <a:r>
              <a:rPr lang="en-US" dirty="0"/>
              <a:t>Message class document.</a:t>
            </a:r>
          </a:p>
        </p:txBody>
      </p:sp>
      <p:pic>
        <p:nvPicPr>
          <p:cNvPr id="5" name="Picture 4"/>
          <p:cNvPicPr>
            <a:picLocks noChangeAspect="1"/>
          </p:cNvPicPr>
          <p:nvPr/>
        </p:nvPicPr>
        <p:blipFill>
          <a:blip r:embed="rId2"/>
          <a:stretch>
            <a:fillRect/>
          </a:stretch>
        </p:blipFill>
        <p:spPr>
          <a:xfrm>
            <a:off x="1857375" y="1866900"/>
            <a:ext cx="8820150" cy="4991100"/>
          </a:xfrm>
          <a:prstGeom prst="rect">
            <a:avLst/>
          </a:prstGeom>
        </p:spPr>
      </p:pic>
      <p:sp>
        <p:nvSpPr>
          <p:cNvPr id="4" name="Slide Number Placeholder 3"/>
          <p:cNvSpPr>
            <a:spLocks noGrp="1"/>
          </p:cNvSpPr>
          <p:nvPr>
            <p:ph type="sldNum" sz="quarter" idx="12"/>
          </p:nvPr>
        </p:nvSpPr>
        <p:spPr/>
        <p:txBody>
          <a:bodyPr/>
          <a:lstStyle/>
          <a:p>
            <a:fld id="{2AD35C83-6B45-49B0-8945-306831B1DDAF}" type="slidenum">
              <a:rPr lang="en-US" smtClean="0"/>
              <a:t>12</a:t>
            </a:fld>
            <a:endParaRPr lang="en-US"/>
          </a:p>
        </p:txBody>
      </p:sp>
    </p:spTree>
    <p:extLst>
      <p:ext uri="{BB962C8B-B14F-4D97-AF65-F5344CB8AC3E}">
        <p14:creationId xmlns:p14="http://schemas.microsoft.com/office/powerpoint/2010/main" val="1279004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375"/>
            <a:ext cx="10515600" cy="1325563"/>
          </a:xfrm>
        </p:spPr>
        <p:txBody>
          <a:bodyPr/>
          <a:lstStyle/>
          <a:p>
            <a:r>
              <a:rPr lang="en-US" b="1" dirty="0"/>
              <a:t>Your First C# Program Revisited</a:t>
            </a:r>
            <a:endParaRPr lang="en-US" dirty="0"/>
          </a:p>
        </p:txBody>
      </p:sp>
      <p:sp>
        <p:nvSpPr>
          <p:cNvPr id="3" name="Content Placeholder 2"/>
          <p:cNvSpPr>
            <a:spLocks noGrp="1"/>
          </p:cNvSpPr>
          <p:nvPr>
            <p:ph idx="1"/>
          </p:nvPr>
        </p:nvSpPr>
        <p:spPr>
          <a:xfrm>
            <a:off x="838200" y="1257300"/>
            <a:ext cx="11129010" cy="5349239"/>
          </a:xfrm>
        </p:spPr>
        <p:txBody>
          <a:bodyPr/>
          <a:lstStyle/>
          <a:p>
            <a:endParaRPr lang="en-US" dirty="0"/>
          </a:p>
          <a:p>
            <a:endParaRPr lang="en-US" dirty="0"/>
          </a:p>
          <a:p>
            <a:endParaRPr lang="en-US" dirty="0"/>
          </a:p>
          <a:p>
            <a:endParaRPr lang="en-US" dirty="0"/>
          </a:p>
          <a:p>
            <a:endParaRPr lang="en-US" dirty="0"/>
          </a:p>
          <a:p>
            <a:r>
              <a:rPr lang="en-US" dirty="0"/>
              <a:t>To create a tiny message that says Hi!, we'd use:</a:t>
            </a:r>
          </a:p>
        </p:txBody>
      </p:sp>
      <p:pic>
        <p:nvPicPr>
          <p:cNvPr id="4" name="Picture 3"/>
          <p:cNvPicPr>
            <a:picLocks noChangeAspect="1"/>
          </p:cNvPicPr>
          <p:nvPr/>
        </p:nvPicPr>
        <p:blipFill>
          <a:blip r:embed="rId2"/>
          <a:stretch>
            <a:fillRect/>
          </a:stretch>
        </p:blipFill>
        <p:spPr>
          <a:xfrm>
            <a:off x="1107757" y="1257300"/>
            <a:ext cx="7791010" cy="2407920"/>
          </a:xfrm>
          <a:prstGeom prst="rect">
            <a:avLst/>
          </a:prstGeom>
        </p:spPr>
      </p:pic>
      <p:pic>
        <p:nvPicPr>
          <p:cNvPr id="6" name="Picture 5"/>
          <p:cNvPicPr>
            <a:picLocks noChangeAspect="1"/>
          </p:cNvPicPr>
          <p:nvPr/>
        </p:nvPicPr>
        <p:blipFill>
          <a:blip r:embed="rId3"/>
          <a:stretch>
            <a:fillRect/>
          </a:stretch>
        </p:blipFill>
        <p:spPr>
          <a:xfrm>
            <a:off x="1190625" y="4352925"/>
            <a:ext cx="6891916" cy="490220"/>
          </a:xfrm>
          <a:prstGeom prst="rect">
            <a:avLst/>
          </a:prstGeom>
        </p:spPr>
      </p:pic>
      <p:sp>
        <p:nvSpPr>
          <p:cNvPr id="5" name="Slide Number Placeholder 4"/>
          <p:cNvSpPr>
            <a:spLocks noGrp="1"/>
          </p:cNvSpPr>
          <p:nvPr>
            <p:ph type="sldNum" sz="quarter" idx="12"/>
          </p:nvPr>
        </p:nvSpPr>
        <p:spPr/>
        <p:txBody>
          <a:bodyPr/>
          <a:lstStyle/>
          <a:p>
            <a:fld id="{2AD35C83-6B45-49B0-8945-306831B1DDAF}" type="slidenum">
              <a:rPr lang="en-US" smtClean="0"/>
              <a:t>13</a:t>
            </a:fld>
            <a:endParaRPr lang="en-US"/>
          </a:p>
        </p:txBody>
      </p:sp>
    </p:spTree>
    <p:extLst>
      <p:ext uri="{BB962C8B-B14F-4D97-AF65-F5344CB8AC3E}">
        <p14:creationId xmlns:p14="http://schemas.microsoft.com/office/powerpoint/2010/main" val="4235131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375"/>
            <a:ext cx="10515600" cy="1325563"/>
          </a:xfrm>
        </p:spPr>
        <p:txBody>
          <a:bodyPr/>
          <a:lstStyle/>
          <a:p>
            <a:r>
              <a:rPr lang="en-US" b="1" dirty="0"/>
              <a:t>Your First C# Program Revisited</a:t>
            </a:r>
            <a:endParaRPr lang="en-US" dirty="0"/>
          </a:p>
        </p:txBody>
      </p:sp>
      <p:sp>
        <p:nvSpPr>
          <p:cNvPr id="3" name="Content Placeholder 2"/>
          <p:cNvSpPr>
            <a:spLocks noGrp="1"/>
          </p:cNvSpPr>
          <p:nvPr>
            <p:ph idx="1"/>
          </p:nvPr>
        </p:nvSpPr>
        <p:spPr>
          <a:xfrm>
            <a:off x="838200" y="1257300"/>
            <a:ext cx="11129010" cy="5349239"/>
          </a:xfrm>
        </p:spPr>
        <p:txBody>
          <a:bodyPr/>
          <a:lstStyle/>
          <a:p>
            <a:r>
              <a:rPr lang="en-US" dirty="0"/>
              <a:t>To know that the constructor requires one argument for the message string, we click on the Message constructor link in the documentation. </a:t>
            </a:r>
            <a:br>
              <a:rPr lang="en-US" dirty="0"/>
            </a:br>
            <a:endParaRPr lang="en-US" dirty="0"/>
          </a:p>
        </p:txBody>
      </p:sp>
      <p:pic>
        <p:nvPicPr>
          <p:cNvPr id="5" name="Picture 4"/>
          <p:cNvPicPr>
            <a:picLocks noChangeAspect="1"/>
          </p:cNvPicPr>
          <p:nvPr/>
        </p:nvPicPr>
        <p:blipFill>
          <a:blip r:embed="rId2"/>
          <a:stretch>
            <a:fillRect/>
          </a:stretch>
        </p:blipFill>
        <p:spPr>
          <a:xfrm>
            <a:off x="1652587" y="2414587"/>
            <a:ext cx="8886825" cy="4086225"/>
          </a:xfrm>
          <a:prstGeom prst="rect">
            <a:avLst/>
          </a:prstGeom>
        </p:spPr>
      </p:pic>
      <p:sp>
        <p:nvSpPr>
          <p:cNvPr id="4" name="Slide Number Placeholder 3"/>
          <p:cNvSpPr>
            <a:spLocks noGrp="1"/>
          </p:cNvSpPr>
          <p:nvPr>
            <p:ph type="sldNum" sz="quarter" idx="12"/>
          </p:nvPr>
        </p:nvSpPr>
        <p:spPr/>
        <p:txBody>
          <a:bodyPr/>
          <a:lstStyle/>
          <a:p>
            <a:fld id="{2AD35C83-6B45-49B0-8945-306831B1DDAF}" type="slidenum">
              <a:rPr lang="en-US" smtClean="0"/>
              <a:t>14</a:t>
            </a:fld>
            <a:endParaRPr lang="en-US"/>
          </a:p>
        </p:txBody>
      </p:sp>
    </p:spTree>
    <p:extLst>
      <p:ext uri="{BB962C8B-B14F-4D97-AF65-F5344CB8AC3E}">
        <p14:creationId xmlns:p14="http://schemas.microsoft.com/office/powerpoint/2010/main" val="252930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375"/>
            <a:ext cx="10515600" cy="1325563"/>
          </a:xfrm>
        </p:spPr>
        <p:txBody>
          <a:bodyPr/>
          <a:lstStyle/>
          <a:p>
            <a:r>
              <a:rPr lang="en-US" b="1" dirty="0"/>
              <a:t>Your First C# Program Revisited</a:t>
            </a:r>
            <a:endParaRPr lang="en-US" dirty="0"/>
          </a:p>
        </p:txBody>
      </p:sp>
      <p:sp>
        <p:nvSpPr>
          <p:cNvPr id="3" name="Content Placeholder 2"/>
          <p:cNvSpPr>
            <a:spLocks noGrp="1"/>
          </p:cNvSpPr>
          <p:nvPr>
            <p:ph idx="1"/>
          </p:nvPr>
        </p:nvSpPr>
        <p:spPr>
          <a:xfrm>
            <a:off x="838200" y="1404938"/>
            <a:ext cx="11129010" cy="5349239"/>
          </a:xfrm>
        </p:spPr>
        <p:txBody>
          <a:bodyPr>
            <a:normAutofit fontScale="92500" lnSpcReduction="10000"/>
          </a:bodyPr>
          <a:lstStyle/>
          <a:p>
            <a:r>
              <a:rPr lang="en-US" dirty="0"/>
              <a:t>Creating a message object for a message has several lines:</a:t>
            </a:r>
          </a:p>
          <a:p>
            <a:endParaRPr lang="en-US" dirty="0"/>
          </a:p>
          <a:p>
            <a:endParaRPr lang="en-US" dirty="0"/>
          </a:p>
          <a:p>
            <a:r>
              <a:rPr lang="en-US" i="1" dirty="0"/>
              <a:t>escape sequence</a:t>
            </a:r>
            <a:r>
              <a:rPr lang="en-US" dirty="0"/>
              <a:t>:</a:t>
            </a:r>
          </a:p>
          <a:p>
            <a:pPr lvl="1"/>
            <a:r>
              <a:rPr lang="en-US" dirty="0"/>
              <a:t>\n </a:t>
            </a:r>
          </a:p>
          <a:p>
            <a:pPr marL="457200" lvl="1" indent="0">
              <a:buNone/>
            </a:pPr>
            <a:r>
              <a:rPr lang="en-US" dirty="0"/>
              <a:t>	Newline. The cursor is moved to the next line on the screen</a:t>
            </a:r>
          </a:p>
          <a:p>
            <a:pPr lvl="1"/>
            <a:r>
              <a:rPr lang="en-US" dirty="0"/>
              <a:t>\t</a:t>
            </a:r>
            <a:br>
              <a:rPr lang="en-US" dirty="0"/>
            </a:br>
            <a:r>
              <a:rPr lang="en-US" dirty="0"/>
              <a:t>	Tab. The cursor moves to the next tab stop on the screen</a:t>
            </a:r>
          </a:p>
          <a:p>
            <a:pPr lvl="1"/>
            <a:r>
              <a:rPr lang="en-US" dirty="0"/>
              <a:t>\r</a:t>
            </a:r>
            <a:br>
              <a:rPr lang="en-US" dirty="0"/>
            </a:br>
            <a:r>
              <a:rPr lang="en-US" dirty="0"/>
              <a:t>	Carriage return. Moves the cursor back to the beginning of the current line</a:t>
            </a:r>
          </a:p>
          <a:p>
            <a:pPr lvl="1"/>
            <a:r>
              <a:rPr lang="en-US" dirty="0"/>
              <a:t>\\</a:t>
            </a:r>
            <a:br>
              <a:rPr lang="en-US" dirty="0"/>
            </a:br>
            <a:r>
              <a:rPr lang="en-US" dirty="0"/>
              <a:t>	Backslash. Prints a backslash. We can't just include a single backslash, because a single 	backslash is interpreted as the escape character</a:t>
            </a:r>
          </a:p>
          <a:p>
            <a:pPr lvl="1"/>
            <a:r>
              <a:rPr lang="en-US" dirty="0"/>
              <a:t>\"</a:t>
            </a:r>
            <a:br>
              <a:rPr lang="en-US" dirty="0"/>
            </a:br>
            <a:r>
              <a:rPr lang="en-US" dirty="0"/>
              <a:t>	Double quote. Prints a double quote. We can't just include a double quote in our string, 	because a double quote is interpreted as the end of the string.</a:t>
            </a:r>
          </a:p>
        </p:txBody>
      </p:sp>
      <p:pic>
        <p:nvPicPr>
          <p:cNvPr id="4" name="Picture 3"/>
          <p:cNvPicPr>
            <a:picLocks noChangeAspect="1"/>
          </p:cNvPicPr>
          <p:nvPr/>
        </p:nvPicPr>
        <p:blipFill>
          <a:blip r:embed="rId2"/>
          <a:stretch>
            <a:fillRect/>
          </a:stretch>
        </p:blipFill>
        <p:spPr>
          <a:xfrm>
            <a:off x="1469707" y="1918018"/>
            <a:ext cx="6932485" cy="812483"/>
          </a:xfrm>
          <a:prstGeom prst="rect">
            <a:avLst/>
          </a:prstGeom>
        </p:spPr>
      </p:pic>
      <p:sp>
        <p:nvSpPr>
          <p:cNvPr id="5" name="Slide Number Placeholder 4"/>
          <p:cNvSpPr>
            <a:spLocks noGrp="1"/>
          </p:cNvSpPr>
          <p:nvPr>
            <p:ph type="sldNum" sz="quarter" idx="12"/>
          </p:nvPr>
        </p:nvSpPr>
        <p:spPr/>
        <p:txBody>
          <a:bodyPr/>
          <a:lstStyle/>
          <a:p>
            <a:fld id="{2AD35C83-6B45-49B0-8945-306831B1DDAF}" type="slidenum">
              <a:rPr lang="en-US" smtClean="0"/>
              <a:t>15</a:t>
            </a:fld>
            <a:endParaRPr lang="en-US"/>
          </a:p>
        </p:txBody>
      </p:sp>
    </p:spTree>
    <p:extLst>
      <p:ext uri="{BB962C8B-B14F-4D97-AF65-F5344CB8AC3E}">
        <p14:creationId xmlns:p14="http://schemas.microsoft.com/office/powerpoint/2010/main" val="2162616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375"/>
            <a:ext cx="10515600" cy="1325563"/>
          </a:xfrm>
        </p:spPr>
        <p:txBody>
          <a:bodyPr/>
          <a:lstStyle/>
          <a:p>
            <a:r>
              <a:rPr lang="en-US" b="1" dirty="0"/>
              <a:t>Your First C# Program Revisited</a:t>
            </a:r>
            <a:endParaRPr lang="en-US" dirty="0"/>
          </a:p>
        </p:txBody>
      </p:sp>
      <p:sp>
        <p:nvSpPr>
          <p:cNvPr id="3" name="Content Placeholder 2"/>
          <p:cNvSpPr>
            <a:spLocks noGrp="1"/>
          </p:cNvSpPr>
          <p:nvPr>
            <p:ph idx="1"/>
          </p:nvPr>
        </p:nvSpPr>
        <p:spPr>
          <a:xfrm>
            <a:off x="838200" y="1404938"/>
            <a:ext cx="11129010" cy="5349239"/>
          </a:xfrm>
        </p:spPr>
        <p:txBody>
          <a:bodyPr>
            <a:normAutofit/>
          </a:bodyPr>
          <a:lstStyle/>
          <a:p>
            <a:r>
              <a:rPr lang="en-US" dirty="0"/>
              <a:t>Objects that have been declared as variables but haven't been created yet are initialized to a special value, </a:t>
            </a:r>
            <a:r>
              <a:rPr lang="en-US" b="1" dirty="0"/>
              <a:t>null</a:t>
            </a:r>
            <a:r>
              <a:rPr lang="en-US" dirty="0"/>
              <a:t>.</a:t>
            </a:r>
          </a:p>
          <a:p>
            <a:r>
              <a:rPr lang="en-US" dirty="0"/>
              <a:t>We can't use any of the object's methods or do anything else particularly useful with</a:t>
            </a:r>
            <a:r>
              <a:rPr lang="en-US" b="1" dirty="0"/>
              <a:t> </a:t>
            </a:r>
            <a:r>
              <a:rPr lang="en-US" dirty="0"/>
              <a:t>the object until we create it.</a:t>
            </a:r>
          </a:p>
          <a:p>
            <a:r>
              <a:rPr lang="en-US" dirty="0"/>
              <a:t>Example:</a:t>
            </a:r>
          </a:p>
          <a:p>
            <a:endParaRPr lang="en-US" dirty="0"/>
          </a:p>
          <a:p>
            <a:pPr marL="457200" lvl="1" indent="0">
              <a:buNone/>
            </a:pPr>
            <a:r>
              <a:rPr lang="en-US" dirty="0"/>
              <a:t>The compiler will complain to you that </a:t>
            </a:r>
            <a:r>
              <a:rPr lang="en-US" dirty="0" err="1"/>
              <a:t>rainMessage</a:t>
            </a:r>
            <a:r>
              <a:rPr lang="en-US" dirty="0"/>
              <a:t> was never initialized.</a:t>
            </a:r>
            <a:br>
              <a:rPr lang="en-US" dirty="0"/>
            </a:br>
            <a:endParaRPr lang="en-US" dirty="0"/>
          </a:p>
          <a:p>
            <a:endParaRPr lang="en-US" dirty="0"/>
          </a:p>
        </p:txBody>
      </p:sp>
      <p:pic>
        <p:nvPicPr>
          <p:cNvPr id="5" name="Picture 4"/>
          <p:cNvPicPr>
            <a:picLocks noChangeAspect="1"/>
          </p:cNvPicPr>
          <p:nvPr/>
        </p:nvPicPr>
        <p:blipFill>
          <a:blip r:embed="rId2"/>
          <a:stretch>
            <a:fillRect/>
          </a:stretch>
        </p:blipFill>
        <p:spPr>
          <a:xfrm>
            <a:off x="2936557" y="3283266"/>
            <a:ext cx="3374655" cy="808673"/>
          </a:xfrm>
          <a:prstGeom prst="rect">
            <a:avLst/>
          </a:prstGeom>
        </p:spPr>
      </p:pic>
      <p:sp>
        <p:nvSpPr>
          <p:cNvPr id="4" name="Slide Number Placeholder 3"/>
          <p:cNvSpPr>
            <a:spLocks noGrp="1"/>
          </p:cNvSpPr>
          <p:nvPr>
            <p:ph type="sldNum" sz="quarter" idx="12"/>
          </p:nvPr>
        </p:nvSpPr>
        <p:spPr/>
        <p:txBody>
          <a:bodyPr/>
          <a:lstStyle/>
          <a:p>
            <a:fld id="{2AD35C83-6B45-49B0-8945-306831B1DDAF}" type="slidenum">
              <a:rPr lang="en-US" smtClean="0"/>
              <a:t>16</a:t>
            </a:fld>
            <a:endParaRPr lang="en-US"/>
          </a:p>
        </p:txBody>
      </p:sp>
    </p:spTree>
    <p:extLst>
      <p:ext uri="{BB962C8B-B14F-4D97-AF65-F5344CB8AC3E}">
        <p14:creationId xmlns:p14="http://schemas.microsoft.com/office/powerpoint/2010/main" val="1136638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375"/>
            <a:ext cx="10515600" cy="1325563"/>
          </a:xfrm>
        </p:spPr>
        <p:txBody>
          <a:bodyPr/>
          <a:lstStyle/>
          <a:p>
            <a:r>
              <a:rPr lang="en-US" b="1" dirty="0"/>
              <a:t>Your First C# Program Revisited</a:t>
            </a:r>
            <a:endParaRPr lang="en-US" dirty="0"/>
          </a:p>
        </p:txBody>
      </p:sp>
      <p:sp>
        <p:nvSpPr>
          <p:cNvPr id="3" name="Content Placeholder 2"/>
          <p:cNvSpPr>
            <a:spLocks noGrp="1"/>
          </p:cNvSpPr>
          <p:nvPr>
            <p:ph idx="1"/>
          </p:nvPr>
        </p:nvSpPr>
        <p:spPr>
          <a:xfrm>
            <a:off x="838200" y="1404938"/>
            <a:ext cx="11129010" cy="5349239"/>
          </a:xfrm>
        </p:spPr>
        <p:txBody>
          <a:bodyPr>
            <a:normAutofit/>
          </a:bodyPr>
          <a:lstStyle/>
          <a:p>
            <a:endParaRPr lang="en-US" dirty="0"/>
          </a:p>
        </p:txBody>
      </p:sp>
      <p:pic>
        <p:nvPicPr>
          <p:cNvPr id="5" name="Picture 4"/>
          <p:cNvPicPr>
            <a:picLocks noChangeAspect="1"/>
          </p:cNvPicPr>
          <p:nvPr/>
        </p:nvPicPr>
        <p:blipFill>
          <a:blip r:embed="rId2"/>
          <a:stretch>
            <a:fillRect/>
          </a:stretch>
        </p:blipFill>
        <p:spPr>
          <a:xfrm>
            <a:off x="2924175" y="1534477"/>
            <a:ext cx="6343650" cy="5219700"/>
          </a:xfrm>
          <a:prstGeom prst="rect">
            <a:avLst/>
          </a:prstGeom>
        </p:spPr>
      </p:pic>
      <p:sp>
        <p:nvSpPr>
          <p:cNvPr id="4" name="Slide Number Placeholder 3"/>
          <p:cNvSpPr>
            <a:spLocks noGrp="1"/>
          </p:cNvSpPr>
          <p:nvPr>
            <p:ph type="sldNum" sz="quarter" idx="12"/>
          </p:nvPr>
        </p:nvSpPr>
        <p:spPr/>
        <p:txBody>
          <a:bodyPr/>
          <a:lstStyle/>
          <a:p>
            <a:fld id="{2AD35C83-6B45-49B0-8945-306831B1DDAF}" type="slidenum">
              <a:rPr lang="en-US" smtClean="0"/>
              <a:t>17</a:t>
            </a:fld>
            <a:endParaRPr lang="en-US"/>
          </a:p>
        </p:txBody>
      </p:sp>
    </p:spTree>
    <p:extLst>
      <p:ext uri="{BB962C8B-B14F-4D97-AF65-F5344CB8AC3E}">
        <p14:creationId xmlns:p14="http://schemas.microsoft.com/office/powerpoint/2010/main" val="3456397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Calling Methods</a:t>
            </a:r>
            <a:endParaRPr lang="en-US" dirty="0"/>
          </a:p>
        </p:txBody>
      </p:sp>
      <p:sp>
        <p:nvSpPr>
          <p:cNvPr id="3" name="Content Placeholder 2"/>
          <p:cNvSpPr>
            <a:spLocks noGrp="1"/>
          </p:cNvSpPr>
          <p:nvPr>
            <p:ph idx="1"/>
          </p:nvPr>
        </p:nvSpPr>
        <p:spPr>
          <a:xfrm>
            <a:off x="838200" y="1825624"/>
            <a:ext cx="11117580" cy="4792345"/>
          </a:xfrm>
        </p:spPr>
        <p:txBody>
          <a:bodyPr/>
          <a:lstStyle/>
          <a:p>
            <a:endParaRPr lang="en-US" dirty="0"/>
          </a:p>
        </p:txBody>
      </p:sp>
      <p:pic>
        <p:nvPicPr>
          <p:cNvPr id="4" name="Picture 3"/>
          <p:cNvPicPr>
            <a:picLocks noChangeAspect="1"/>
          </p:cNvPicPr>
          <p:nvPr/>
        </p:nvPicPr>
        <p:blipFill>
          <a:blip r:embed="rId2"/>
          <a:stretch>
            <a:fillRect/>
          </a:stretch>
        </p:blipFill>
        <p:spPr>
          <a:xfrm>
            <a:off x="2975609" y="2085021"/>
            <a:ext cx="6533126" cy="4532948"/>
          </a:xfrm>
          <a:prstGeom prst="rect">
            <a:avLst/>
          </a:prstGeom>
        </p:spPr>
      </p:pic>
      <p:sp>
        <p:nvSpPr>
          <p:cNvPr id="5" name="Slide Number Placeholder 4"/>
          <p:cNvSpPr>
            <a:spLocks noGrp="1"/>
          </p:cNvSpPr>
          <p:nvPr>
            <p:ph type="sldNum" sz="quarter" idx="12"/>
          </p:nvPr>
        </p:nvSpPr>
        <p:spPr/>
        <p:txBody>
          <a:bodyPr/>
          <a:lstStyle/>
          <a:p>
            <a:fld id="{2AD35C83-6B45-49B0-8945-306831B1DDAF}" type="slidenum">
              <a:rPr lang="en-US" smtClean="0"/>
              <a:t>18</a:t>
            </a:fld>
            <a:endParaRPr lang="en-US"/>
          </a:p>
        </p:txBody>
      </p:sp>
    </p:spTree>
    <p:extLst>
      <p:ext uri="{BB962C8B-B14F-4D97-AF65-F5344CB8AC3E}">
        <p14:creationId xmlns:p14="http://schemas.microsoft.com/office/powerpoint/2010/main" val="3557863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Calling Methods</a:t>
            </a:r>
            <a:endParaRPr lang="en-US" dirty="0"/>
          </a:p>
        </p:txBody>
      </p:sp>
      <p:sp>
        <p:nvSpPr>
          <p:cNvPr id="3" name="Content Placeholder 2"/>
          <p:cNvSpPr>
            <a:spLocks noGrp="1"/>
          </p:cNvSpPr>
          <p:nvPr>
            <p:ph idx="1"/>
          </p:nvPr>
        </p:nvSpPr>
        <p:spPr>
          <a:xfrm>
            <a:off x="838200" y="1825624"/>
            <a:ext cx="11117580" cy="4792345"/>
          </a:xfrm>
        </p:spPr>
        <p:txBody>
          <a:bodyPr/>
          <a:lstStyle/>
          <a:p>
            <a:endParaRPr lang="en-US" dirty="0"/>
          </a:p>
        </p:txBody>
      </p:sp>
      <p:pic>
        <p:nvPicPr>
          <p:cNvPr id="5" name="Picture 4"/>
          <p:cNvPicPr>
            <a:picLocks noChangeAspect="1"/>
          </p:cNvPicPr>
          <p:nvPr/>
        </p:nvPicPr>
        <p:blipFill>
          <a:blip r:embed="rId2"/>
          <a:stretch>
            <a:fillRect/>
          </a:stretch>
        </p:blipFill>
        <p:spPr>
          <a:xfrm>
            <a:off x="2562707" y="1970721"/>
            <a:ext cx="7668566" cy="4647248"/>
          </a:xfrm>
          <a:prstGeom prst="rect">
            <a:avLst/>
          </a:prstGeom>
        </p:spPr>
      </p:pic>
      <p:sp>
        <p:nvSpPr>
          <p:cNvPr id="4" name="Slide Number Placeholder 3"/>
          <p:cNvSpPr>
            <a:spLocks noGrp="1"/>
          </p:cNvSpPr>
          <p:nvPr>
            <p:ph type="sldNum" sz="quarter" idx="12"/>
          </p:nvPr>
        </p:nvSpPr>
        <p:spPr/>
        <p:txBody>
          <a:bodyPr/>
          <a:lstStyle/>
          <a:p>
            <a:fld id="{2AD35C83-6B45-49B0-8945-306831B1DDAF}" type="slidenum">
              <a:rPr lang="en-US" smtClean="0"/>
              <a:t>19</a:t>
            </a:fld>
            <a:endParaRPr lang="en-US"/>
          </a:p>
        </p:txBody>
      </p:sp>
    </p:spTree>
    <p:extLst>
      <p:ext uri="{BB962C8B-B14F-4D97-AF65-F5344CB8AC3E}">
        <p14:creationId xmlns:p14="http://schemas.microsoft.com/office/powerpoint/2010/main" val="2873113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Learning Objectives</a:t>
            </a:r>
            <a:endParaRPr lang="en-US" dirty="0"/>
          </a:p>
        </p:txBody>
      </p:sp>
      <p:sp>
        <p:nvSpPr>
          <p:cNvPr id="3" name="Content Placeholder 2"/>
          <p:cNvSpPr>
            <a:spLocks noGrp="1"/>
          </p:cNvSpPr>
          <p:nvPr>
            <p:ph idx="1"/>
          </p:nvPr>
        </p:nvSpPr>
        <p:spPr/>
        <p:txBody>
          <a:bodyPr/>
          <a:lstStyle/>
          <a:p>
            <a:r>
              <a:rPr lang="en-US" dirty="0"/>
              <a:t>Describe the difference between classes and objects.</a:t>
            </a:r>
          </a:p>
          <a:p>
            <a:r>
              <a:rPr lang="en-US" dirty="0"/>
              <a:t>Develop an object-oriented console application to meet specific functional requirements.</a:t>
            </a:r>
          </a:p>
          <a:p>
            <a:r>
              <a:rPr lang="en-US" dirty="0"/>
              <a:t>Use C# and custom documentation to effectively utilize C# and custom C# code.</a:t>
            </a:r>
          </a:p>
        </p:txBody>
      </p:sp>
      <p:sp>
        <p:nvSpPr>
          <p:cNvPr id="4" name="Slide Number Placeholder 3"/>
          <p:cNvSpPr>
            <a:spLocks noGrp="1"/>
          </p:cNvSpPr>
          <p:nvPr>
            <p:ph type="sldNum" sz="quarter" idx="12"/>
          </p:nvPr>
        </p:nvSpPr>
        <p:spPr/>
        <p:txBody>
          <a:bodyPr/>
          <a:lstStyle/>
          <a:p>
            <a:fld id="{2AD35C83-6B45-49B0-8945-306831B1DDAF}" type="slidenum">
              <a:rPr lang="en-US" smtClean="0"/>
              <a:t>2</a:t>
            </a:fld>
            <a:endParaRPr lang="en-US"/>
          </a:p>
        </p:txBody>
      </p:sp>
    </p:spTree>
    <p:extLst>
      <p:ext uri="{BB962C8B-B14F-4D97-AF65-F5344CB8AC3E}">
        <p14:creationId xmlns:p14="http://schemas.microsoft.com/office/powerpoint/2010/main" val="1259230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Calling Methods</a:t>
            </a:r>
            <a:endParaRPr lang="en-US" dirty="0"/>
          </a:p>
        </p:txBody>
      </p:sp>
      <p:sp>
        <p:nvSpPr>
          <p:cNvPr id="3" name="Content Placeholder 2"/>
          <p:cNvSpPr>
            <a:spLocks noGrp="1"/>
          </p:cNvSpPr>
          <p:nvPr>
            <p:ph idx="1"/>
          </p:nvPr>
        </p:nvSpPr>
        <p:spPr>
          <a:xfrm>
            <a:off x="838200" y="1825624"/>
            <a:ext cx="11117580" cy="4792345"/>
          </a:xfrm>
        </p:spPr>
        <p:txBody>
          <a:bodyPr/>
          <a:lstStyle/>
          <a:p>
            <a:r>
              <a:rPr lang="en-US" dirty="0"/>
              <a:t>Parameters are the things included in the method header</a:t>
            </a:r>
          </a:p>
          <a:p>
            <a:pPr lvl="1"/>
            <a:r>
              <a:rPr lang="en-US" dirty="0"/>
              <a:t>At this point, we learn about a method’s parameters by reading the documentation for the method. </a:t>
            </a:r>
          </a:p>
          <a:p>
            <a:r>
              <a:rPr lang="en-US" dirty="0"/>
              <a:t>Arguments are the things we include in a method call to “match up with”</a:t>
            </a:r>
            <a:br>
              <a:rPr lang="en-US" dirty="0"/>
            </a:br>
            <a:r>
              <a:rPr lang="en-US" dirty="0"/>
              <a:t>the parameters for the method we’re calling.</a:t>
            </a:r>
          </a:p>
          <a:p>
            <a:r>
              <a:rPr lang="en-US" dirty="0"/>
              <a:t>Ex: </a:t>
            </a:r>
          </a:p>
          <a:p>
            <a:pPr lvl="1"/>
            <a:r>
              <a:rPr lang="en-US" dirty="0"/>
              <a:t>Calling a method that doesn't return a value and doesn't have any arguments:</a:t>
            </a:r>
          </a:p>
          <a:p>
            <a:pPr lvl="1"/>
            <a:endParaRPr lang="en-US" dirty="0"/>
          </a:p>
          <a:p>
            <a:pPr lvl="1"/>
            <a:r>
              <a:rPr lang="en-US" dirty="0"/>
              <a:t>Calling a method that returns a value but still doesn't have any parameters:</a:t>
            </a:r>
            <a:br>
              <a:rPr lang="en-US" dirty="0"/>
            </a:br>
            <a:endParaRPr lang="en-US" dirty="0"/>
          </a:p>
        </p:txBody>
      </p:sp>
      <p:pic>
        <p:nvPicPr>
          <p:cNvPr id="4" name="Picture 3"/>
          <p:cNvPicPr>
            <a:picLocks noChangeAspect="1"/>
          </p:cNvPicPr>
          <p:nvPr/>
        </p:nvPicPr>
        <p:blipFill>
          <a:blip r:embed="rId2"/>
          <a:stretch>
            <a:fillRect/>
          </a:stretch>
        </p:blipFill>
        <p:spPr>
          <a:xfrm>
            <a:off x="1587817" y="4800600"/>
            <a:ext cx="2168366" cy="331470"/>
          </a:xfrm>
          <a:prstGeom prst="rect">
            <a:avLst/>
          </a:prstGeom>
        </p:spPr>
      </p:pic>
      <p:pic>
        <p:nvPicPr>
          <p:cNvPr id="6" name="Picture 5"/>
          <p:cNvPicPr>
            <a:picLocks noChangeAspect="1"/>
          </p:cNvPicPr>
          <p:nvPr/>
        </p:nvPicPr>
        <p:blipFill>
          <a:blip r:embed="rId3"/>
          <a:stretch>
            <a:fillRect/>
          </a:stretch>
        </p:blipFill>
        <p:spPr>
          <a:xfrm>
            <a:off x="1587817" y="5674994"/>
            <a:ext cx="3389552" cy="268606"/>
          </a:xfrm>
          <a:prstGeom prst="rect">
            <a:avLst/>
          </a:prstGeom>
        </p:spPr>
      </p:pic>
      <p:sp>
        <p:nvSpPr>
          <p:cNvPr id="5" name="Slide Number Placeholder 4"/>
          <p:cNvSpPr>
            <a:spLocks noGrp="1"/>
          </p:cNvSpPr>
          <p:nvPr>
            <p:ph type="sldNum" sz="quarter" idx="12"/>
          </p:nvPr>
        </p:nvSpPr>
        <p:spPr/>
        <p:txBody>
          <a:bodyPr/>
          <a:lstStyle/>
          <a:p>
            <a:fld id="{2AD35C83-6B45-49B0-8945-306831B1DDAF}" type="slidenum">
              <a:rPr lang="en-US" smtClean="0"/>
              <a:t>20</a:t>
            </a:fld>
            <a:endParaRPr lang="en-US"/>
          </a:p>
        </p:txBody>
      </p:sp>
    </p:spTree>
    <p:extLst>
      <p:ext uri="{BB962C8B-B14F-4D97-AF65-F5344CB8AC3E}">
        <p14:creationId xmlns:p14="http://schemas.microsoft.com/office/powerpoint/2010/main" val="3633959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Calling Methods</a:t>
            </a:r>
            <a:endParaRPr lang="en-US" dirty="0"/>
          </a:p>
        </p:txBody>
      </p:sp>
      <p:sp>
        <p:nvSpPr>
          <p:cNvPr id="3" name="Content Placeholder 2"/>
          <p:cNvSpPr>
            <a:spLocks noGrp="1"/>
          </p:cNvSpPr>
          <p:nvPr>
            <p:ph idx="1"/>
          </p:nvPr>
        </p:nvSpPr>
        <p:spPr>
          <a:xfrm>
            <a:off x="838200" y="1825624"/>
            <a:ext cx="11117580" cy="4792345"/>
          </a:xfrm>
        </p:spPr>
        <p:txBody>
          <a:bodyPr/>
          <a:lstStyle/>
          <a:p>
            <a:r>
              <a:rPr lang="en-US" dirty="0"/>
              <a:t>Ex: </a:t>
            </a:r>
          </a:p>
          <a:p>
            <a:pPr lvl="1"/>
            <a:r>
              <a:rPr lang="en-US" dirty="0"/>
              <a:t>Calling a method that has arguments but doesn't return a value:</a:t>
            </a:r>
          </a:p>
          <a:p>
            <a:pPr lvl="5"/>
            <a:r>
              <a:rPr lang="en-US" dirty="0"/>
              <a:t>Or </a:t>
            </a:r>
          </a:p>
          <a:p>
            <a:pPr lvl="1"/>
            <a:endParaRPr lang="en-US" dirty="0"/>
          </a:p>
          <a:p>
            <a:pPr lvl="1"/>
            <a:r>
              <a:rPr lang="en-US" dirty="0"/>
              <a:t>Calling a method that has arguments and return a value:</a:t>
            </a:r>
          </a:p>
          <a:p>
            <a:pPr lvl="1"/>
            <a:endParaRPr lang="en-US" dirty="0"/>
          </a:p>
          <a:p>
            <a:pPr lvl="1"/>
            <a:br>
              <a:rPr lang="en-US" dirty="0"/>
            </a:br>
            <a:endParaRPr lang="en-US" dirty="0"/>
          </a:p>
        </p:txBody>
      </p:sp>
      <p:pic>
        <p:nvPicPr>
          <p:cNvPr id="5" name="Picture 4"/>
          <p:cNvPicPr>
            <a:picLocks noChangeAspect="1"/>
          </p:cNvPicPr>
          <p:nvPr/>
        </p:nvPicPr>
        <p:blipFill>
          <a:blip r:embed="rId2"/>
          <a:stretch>
            <a:fillRect/>
          </a:stretch>
        </p:blipFill>
        <p:spPr>
          <a:xfrm>
            <a:off x="1580197" y="2706052"/>
            <a:ext cx="1711643" cy="337331"/>
          </a:xfrm>
          <a:prstGeom prst="rect">
            <a:avLst/>
          </a:prstGeom>
        </p:spPr>
      </p:pic>
      <p:pic>
        <p:nvPicPr>
          <p:cNvPr id="7" name="Picture 6"/>
          <p:cNvPicPr>
            <a:picLocks noChangeAspect="1"/>
          </p:cNvPicPr>
          <p:nvPr/>
        </p:nvPicPr>
        <p:blipFill>
          <a:blip r:embed="rId3"/>
          <a:stretch>
            <a:fillRect/>
          </a:stretch>
        </p:blipFill>
        <p:spPr>
          <a:xfrm>
            <a:off x="3900486" y="2706052"/>
            <a:ext cx="2616604" cy="550864"/>
          </a:xfrm>
          <a:prstGeom prst="rect">
            <a:avLst/>
          </a:prstGeom>
        </p:spPr>
      </p:pic>
      <p:pic>
        <p:nvPicPr>
          <p:cNvPr id="8" name="Picture 7"/>
          <p:cNvPicPr>
            <a:picLocks noChangeAspect="1"/>
          </p:cNvPicPr>
          <p:nvPr/>
        </p:nvPicPr>
        <p:blipFill>
          <a:blip r:embed="rId4"/>
          <a:stretch>
            <a:fillRect/>
          </a:stretch>
        </p:blipFill>
        <p:spPr>
          <a:xfrm>
            <a:off x="1580197" y="3766648"/>
            <a:ext cx="4936893" cy="417737"/>
          </a:xfrm>
          <a:prstGeom prst="rect">
            <a:avLst/>
          </a:prstGeom>
        </p:spPr>
      </p:pic>
      <p:sp>
        <p:nvSpPr>
          <p:cNvPr id="4" name="Slide Number Placeholder 3"/>
          <p:cNvSpPr>
            <a:spLocks noGrp="1"/>
          </p:cNvSpPr>
          <p:nvPr>
            <p:ph type="sldNum" sz="quarter" idx="12"/>
          </p:nvPr>
        </p:nvSpPr>
        <p:spPr/>
        <p:txBody>
          <a:bodyPr/>
          <a:lstStyle/>
          <a:p>
            <a:fld id="{2AD35C83-6B45-49B0-8945-306831B1DDAF}" type="slidenum">
              <a:rPr lang="en-US" smtClean="0"/>
              <a:t>21</a:t>
            </a:fld>
            <a:endParaRPr lang="en-US"/>
          </a:p>
        </p:txBody>
      </p:sp>
    </p:spTree>
    <p:extLst>
      <p:ext uri="{BB962C8B-B14F-4D97-AF65-F5344CB8AC3E}">
        <p14:creationId xmlns:p14="http://schemas.microsoft.com/office/powerpoint/2010/main" val="2648858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Exercise 8: Rolling the Dice</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71612" y="1957388"/>
            <a:ext cx="9248775" cy="4219575"/>
          </a:xfrm>
          <a:prstGeom prst="rect">
            <a:avLst/>
          </a:prstGeom>
        </p:spPr>
      </p:pic>
      <p:sp>
        <p:nvSpPr>
          <p:cNvPr id="5" name="Slide Number Placeholder 4"/>
          <p:cNvSpPr>
            <a:spLocks noGrp="1"/>
          </p:cNvSpPr>
          <p:nvPr>
            <p:ph type="sldNum" sz="quarter" idx="12"/>
          </p:nvPr>
        </p:nvSpPr>
        <p:spPr/>
        <p:txBody>
          <a:bodyPr/>
          <a:lstStyle/>
          <a:p>
            <a:fld id="{2AD35C83-6B45-49B0-8945-306831B1DDAF}" type="slidenum">
              <a:rPr lang="en-US" smtClean="0"/>
              <a:t>22</a:t>
            </a:fld>
            <a:endParaRPr lang="en-US"/>
          </a:p>
        </p:txBody>
      </p:sp>
    </p:spTree>
    <p:extLst>
      <p:ext uri="{BB962C8B-B14F-4D97-AF65-F5344CB8AC3E}">
        <p14:creationId xmlns:p14="http://schemas.microsoft.com/office/powerpoint/2010/main" val="3708460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Exercise 8: Rolling the Dice</a:t>
            </a:r>
          </a:p>
        </p:txBody>
      </p:sp>
      <p:sp>
        <p:nvSpPr>
          <p:cNvPr id="3" name="Content Placeholder 2"/>
          <p:cNvSpPr>
            <a:spLocks noGrp="1"/>
          </p:cNvSpPr>
          <p:nvPr>
            <p:ph idx="1"/>
          </p:nvPr>
        </p:nvSpPr>
        <p:spPr>
          <a:xfrm>
            <a:off x="838200" y="1825624"/>
            <a:ext cx="11174730" cy="4906645"/>
          </a:xfrm>
        </p:spPr>
        <p:txBody>
          <a:bodyPr>
            <a:normAutofit fontScale="92500" lnSpcReduction="20000"/>
          </a:bodyPr>
          <a:lstStyle/>
          <a:p>
            <a:r>
              <a:rPr lang="en-US" b="1" dirty="0"/>
              <a:t>Problem 1 - Create two dice</a:t>
            </a:r>
            <a:endParaRPr lang="en-US" dirty="0"/>
          </a:p>
          <a:p>
            <a:pPr lvl="1"/>
            <a:r>
              <a:rPr lang="en-US" dirty="0"/>
              <a:t>Declare die1 and die2 variables and use the appropriate Die constructor to put new six-sided Die objects into those variables.</a:t>
            </a:r>
          </a:p>
          <a:p>
            <a:pPr lvl="1"/>
            <a:r>
              <a:rPr lang="en-US" dirty="0"/>
              <a:t>Use the help documentation I provided to figure out which constructor to use.</a:t>
            </a:r>
          </a:p>
          <a:p>
            <a:r>
              <a:rPr lang="en-US" b="1" dirty="0"/>
              <a:t>Problem 2 - Tell the dice to roll themselves</a:t>
            </a:r>
            <a:endParaRPr lang="en-US" dirty="0"/>
          </a:p>
          <a:p>
            <a:pPr lvl="1"/>
            <a:r>
              <a:rPr lang="en-US" dirty="0"/>
              <a:t>Tell the die1 and die2 variables to roll themselves. Use the help documentation I provided to figure out which method to use.</a:t>
            </a:r>
          </a:p>
          <a:p>
            <a:pPr lvl="1"/>
            <a:r>
              <a:rPr lang="en-US" dirty="0"/>
              <a:t>Side note: The solution I gave you includes a </a:t>
            </a:r>
            <a:r>
              <a:rPr lang="en-US" dirty="0" err="1"/>
              <a:t>RandomNumberGenerator</a:t>
            </a:r>
            <a:r>
              <a:rPr lang="en-US" dirty="0"/>
              <a:t> class that's initialized in the Main method and used by the Die class when a die rolls itself. It's pretty common to have a random number generator that's used by the whole "game".</a:t>
            </a:r>
          </a:p>
          <a:p>
            <a:r>
              <a:rPr lang="en-US" b="1" dirty="0"/>
              <a:t>Problem 3 - Print the top sides of the two dice and print their sum</a:t>
            </a:r>
            <a:endParaRPr lang="en-US" dirty="0"/>
          </a:p>
          <a:p>
            <a:pPr lvl="1"/>
            <a:r>
              <a:rPr lang="en-US" dirty="0"/>
              <a:t>Print the top sides of the two dice. Use the help documentation I provided to figure out which property to use.</a:t>
            </a:r>
          </a:p>
          <a:p>
            <a:pPr lvl="1"/>
            <a:r>
              <a:rPr lang="en-US" dirty="0"/>
              <a:t>Print the sum of the top sides of the two dice.</a:t>
            </a:r>
          </a:p>
          <a:p>
            <a:pPr lvl="1"/>
            <a:r>
              <a:rPr lang="en-US" dirty="0"/>
              <a:t>Hint: It's easiest to declare a variable that holds the sum of the top sides of the two dice, then print that sum.</a:t>
            </a:r>
          </a:p>
          <a:p>
            <a:endParaRPr lang="en-US" dirty="0"/>
          </a:p>
        </p:txBody>
      </p:sp>
      <p:sp>
        <p:nvSpPr>
          <p:cNvPr id="4" name="Slide Number Placeholder 3"/>
          <p:cNvSpPr>
            <a:spLocks noGrp="1"/>
          </p:cNvSpPr>
          <p:nvPr>
            <p:ph type="sldNum" sz="quarter" idx="12"/>
          </p:nvPr>
        </p:nvSpPr>
        <p:spPr/>
        <p:txBody>
          <a:bodyPr/>
          <a:lstStyle/>
          <a:p>
            <a:fld id="{2AD35C83-6B45-49B0-8945-306831B1DDAF}" type="slidenum">
              <a:rPr lang="en-US" smtClean="0"/>
              <a:t>23</a:t>
            </a:fld>
            <a:endParaRPr lang="en-US"/>
          </a:p>
        </p:txBody>
      </p:sp>
    </p:spTree>
    <p:extLst>
      <p:ext uri="{BB962C8B-B14F-4D97-AF65-F5344CB8AC3E}">
        <p14:creationId xmlns:p14="http://schemas.microsoft.com/office/powerpoint/2010/main" val="360403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Exercise 9: Look at the Cards</a:t>
            </a:r>
          </a:p>
        </p:txBody>
      </p:sp>
      <p:pic>
        <p:nvPicPr>
          <p:cNvPr id="4" name="Content Placeholder 3"/>
          <p:cNvPicPr>
            <a:picLocks noGrp="1" noChangeAspect="1"/>
          </p:cNvPicPr>
          <p:nvPr>
            <p:ph idx="1"/>
          </p:nvPr>
        </p:nvPicPr>
        <p:blipFill>
          <a:blip r:embed="rId2"/>
          <a:stretch>
            <a:fillRect/>
          </a:stretch>
        </p:blipFill>
        <p:spPr>
          <a:xfrm>
            <a:off x="1593215" y="2002790"/>
            <a:ext cx="9229725" cy="3810000"/>
          </a:xfrm>
          <a:prstGeom prst="rect">
            <a:avLst/>
          </a:prstGeom>
        </p:spPr>
      </p:pic>
      <p:sp>
        <p:nvSpPr>
          <p:cNvPr id="3" name="Slide Number Placeholder 2"/>
          <p:cNvSpPr>
            <a:spLocks noGrp="1"/>
          </p:cNvSpPr>
          <p:nvPr>
            <p:ph type="sldNum" sz="quarter" idx="12"/>
          </p:nvPr>
        </p:nvSpPr>
        <p:spPr/>
        <p:txBody>
          <a:bodyPr/>
          <a:lstStyle/>
          <a:p>
            <a:fld id="{2AD35C83-6B45-49B0-8945-306831B1DDAF}" type="slidenum">
              <a:rPr lang="en-US" smtClean="0"/>
              <a:t>24</a:t>
            </a:fld>
            <a:endParaRPr lang="en-US"/>
          </a:p>
        </p:txBody>
      </p:sp>
    </p:spTree>
    <p:extLst>
      <p:ext uri="{BB962C8B-B14F-4D97-AF65-F5344CB8AC3E}">
        <p14:creationId xmlns:p14="http://schemas.microsoft.com/office/powerpoint/2010/main" val="3161944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Exercise 9: Look at the Cards</a:t>
            </a:r>
          </a:p>
        </p:txBody>
      </p:sp>
      <p:sp>
        <p:nvSpPr>
          <p:cNvPr id="3" name="Content Placeholder 2"/>
          <p:cNvSpPr>
            <a:spLocks noGrp="1"/>
          </p:cNvSpPr>
          <p:nvPr>
            <p:ph idx="1"/>
          </p:nvPr>
        </p:nvSpPr>
        <p:spPr>
          <a:xfrm>
            <a:off x="838200" y="1825624"/>
            <a:ext cx="11243310" cy="4895215"/>
          </a:xfrm>
        </p:spPr>
        <p:txBody>
          <a:bodyPr>
            <a:normAutofit fontScale="70000" lnSpcReduction="20000"/>
          </a:bodyPr>
          <a:lstStyle/>
          <a:p>
            <a:r>
              <a:rPr lang="en-US" b="1" dirty="0"/>
              <a:t>Problem 1 - Create a deck and tell it to print itself</a:t>
            </a:r>
            <a:endParaRPr lang="en-US" dirty="0"/>
          </a:p>
          <a:p>
            <a:pPr lvl="1"/>
            <a:r>
              <a:rPr lang="en-US" dirty="0"/>
              <a:t>Declare a deck variable and use the Deck constructor to put a new Deck object into the deck variable.</a:t>
            </a:r>
          </a:p>
          <a:p>
            <a:pPr lvl="1"/>
            <a:r>
              <a:rPr lang="en-US" dirty="0"/>
              <a:t>Tell the deck to print itself. Use the help documentation I provided to figure out which method to use.</a:t>
            </a:r>
          </a:p>
          <a:p>
            <a:pPr lvl="1"/>
            <a:r>
              <a:rPr lang="en-US" dirty="0"/>
              <a:t>Note: The deck prints itself from bottom to top, so the last card listed is at the top of the deck.</a:t>
            </a:r>
          </a:p>
          <a:p>
            <a:r>
              <a:rPr lang="en-US" b="1" dirty="0"/>
              <a:t>Problem 2 - Tell the deck to shuffle and print itself</a:t>
            </a:r>
            <a:endParaRPr lang="en-US" dirty="0"/>
          </a:p>
          <a:p>
            <a:pPr lvl="1"/>
            <a:r>
              <a:rPr lang="en-US" dirty="0"/>
              <a:t>Tell the deck to shuffle itself and print itself. Use the help documentation I provided to figure out which methods to use.</a:t>
            </a:r>
          </a:p>
          <a:p>
            <a:r>
              <a:rPr lang="en-US" b="1" dirty="0"/>
              <a:t>Problem 3 - Take two cards from the deck and print their ranks and suits</a:t>
            </a:r>
            <a:endParaRPr lang="en-US" dirty="0"/>
          </a:p>
          <a:p>
            <a:pPr lvl="1"/>
            <a:r>
              <a:rPr lang="en-US" dirty="0"/>
              <a:t>Take a card from the top of the deck and print its rank and suit. Use the help documentation I provided to figure out which Deck method to use to get the top card and which Card properties to use to print the rank and suit.</a:t>
            </a:r>
          </a:p>
          <a:p>
            <a:pPr lvl="1"/>
            <a:r>
              <a:rPr lang="en-US" dirty="0"/>
              <a:t>Take another card from the top of the deck and print its rank and suit.</a:t>
            </a:r>
          </a:p>
          <a:p>
            <a:pPr lvl="1"/>
            <a:r>
              <a:rPr lang="en-US" dirty="0"/>
              <a:t>Hint 1: The Card class doesn't expose a Print method, so you have to access a card's properties to print the required information. </a:t>
            </a:r>
          </a:p>
          <a:p>
            <a:pPr lvl="1"/>
            <a:r>
              <a:rPr lang="en-US" dirty="0"/>
              <a:t>Hint 2: You haven't called a method that returns a value yet. Here's a good way to do that for this exercise:</a:t>
            </a:r>
          </a:p>
          <a:p>
            <a:pPr lvl="1"/>
            <a:r>
              <a:rPr lang="en-US" dirty="0"/>
              <a:t>Card  card0=</a:t>
            </a:r>
            <a:r>
              <a:rPr lang="en-US" dirty="0" err="1"/>
              <a:t>deck.TakeTopCard</a:t>
            </a:r>
            <a:r>
              <a:rPr lang="en-US" dirty="0"/>
              <a:t>();</a:t>
            </a:r>
          </a:p>
          <a:p>
            <a:pPr lvl="1"/>
            <a:r>
              <a:rPr lang="en-US" dirty="0"/>
              <a:t>The </a:t>
            </a:r>
            <a:r>
              <a:rPr lang="en-US" dirty="0" err="1"/>
              <a:t>DeckTakeTopCard</a:t>
            </a:r>
            <a:r>
              <a:rPr lang="en-US" dirty="0"/>
              <a:t> method returns a Card object. You need to save that object in a variable so you can access its properties.</a:t>
            </a:r>
          </a:p>
        </p:txBody>
      </p:sp>
      <p:sp>
        <p:nvSpPr>
          <p:cNvPr id="4" name="Slide Number Placeholder 3"/>
          <p:cNvSpPr>
            <a:spLocks noGrp="1"/>
          </p:cNvSpPr>
          <p:nvPr>
            <p:ph type="sldNum" sz="quarter" idx="12"/>
          </p:nvPr>
        </p:nvSpPr>
        <p:spPr/>
        <p:txBody>
          <a:bodyPr/>
          <a:lstStyle/>
          <a:p>
            <a:fld id="{2AD35C83-6B45-49B0-8945-306831B1DDAF}" type="slidenum">
              <a:rPr lang="en-US" smtClean="0"/>
              <a:t>25</a:t>
            </a:fld>
            <a:endParaRPr lang="en-US"/>
          </a:p>
        </p:txBody>
      </p:sp>
    </p:spTree>
    <p:extLst>
      <p:ext uri="{BB962C8B-B14F-4D97-AF65-F5344CB8AC3E}">
        <p14:creationId xmlns:p14="http://schemas.microsoft.com/office/powerpoint/2010/main" val="2027664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 Types in Memory</a:t>
            </a:r>
            <a:endParaRPr lang="en-US" dirty="0"/>
          </a:p>
        </p:txBody>
      </p:sp>
      <p:sp>
        <p:nvSpPr>
          <p:cNvPr id="3" name="Content Placeholder 2"/>
          <p:cNvSpPr>
            <a:spLocks noGrp="1"/>
          </p:cNvSpPr>
          <p:nvPr>
            <p:ph idx="1"/>
          </p:nvPr>
        </p:nvSpPr>
        <p:spPr/>
        <p:txBody>
          <a:bodyPr/>
          <a:lstStyle/>
          <a:p>
            <a:r>
              <a:rPr lang="en-US" dirty="0"/>
              <a:t>Reference types are called that because variables that are reference types refer to an object that's been created in memory.</a:t>
            </a:r>
          </a:p>
          <a:p>
            <a:r>
              <a:rPr lang="en-US" dirty="0"/>
              <a:t>The data type for an object is a class which are also called </a:t>
            </a:r>
            <a:r>
              <a:rPr lang="en-US" i="1" dirty="0"/>
              <a:t>reference data types </a:t>
            </a:r>
            <a:r>
              <a:rPr lang="en-US" dirty="0"/>
              <a:t>in C#.</a:t>
            </a:r>
          </a:p>
          <a:p>
            <a:r>
              <a:rPr lang="en-US" dirty="0"/>
              <a:t>The value of a reference type variable is the memory address of the actual object in memory.</a:t>
            </a:r>
          </a:p>
        </p:txBody>
      </p:sp>
      <p:sp>
        <p:nvSpPr>
          <p:cNvPr id="4" name="Slide Number Placeholder 3"/>
          <p:cNvSpPr>
            <a:spLocks noGrp="1"/>
          </p:cNvSpPr>
          <p:nvPr>
            <p:ph type="sldNum" sz="quarter" idx="12"/>
          </p:nvPr>
        </p:nvSpPr>
        <p:spPr/>
        <p:txBody>
          <a:bodyPr/>
          <a:lstStyle/>
          <a:p>
            <a:fld id="{2AD35C83-6B45-49B0-8945-306831B1DDAF}" type="slidenum">
              <a:rPr lang="en-US" smtClean="0"/>
              <a:t>26</a:t>
            </a:fld>
            <a:endParaRPr lang="en-US"/>
          </a:p>
        </p:txBody>
      </p:sp>
    </p:spTree>
    <p:extLst>
      <p:ext uri="{BB962C8B-B14F-4D97-AF65-F5344CB8AC3E}">
        <p14:creationId xmlns:p14="http://schemas.microsoft.com/office/powerpoint/2010/main" val="2966208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 Types in Memory</a:t>
            </a:r>
            <a:endParaRPr lang="en-US" dirty="0"/>
          </a:p>
        </p:txBody>
      </p:sp>
      <p:sp>
        <p:nvSpPr>
          <p:cNvPr id="3" name="Content Placeholder 2"/>
          <p:cNvSpPr>
            <a:spLocks noGrp="1"/>
          </p:cNvSpPr>
          <p:nvPr>
            <p:ph idx="1"/>
          </p:nvPr>
        </p:nvSpPr>
        <p:spPr/>
        <p:txBody>
          <a:bodyPr/>
          <a:lstStyle/>
          <a:p>
            <a:r>
              <a:rPr lang="en-US" dirty="0"/>
              <a:t>Value and Reference </a:t>
            </a:r>
          </a:p>
          <a:p>
            <a:pPr marL="0" indent="0">
              <a:buNone/>
            </a:pPr>
            <a:r>
              <a:rPr lang="en-US" dirty="0"/>
              <a:t>	Type Example</a:t>
            </a:r>
          </a:p>
        </p:txBody>
      </p:sp>
      <p:pic>
        <p:nvPicPr>
          <p:cNvPr id="4" name="Picture 3"/>
          <p:cNvPicPr>
            <a:picLocks noChangeAspect="1"/>
          </p:cNvPicPr>
          <p:nvPr/>
        </p:nvPicPr>
        <p:blipFill>
          <a:blip r:embed="rId2"/>
          <a:stretch>
            <a:fillRect/>
          </a:stretch>
        </p:blipFill>
        <p:spPr>
          <a:xfrm>
            <a:off x="4472940" y="1825625"/>
            <a:ext cx="4610100" cy="4819650"/>
          </a:xfrm>
          <a:prstGeom prst="rect">
            <a:avLst/>
          </a:prstGeom>
        </p:spPr>
      </p:pic>
      <p:sp>
        <p:nvSpPr>
          <p:cNvPr id="5" name="Slide Number Placeholder 4"/>
          <p:cNvSpPr>
            <a:spLocks noGrp="1"/>
          </p:cNvSpPr>
          <p:nvPr>
            <p:ph type="sldNum" sz="quarter" idx="12"/>
          </p:nvPr>
        </p:nvSpPr>
        <p:spPr/>
        <p:txBody>
          <a:bodyPr/>
          <a:lstStyle/>
          <a:p>
            <a:fld id="{2AD35C83-6B45-49B0-8945-306831B1DDAF}" type="slidenum">
              <a:rPr lang="en-US" smtClean="0"/>
              <a:t>27</a:t>
            </a:fld>
            <a:endParaRPr lang="en-US"/>
          </a:p>
        </p:txBody>
      </p:sp>
    </p:spTree>
    <p:extLst>
      <p:ext uri="{BB962C8B-B14F-4D97-AF65-F5344CB8AC3E}">
        <p14:creationId xmlns:p14="http://schemas.microsoft.com/office/powerpoint/2010/main" val="3031920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(slot 1)</a:t>
            </a:r>
          </a:p>
        </p:txBody>
      </p:sp>
      <p:sp>
        <p:nvSpPr>
          <p:cNvPr id="3" name="Content Placeholder 2"/>
          <p:cNvSpPr>
            <a:spLocks noGrp="1"/>
          </p:cNvSpPr>
          <p:nvPr>
            <p:ph idx="1"/>
          </p:nvPr>
        </p:nvSpPr>
        <p:spPr>
          <a:xfrm>
            <a:off x="838200" y="1825624"/>
            <a:ext cx="11243310" cy="4918075"/>
          </a:xfrm>
        </p:spPr>
        <p:txBody>
          <a:bodyPr>
            <a:normAutofit/>
          </a:bodyPr>
          <a:lstStyle/>
          <a:p>
            <a:pPr marL="514350" indent="-514350">
              <a:buFont typeface="+mj-lt"/>
              <a:buAutoNum type="arabicPeriod"/>
            </a:pPr>
            <a:r>
              <a:rPr lang="en-US" dirty="0"/>
              <a:t>Introduction to Classes and Objects</a:t>
            </a:r>
          </a:p>
          <a:p>
            <a:pPr marL="514350" indent="-514350">
              <a:buFont typeface="+mj-lt"/>
              <a:buAutoNum type="arabicPeriod"/>
            </a:pPr>
            <a:r>
              <a:rPr lang="en-US" dirty="0"/>
              <a:t>Your First C# Program Revisited</a:t>
            </a:r>
          </a:p>
          <a:p>
            <a:pPr marL="514350" indent="-514350">
              <a:buFont typeface="+mj-lt"/>
              <a:buAutoNum type="arabicPeriod"/>
            </a:pPr>
            <a:r>
              <a:rPr lang="en-US" dirty="0"/>
              <a:t>Calling Methods</a:t>
            </a:r>
          </a:p>
          <a:p>
            <a:pPr marL="514350" indent="-514350">
              <a:buFont typeface="+mj-lt"/>
              <a:buAutoNum type="arabicPeriod"/>
            </a:pPr>
            <a:r>
              <a:rPr lang="en-US" dirty="0"/>
              <a:t>Exercise 8</a:t>
            </a:r>
          </a:p>
          <a:p>
            <a:pPr marL="514350" indent="-514350">
              <a:buFont typeface="+mj-lt"/>
              <a:buAutoNum type="arabicPeriod"/>
            </a:pPr>
            <a:r>
              <a:rPr lang="en-US" dirty="0"/>
              <a:t>Exercise 9</a:t>
            </a:r>
          </a:p>
          <a:p>
            <a:pPr marL="514350" indent="-514350">
              <a:buFont typeface="+mj-lt"/>
              <a:buAutoNum type="arabicPeriod"/>
            </a:pPr>
            <a:r>
              <a:rPr lang="en-US" dirty="0"/>
              <a:t>Reference Types in Memory</a:t>
            </a:r>
          </a:p>
        </p:txBody>
      </p:sp>
      <p:sp>
        <p:nvSpPr>
          <p:cNvPr id="4" name="Slide Number Placeholder 3"/>
          <p:cNvSpPr>
            <a:spLocks noGrp="1"/>
          </p:cNvSpPr>
          <p:nvPr>
            <p:ph type="sldNum" sz="quarter" idx="12"/>
          </p:nvPr>
        </p:nvSpPr>
        <p:spPr/>
        <p:txBody>
          <a:bodyPr/>
          <a:lstStyle/>
          <a:p>
            <a:fld id="{2AD35C83-6B45-49B0-8945-306831B1DDAF}" type="slidenum">
              <a:rPr lang="en-US" smtClean="0"/>
              <a:t>3</a:t>
            </a:fld>
            <a:endParaRPr lang="en-US"/>
          </a:p>
        </p:txBody>
      </p:sp>
    </p:spTree>
    <p:extLst>
      <p:ext uri="{BB962C8B-B14F-4D97-AF65-F5344CB8AC3E}">
        <p14:creationId xmlns:p14="http://schemas.microsoft.com/office/powerpoint/2010/main" val="2361561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(slot 2)</a:t>
            </a:r>
          </a:p>
        </p:txBody>
      </p:sp>
      <p:sp>
        <p:nvSpPr>
          <p:cNvPr id="3" name="Content Placeholder 2"/>
          <p:cNvSpPr>
            <a:spLocks noGrp="1"/>
          </p:cNvSpPr>
          <p:nvPr>
            <p:ph idx="1"/>
          </p:nvPr>
        </p:nvSpPr>
        <p:spPr>
          <a:xfrm>
            <a:off x="838200" y="1825624"/>
            <a:ext cx="11243310" cy="4918075"/>
          </a:xfrm>
        </p:spPr>
        <p:txBody>
          <a:bodyPr>
            <a:normAutofit/>
          </a:bodyPr>
          <a:lstStyle/>
          <a:p>
            <a:pPr marL="514350" indent="-514350">
              <a:buFont typeface="+mj-lt"/>
              <a:buAutoNum type="arabicPeriod" startAt="7"/>
            </a:pPr>
            <a:r>
              <a:rPr lang="en-US" dirty="0"/>
              <a:t>The Circle Problem Revisited</a:t>
            </a:r>
          </a:p>
          <a:p>
            <a:pPr marL="514350" indent="-514350">
              <a:buFont typeface="+mj-lt"/>
              <a:buAutoNum type="arabicPeriod" startAt="7"/>
            </a:pPr>
            <a:r>
              <a:rPr lang="en-US" dirty="0"/>
              <a:t>The Circle Problem in Unity Revisited</a:t>
            </a:r>
          </a:p>
          <a:p>
            <a:pPr marL="514350" indent="-514350">
              <a:buFont typeface="+mj-lt"/>
              <a:buAutoNum type="arabicPeriod" startAt="7"/>
            </a:pPr>
            <a:r>
              <a:rPr lang="en-US" dirty="0"/>
              <a:t>Putting It All Together in a Console App</a:t>
            </a:r>
          </a:p>
          <a:p>
            <a:pPr marL="514350" indent="-514350">
              <a:buFont typeface="+mj-lt"/>
              <a:buAutoNum type="arabicPeriod" startAt="7"/>
            </a:pPr>
            <a:r>
              <a:rPr lang="en-US" dirty="0"/>
              <a:t>Putting It All Together in a Unity Script</a:t>
            </a:r>
          </a:p>
          <a:p>
            <a:pPr marL="514350" indent="-514350">
              <a:buFont typeface="+mj-lt"/>
              <a:buAutoNum type="arabicPeriod" startAt="7"/>
            </a:pPr>
            <a:r>
              <a:rPr lang="en-US" dirty="0"/>
              <a:t>Common Mistakes </a:t>
            </a:r>
          </a:p>
        </p:txBody>
      </p:sp>
      <p:sp>
        <p:nvSpPr>
          <p:cNvPr id="4" name="Slide Number Placeholder 3"/>
          <p:cNvSpPr>
            <a:spLocks noGrp="1"/>
          </p:cNvSpPr>
          <p:nvPr>
            <p:ph type="sldNum" sz="quarter" idx="12"/>
          </p:nvPr>
        </p:nvSpPr>
        <p:spPr/>
        <p:txBody>
          <a:bodyPr/>
          <a:lstStyle/>
          <a:p>
            <a:fld id="{2AD35C83-6B45-49B0-8945-306831B1DDAF}" type="slidenum">
              <a:rPr lang="en-US" smtClean="0"/>
              <a:t>4</a:t>
            </a:fld>
            <a:endParaRPr lang="en-US"/>
          </a:p>
        </p:txBody>
      </p:sp>
    </p:spTree>
    <p:extLst>
      <p:ext uri="{BB962C8B-B14F-4D97-AF65-F5344CB8AC3E}">
        <p14:creationId xmlns:p14="http://schemas.microsoft.com/office/powerpoint/2010/main" val="2617406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Classes and Objects</a:t>
            </a:r>
            <a:endParaRPr lang="en-US" dirty="0"/>
          </a:p>
        </p:txBody>
      </p:sp>
      <p:sp>
        <p:nvSpPr>
          <p:cNvPr id="3" name="Content Placeholder 2"/>
          <p:cNvSpPr>
            <a:spLocks noGrp="1"/>
          </p:cNvSpPr>
          <p:nvPr>
            <p:ph idx="1"/>
          </p:nvPr>
        </p:nvSpPr>
        <p:spPr>
          <a:xfrm>
            <a:off x="838200" y="1825625"/>
            <a:ext cx="10515600" cy="4472306"/>
          </a:xfrm>
        </p:spPr>
        <p:txBody>
          <a:bodyPr/>
          <a:lstStyle/>
          <a:p>
            <a:r>
              <a:rPr lang="en-US" dirty="0"/>
              <a:t>The main idea behind the object-oriented paradigm is that our problem solutions consist of a set of collaborating objects.</a:t>
            </a:r>
          </a:p>
          <a:p>
            <a:r>
              <a:rPr lang="en-US" dirty="0"/>
              <a:t>These objects reflect all the objects we see around us in the real world.</a:t>
            </a:r>
          </a:p>
          <a:p>
            <a:r>
              <a:rPr lang="en-US" dirty="0"/>
              <a:t>Examples: furniture, cars, bank accounts, students, and bicycles.</a:t>
            </a:r>
          </a:p>
          <a:p>
            <a:r>
              <a:rPr lang="en-US" dirty="0"/>
              <a:t>An object has </a:t>
            </a:r>
            <a:r>
              <a:rPr lang="en-US" i="1" dirty="0"/>
              <a:t>states</a:t>
            </a:r>
            <a:r>
              <a:rPr lang="en-US" dirty="0"/>
              <a:t>, </a:t>
            </a:r>
            <a:r>
              <a:rPr lang="en-US" i="1" dirty="0"/>
              <a:t>behaviors</a:t>
            </a:r>
            <a:r>
              <a:rPr lang="en-US" dirty="0"/>
              <a:t> and </a:t>
            </a:r>
            <a:r>
              <a:rPr lang="en-US" i="1" dirty="0"/>
              <a:t>identity</a:t>
            </a:r>
            <a:r>
              <a:rPr lang="en-US" dirty="0"/>
              <a:t>.</a:t>
            </a:r>
          </a:p>
          <a:p>
            <a:endParaRPr lang="en-US" dirty="0"/>
          </a:p>
        </p:txBody>
      </p:sp>
      <p:sp>
        <p:nvSpPr>
          <p:cNvPr id="4" name="Slide Number Placeholder 3"/>
          <p:cNvSpPr>
            <a:spLocks noGrp="1"/>
          </p:cNvSpPr>
          <p:nvPr>
            <p:ph type="sldNum" sz="quarter" idx="12"/>
          </p:nvPr>
        </p:nvSpPr>
        <p:spPr/>
        <p:txBody>
          <a:bodyPr/>
          <a:lstStyle/>
          <a:p>
            <a:fld id="{2AD35C83-6B45-49B0-8945-306831B1DDAF}" type="slidenum">
              <a:rPr lang="en-US" smtClean="0"/>
              <a:t>5</a:t>
            </a:fld>
            <a:endParaRPr lang="en-US"/>
          </a:p>
        </p:txBody>
      </p:sp>
    </p:spTree>
    <p:extLst>
      <p:ext uri="{BB962C8B-B14F-4D97-AF65-F5344CB8AC3E}">
        <p14:creationId xmlns:p14="http://schemas.microsoft.com/office/powerpoint/2010/main" val="3547812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Classes and Objects</a:t>
            </a:r>
            <a:endParaRPr lang="en-US" dirty="0"/>
          </a:p>
        </p:txBody>
      </p:sp>
      <p:sp>
        <p:nvSpPr>
          <p:cNvPr id="3" name="Content Placeholder 2"/>
          <p:cNvSpPr>
            <a:spLocks noGrp="1"/>
          </p:cNvSpPr>
          <p:nvPr>
            <p:ph idx="1"/>
          </p:nvPr>
        </p:nvSpPr>
        <p:spPr>
          <a:xfrm>
            <a:off x="838200" y="1825624"/>
            <a:ext cx="10946130" cy="4780915"/>
          </a:xfrm>
        </p:spPr>
        <p:txBody>
          <a:bodyPr/>
          <a:lstStyle/>
          <a:p>
            <a:r>
              <a:rPr lang="en-US" dirty="0"/>
              <a:t>The </a:t>
            </a:r>
            <a:r>
              <a:rPr lang="en-US" i="1" dirty="0"/>
              <a:t>state</a:t>
            </a:r>
            <a:r>
              <a:rPr lang="en-US" dirty="0"/>
              <a:t> (</a:t>
            </a:r>
            <a:r>
              <a:rPr lang="en-US" i="1" dirty="0"/>
              <a:t>field</a:t>
            </a:r>
            <a:r>
              <a:rPr lang="en-US" dirty="0"/>
              <a:t>) of an object indicates what the object “looks like” at any given time.</a:t>
            </a:r>
          </a:p>
          <a:p>
            <a:pPr lvl="1"/>
            <a:r>
              <a:rPr lang="en-US" dirty="0"/>
              <a:t>Example: States of a Lotus Elise include its horsepower, speed, its current location, how many wheels (if any &lt;grin&gt;) are in contact with the road at the moment, and so on.</a:t>
            </a:r>
          </a:p>
          <a:p>
            <a:pPr lvl="1"/>
            <a:r>
              <a:rPr lang="en-US" dirty="0"/>
              <a:t>What is state of a book/ a playing card? </a:t>
            </a:r>
            <a:br>
              <a:rPr lang="en-US" dirty="0"/>
            </a:br>
            <a:endParaRPr lang="en-US" dirty="0"/>
          </a:p>
        </p:txBody>
      </p:sp>
      <p:pic>
        <p:nvPicPr>
          <p:cNvPr id="1026" name="Picture 2" descr="Lotus Elise Cup 250 mới siêu nhẹ giá từ 1,4 tỷ đồng | VOV.V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9355" y="3656806"/>
            <a:ext cx="3673475" cy="244777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2AD35C83-6B45-49B0-8945-306831B1DDAF}" type="slidenum">
              <a:rPr lang="en-US" smtClean="0"/>
              <a:t>6</a:t>
            </a:fld>
            <a:endParaRPr lang="en-US"/>
          </a:p>
        </p:txBody>
      </p:sp>
    </p:spTree>
    <p:extLst>
      <p:ext uri="{BB962C8B-B14F-4D97-AF65-F5344CB8AC3E}">
        <p14:creationId xmlns:p14="http://schemas.microsoft.com/office/powerpoint/2010/main" val="1816308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Classes and Objects</a:t>
            </a:r>
            <a:endParaRPr lang="en-US" dirty="0"/>
          </a:p>
        </p:txBody>
      </p:sp>
      <p:sp>
        <p:nvSpPr>
          <p:cNvPr id="3" name="Content Placeholder 2"/>
          <p:cNvSpPr>
            <a:spLocks noGrp="1"/>
          </p:cNvSpPr>
          <p:nvPr>
            <p:ph idx="1"/>
          </p:nvPr>
        </p:nvSpPr>
        <p:spPr>
          <a:xfrm>
            <a:off x="838200" y="1825624"/>
            <a:ext cx="11129010" cy="4780915"/>
          </a:xfrm>
        </p:spPr>
        <p:txBody>
          <a:bodyPr/>
          <a:lstStyle/>
          <a:p>
            <a:r>
              <a:rPr lang="en-US" dirty="0"/>
              <a:t>C# provides an easy way to access an object's state through </a:t>
            </a:r>
            <a:r>
              <a:rPr lang="en-US" i="1" dirty="0"/>
              <a:t>properties</a:t>
            </a:r>
            <a:r>
              <a:rPr lang="en-US" dirty="0"/>
              <a:t>.</a:t>
            </a:r>
          </a:p>
          <a:p>
            <a:pPr lvl="1"/>
            <a:r>
              <a:rPr lang="en-US" dirty="0"/>
              <a:t>Example: For the Lotus Elise, we  need to know its location (and other information) to check if it's colliding with something in our game.</a:t>
            </a:r>
          </a:p>
          <a:p>
            <a:r>
              <a:rPr lang="en-US" i="1" dirty="0"/>
              <a:t>Methods</a:t>
            </a:r>
            <a:r>
              <a:rPr lang="en-US" dirty="0"/>
              <a:t> specify an object's behavior.</a:t>
            </a:r>
          </a:p>
          <a:p>
            <a:pPr lvl="1"/>
            <a:r>
              <a:rPr lang="en-US" dirty="0"/>
              <a:t>Example: we want to be able to open or close the book, to change the page in the book, and to look at the current page. For the card object, we’ll want to be able to flip the card over, so we’d need the card object to do that for us.</a:t>
            </a:r>
          </a:p>
          <a:p>
            <a:r>
              <a:rPr lang="en-US" i="1" dirty="0"/>
              <a:t>Identity distinguish one object from others.</a:t>
            </a:r>
          </a:p>
        </p:txBody>
      </p:sp>
      <p:sp>
        <p:nvSpPr>
          <p:cNvPr id="4" name="Slide Number Placeholder 3"/>
          <p:cNvSpPr>
            <a:spLocks noGrp="1"/>
          </p:cNvSpPr>
          <p:nvPr>
            <p:ph type="sldNum" sz="quarter" idx="12"/>
          </p:nvPr>
        </p:nvSpPr>
        <p:spPr/>
        <p:txBody>
          <a:bodyPr/>
          <a:lstStyle/>
          <a:p>
            <a:fld id="{2AD35C83-6B45-49B0-8945-306831B1DDAF}" type="slidenum">
              <a:rPr lang="en-US" smtClean="0"/>
              <a:t>7</a:t>
            </a:fld>
            <a:endParaRPr lang="en-US"/>
          </a:p>
        </p:txBody>
      </p:sp>
    </p:spTree>
    <p:extLst>
      <p:ext uri="{BB962C8B-B14F-4D97-AF65-F5344CB8AC3E}">
        <p14:creationId xmlns:p14="http://schemas.microsoft.com/office/powerpoint/2010/main" val="2580003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Classes and Objects</a:t>
            </a:r>
            <a:endParaRPr lang="en-US" dirty="0"/>
          </a:p>
        </p:txBody>
      </p:sp>
      <p:sp>
        <p:nvSpPr>
          <p:cNvPr id="3" name="Content Placeholder 2"/>
          <p:cNvSpPr>
            <a:spLocks noGrp="1"/>
          </p:cNvSpPr>
          <p:nvPr>
            <p:ph idx="1"/>
          </p:nvPr>
        </p:nvSpPr>
        <p:spPr>
          <a:xfrm>
            <a:off x="838200" y="1825624"/>
            <a:ext cx="11129010" cy="4780915"/>
          </a:xfrm>
        </p:spPr>
        <p:txBody>
          <a:bodyPr/>
          <a:lstStyle/>
          <a:p>
            <a:r>
              <a:rPr lang="en-US" i="1" dirty="0"/>
              <a:t>states/ fields </a:t>
            </a:r>
            <a:r>
              <a:rPr lang="en-US" dirty="0"/>
              <a:t>(lightest color)</a:t>
            </a:r>
          </a:p>
          <a:p>
            <a:r>
              <a:rPr lang="en-US" i="1" dirty="0"/>
              <a:t>properties </a:t>
            </a:r>
            <a:r>
              <a:rPr lang="en-US" dirty="0"/>
              <a:t>(medium color)</a:t>
            </a:r>
          </a:p>
          <a:p>
            <a:r>
              <a:rPr lang="en-US" i="1" dirty="0"/>
              <a:t>methods </a:t>
            </a:r>
            <a:r>
              <a:rPr lang="en-US" dirty="0"/>
              <a:t>(darkest color)</a:t>
            </a:r>
          </a:p>
        </p:txBody>
      </p:sp>
      <p:pic>
        <p:nvPicPr>
          <p:cNvPr id="4" name="Picture 3"/>
          <p:cNvPicPr>
            <a:picLocks noChangeAspect="1"/>
          </p:cNvPicPr>
          <p:nvPr/>
        </p:nvPicPr>
        <p:blipFill>
          <a:blip r:embed="rId2"/>
          <a:stretch>
            <a:fillRect/>
          </a:stretch>
        </p:blipFill>
        <p:spPr>
          <a:xfrm>
            <a:off x="7391400" y="1944368"/>
            <a:ext cx="4800600" cy="4543425"/>
          </a:xfrm>
          <a:prstGeom prst="rect">
            <a:avLst/>
          </a:prstGeom>
        </p:spPr>
      </p:pic>
      <p:sp>
        <p:nvSpPr>
          <p:cNvPr id="5" name="Slide Number Placeholder 4"/>
          <p:cNvSpPr>
            <a:spLocks noGrp="1"/>
          </p:cNvSpPr>
          <p:nvPr>
            <p:ph type="sldNum" sz="quarter" idx="12"/>
          </p:nvPr>
        </p:nvSpPr>
        <p:spPr/>
        <p:txBody>
          <a:bodyPr/>
          <a:lstStyle/>
          <a:p>
            <a:fld id="{2AD35C83-6B45-49B0-8945-306831B1DDAF}" type="slidenum">
              <a:rPr lang="en-US" smtClean="0"/>
              <a:t>8</a:t>
            </a:fld>
            <a:endParaRPr lang="en-US"/>
          </a:p>
        </p:txBody>
      </p:sp>
    </p:spTree>
    <p:extLst>
      <p:ext uri="{BB962C8B-B14F-4D97-AF65-F5344CB8AC3E}">
        <p14:creationId xmlns:p14="http://schemas.microsoft.com/office/powerpoint/2010/main" val="1167667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Classes and Objects</a:t>
            </a:r>
            <a:endParaRPr lang="en-US" dirty="0"/>
          </a:p>
        </p:txBody>
      </p:sp>
      <p:sp>
        <p:nvSpPr>
          <p:cNvPr id="3" name="Content Placeholder 2"/>
          <p:cNvSpPr>
            <a:spLocks noGrp="1"/>
          </p:cNvSpPr>
          <p:nvPr>
            <p:ph idx="1"/>
          </p:nvPr>
        </p:nvSpPr>
        <p:spPr>
          <a:xfrm>
            <a:off x="838200" y="1825624"/>
            <a:ext cx="11129010" cy="4780915"/>
          </a:xfrm>
        </p:spPr>
        <p:txBody>
          <a:bodyPr>
            <a:normAutofit fontScale="92500" lnSpcReduction="10000"/>
          </a:bodyPr>
          <a:lstStyle/>
          <a:p>
            <a:r>
              <a:rPr lang="en-US" i="1" dirty="0"/>
              <a:t>Encapsulation </a:t>
            </a:r>
            <a:r>
              <a:rPr lang="en-US" dirty="0"/>
              <a:t>is the process of combining related fields and behaviors into a single object, essentially placing them all in a single “capsule.” </a:t>
            </a:r>
          </a:p>
          <a:p>
            <a:r>
              <a:rPr lang="en-US" i="1" dirty="0"/>
              <a:t>Information hiding </a:t>
            </a:r>
            <a:r>
              <a:rPr lang="en-US" dirty="0"/>
              <a:t>means that the fields of an object are “hidden behind the wall of properties and methods” for the object.</a:t>
            </a:r>
          </a:p>
          <a:p>
            <a:r>
              <a:rPr lang="en-US" i="1" dirty="0"/>
              <a:t>instantiation </a:t>
            </a:r>
            <a:r>
              <a:rPr lang="en-US" dirty="0"/>
              <a:t>used to create a new object (instance) from the class.</a:t>
            </a:r>
          </a:p>
          <a:p>
            <a:r>
              <a:rPr lang="en-US" dirty="0"/>
              <a:t>In C# the fields, properties, and methods of a class are called the class </a:t>
            </a:r>
            <a:r>
              <a:rPr lang="en-US" i="1" dirty="0"/>
              <a:t>members</a:t>
            </a:r>
            <a:r>
              <a:rPr lang="en-US" dirty="0"/>
              <a:t>.</a:t>
            </a:r>
          </a:p>
          <a:p>
            <a:r>
              <a:rPr lang="en-US" b="1" dirty="0"/>
              <a:t>Important Unity Note</a:t>
            </a:r>
            <a:r>
              <a:rPr lang="en-US" dirty="0"/>
              <a:t>: There are lots of classes in Unity that actually do expose the fields of objects rather than using properties to control access to those fields. We'll obviously access those fields when we need them without feeling any guilt whatsoever, but when we design our own Unity scripts (which</a:t>
            </a:r>
            <a:br>
              <a:rPr lang="en-US" dirty="0"/>
            </a:br>
            <a:r>
              <a:rPr lang="en-US" dirty="0"/>
              <a:t>are classes) we'll use properties whenever we can.</a:t>
            </a:r>
          </a:p>
        </p:txBody>
      </p:sp>
      <p:sp>
        <p:nvSpPr>
          <p:cNvPr id="4" name="Slide Number Placeholder 3"/>
          <p:cNvSpPr>
            <a:spLocks noGrp="1"/>
          </p:cNvSpPr>
          <p:nvPr>
            <p:ph type="sldNum" sz="quarter" idx="12"/>
          </p:nvPr>
        </p:nvSpPr>
        <p:spPr/>
        <p:txBody>
          <a:bodyPr/>
          <a:lstStyle/>
          <a:p>
            <a:fld id="{2AD35C83-6B45-49B0-8945-306831B1DDAF}" type="slidenum">
              <a:rPr lang="en-US" smtClean="0"/>
              <a:t>9</a:t>
            </a:fld>
            <a:endParaRPr lang="en-US"/>
          </a:p>
        </p:txBody>
      </p:sp>
    </p:spTree>
    <p:extLst>
      <p:ext uri="{BB962C8B-B14F-4D97-AF65-F5344CB8AC3E}">
        <p14:creationId xmlns:p14="http://schemas.microsoft.com/office/powerpoint/2010/main" val="524038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979</TotalTime>
  <Words>1550</Words>
  <Application>Microsoft Office PowerPoint</Application>
  <PresentationFormat>Widescreen</PresentationFormat>
  <Paragraphs>160</Paragraphs>
  <Slides>27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Module 3</vt:lpstr>
      <vt:lpstr>Learning Objectives</vt:lpstr>
      <vt:lpstr>Content (slot 1)</vt:lpstr>
      <vt:lpstr>Content (slot 2)</vt:lpstr>
      <vt:lpstr>Introduction to Classes and Objects</vt:lpstr>
      <vt:lpstr>Introduction to Classes and Objects</vt:lpstr>
      <vt:lpstr>Introduction to Classes and Objects</vt:lpstr>
      <vt:lpstr>Introduction to Classes and Objects</vt:lpstr>
      <vt:lpstr>Introduction to Classes and Objects</vt:lpstr>
      <vt:lpstr>Introduction to Classes and Objects</vt:lpstr>
      <vt:lpstr>Your First C# Program Revisited</vt:lpstr>
      <vt:lpstr>Your First C# Program Revisited</vt:lpstr>
      <vt:lpstr>Your First C# Program Revisited</vt:lpstr>
      <vt:lpstr>Your First C# Program Revisited</vt:lpstr>
      <vt:lpstr>Your First C# Program Revisited</vt:lpstr>
      <vt:lpstr>Your First C# Program Revisited</vt:lpstr>
      <vt:lpstr>Your First C# Program Revisited</vt:lpstr>
      <vt:lpstr>Calling Methods</vt:lpstr>
      <vt:lpstr>Calling Methods</vt:lpstr>
      <vt:lpstr>Calling Methods</vt:lpstr>
      <vt:lpstr>Calling Methods</vt:lpstr>
      <vt:lpstr>Exercise 8: Rolling the Dice</vt:lpstr>
      <vt:lpstr>Exercise 8: Rolling the Dice</vt:lpstr>
      <vt:lpstr>Exercise 9: Look at the Cards</vt:lpstr>
      <vt:lpstr>Exercise 9: Look at the Cards</vt:lpstr>
      <vt:lpstr>Reference Types in Memory</vt:lpstr>
      <vt:lpstr>Reference Types in Memory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dc:title>
  <dc:creator>USER</dc:creator>
  <cp:lastModifiedBy>Phu Chu Dinh</cp:lastModifiedBy>
  <cp:revision>52</cp:revision>
  <dcterms:created xsi:type="dcterms:W3CDTF">2021-12-07T01:52:52Z</dcterms:created>
  <dcterms:modified xsi:type="dcterms:W3CDTF">2022-04-19T02:45:18Z</dcterms:modified>
</cp:coreProperties>
</file>