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19" r:id="rId3"/>
    <p:sldId id="277" r:id="rId4"/>
    <p:sldId id="279" r:id="rId5"/>
    <p:sldId id="280" r:id="rId6"/>
    <p:sldId id="281" r:id="rId7"/>
    <p:sldId id="282" r:id="rId8"/>
    <p:sldId id="283" r:id="rId9"/>
    <p:sldId id="284" r:id="rId10"/>
    <p:sldId id="286" r:id="rId11"/>
    <p:sldId id="287" r:id="rId12"/>
    <p:sldId id="285"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2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87" d="100"/>
          <a:sy n="87" d="100"/>
        </p:scale>
        <p:origin x="4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C4932-389C-4B0F-BED4-EA4796BE52FD}"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77FC7-8DE8-4A38-9E81-4EFDB745D8A0}" type="slidenum">
              <a:rPr lang="en-US" smtClean="0"/>
              <a:t>‹#›</a:t>
            </a:fld>
            <a:endParaRPr lang="en-US"/>
          </a:p>
        </p:txBody>
      </p:sp>
    </p:spTree>
    <p:extLst>
      <p:ext uri="{BB962C8B-B14F-4D97-AF65-F5344CB8AC3E}">
        <p14:creationId xmlns:p14="http://schemas.microsoft.com/office/powerpoint/2010/main" val="2589126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77FC7-8DE8-4A38-9E81-4EFDB745D8A0}" type="slidenum">
              <a:rPr lang="en-US" smtClean="0"/>
              <a:t>2</a:t>
            </a:fld>
            <a:endParaRPr lang="en-US"/>
          </a:p>
        </p:txBody>
      </p:sp>
    </p:spTree>
    <p:extLst>
      <p:ext uri="{BB962C8B-B14F-4D97-AF65-F5344CB8AC3E}">
        <p14:creationId xmlns:p14="http://schemas.microsoft.com/office/powerpoint/2010/main" val="2239856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77FC7-8DE8-4A38-9E81-4EFDB745D8A0}" type="slidenum">
              <a:rPr lang="en-US" smtClean="0"/>
              <a:t>40</a:t>
            </a:fld>
            <a:endParaRPr lang="en-US"/>
          </a:p>
        </p:txBody>
      </p:sp>
    </p:spTree>
    <p:extLst>
      <p:ext uri="{BB962C8B-B14F-4D97-AF65-F5344CB8AC3E}">
        <p14:creationId xmlns:p14="http://schemas.microsoft.com/office/powerpoint/2010/main" val="213450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C1D9A9-2B6F-4A63-B578-C7DEB6AA39C6}"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5556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4236DE-6EE3-42AF-9FAB-DD53B645FAA2}"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39763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8FC37-BD0B-4B58-A796-D7DF064A5BBD}"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69440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A1C661-774C-4372-BC90-37487E70684E}"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31601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7D13F4-EA64-4DB9-9F80-245037B458CF}"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302624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E94577-56B8-4597-8B81-62B08213D338}"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44903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765407-AEC4-4235-91BA-F941CED3E67B}" type="datetime1">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3091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D058F1-BDEC-45BF-B40B-8591AC058642}" type="datetime1">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9513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310CF-B1D4-4269-AFEF-0ED4B2B089B8}" type="datetime1">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37710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73B319-A8D6-4E57-87BA-9D5A3A977F31}"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201547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7C737E-E7BB-4BD8-A464-4998DE35CCB2}"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35C83-6B45-49B0-8945-306831B1DDAF}" type="slidenum">
              <a:rPr lang="en-US" smtClean="0"/>
              <a:t>‹#›</a:t>
            </a:fld>
            <a:endParaRPr lang="en-US"/>
          </a:p>
        </p:txBody>
      </p:sp>
    </p:spTree>
    <p:extLst>
      <p:ext uri="{BB962C8B-B14F-4D97-AF65-F5344CB8AC3E}">
        <p14:creationId xmlns:p14="http://schemas.microsoft.com/office/powerpoint/2010/main" val="1025935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086B5-E44F-404C-84B6-86D1AE5010F5}" type="datetime1">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35C83-6B45-49B0-8945-306831B1DDAF}" type="slidenum">
              <a:rPr lang="en-US" smtClean="0"/>
              <a:t>‹#›</a:t>
            </a:fld>
            <a:endParaRPr lang="en-US"/>
          </a:p>
        </p:txBody>
      </p:sp>
    </p:spTree>
    <p:extLst>
      <p:ext uri="{BB962C8B-B14F-4D97-AF65-F5344CB8AC3E}">
        <p14:creationId xmlns:p14="http://schemas.microsoft.com/office/powerpoint/2010/main" val="3285138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3</a:t>
            </a:r>
          </a:p>
        </p:txBody>
      </p:sp>
      <p:sp>
        <p:nvSpPr>
          <p:cNvPr id="3" name="Subtitle 2"/>
          <p:cNvSpPr>
            <a:spLocks noGrp="1"/>
          </p:cNvSpPr>
          <p:nvPr>
            <p:ph type="subTitle" idx="1"/>
          </p:nvPr>
        </p:nvSpPr>
        <p:spPr/>
        <p:txBody>
          <a:bodyPr/>
          <a:lstStyle/>
          <a:p>
            <a:r>
              <a:rPr lang="en-US" sz="6000" b="1" dirty="0">
                <a:solidFill>
                  <a:prstClr val="black"/>
                </a:solidFill>
                <a:latin typeface="Calibri Light" panose="020F0302020204030204"/>
                <a:ea typeface="+mj-ea"/>
                <a:cs typeface="+mj-cs"/>
              </a:rPr>
              <a:t>Classes and Objects</a:t>
            </a:r>
            <a:endParaRPr lang="en-US" dirty="0"/>
          </a:p>
        </p:txBody>
      </p:sp>
      <p:sp>
        <p:nvSpPr>
          <p:cNvPr id="4" name="Slide Number Placeholder 3"/>
          <p:cNvSpPr>
            <a:spLocks noGrp="1"/>
          </p:cNvSpPr>
          <p:nvPr>
            <p:ph type="sldNum" sz="quarter" idx="12"/>
          </p:nvPr>
        </p:nvSpPr>
        <p:spPr/>
        <p:txBody>
          <a:bodyPr/>
          <a:lstStyle/>
          <a:p>
            <a:fld id="{2AD35C83-6B45-49B0-8945-306831B1DDAF}" type="slidenum">
              <a:rPr lang="en-US" smtClean="0"/>
              <a:t>1</a:t>
            </a:fld>
            <a:endParaRPr lang="en-US"/>
          </a:p>
        </p:txBody>
      </p:sp>
      <p:pic>
        <p:nvPicPr>
          <p:cNvPr id="5" name="Picture 4"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063" y="1035111"/>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8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Revisited</a:t>
            </a:r>
            <a:endParaRPr lang="en-US" dirty="0"/>
          </a:p>
        </p:txBody>
      </p:sp>
      <p:sp>
        <p:nvSpPr>
          <p:cNvPr id="3" name="Content Placeholder 2"/>
          <p:cNvSpPr>
            <a:spLocks noGrp="1"/>
          </p:cNvSpPr>
          <p:nvPr>
            <p:ph idx="1"/>
          </p:nvPr>
        </p:nvSpPr>
        <p:spPr>
          <a:xfrm>
            <a:off x="838200" y="1825624"/>
            <a:ext cx="11071860" cy="4700905"/>
          </a:xfrm>
        </p:spPr>
        <p:txBody>
          <a:bodyPr/>
          <a:lstStyle/>
          <a:p>
            <a:r>
              <a:rPr lang="en-US" i="1" dirty="0"/>
              <a:t>Test the Code</a:t>
            </a:r>
            <a:r>
              <a:rPr lang="en-US" dirty="0"/>
              <a:t>:</a:t>
            </a:r>
          </a:p>
          <a:p>
            <a:pPr lvl="1"/>
            <a:endParaRPr lang="en-US" dirty="0"/>
          </a:p>
        </p:txBody>
      </p:sp>
      <p:pic>
        <p:nvPicPr>
          <p:cNvPr id="4" name="Picture 3"/>
          <p:cNvPicPr>
            <a:picLocks noChangeAspect="1"/>
          </p:cNvPicPr>
          <p:nvPr/>
        </p:nvPicPr>
        <p:blipFill>
          <a:blip r:embed="rId2"/>
          <a:stretch>
            <a:fillRect/>
          </a:stretch>
        </p:blipFill>
        <p:spPr>
          <a:xfrm>
            <a:off x="2685097" y="2447924"/>
            <a:ext cx="6920217" cy="381571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10</a:t>
            </a:fld>
            <a:endParaRPr lang="en-US"/>
          </a:p>
        </p:txBody>
      </p:sp>
    </p:spTree>
    <p:extLst>
      <p:ext uri="{BB962C8B-B14F-4D97-AF65-F5344CB8AC3E}">
        <p14:creationId xmlns:p14="http://schemas.microsoft.com/office/powerpoint/2010/main" val="213451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Revisited</a:t>
            </a:r>
            <a:endParaRPr lang="en-US" dirty="0"/>
          </a:p>
        </p:txBody>
      </p:sp>
      <p:sp>
        <p:nvSpPr>
          <p:cNvPr id="3" name="Content Placeholder 2"/>
          <p:cNvSpPr>
            <a:spLocks noGrp="1"/>
          </p:cNvSpPr>
          <p:nvPr>
            <p:ph idx="1"/>
          </p:nvPr>
        </p:nvSpPr>
        <p:spPr>
          <a:xfrm>
            <a:off x="838200" y="1825624"/>
            <a:ext cx="11071860" cy="4700905"/>
          </a:xfrm>
        </p:spPr>
        <p:txBody>
          <a:bodyPr/>
          <a:lstStyle/>
          <a:p>
            <a:r>
              <a:rPr lang="en-US" i="1" dirty="0"/>
              <a:t>Test the Code</a:t>
            </a:r>
            <a:r>
              <a:rPr lang="en-US" dirty="0"/>
              <a:t>:</a:t>
            </a:r>
          </a:p>
          <a:p>
            <a:pPr lvl="1"/>
            <a:r>
              <a:rPr lang="en-US" dirty="0"/>
              <a:t>Test Case 1: Checking Radius and Area Info Results</a:t>
            </a:r>
          </a:p>
          <a:p>
            <a:pPr lvl="1"/>
            <a:endParaRPr lang="en-US" dirty="0"/>
          </a:p>
        </p:txBody>
      </p:sp>
      <p:pic>
        <p:nvPicPr>
          <p:cNvPr id="4" name="Picture 3"/>
          <p:cNvPicPr>
            <a:picLocks noChangeAspect="1"/>
          </p:cNvPicPr>
          <p:nvPr/>
        </p:nvPicPr>
        <p:blipFill>
          <a:blip r:embed="rId2"/>
          <a:stretch>
            <a:fillRect/>
          </a:stretch>
        </p:blipFill>
        <p:spPr>
          <a:xfrm>
            <a:off x="2719387" y="2845750"/>
            <a:ext cx="6920217" cy="381571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11</a:t>
            </a:fld>
            <a:endParaRPr lang="en-US"/>
          </a:p>
        </p:txBody>
      </p:sp>
    </p:spTree>
    <p:extLst>
      <p:ext uri="{BB962C8B-B14F-4D97-AF65-F5344CB8AC3E}">
        <p14:creationId xmlns:p14="http://schemas.microsoft.com/office/powerpoint/2010/main" val="361655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in Unity Revisited</a:t>
            </a:r>
            <a:endParaRPr lang="en-US" dirty="0"/>
          </a:p>
        </p:txBody>
      </p:sp>
      <p:sp>
        <p:nvSpPr>
          <p:cNvPr id="3" name="Content Placeholder 2"/>
          <p:cNvSpPr>
            <a:spLocks noGrp="1"/>
          </p:cNvSpPr>
          <p:nvPr>
            <p:ph idx="1"/>
          </p:nvPr>
        </p:nvSpPr>
        <p:spPr>
          <a:xfrm>
            <a:off x="838200" y="1825624"/>
            <a:ext cx="11163300" cy="4906645"/>
          </a:xfrm>
        </p:spPr>
        <p:txBody>
          <a:bodyPr>
            <a:normAutofit/>
          </a:bodyPr>
          <a:lstStyle/>
          <a:p>
            <a:r>
              <a:rPr lang="en-US" dirty="0"/>
              <a:t>Problem description:</a:t>
            </a:r>
          </a:p>
          <a:p>
            <a:pPr lvl="1"/>
            <a:r>
              <a:rPr lang="en-US" dirty="0"/>
              <a:t>Display circles with integer radii from 1 to 5 in the game window,  with each circle displaying its own radius and area in the Console window. </a:t>
            </a:r>
          </a:p>
          <a:p>
            <a:r>
              <a:rPr lang="en-US" i="1" dirty="0"/>
              <a:t>Understand the Problem</a:t>
            </a:r>
            <a:r>
              <a:rPr lang="en-US" dirty="0"/>
              <a:t>:</a:t>
            </a:r>
          </a:p>
          <a:p>
            <a:pPr lvl="1"/>
            <a:r>
              <a:rPr lang="en-US" dirty="0"/>
              <a:t>First, we removed the circle with a radius of 0 because a circle with a 0 radius will</a:t>
            </a:r>
            <a:br>
              <a:rPr lang="en-US" dirty="0"/>
            </a:br>
            <a:r>
              <a:rPr lang="en-US" dirty="0"/>
              <a:t>be pretty hard to see!</a:t>
            </a:r>
          </a:p>
          <a:p>
            <a:pPr lvl="1"/>
            <a:r>
              <a:rPr lang="en-US" dirty="0"/>
              <a:t>Second, the problem description says to display the circles “in the game window”.</a:t>
            </a:r>
          </a:p>
          <a:p>
            <a:r>
              <a:rPr lang="en-US" i="1" dirty="0"/>
              <a:t>Design a Solution</a:t>
            </a:r>
            <a:r>
              <a:rPr lang="en-US" dirty="0"/>
              <a:t>:</a:t>
            </a:r>
          </a:p>
          <a:p>
            <a:pPr lvl="1"/>
            <a:r>
              <a:rPr lang="en-US" dirty="0"/>
              <a:t>Write a new Circle script and implement the required functionality in the Start method in that script. </a:t>
            </a:r>
          </a:p>
        </p:txBody>
      </p:sp>
      <p:sp>
        <p:nvSpPr>
          <p:cNvPr id="4" name="Slide Number Placeholder 3"/>
          <p:cNvSpPr>
            <a:spLocks noGrp="1"/>
          </p:cNvSpPr>
          <p:nvPr>
            <p:ph type="sldNum" sz="quarter" idx="12"/>
          </p:nvPr>
        </p:nvSpPr>
        <p:spPr/>
        <p:txBody>
          <a:bodyPr/>
          <a:lstStyle/>
          <a:p>
            <a:fld id="{2AD35C83-6B45-49B0-8945-306831B1DDAF}" type="slidenum">
              <a:rPr lang="en-US" smtClean="0"/>
              <a:t>12</a:t>
            </a:fld>
            <a:endParaRPr lang="en-US"/>
          </a:p>
        </p:txBody>
      </p:sp>
    </p:spTree>
    <p:extLst>
      <p:ext uri="{BB962C8B-B14F-4D97-AF65-F5344CB8AC3E}">
        <p14:creationId xmlns:p14="http://schemas.microsoft.com/office/powerpoint/2010/main" val="378707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in Unity Revisited</a:t>
            </a:r>
            <a:endParaRPr lang="en-US" dirty="0"/>
          </a:p>
        </p:txBody>
      </p:sp>
      <p:sp>
        <p:nvSpPr>
          <p:cNvPr id="3" name="Content Placeholder 2"/>
          <p:cNvSpPr>
            <a:spLocks noGrp="1"/>
          </p:cNvSpPr>
          <p:nvPr>
            <p:ph idx="1"/>
          </p:nvPr>
        </p:nvSpPr>
        <p:spPr>
          <a:xfrm>
            <a:off x="838200" y="1825624"/>
            <a:ext cx="11163300" cy="4906645"/>
          </a:xfrm>
        </p:spPr>
        <p:txBody>
          <a:bodyPr>
            <a:normAutofit/>
          </a:bodyPr>
          <a:lstStyle/>
          <a:p>
            <a:r>
              <a:rPr lang="en-US" i="1" dirty="0"/>
              <a:t>Write Test Cases</a:t>
            </a:r>
            <a:r>
              <a:rPr lang="en-US" dirty="0"/>
              <a:t>:</a:t>
            </a:r>
          </a:p>
        </p:txBody>
      </p:sp>
      <p:pic>
        <p:nvPicPr>
          <p:cNvPr id="4" name="Picture 3"/>
          <p:cNvPicPr>
            <a:picLocks noChangeAspect="1"/>
          </p:cNvPicPr>
          <p:nvPr/>
        </p:nvPicPr>
        <p:blipFill>
          <a:blip r:embed="rId2"/>
          <a:stretch>
            <a:fillRect/>
          </a:stretch>
        </p:blipFill>
        <p:spPr>
          <a:xfrm>
            <a:off x="985837" y="2468880"/>
            <a:ext cx="10782443" cy="241173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13</a:t>
            </a:fld>
            <a:endParaRPr lang="en-US"/>
          </a:p>
        </p:txBody>
      </p:sp>
    </p:spTree>
    <p:extLst>
      <p:ext uri="{BB962C8B-B14F-4D97-AF65-F5344CB8AC3E}">
        <p14:creationId xmlns:p14="http://schemas.microsoft.com/office/powerpoint/2010/main" val="20364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in Unity Revisited</a:t>
            </a:r>
            <a:endParaRPr lang="en-US" dirty="0"/>
          </a:p>
        </p:txBody>
      </p:sp>
      <p:sp>
        <p:nvSpPr>
          <p:cNvPr id="3" name="Content Placeholder 2"/>
          <p:cNvSpPr>
            <a:spLocks noGrp="1"/>
          </p:cNvSpPr>
          <p:nvPr>
            <p:ph idx="1"/>
          </p:nvPr>
        </p:nvSpPr>
        <p:spPr>
          <a:xfrm>
            <a:off x="838200" y="1825624"/>
            <a:ext cx="11163300" cy="4906645"/>
          </a:xfrm>
        </p:spPr>
        <p:txBody>
          <a:bodyPr>
            <a:normAutofit/>
          </a:bodyPr>
          <a:lstStyle/>
          <a:p>
            <a:r>
              <a:rPr lang="en-US" i="1" dirty="0"/>
              <a:t>Write the Code</a:t>
            </a:r>
            <a:r>
              <a:rPr lang="en-US" dirty="0"/>
              <a:t>:</a:t>
            </a:r>
          </a:p>
          <a:p>
            <a:pPr lvl="1"/>
            <a:r>
              <a:rPr lang="en-US" dirty="0"/>
              <a:t>Our Circle script will be significantly different from the Circle class we wrote in the previous section because we need to make lots of changes to make things work properly in Unity.</a:t>
            </a:r>
          </a:p>
          <a:p>
            <a:pPr lvl="1"/>
            <a:r>
              <a:rPr lang="en-US" dirty="0"/>
              <a:t>Look at our Circle game object in the Unity editor.</a:t>
            </a:r>
          </a:p>
          <a:p>
            <a:pPr lvl="1"/>
            <a:r>
              <a:rPr lang="en-US" dirty="0"/>
              <a:t>Our Circle game object has a Transform component, a Sprite Renderer component, and the Circle script we added as a component.</a:t>
            </a:r>
          </a:p>
        </p:txBody>
      </p:sp>
      <p:sp>
        <p:nvSpPr>
          <p:cNvPr id="4" name="Slide Number Placeholder 3"/>
          <p:cNvSpPr>
            <a:spLocks noGrp="1"/>
          </p:cNvSpPr>
          <p:nvPr>
            <p:ph type="sldNum" sz="quarter" idx="12"/>
          </p:nvPr>
        </p:nvSpPr>
        <p:spPr/>
        <p:txBody>
          <a:bodyPr/>
          <a:lstStyle/>
          <a:p>
            <a:fld id="{2AD35C83-6B45-49B0-8945-306831B1DDAF}" type="slidenum">
              <a:rPr lang="en-US" smtClean="0"/>
              <a:t>14</a:t>
            </a:fld>
            <a:endParaRPr lang="en-US"/>
          </a:p>
        </p:txBody>
      </p:sp>
    </p:spTree>
    <p:extLst>
      <p:ext uri="{BB962C8B-B14F-4D97-AF65-F5344CB8AC3E}">
        <p14:creationId xmlns:p14="http://schemas.microsoft.com/office/powerpoint/2010/main" val="503304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in Unity Revisited</a:t>
            </a:r>
            <a:endParaRPr lang="en-US" dirty="0"/>
          </a:p>
        </p:txBody>
      </p:sp>
      <p:sp>
        <p:nvSpPr>
          <p:cNvPr id="3" name="Content Placeholder 2"/>
          <p:cNvSpPr>
            <a:spLocks noGrp="1"/>
          </p:cNvSpPr>
          <p:nvPr>
            <p:ph idx="1"/>
          </p:nvPr>
        </p:nvSpPr>
        <p:spPr>
          <a:xfrm>
            <a:off x="838200" y="1825624"/>
            <a:ext cx="11163300" cy="4906645"/>
          </a:xfrm>
        </p:spPr>
        <p:txBody>
          <a:bodyPr>
            <a:normAutofit/>
          </a:bodyPr>
          <a:lstStyle/>
          <a:p>
            <a:r>
              <a:rPr lang="en-US" i="1" dirty="0"/>
              <a:t>Write the Code</a:t>
            </a:r>
            <a:r>
              <a:rPr lang="en-US" dirty="0"/>
              <a:t>:</a:t>
            </a:r>
          </a:p>
          <a:p>
            <a:pPr lvl="1"/>
            <a:r>
              <a:rPr lang="en-US" dirty="0"/>
              <a:t>Circle Object in Inspector</a:t>
            </a:r>
          </a:p>
        </p:txBody>
      </p:sp>
      <p:pic>
        <p:nvPicPr>
          <p:cNvPr id="4" name="Picture 3"/>
          <p:cNvPicPr>
            <a:picLocks noChangeAspect="1"/>
          </p:cNvPicPr>
          <p:nvPr/>
        </p:nvPicPr>
        <p:blipFill>
          <a:blip r:embed="rId2"/>
          <a:stretch>
            <a:fillRect/>
          </a:stretch>
        </p:blipFill>
        <p:spPr>
          <a:xfrm>
            <a:off x="5834062" y="1754821"/>
            <a:ext cx="2924175" cy="504825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15</a:t>
            </a:fld>
            <a:endParaRPr lang="en-US"/>
          </a:p>
        </p:txBody>
      </p:sp>
    </p:spTree>
    <p:extLst>
      <p:ext uri="{BB962C8B-B14F-4D97-AF65-F5344CB8AC3E}">
        <p14:creationId xmlns:p14="http://schemas.microsoft.com/office/powerpoint/2010/main" val="1234518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in Unity Revisited</a:t>
            </a:r>
            <a:endParaRPr lang="en-US" dirty="0"/>
          </a:p>
        </p:txBody>
      </p:sp>
      <p:sp>
        <p:nvSpPr>
          <p:cNvPr id="3" name="Content Placeholder 2"/>
          <p:cNvSpPr>
            <a:spLocks noGrp="1"/>
          </p:cNvSpPr>
          <p:nvPr>
            <p:ph idx="1"/>
          </p:nvPr>
        </p:nvSpPr>
        <p:spPr>
          <a:xfrm>
            <a:off x="838200" y="1825624"/>
            <a:ext cx="11163300" cy="4906645"/>
          </a:xfrm>
        </p:spPr>
        <p:txBody>
          <a:bodyPr>
            <a:normAutofit/>
          </a:bodyPr>
          <a:lstStyle/>
          <a:p>
            <a:r>
              <a:rPr lang="en-US" i="1" dirty="0"/>
              <a:t>Write the Code</a:t>
            </a:r>
            <a:r>
              <a:rPr lang="en-US" dirty="0"/>
              <a:t>:</a:t>
            </a:r>
          </a:p>
        </p:txBody>
      </p:sp>
      <p:pic>
        <p:nvPicPr>
          <p:cNvPr id="5" name="Picture 4"/>
          <p:cNvPicPr>
            <a:picLocks noChangeAspect="1"/>
          </p:cNvPicPr>
          <p:nvPr/>
        </p:nvPicPr>
        <p:blipFill>
          <a:blip r:embed="rId2"/>
          <a:stretch>
            <a:fillRect/>
          </a:stretch>
        </p:blipFill>
        <p:spPr>
          <a:xfrm>
            <a:off x="3504248" y="2340533"/>
            <a:ext cx="3256280" cy="1518079"/>
          </a:xfrm>
          <a:prstGeom prst="rect">
            <a:avLst/>
          </a:prstGeom>
        </p:spPr>
      </p:pic>
      <p:pic>
        <p:nvPicPr>
          <p:cNvPr id="6" name="Picture 5"/>
          <p:cNvPicPr>
            <a:picLocks noChangeAspect="1"/>
          </p:cNvPicPr>
          <p:nvPr/>
        </p:nvPicPr>
        <p:blipFill>
          <a:blip r:embed="rId3"/>
          <a:stretch>
            <a:fillRect/>
          </a:stretch>
        </p:blipFill>
        <p:spPr>
          <a:xfrm>
            <a:off x="3504248" y="3858612"/>
            <a:ext cx="5616893" cy="759040"/>
          </a:xfrm>
          <a:prstGeom prst="rect">
            <a:avLst/>
          </a:prstGeom>
        </p:spPr>
      </p:pic>
      <p:pic>
        <p:nvPicPr>
          <p:cNvPr id="7" name="Picture 6"/>
          <p:cNvPicPr>
            <a:picLocks noChangeAspect="1"/>
          </p:cNvPicPr>
          <p:nvPr/>
        </p:nvPicPr>
        <p:blipFill>
          <a:blip r:embed="rId4"/>
          <a:stretch>
            <a:fillRect/>
          </a:stretch>
        </p:blipFill>
        <p:spPr>
          <a:xfrm>
            <a:off x="3888105" y="4641378"/>
            <a:ext cx="1032294" cy="204941"/>
          </a:xfrm>
          <a:prstGeom prst="rect">
            <a:avLst/>
          </a:prstGeom>
        </p:spPr>
      </p:pic>
      <p:pic>
        <p:nvPicPr>
          <p:cNvPr id="8" name="Picture 7"/>
          <p:cNvPicPr>
            <a:picLocks noChangeAspect="1"/>
          </p:cNvPicPr>
          <p:nvPr/>
        </p:nvPicPr>
        <p:blipFill>
          <a:blip r:embed="rId5"/>
          <a:stretch>
            <a:fillRect/>
          </a:stretch>
        </p:blipFill>
        <p:spPr>
          <a:xfrm>
            <a:off x="3888105" y="4870045"/>
            <a:ext cx="6828154" cy="1615262"/>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16</a:t>
            </a:fld>
            <a:endParaRPr lang="en-US"/>
          </a:p>
        </p:txBody>
      </p:sp>
    </p:spTree>
    <p:extLst>
      <p:ext uri="{BB962C8B-B14F-4D97-AF65-F5344CB8AC3E}">
        <p14:creationId xmlns:p14="http://schemas.microsoft.com/office/powerpoint/2010/main" val="215764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in Unity Revisited</a:t>
            </a:r>
            <a:endParaRPr lang="en-US" dirty="0"/>
          </a:p>
        </p:txBody>
      </p:sp>
      <p:sp>
        <p:nvSpPr>
          <p:cNvPr id="3" name="Content Placeholder 2"/>
          <p:cNvSpPr>
            <a:spLocks noGrp="1"/>
          </p:cNvSpPr>
          <p:nvPr>
            <p:ph idx="1"/>
          </p:nvPr>
        </p:nvSpPr>
        <p:spPr>
          <a:xfrm>
            <a:off x="838200" y="1825624"/>
            <a:ext cx="11163300" cy="4906645"/>
          </a:xfrm>
        </p:spPr>
        <p:txBody>
          <a:bodyPr>
            <a:normAutofit/>
          </a:bodyPr>
          <a:lstStyle/>
          <a:p>
            <a:r>
              <a:rPr lang="en-US" i="1" dirty="0"/>
              <a:t>Write the Code</a:t>
            </a:r>
            <a:r>
              <a:rPr lang="en-US" dirty="0"/>
              <a:t>:</a:t>
            </a:r>
          </a:p>
          <a:p>
            <a:pPr lvl="1"/>
            <a:r>
              <a:rPr lang="en-US" dirty="0"/>
              <a:t>The </a:t>
            </a:r>
            <a:r>
              <a:rPr lang="en-US" dirty="0" err="1"/>
              <a:t>UnityEngine</a:t>
            </a:r>
            <a:r>
              <a:rPr lang="en-US" dirty="0"/>
              <a:t> namespace contains a </a:t>
            </a:r>
            <a:r>
              <a:rPr lang="en-US" dirty="0" err="1"/>
              <a:t>Mathf</a:t>
            </a:r>
            <a:r>
              <a:rPr lang="en-US" dirty="0"/>
              <a:t> class that essentially provides all the functionality of the Math class in the System namespace, but using floats instead of doubles.</a:t>
            </a:r>
          </a:p>
          <a:p>
            <a:pPr lvl="1"/>
            <a:r>
              <a:rPr lang="en-US" dirty="0"/>
              <a:t> To scale the displayed circle based on its radius, a transform is used to read and set (write) the position, rotation, and scale of an object in the game world.</a:t>
            </a:r>
          </a:p>
          <a:p>
            <a:pPr lvl="1"/>
            <a:r>
              <a:rPr lang="en-US" dirty="0"/>
              <a:t>Look at the documentation for the Transform class in the Unity Scripting Reference.</a:t>
            </a:r>
          </a:p>
        </p:txBody>
      </p:sp>
      <p:sp>
        <p:nvSpPr>
          <p:cNvPr id="4" name="Slide Number Placeholder 3"/>
          <p:cNvSpPr>
            <a:spLocks noGrp="1"/>
          </p:cNvSpPr>
          <p:nvPr>
            <p:ph type="sldNum" sz="quarter" idx="12"/>
          </p:nvPr>
        </p:nvSpPr>
        <p:spPr/>
        <p:txBody>
          <a:bodyPr/>
          <a:lstStyle/>
          <a:p>
            <a:fld id="{2AD35C83-6B45-49B0-8945-306831B1DDAF}" type="slidenum">
              <a:rPr lang="en-US" smtClean="0"/>
              <a:t>17</a:t>
            </a:fld>
            <a:endParaRPr lang="en-US"/>
          </a:p>
        </p:txBody>
      </p:sp>
    </p:spTree>
    <p:extLst>
      <p:ext uri="{BB962C8B-B14F-4D97-AF65-F5344CB8AC3E}">
        <p14:creationId xmlns:p14="http://schemas.microsoft.com/office/powerpoint/2010/main" val="228218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in Unity Revisited</a:t>
            </a:r>
            <a:endParaRPr lang="en-US" dirty="0"/>
          </a:p>
        </p:txBody>
      </p:sp>
      <p:sp>
        <p:nvSpPr>
          <p:cNvPr id="3" name="Content Placeholder 2"/>
          <p:cNvSpPr>
            <a:spLocks noGrp="1"/>
          </p:cNvSpPr>
          <p:nvPr>
            <p:ph idx="1"/>
          </p:nvPr>
        </p:nvSpPr>
        <p:spPr>
          <a:xfrm>
            <a:off x="838200" y="1825624"/>
            <a:ext cx="11163300" cy="4906645"/>
          </a:xfrm>
        </p:spPr>
        <p:txBody>
          <a:bodyPr>
            <a:normAutofit/>
          </a:bodyPr>
          <a:lstStyle/>
          <a:p>
            <a:r>
              <a:rPr lang="en-US" i="1" dirty="0"/>
              <a:t>Write the Code</a:t>
            </a:r>
            <a:r>
              <a:rPr lang="en-US" dirty="0"/>
              <a:t>:</a:t>
            </a:r>
          </a:p>
        </p:txBody>
      </p:sp>
      <p:pic>
        <p:nvPicPr>
          <p:cNvPr id="4" name="Picture 3"/>
          <p:cNvPicPr>
            <a:picLocks noChangeAspect="1"/>
          </p:cNvPicPr>
          <p:nvPr/>
        </p:nvPicPr>
        <p:blipFill>
          <a:blip r:embed="rId2"/>
          <a:stretch>
            <a:fillRect/>
          </a:stretch>
        </p:blipFill>
        <p:spPr>
          <a:xfrm>
            <a:off x="1743075" y="2360294"/>
            <a:ext cx="8705850" cy="437197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18</a:t>
            </a:fld>
            <a:endParaRPr lang="en-US"/>
          </a:p>
        </p:txBody>
      </p:sp>
    </p:spTree>
    <p:extLst>
      <p:ext uri="{BB962C8B-B14F-4D97-AF65-F5344CB8AC3E}">
        <p14:creationId xmlns:p14="http://schemas.microsoft.com/office/powerpoint/2010/main" val="3759097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in Unity Revisited</a:t>
            </a:r>
            <a:endParaRPr lang="en-US" dirty="0"/>
          </a:p>
        </p:txBody>
      </p:sp>
      <p:sp>
        <p:nvSpPr>
          <p:cNvPr id="3" name="Content Placeholder 2"/>
          <p:cNvSpPr>
            <a:spLocks noGrp="1"/>
          </p:cNvSpPr>
          <p:nvPr>
            <p:ph idx="1"/>
          </p:nvPr>
        </p:nvSpPr>
        <p:spPr>
          <a:xfrm>
            <a:off x="838200" y="1825624"/>
            <a:ext cx="11163300" cy="4906645"/>
          </a:xfrm>
        </p:spPr>
        <p:txBody>
          <a:bodyPr>
            <a:normAutofit/>
          </a:bodyPr>
          <a:lstStyle/>
          <a:p>
            <a:r>
              <a:rPr lang="en-US" i="1" dirty="0"/>
              <a:t>Write the Code</a:t>
            </a:r>
            <a:r>
              <a:rPr lang="en-US" dirty="0"/>
              <a:t>:</a:t>
            </a:r>
          </a:p>
          <a:p>
            <a:pPr lvl="1"/>
            <a:r>
              <a:rPr lang="en-US" dirty="0"/>
              <a:t>Each Vector3 object has x, y, and z properties for the vector.</a:t>
            </a:r>
          </a:p>
          <a:p>
            <a:pPr lvl="1"/>
            <a:r>
              <a:rPr lang="en-US" dirty="0"/>
              <a:t>we don't have to modify the z component of the vector because we're working in 2D in this Unity project.</a:t>
            </a:r>
          </a:p>
        </p:txBody>
      </p:sp>
      <p:pic>
        <p:nvPicPr>
          <p:cNvPr id="5" name="Picture 4"/>
          <p:cNvPicPr>
            <a:picLocks noChangeAspect="1"/>
          </p:cNvPicPr>
          <p:nvPr/>
        </p:nvPicPr>
        <p:blipFill>
          <a:blip r:embed="rId2"/>
          <a:stretch>
            <a:fillRect/>
          </a:stretch>
        </p:blipFill>
        <p:spPr>
          <a:xfrm>
            <a:off x="2686050" y="3678871"/>
            <a:ext cx="4419600" cy="1200150"/>
          </a:xfrm>
          <a:prstGeom prst="rect">
            <a:avLst/>
          </a:prstGeom>
        </p:spPr>
      </p:pic>
      <p:pic>
        <p:nvPicPr>
          <p:cNvPr id="6" name="Picture 5"/>
          <p:cNvPicPr>
            <a:picLocks noChangeAspect="1"/>
          </p:cNvPicPr>
          <p:nvPr/>
        </p:nvPicPr>
        <p:blipFill>
          <a:blip r:embed="rId3"/>
          <a:stretch>
            <a:fillRect/>
          </a:stretch>
        </p:blipFill>
        <p:spPr>
          <a:xfrm>
            <a:off x="1743075" y="4879021"/>
            <a:ext cx="6305550" cy="933450"/>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19</a:t>
            </a:fld>
            <a:endParaRPr lang="en-US"/>
          </a:p>
        </p:txBody>
      </p:sp>
    </p:spTree>
    <p:extLst>
      <p:ext uri="{BB962C8B-B14F-4D97-AF65-F5344CB8AC3E}">
        <p14:creationId xmlns:p14="http://schemas.microsoft.com/office/powerpoint/2010/main" val="317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2)</a:t>
            </a:r>
          </a:p>
        </p:txBody>
      </p:sp>
      <p:sp>
        <p:nvSpPr>
          <p:cNvPr id="3" name="Content Placeholder 2"/>
          <p:cNvSpPr>
            <a:spLocks noGrp="1"/>
          </p:cNvSpPr>
          <p:nvPr>
            <p:ph idx="1"/>
          </p:nvPr>
        </p:nvSpPr>
        <p:spPr>
          <a:xfrm>
            <a:off x="838200" y="1825624"/>
            <a:ext cx="11243310" cy="4918075"/>
          </a:xfrm>
        </p:spPr>
        <p:txBody>
          <a:bodyPr>
            <a:normAutofit/>
          </a:bodyPr>
          <a:lstStyle/>
          <a:p>
            <a:pPr marL="514350" indent="-514350">
              <a:buFont typeface="+mj-lt"/>
              <a:buAutoNum type="arabicPeriod" startAt="7"/>
            </a:pPr>
            <a:r>
              <a:rPr lang="en-US" dirty="0"/>
              <a:t>The Circle Problem Revisited</a:t>
            </a:r>
          </a:p>
          <a:p>
            <a:pPr marL="514350" indent="-514350">
              <a:buFont typeface="+mj-lt"/>
              <a:buAutoNum type="arabicPeriod" startAt="7"/>
            </a:pPr>
            <a:r>
              <a:rPr lang="en-US" dirty="0"/>
              <a:t>The Circle Problem in Unity Revisited</a:t>
            </a:r>
          </a:p>
          <a:p>
            <a:pPr marL="514350" indent="-514350">
              <a:buFont typeface="+mj-lt"/>
              <a:buAutoNum type="arabicPeriod" startAt="7"/>
            </a:pPr>
            <a:r>
              <a:rPr lang="en-US" dirty="0"/>
              <a:t>Putting It All Together in a Console App</a:t>
            </a:r>
          </a:p>
          <a:p>
            <a:pPr marL="514350" indent="-514350">
              <a:buFont typeface="+mj-lt"/>
              <a:buAutoNum type="arabicPeriod" startAt="7"/>
            </a:pPr>
            <a:r>
              <a:rPr lang="en-US" dirty="0"/>
              <a:t>Putting It All Together in a Unity Script</a:t>
            </a:r>
          </a:p>
          <a:p>
            <a:pPr marL="514350" indent="-514350">
              <a:buFont typeface="+mj-lt"/>
              <a:buAutoNum type="arabicPeriod" startAt="7"/>
            </a:pPr>
            <a:r>
              <a:rPr lang="en-US" dirty="0"/>
              <a:t>Common Mistakes </a:t>
            </a:r>
          </a:p>
        </p:txBody>
      </p:sp>
      <p:sp>
        <p:nvSpPr>
          <p:cNvPr id="4" name="Slide Number Placeholder 3"/>
          <p:cNvSpPr>
            <a:spLocks noGrp="1"/>
          </p:cNvSpPr>
          <p:nvPr>
            <p:ph type="sldNum" sz="quarter" idx="12"/>
          </p:nvPr>
        </p:nvSpPr>
        <p:spPr/>
        <p:txBody>
          <a:bodyPr/>
          <a:lstStyle/>
          <a:p>
            <a:fld id="{2AD35C83-6B45-49B0-8945-306831B1DDAF}" type="slidenum">
              <a:rPr lang="en-US" smtClean="0"/>
              <a:t>2</a:t>
            </a:fld>
            <a:endParaRPr lang="en-US"/>
          </a:p>
        </p:txBody>
      </p:sp>
    </p:spTree>
    <p:extLst>
      <p:ext uri="{BB962C8B-B14F-4D97-AF65-F5344CB8AC3E}">
        <p14:creationId xmlns:p14="http://schemas.microsoft.com/office/powerpoint/2010/main" val="2617406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in Unity Revisited</a:t>
            </a:r>
            <a:endParaRPr lang="en-US" dirty="0"/>
          </a:p>
        </p:txBody>
      </p:sp>
      <p:sp>
        <p:nvSpPr>
          <p:cNvPr id="3" name="Content Placeholder 2"/>
          <p:cNvSpPr>
            <a:spLocks noGrp="1"/>
          </p:cNvSpPr>
          <p:nvPr>
            <p:ph idx="1"/>
          </p:nvPr>
        </p:nvSpPr>
        <p:spPr>
          <a:xfrm>
            <a:off x="838200" y="1690688"/>
            <a:ext cx="11163300" cy="4906645"/>
          </a:xfrm>
        </p:spPr>
        <p:txBody>
          <a:bodyPr>
            <a:normAutofit/>
          </a:bodyPr>
          <a:lstStyle/>
          <a:p>
            <a:r>
              <a:rPr lang="en-US" i="1" dirty="0"/>
              <a:t>Test the Code: </a:t>
            </a:r>
            <a:r>
              <a:rPr lang="en-US" sz="2400" dirty="0"/>
              <a:t>Test Case 1: Checking Radius and Area Info Results </a:t>
            </a:r>
            <a:br>
              <a:rPr lang="en-US" dirty="0"/>
            </a:br>
            <a:endParaRPr lang="en-US" dirty="0"/>
          </a:p>
          <a:p>
            <a:pPr lvl="1"/>
            <a:endParaRPr lang="en-US" dirty="0"/>
          </a:p>
        </p:txBody>
      </p:sp>
      <p:pic>
        <p:nvPicPr>
          <p:cNvPr id="4" name="Picture 3"/>
          <p:cNvPicPr>
            <a:picLocks noChangeAspect="1"/>
          </p:cNvPicPr>
          <p:nvPr/>
        </p:nvPicPr>
        <p:blipFill>
          <a:blip r:embed="rId2"/>
          <a:stretch>
            <a:fillRect/>
          </a:stretch>
        </p:blipFill>
        <p:spPr>
          <a:xfrm>
            <a:off x="1828800" y="2112644"/>
            <a:ext cx="8801100" cy="473392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20</a:t>
            </a:fld>
            <a:endParaRPr lang="en-US"/>
          </a:p>
        </p:txBody>
      </p:sp>
    </p:spTree>
    <p:extLst>
      <p:ext uri="{BB962C8B-B14F-4D97-AF65-F5344CB8AC3E}">
        <p14:creationId xmlns:p14="http://schemas.microsoft.com/office/powerpoint/2010/main" val="1576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Console App</a:t>
            </a:r>
            <a:endParaRPr lang="en-US" dirty="0"/>
          </a:p>
        </p:txBody>
      </p:sp>
      <p:sp>
        <p:nvSpPr>
          <p:cNvPr id="3" name="Content Placeholder 2"/>
          <p:cNvSpPr>
            <a:spLocks noGrp="1"/>
          </p:cNvSpPr>
          <p:nvPr>
            <p:ph idx="1"/>
          </p:nvPr>
        </p:nvSpPr>
        <p:spPr>
          <a:xfrm>
            <a:off x="838200" y="1825624"/>
            <a:ext cx="10515600" cy="4838065"/>
          </a:xfrm>
        </p:spPr>
        <p:txBody>
          <a:bodyPr>
            <a:normAutofit/>
          </a:bodyPr>
          <a:lstStyle/>
          <a:p>
            <a:r>
              <a:rPr lang="en-US" dirty="0"/>
              <a:t>The problem description:</a:t>
            </a:r>
          </a:p>
          <a:p>
            <a:pPr lvl="1"/>
            <a:r>
              <a:rPr lang="en-US" dirty="0"/>
              <a:t>Create three cards with ranks and suits of your choosing, then print out the ranks and suits of those cards in reverse order.</a:t>
            </a:r>
          </a:p>
          <a:p>
            <a:r>
              <a:rPr lang="en-US" i="1" dirty="0"/>
              <a:t>Understand the Problem</a:t>
            </a:r>
            <a:r>
              <a:rPr lang="en-US" dirty="0"/>
              <a:t>:</a:t>
            </a:r>
          </a:p>
          <a:p>
            <a:pPr lvl="1"/>
            <a:r>
              <a:rPr lang="en-US" dirty="0"/>
              <a:t>What does “reverse order” mean? let's assume that means we print the last card we created first, then the second card we created, and finally the first card.</a:t>
            </a:r>
          </a:p>
          <a:p>
            <a:pPr lvl="1"/>
            <a:r>
              <a:rPr lang="en-US" dirty="0"/>
              <a:t>Pick the ranks and suits: the Ace of Spades, the Jack of Diamonds, and the Queen of Hearts.</a:t>
            </a:r>
          </a:p>
          <a:p>
            <a:r>
              <a:rPr lang="en-US" i="1" dirty="0"/>
              <a:t>Design a Solution</a:t>
            </a:r>
            <a:r>
              <a:rPr lang="en-US" dirty="0"/>
              <a:t>:</a:t>
            </a:r>
          </a:p>
          <a:p>
            <a:pPr lvl="1"/>
            <a:r>
              <a:rPr lang="en-US" dirty="0"/>
              <a:t>Using an application class that creates the three cards, then prints the pertinent information in reverse order.</a:t>
            </a:r>
          </a:p>
        </p:txBody>
      </p:sp>
      <p:sp>
        <p:nvSpPr>
          <p:cNvPr id="4" name="Slide Number Placeholder 3"/>
          <p:cNvSpPr>
            <a:spLocks noGrp="1"/>
          </p:cNvSpPr>
          <p:nvPr>
            <p:ph type="sldNum" sz="quarter" idx="12"/>
          </p:nvPr>
        </p:nvSpPr>
        <p:spPr/>
        <p:txBody>
          <a:bodyPr/>
          <a:lstStyle/>
          <a:p>
            <a:fld id="{2AD35C83-6B45-49B0-8945-306831B1DDAF}" type="slidenum">
              <a:rPr lang="en-US" smtClean="0"/>
              <a:t>21</a:t>
            </a:fld>
            <a:endParaRPr lang="en-US"/>
          </a:p>
        </p:txBody>
      </p:sp>
    </p:spTree>
    <p:extLst>
      <p:ext uri="{BB962C8B-B14F-4D97-AF65-F5344CB8AC3E}">
        <p14:creationId xmlns:p14="http://schemas.microsoft.com/office/powerpoint/2010/main" val="3740380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Console App</a:t>
            </a:r>
            <a:endParaRPr lang="en-US" dirty="0"/>
          </a:p>
        </p:txBody>
      </p:sp>
      <p:sp>
        <p:nvSpPr>
          <p:cNvPr id="3" name="Content Placeholder 2"/>
          <p:cNvSpPr>
            <a:spLocks noGrp="1"/>
          </p:cNvSpPr>
          <p:nvPr>
            <p:ph idx="1"/>
          </p:nvPr>
        </p:nvSpPr>
        <p:spPr/>
        <p:txBody>
          <a:bodyPr/>
          <a:lstStyle/>
          <a:p>
            <a:r>
              <a:rPr lang="en-US" i="1" dirty="0"/>
              <a:t>Write Test Cases</a:t>
            </a:r>
            <a:r>
              <a:rPr lang="en-US" dirty="0"/>
              <a:t>:</a:t>
            </a:r>
          </a:p>
          <a:p>
            <a:pPr lvl="1"/>
            <a:r>
              <a:rPr lang="en-US" dirty="0"/>
              <a:t>assumption here – that the Card class has already been tested, so we don't have to test it again here.</a:t>
            </a:r>
          </a:p>
        </p:txBody>
      </p:sp>
      <p:pic>
        <p:nvPicPr>
          <p:cNvPr id="4" name="Picture 3"/>
          <p:cNvPicPr>
            <a:picLocks noChangeAspect="1"/>
          </p:cNvPicPr>
          <p:nvPr/>
        </p:nvPicPr>
        <p:blipFill>
          <a:blip r:embed="rId2"/>
          <a:stretch>
            <a:fillRect/>
          </a:stretch>
        </p:blipFill>
        <p:spPr>
          <a:xfrm>
            <a:off x="2793682" y="3142050"/>
            <a:ext cx="3961448" cy="1718487"/>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22</a:t>
            </a:fld>
            <a:endParaRPr lang="en-US"/>
          </a:p>
        </p:txBody>
      </p:sp>
    </p:spTree>
    <p:extLst>
      <p:ext uri="{BB962C8B-B14F-4D97-AF65-F5344CB8AC3E}">
        <p14:creationId xmlns:p14="http://schemas.microsoft.com/office/powerpoint/2010/main" val="3848681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Console App</a:t>
            </a:r>
            <a:endParaRPr lang="en-US" dirty="0"/>
          </a:p>
        </p:txBody>
      </p:sp>
      <p:sp>
        <p:nvSpPr>
          <p:cNvPr id="3" name="Content Placeholder 2"/>
          <p:cNvSpPr>
            <a:spLocks noGrp="1"/>
          </p:cNvSpPr>
          <p:nvPr>
            <p:ph idx="1"/>
          </p:nvPr>
        </p:nvSpPr>
        <p:spPr/>
        <p:txBody>
          <a:bodyPr/>
          <a:lstStyle/>
          <a:p>
            <a:r>
              <a:rPr lang="en-US" i="1" dirty="0"/>
              <a:t>Write the Code</a:t>
            </a:r>
            <a:r>
              <a:rPr lang="en-US" dirty="0"/>
              <a:t>:</a:t>
            </a:r>
          </a:p>
          <a:p>
            <a:pPr marL="2286000" lvl="5" indent="0">
              <a:buNone/>
            </a:pPr>
            <a:r>
              <a:rPr lang="en-US" b="1" dirty="0"/>
              <a:t>		Card Class</a:t>
            </a:r>
            <a:endParaRPr lang="en-US" dirty="0"/>
          </a:p>
          <a:p>
            <a:pPr lvl="1"/>
            <a:endParaRPr lang="en-US" dirty="0"/>
          </a:p>
        </p:txBody>
      </p:sp>
      <p:pic>
        <p:nvPicPr>
          <p:cNvPr id="5" name="Picture 4"/>
          <p:cNvPicPr>
            <a:picLocks noChangeAspect="1"/>
          </p:cNvPicPr>
          <p:nvPr/>
        </p:nvPicPr>
        <p:blipFill>
          <a:blip r:embed="rId2"/>
          <a:stretch>
            <a:fillRect/>
          </a:stretch>
        </p:blipFill>
        <p:spPr>
          <a:xfrm>
            <a:off x="3978592" y="2626042"/>
            <a:ext cx="3800475" cy="3000375"/>
          </a:xfrm>
          <a:prstGeom prst="rect">
            <a:avLst/>
          </a:prstGeom>
        </p:spPr>
      </p:pic>
      <p:pic>
        <p:nvPicPr>
          <p:cNvPr id="6" name="Picture 5"/>
          <p:cNvPicPr>
            <a:picLocks noChangeAspect="1"/>
          </p:cNvPicPr>
          <p:nvPr/>
        </p:nvPicPr>
        <p:blipFill>
          <a:blip r:embed="rId3"/>
          <a:stretch>
            <a:fillRect/>
          </a:stretch>
        </p:blipFill>
        <p:spPr>
          <a:xfrm>
            <a:off x="4933950" y="5626417"/>
            <a:ext cx="1409700" cy="1171575"/>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23</a:t>
            </a:fld>
            <a:endParaRPr lang="en-US"/>
          </a:p>
        </p:txBody>
      </p:sp>
    </p:spTree>
    <p:extLst>
      <p:ext uri="{BB962C8B-B14F-4D97-AF65-F5344CB8AC3E}">
        <p14:creationId xmlns:p14="http://schemas.microsoft.com/office/powerpoint/2010/main" val="634202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Console App</a:t>
            </a:r>
            <a:endParaRPr lang="en-US" dirty="0"/>
          </a:p>
        </p:txBody>
      </p:sp>
      <p:sp>
        <p:nvSpPr>
          <p:cNvPr id="3" name="Content Placeholder 2"/>
          <p:cNvSpPr>
            <a:spLocks noGrp="1"/>
          </p:cNvSpPr>
          <p:nvPr>
            <p:ph idx="1"/>
          </p:nvPr>
        </p:nvSpPr>
        <p:spPr/>
        <p:txBody>
          <a:bodyPr/>
          <a:lstStyle/>
          <a:p>
            <a:r>
              <a:rPr lang="en-US" i="1" dirty="0"/>
              <a:t>Write the Code</a:t>
            </a:r>
            <a:r>
              <a:rPr lang="en-US" dirty="0"/>
              <a:t>:</a:t>
            </a:r>
          </a:p>
          <a:p>
            <a:pPr lvl="1"/>
            <a:endParaRPr lang="en-US" dirty="0"/>
          </a:p>
        </p:txBody>
      </p:sp>
      <p:pic>
        <p:nvPicPr>
          <p:cNvPr id="4" name="Picture 3"/>
          <p:cNvPicPr>
            <a:picLocks noChangeAspect="1"/>
          </p:cNvPicPr>
          <p:nvPr/>
        </p:nvPicPr>
        <p:blipFill>
          <a:blip r:embed="rId2"/>
          <a:stretch>
            <a:fillRect/>
          </a:stretch>
        </p:blipFill>
        <p:spPr>
          <a:xfrm>
            <a:off x="3162300" y="2542222"/>
            <a:ext cx="5867400" cy="353377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24</a:t>
            </a:fld>
            <a:endParaRPr lang="en-US"/>
          </a:p>
        </p:txBody>
      </p:sp>
    </p:spTree>
    <p:extLst>
      <p:ext uri="{BB962C8B-B14F-4D97-AF65-F5344CB8AC3E}">
        <p14:creationId xmlns:p14="http://schemas.microsoft.com/office/powerpoint/2010/main" val="3760251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Console App</a:t>
            </a:r>
            <a:endParaRPr lang="en-US" dirty="0"/>
          </a:p>
        </p:txBody>
      </p:sp>
      <p:sp>
        <p:nvSpPr>
          <p:cNvPr id="3" name="Content Placeholder 2"/>
          <p:cNvSpPr>
            <a:spLocks noGrp="1"/>
          </p:cNvSpPr>
          <p:nvPr>
            <p:ph idx="1"/>
          </p:nvPr>
        </p:nvSpPr>
        <p:spPr/>
        <p:txBody>
          <a:bodyPr/>
          <a:lstStyle/>
          <a:p>
            <a:r>
              <a:rPr lang="en-US" i="1" dirty="0"/>
              <a:t>Write the Code</a:t>
            </a:r>
            <a:r>
              <a:rPr lang="en-US" dirty="0"/>
              <a:t>:</a:t>
            </a:r>
          </a:p>
          <a:p>
            <a:pPr lvl="1"/>
            <a:endParaRPr lang="en-US" dirty="0"/>
          </a:p>
        </p:txBody>
      </p:sp>
      <p:pic>
        <p:nvPicPr>
          <p:cNvPr id="5" name="Picture 4"/>
          <p:cNvPicPr>
            <a:picLocks noChangeAspect="1"/>
          </p:cNvPicPr>
          <p:nvPr/>
        </p:nvPicPr>
        <p:blipFill>
          <a:blip r:embed="rId2"/>
          <a:stretch>
            <a:fillRect/>
          </a:stretch>
        </p:blipFill>
        <p:spPr>
          <a:xfrm>
            <a:off x="3803333" y="2022316"/>
            <a:ext cx="4247342" cy="4835684"/>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25</a:t>
            </a:fld>
            <a:endParaRPr lang="en-US"/>
          </a:p>
        </p:txBody>
      </p:sp>
    </p:spTree>
    <p:extLst>
      <p:ext uri="{BB962C8B-B14F-4D97-AF65-F5344CB8AC3E}">
        <p14:creationId xmlns:p14="http://schemas.microsoft.com/office/powerpoint/2010/main" val="2290291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Console App</a:t>
            </a:r>
            <a:endParaRPr lang="en-US" dirty="0"/>
          </a:p>
        </p:txBody>
      </p:sp>
      <p:sp>
        <p:nvSpPr>
          <p:cNvPr id="3" name="Content Placeholder 2"/>
          <p:cNvSpPr>
            <a:spLocks noGrp="1"/>
          </p:cNvSpPr>
          <p:nvPr>
            <p:ph idx="1"/>
          </p:nvPr>
        </p:nvSpPr>
        <p:spPr/>
        <p:txBody>
          <a:bodyPr/>
          <a:lstStyle/>
          <a:p>
            <a:r>
              <a:rPr lang="en-US" i="1" dirty="0"/>
              <a:t>Write the Code</a:t>
            </a:r>
            <a:r>
              <a:rPr lang="en-US" dirty="0"/>
              <a:t>:</a:t>
            </a:r>
          </a:p>
          <a:p>
            <a:pPr lvl="1"/>
            <a:endParaRPr lang="en-US" dirty="0"/>
          </a:p>
        </p:txBody>
      </p:sp>
      <p:pic>
        <p:nvPicPr>
          <p:cNvPr id="4" name="Picture 3"/>
          <p:cNvPicPr>
            <a:picLocks noChangeAspect="1"/>
          </p:cNvPicPr>
          <p:nvPr/>
        </p:nvPicPr>
        <p:blipFill>
          <a:blip r:embed="rId2"/>
          <a:stretch>
            <a:fillRect/>
          </a:stretch>
        </p:blipFill>
        <p:spPr>
          <a:xfrm>
            <a:off x="3639502" y="2386965"/>
            <a:ext cx="2809875" cy="1238250"/>
          </a:xfrm>
          <a:prstGeom prst="rect">
            <a:avLst/>
          </a:prstGeom>
        </p:spPr>
      </p:pic>
      <p:pic>
        <p:nvPicPr>
          <p:cNvPr id="6" name="Picture 5"/>
          <p:cNvPicPr>
            <a:picLocks noChangeAspect="1"/>
          </p:cNvPicPr>
          <p:nvPr/>
        </p:nvPicPr>
        <p:blipFill>
          <a:blip r:embed="rId3"/>
          <a:stretch>
            <a:fillRect/>
          </a:stretch>
        </p:blipFill>
        <p:spPr>
          <a:xfrm>
            <a:off x="2750820" y="3625215"/>
            <a:ext cx="3467100" cy="193357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26</a:t>
            </a:fld>
            <a:endParaRPr lang="en-US"/>
          </a:p>
        </p:txBody>
      </p:sp>
    </p:spTree>
    <p:extLst>
      <p:ext uri="{BB962C8B-B14F-4D97-AF65-F5344CB8AC3E}">
        <p14:creationId xmlns:p14="http://schemas.microsoft.com/office/powerpoint/2010/main" val="3706410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Console App</a:t>
            </a:r>
            <a:endParaRPr lang="en-US" dirty="0"/>
          </a:p>
        </p:txBody>
      </p:sp>
      <p:sp>
        <p:nvSpPr>
          <p:cNvPr id="3" name="Content Placeholder 2"/>
          <p:cNvSpPr>
            <a:spLocks noGrp="1"/>
          </p:cNvSpPr>
          <p:nvPr>
            <p:ph idx="1"/>
          </p:nvPr>
        </p:nvSpPr>
        <p:spPr/>
        <p:txBody>
          <a:bodyPr/>
          <a:lstStyle/>
          <a:p>
            <a:r>
              <a:rPr lang="en-US" i="1" dirty="0"/>
              <a:t>Write the Code</a:t>
            </a:r>
            <a:r>
              <a:rPr lang="en-US" dirty="0"/>
              <a:t>:	</a:t>
            </a:r>
            <a:r>
              <a:rPr lang="en-US" sz="2000" b="1" dirty="0"/>
              <a:t>Application class</a:t>
            </a:r>
            <a:endParaRPr lang="en-US" b="1" dirty="0"/>
          </a:p>
          <a:p>
            <a:pPr lvl="1"/>
            <a:endParaRPr lang="en-US" dirty="0"/>
          </a:p>
        </p:txBody>
      </p:sp>
      <p:pic>
        <p:nvPicPr>
          <p:cNvPr id="7" name="Picture 6"/>
          <p:cNvPicPr>
            <a:picLocks noChangeAspect="1"/>
          </p:cNvPicPr>
          <p:nvPr/>
        </p:nvPicPr>
        <p:blipFill>
          <a:blip r:embed="rId2"/>
          <a:stretch>
            <a:fillRect/>
          </a:stretch>
        </p:blipFill>
        <p:spPr>
          <a:xfrm>
            <a:off x="3437573" y="2429116"/>
            <a:ext cx="5975858" cy="4337444"/>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27</a:t>
            </a:fld>
            <a:endParaRPr lang="en-US"/>
          </a:p>
        </p:txBody>
      </p:sp>
    </p:spTree>
    <p:extLst>
      <p:ext uri="{BB962C8B-B14F-4D97-AF65-F5344CB8AC3E}">
        <p14:creationId xmlns:p14="http://schemas.microsoft.com/office/powerpoint/2010/main" val="3946797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Console App</a:t>
            </a:r>
            <a:endParaRPr lang="en-US" dirty="0"/>
          </a:p>
        </p:txBody>
      </p:sp>
      <p:sp>
        <p:nvSpPr>
          <p:cNvPr id="3" name="Content Placeholder 2"/>
          <p:cNvSpPr>
            <a:spLocks noGrp="1"/>
          </p:cNvSpPr>
          <p:nvPr>
            <p:ph idx="1"/>
          </p:nvPr>
        </p:nvSpPr>
        <p:spPr/>
        <p:txBody>
          <a:bodyPr/>
          <a:lstStyle/>
          <a:p>
            <a:r>
              <a:rPr lang="en-US" i="1" dirty="0"/>
              <a:t>Test the Code</a:t>
            </a:r>
            <a:endParaRPr lang="en-US" dirty="0"/>
          </a:p>
        </p:txBody>
      </p:sp>
      <p:pic>
        <p:nvPicPr>
          <p:cNvPr id="4" name="Picture 3"/>
          <p:cNvPicPr>
            <a:picLocks noChangeAspect="1"/>
          </p:cNvPicPr>
          <p:nvPr/>
        </p:nvPicPr>
        <p:blipFill>
          <a:blip r:embed="rId2"/>
          <a:stretch>
            <a:fillRect/>
          </a:stretch>
        </p:blipFill>
        <p:spPr>
          <a:xfrm>
            <a:off x="2586037" y="2452688"/>
            <a:ext cx="6791325" cy="372427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28</a:t>
            </a:fld>
            <a:endParaRPr lang="en-US"/>
          </a:p>
        </p:txBody>
      </p:sp>
    </p:spTree>
    <p:extLst>
      <p:ext uri="{BB962C8B-B14F-4D97-AF65-F5344CB8AC3E}">
        <p14:creationId xmlns:p14="http://schemas.microsoft.com/office/powerpoint/2010/main" val="1144399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Unity Script</a:t>
            </a:r>
            <a:endParaRPr lang="en-US" dirty="0"/>
          </a:p>
        </p:txBody>
      </p:sp>
      <p:sp>
        <p:nvSpPr>
          <p:cNvPr id="3" name="Content Placeholder 2"/>
          <p:cNvSpPr>
            <a:spLocks noGrp="1"/>
          </p:cNvSpPr>
          <p:nvPr>
            <p:ph idx="1"/>
          </p:nvPr>
        </p:nvSpPr>
        <p:spPr/>
        <p:txBody>
          <a:bodyPr/>
          <a:lstStyle/>
          <a:p>
            <a:r>
              <a:rPr lang="en-US" dirty="0"/>
              <a:t>The problem description:</a:t>
            </a:r>
          </a:p>
          <a:p>
            <a:pPr lvl="1"/>
            <a:r>
              <a:rPr lang="en-US" dirty="0"/>
              <a:t>Create three cards with ranks and suits of your choosing, then display the three cards, face up, on the screen.</a:t>
            </a:r>
          </a:p>
          <a:p>
            <a:r>
              <a:rPr lang="en-US" i="1" dirty="0"/>
              <a:t>Understand the Problem: </a:t>
            </a:r>
            <a:r>
              <a:rPr lang="en-US" dirty="0"/>
              <a:t>pretty straightforward</a:t>
            </a:r>
          </a:p>
          <a:p>
            <a:r>
              <a:rPr lang="en-US" i="1" dirty="0"/>
              <a:t>Design a Solution</a:t>
            </a:r>
            <a:r>
              <a:rPr lang="en-US" dirty="0"/>
              <a:t>:</a:t>
            </a:r>
          </a:p>
          <a:p>
            <a:pPr lvl="1"/>
            <a:r>
              <a:rPr lang="en-US" dirty="0"/>
              <a:t>develop a Card script that includes access to strings for the rank and suit of the card as well as the ability to flip the card over.</a:t>
            </a:r>
            <a:endParaRPr lang="en-US" i="1" dirty="0"/>
          </a:p>
        </p:txBody>
      </p:sp>
      <p:sp>
        <p:nvSpPr>
          <p:cNvPr id="4" name="Slide Number Placeholder 3"/>
          <p:cNvSpPr>
            <a:spLocks noGrp="1"/>
          </p:cNvSpPr>
          <p:nvPr>
            <p:ph type="sldNum" sz="quarter" idx="12"/>
          </p:nvPr>
        </p:nvSpPr>
        <p:spPr/>
        <p:txBody>
          <a:bodyPr/>
          <a:lstStyle/>
          <a:p>
            <a:fld id="{2AD35C83-6B45-49B0-8945-306831B1DDAF}" type="slidenum">
              <a:rPr lang="en-US" smtClean="0"/>
              <a:t>29</a:t>
            </a:fld>
            <a:endParaRPr lang="en-US"/>
          </a:p>
        </p:txBody>
      </p:sp>
    </p:spTree>
    <p:extLst>
      <p:ext uri="{BB962C8B-B14F-4D97-AF65-F5344CB8AC3E}">
        <p14:creationId xmlns:p14="http://schemas.microsoft.com/office/powerpoint/2010/main" val="342166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Revisited</a:t>
            </a:r>
            <a:endParaRPr lang="en-US" dirty="0"/>
          </a:p>
        </p:txBody>
      </p:sp>
      <p:sp>
        <p:nvSpPr>
          <p:cNvPr id="3" name="Content Placeholder 2"/>
          <p:cNvSpPr>
            <a:spLocks noGrp="1"/>
          </p:cNvSpPr>
          <p:nvPr>
            <p:ph idx="1"/>
          </p:nvPr>
        </p:nvSpPr>
        <p:spPr/>
        <p:txBody>
          <a:bodyPr/>
          <a:lstStyle/>
          <a:p>
            <a:r>
              <a:rPr lang="en-US" dirty="0"/>
              <a:t>The problem description:</a:t>
            </a:r>
          </a:p>
          <a:p>
            <a:pPr lvl="1"/>
            <a:r>
              <a:rPr lang="en-US" dirty="0"/>
              <a:t>Calculate the area of the circles with integer radii from 0 to 5, then print out the radius and area for each circle.</a:t>
            </a:r>
          </a:p>
          <a:p>
            <a:r>
              <a:rPr lang="en-US" i="1" dirty="0"/>
              <a:t>Understand the Problem</a:t>
            </a:r>
          </a:p>
          <a:p>
            <a:pPr lvl="1"/>
            <a:r>
              <a:rPr lang="en-US" dirty="0"/>
              <a:t>The problem hasn’t changed, so you should still understand it.</a:t>
            </a:r>
          </a:p>
          <a:p>
            <a:r>
              <a:rPr lang="en-US" i="1" dirty="0"/>
              <a:t>Design a Solution</a:t>
            </a:r>
            <a:endParaRPr lang="en-US" dirty="0"/>
          </a:p>
          <a:p>
            <a:endParaRPr lang="en-US" dirty="0"/>
          </a:p>
        </p:txBody>
      </p:sp>
      <p:pic>
        <p:nvPicPr>
          <p:cNvPr id="5" name="Picture 4"/>
          <p:cNvPicPr>
            <a:picLocks noChangeAspect="1"/>
          </p:cNvPicPr>
          <p:nvPr/>
        </p:nvPicPr>
        <p:blipFill>
          <a:blip r:embed="rId2"/>
          <a:stretch>
            <a:fillRect/>
          </a:stretch>
        </p:blipFill>
        <p:spPr>
          <a:xfrm>
            <a:off x="4805362" y="4471035"/>
            <a:ext cx="2581275" cy="1962150"/>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3</a:t>
            </a:fld>
            <a:endParaRPr lang="en-US"/>
          </a:p>
        </p:txBody>
      </p:sp>
    </p:spTree>
    <p:extLst>
      <p:ext uri="{BB962C8B-B14F-4D97-AF65-F5344CB8AC3E}">
        <p14:creationId xmlns:p14="http://schemas.microsoft.com/office/powerpoint/2010/main" val="2141040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Unity Script</a:t>
            </a:r>
            <a:endParaRPr lang="en-US" dirty="0"/>
          </a:p>
        </p:txBody>
      </p:sp>
      <p:sp>
        <p:nvSpPr>
          <p:cNvPr id="3" name="Content Placeholder 2"/>
          <p:cNvSpPr>
            <a:spLocks noGrp="1"/>
          </p:cNvSpPr>
          <p:nvPr>
            <p:ph idx="1"/>
          </p:nvPr>
        </p:nvSpPr>
        <p:spPr/>
        <p:txBody>
          <a:bodyPr/>
          <a:lstStyle/>
          <a:p>
            <a:r>
              <a:rPr lang="en-US" i="1" dirty="0"/>
              <a:t>Design a Solution</a:t>
            </a:r>
            <a:r>
              <a:rPr lang="en-US" dirty="0"/>
              <a:t>:	</a:t>
            </a:r>
            <a:r>
              <a:rPr lang="en-US" sz="2000" dirty="0"/>
              <a:t>UML for Card Script </a:t>
            </a:r>
            <a:br>
              <a:rPr lang="en-US" dirty="0"/>
            </a:br>
            <a:endParaRPr lang="en-US" dirty="0"/>
          </a:p>
          <a:p>
            <a:endParaRPr lang="en-US" dirty="0"/>
          </a:p>
        </p:txBody>
      </p:sp>
      <p:pic>
        <p:nvPicPr>
          <p:cNvPr id="4" name="Picture 3"/>
          <p:cNvPicPr>
            <a:picLocks noChangeAspect="1"/>
          </p:cNvPicPr>
          <p:nvPr/>
        </p:nvPicPr>
        <p:blipFill>
          <a:blip r:embed="rId2"/>
          <a:stretch>
            <a:fillRect/>
          </a:stretch>
        </p:blipFill>
        <p:spPr>
          <a:xfrm>
            <a:off x="4048125" y="2322195"/>
            <a:ext cx="3134453" cy="442150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30</a:t>
            </a:fld>
            <a:endParaRPr lang="en-US"/>
          </a:p>
        </p:txBody>
      </p:sp>
    </p:spTree>
    <p:extLst>
      <p:ext uri="{BB962C8B-B14F-4D97-AF65-F5344CB8AC3E}">
        <p14:creationId xmlns:p14="http://schemas.microsoft.com/office/powerpoint/2010/main" val="6005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Unity Script</a:t>
            </a:r>
            <a:endParaRPr lang="en-US" dirty="0"/>
          </a:p>
        </p:txBody>
      </p:sp>
      <p:sp>
        <p:nvSpPr>
          <p:cNvPr id="3" name="Content Placeholder 2"/>
          <p:cNvSpPr>
            <a:spLocks noGrp="1"/>
          </p:cNvSpPr>
          <p:nvPr>
            <p:ph idx="1"/>
          </p:nvPr>
        </p:nvSpPr>
        <p:spPr>
          <a:xfrm>
            <a:off x="838200" y="1825624"/>
            <a:ext cx="10515600" cy="4860925"/>
          </a:xfrm>
        </p:spPr>
        <p:txBody>
          <a:bodyPr/>
          <a:lstStyle/>
          <a:p>
            <a:r>
              <a:rPr lang="en-US" i="1" dirty="0"/>
              <a:t>Write Test Cases</a:t>
            </a:r>
            <a:r>
              <a:rPr lang="en-US" dirty="0"/>
              <a:t>:</a:t>
            </a:r>
          </a:p>
          <a:p>
            <a:endParaRPr lang="en-US" dirty="0"/>
          </a:p>
          <a:p>
            <a:r>
              <a:rPr lang="en-US" i="1" dirty="0"/>
              <a:t>Write the Code</a:t>
            </a:r>
            <a:endParaRPr lang="en-US" dirty="0"/>
          </a:p>
        </p:txBody>
      </p:sp>
      <p:pic>
        <p:nvPicPr>
          <p:cNvPr id="5" name="Picture 4"/>
          <p:cNvPicPr>
            <a:picLocks noChangeAspect="1"/>
          </p:cNvPicPr>
          <p:nvPr/>
        </p:nvPicPr>
        <p:blipFill>
          <a:blip r:embed="rId2"/>
          <a:stretch>
            <a:fillRect/>
          </a:stretch>
        </p:blipFill>
        <p:spPr>
          <a:xfrm>
            <a:off x="1198245" y="2235517"/>
            <a:ext cx="9984862" cy="690563"/>
          </a:xfrm>
          <a:prstGeom prst="rect">
            <a:avLst/>
          </a:prstGeom>
        </p:spPr>
      </p:pic>
      <p:pic>
        <p:nvPicPr>
          <p:cNvPr id="8" name="Picture 7"/>
          <p:cNvPicPr>
            <a:picLocks noChangeAspect="1"/>
          </p:cNvPicPr>
          <p:nvPr/>
        </p:nvPicPr>
        <p:blipFill>
          <a:blip r:embed="rId3"/>
          <a:stretch>
            <a:fillRect/>
          </a:stretch>
        </p:blipFill>
        <p:spPr>
          <a:xfrm>
            <a:off x="4067175" y="3236595"/>
            <a:ext cx="3755592" cy="3552825"/>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31</a:t>
            </a:fld>
            <a:endParaRPr lang="en-US"/>
          </a:p>
        </p:txBody>
      </p:sp>
    </p:spTree>
    <p:extLst>
      <p:ext uri="{BB962C8B-B14F-4D97-AF65-F5344CB8AC3E}">
        <p14:creationId xmlns:p14="http://schemas.microsoft.com/office/powerpoint/2010/main" val="3414235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Unity Script</a:t>
            </a:r>
            <a:endParaRPr lang="en-US" dirty="0"/>
          </a:p>
        </p:txBody>
      </p:sp>
      <p:sp>
        <p:nvSpPr>
          <p:cNvPr id="3" name="Content Placeholder 2"/>
          <p:cNvSpPr>
            <a:spLocks noGrp="1"/>
          </p:cNvSpPr>
          <p:nvPr>
            <p:ph idx="1"/>
          </p:nvPr>
        </p:nvSpPr>
        <p:spPr>
          <a:xfrm>
            <a:off x="838200" y="1825624"/>
            <a:ext cx="10515600" cy="4860925"/>
          </a:xfrm>
        </p:spPr>
        <p:txBody>
          <a:bodyPr/>
          <a:lstStyle/>
          <a:p>
            <a:r>
              <a:rPr lang="en-US" i="1" dirty="0"/>
              <a:t>Write the Code</a:t>
            </a:r>
          </a:p>
          <a:p>
            <a:pPr lvl="1"/>
            <a:r>
              <a:rPr lang="en-US" dirty="0"/>
              <a:t>Project window</a:t>
            </a:r>
          </a:p>
        </p:txBody>
      </p:sp>
      <p:pic>
        <p:nvPicPr>
          <p:cNvPr id="4" name="Picture 3"/>
          <p:cNvPicPr>
            <a:picLocks noChangeAspect="1"/>
          </p:cNvPicPr>
          <p:nvPr/>
        </p:nvPicPr>
        <p:blipFill>
          <a:blip r:embed="rId2"/>
          <a:stretch>
            <a:fillRect/>
          </a:stretch>
        </p:blipFill>
        <p:spPr>
          <a:xfrm>
            <a:off x="3785234" y="2091768"/>
            <a:ext cx="1476375" cy="2276475"/>
          </a:xfrm>
          <a:prstGeom prst="rect">
            <a:avLst/>
          </a:prstGeom>
        </p:spPr>
      </p:pic>
      <p:pic>
        <p:nvPicPr>
          <p:cNvPr id="6" name="Picture 5"/>
          <p:cNvPicPr>
            <a:picLocks noChangeAspect="1"/>
          </p:cNvPicPr>
          <p:nvPr/>
        </p:nvPicPr>
        <p:blipFill>
          <a:blip r:embed="rId3"/>
          <a:stretch>
            <a:fillRect/>
          </a:stretch>
        </p:blipFill>
        <p:spPr>
          <a:xfrm>
            <a:off x="3323272" y="4634387"/>
            <a:ext cx="2400300" cy="1733550"/>
          </a:xfrm>
          <a:prstGeom prst="rect">
            <a:avLst/>
          </a:prstGeom>
        </p:spPr>
      </p:pic>
      <p:pic>
        <p:nvPicPr>
          <p:cNvPr id="7" name="Picture 6"/>
          <p:cNvPicPr>
            <a:picLocks noChangeAspect="1"/>
          </p:cNvPicPr>
          <p:nvPr/>
        </p:nvPicPr>
        <p:blipFill>
          <a:blip r:embed="rId4"/>
          <a:stretch>
            <a:fillRect/>
          </a:stretch>
        </p:blipFill>
        <p:spPr>
          <a:xfrm>
            <a:off x="3323272" y="6326185"/>
            <a:ext cx="3657600" cy="49530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32</a:t>
            </a:fld>
            <a:endParaRPr lang="en-US"/>
          </a:p>
        </p:txBody>
      </p:sp>
    </p:spTree>
    <p:extLst>
      <p:ext uri="{BB962C8B-B14F-4D97-AF65-F5344CB8AC3E}">
        <p14:creationId xmlns:p14="http://schemas.microsoft.com/office/powerpoint/2010/main" val="2431397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Unity Script</a:t>
            </a:r>
            <a:endParaRPr lang="en-US" dirty="0"/>
          </a:p>
        </p:txBody>
      </p:sp>
      <p:sp>
        <p:nvSpPr>
          <p:cNvPr id="3" name="Content Placeholder 2"/>
          <p:cNvSpPr>
            <a:spLocks noGrp="1"/>
          </p:cNvSpPr>
          <p:nvPr>
            <p:ph idx="1"/>
          </p:nvPr>
        </p:nvSpPr>
        <p:spPr>
          <a:xfrm>
            <a:off x="838200" y="1825624"/>
            <a:ext cx="10515600" cy="4860925"/>
          </a:xfrm>
        </p:spPr>
        <p:txBody>
          <a:bodyPr/>
          <a:lstStyle/>
          <a:p>
            <a:r>
              <a:rPr lang="en-US" i="1" dirty="0"/>
              <a:t>Write the Code:</a:t>
            </a:r>
          </a:p>
          <a:p>
            <a:pPr lvl="1"/>
            <a:r>
              <a:rPr lang="en-US" dirty="0"/>
              <a:t>Inspector</a:t>
            </a:r>
          </a:p>
        </p:txBody>
      </p:sp>
      <p:pic>
        <p:nvPicPr>
          <p:cNvPr id="5" name="Picture 4"/>
          <p:cNvPicPr>
            <a:picLocks noChangeAspect="1"/>
          </p:cNvPicPr>
          <p:nvPr/>
        </p:nvPicPr>
        <p:blipFill>
          <a:blip r:embed="rId2"/>
          <a:stretch>
            <a:fillRect/>
          </a:stretch>
        </p:blipFill>
        <p:spPr>
          <a:xfrm>
            <a:off x="3171825" y="2408236"/>
            <a:ext cx="4705350" cy="1847850"/>
          </a:xfrm>
          <a:prstGeom prst="rect">
            <a:avLst/>
          </a:prstGeom>
        </p:spPr>
      </p:pic>
      <p:pic>
        <p:nvPicPr>
          <p:cNvPr id="7" name="Picture 6"/>
          <p:cNvPicPr>
            <a:picLocks noChangeAspect="1"/>
          </p:cNvPicPr>
          <p:nvPr/>
        </p:nvPicPr>
        <p:blipFill>
          <a:blip r:embed="rId3"/>
          <a:stretch>
            <a:fillRect/>
          </a:stretch>
        </p:blipFill>
        <p:spPr>
          <a:xfrm>
            <a:off x="3270885" y="4601368"/>
            <a:ext cx="2952750" cy="2200275"/>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33</a:t>
            </a:fld>
            <a:endParaRPr lang="en-US"/>
          </a:p>
        </p:txBody>
      </p:sp>
    </p:spTree>
    <p:extLst>
      <p:ext uri="{BB962C8B-B14F-4D97-AF65-F5344CB8AC3E}">
        <p14:creationId xmlns:p14="http://schemas.microsoft.com/office/powerpoint/2010/main" val="1872758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Unity Script</a:t>
            </a:r>
            <a:endParaRPr lang="en-US" dirty="0"/>
          </a:p>
        </p:txBody>
      </p:sp>
      <p:sp>
        <p:nvSpPr>
          <p:cNvPr id="3" name="Content Placeholder 2"/>
          <p:cNvSpPr>
            <a:spLocks noGrp="1"/>
          </p:cNvSpPr>
          <p:nvPr>
            <p:ph idx="1"/>
          </p:nvPr>
        </p:nvSpPr>
        <p:spPr>
          <a:xfrm>
            <a:off x="838200" y="1825624"/>
            <a:ext cx="10515600" cy="4860925"/>
          </a:xfrm>
        </p:spPr>
        <p:txBody>
          <a:bodyPr/>
          <a:lstStyle/>
          <a:p>
            <a:r>
              <a:rPr lang="en-US" i="1" dirty="0"/>
              <a:t>Write the Code:</a:t>
            </a:r>
          </a:p>
        </p:txBody>
      </p:sp>
      <p:pic>
        <p:nvPicPr>
          <p:cNvPr id="4" name="Picture 3"/>
          <p:cNvPicPr>
            <a:picLocks noChangeAspect="1"/>
          </p:cNvPicPr>
          <p:nvPr/>
        </p:nvPicPr>
        <p:blipFill>
          <a:blip r:embed="rId2"/>
          <a:stretch>
            <a:fillRect/>
          </a:stretch>
        </p:blipFill>
        <p:spPr>
          <a:xfrm>
            <a:off x="3295650" y="2495550"/>
            <a:ext cx="5257800" cy="392430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34</a:t>
            </a:fld>
            <a:endParaRPr lang="en-US"/>
          </a:p>
        </p:txBody>
      </p:sp>
    </p:spTree>
    <p:extLst>
      <p:ext uri="{BB962C8B-B14F-4D97-AF65-F5344CB8AC3E}">
        <p14:creationId xmlns:p14="http://schemas.microsoft.com/office/powerpoint/2010/main" val="4021561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Unity Script</a:t>
            </a:r>
            <a:endParaRPr lang="en-US" dirty="0"/>
          </a:p>
        </p:txBody>
      </p:sp>
      <p:sp>
        <p:nvSpPr>
          <p:cNvPr id="3" name="Content Placeholder 2"/>
          <p:cNvSpPr>
            <a:spLocks noGrp="1"/>
          </p:cNvSpPr>
          <p:nvPr>
            <p:ph idx="1"/>
          </p:nvPr>
        </p:nvSpPr>
        <p:spPr>
          <a:xfrm>
            <a:off x="838200" y="1825624"/>
            <a:ext cx="10515600" cy="4860925"/>
          </a:xfrm>
        </p:spPr>
        <p:txBody>
          <a:bodyPr/>
          <a:lstStyle/>
          <a:p>
            <a:r>
              <a:rPr lang="en-US" i="1" dirty="0"/>
              <a:t>Write the Code:</a:t>
            </a:r>
          </a:p>
        </p:txBody>
      </p:sp>
      <p:pic>
        <p:nvPicPr>
          <p:cNvPr id="5" name="Picture 4"/>
          <p:cNvPicPr>
            <a:picLocks noChangeAspect="1"/>
          </p:cNvPicPr>
          <p:nvPr/>
        </p:nvPicPr>
        <p:blipFill>
          <a:blip r:embed="rId2"/>
          <a:stretch>
            <a:fillRect/>
          </a:stretch>
        </p:blipFill>
        <p:spPr>
          <a:xfrm>
            <a:off x="2685097" y="2526982"/>
            <a:ext cx="6524625" cy="3152775"/>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35</a:t>
            </a:fld>
            <a:endParaRPr lang="en-US"/>
          </a:p>
        </p:txBody>
      </p:sp>
    </p:spTree>
    <p:extLst>
      <p:ext uri="{BB962C8B-B14F-4D97-AF65-F5344CB8AC3E}">
        <p14:creationId xmlns:p14="http://schemas.microsoft.com/office/powerpoint/2010/main" val="1463317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Unity Script</a:t>
            </a:r>
            <a:endParaRPr lang="en-US" dirty="0"/>
          </a:p>
        </p:txBody>
      </p:sp>
      <p:sp>
        <p:nvSpPr>
          <p:cNvPr id="3" name="Content Placeholder 2"/>
          <p:cNvSpPr>
            <a:spLocks noGrp="1"/>
          </p:cNvSpPr>
          <p:nvPr>
            <p:ph idx="1"/>
          </p:nvPr>
        </p:nvSpPr>
        <p:spPr>
          <a:xfrm>
            <a:off x="838200" y="1825624"/>
            <a:ext cx="10515600" cy="4860925"/>
          </a:xfrm>
        </p:spPr>
        <p:txBody>
          <a:bodyPr/>
          <a:lstStyle/>
          <a:p>
            <a:r>
              <a:rPr lang="en-US" i="1" dirty="0"/>
              <a:t>Write the Code:</a:t>
            </a:r>
          </a:p>
        </p:txBody>
      </p:sp>
      <p:pic>
        <p:nvPicPr>
          <p:cNvPr id="4" name="Picture 3"/>
          <p:cNvPicPr>
            <a:picLocks noChangeAspect="1"/>
          </p:cNvPicPr>
          <p:nvPr/>
        </p:nvPicPr>
        <p:blipFill>
          <a:blip r:embed="rId2"/>
          <a:stretch>
            <a:fillRect/>
          </a:stretch>
        </p:blipFill>
        <p:spPr>
          <a:xfrm>
            <a:off x="4001452" y="2426970"/>
            <a:ext cx="2886075" cy="1524000"/>
          </a:xfrm>
          <a:prstGeom prst="rect">
            <a:avLst/>
          </a:prstGeom>
        </p:spPr>
      </p:pic>
      <p:pic>
        <p:nvPicPr>
          <p:cNvPr id="6" name="Picture 5"/>
          <p:cNvPicPr>
            <a:picLocks noChangeAspect="1"/>
          </p:cNvPicPr>
          <p:nvPr/>
        </p:nvPicPr>
        <p:blipFill>
          <a:blip r:embed="rId3"/>
          <a:stretch>
            <a:fillRect/>
          </a:stretch>
        </p:blipFill>
        <p:spPr>
          <a:xfrm>
            <a:off x="4001452" y="3832223"/>
            <a:ext cx="3543300" cy="84772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36</a:t>
            </a:fld>
            <a:endParaRPr lang="en-US"/>
          </a:p>
        </p:txBody>
      </p:sp>
    </p:spTree>
    <p:extLst>
      <p:ext uri="{BB962C8B-B14F-4D97-AF65-F5344CB8AC3E}">
        <p14:creationId xmlns:p14="http://schemas.microsoft.com/office/powerpoint/2010/main" val="3335931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Unity Script</a:t>
            </a:r>
            <a:endParaRPr lang="en-US" dirty="0"/>
          </a:p>
        </p:txBody>
      </p:sp>
      <p:sp>
        <p:nvSpPr>
          <p:cNvPr id="3" name="Content Placeholder 2"/>
          <p:cNvSpPr>
            <a:spLocks noGrp="1"/>
          </p:cNvSpPr>
          <p:nvPr>
            <p:ph idx="1"/>
          </p:nvPr>
        </p:nvSpPr>
        <p:spPr>
          <a:xfrm>
            <a:off x="838200" y="1825624"/>
            <a:ext cx="10515600" cy="4860925"/>
          </a:xfrm>
        </p:spPr>
        <p:txBody>
          <a:bodyPr/>
          <a:lstStyle/>
          <a:p>
            <a:r>
              <a:rPr lang="en-US" i="1" dirty="0"/>
              <a:t>Write the Code:</a:t>
            </a:r>
          </a:p>
        </p:txBody>
      </p:sp>
      <p:pic>
        <p:nvPicPr>
          <p:cNvPr id="5" name="Picture 4"/>
          <p:cNvPicPr>
            <a:picLocks noChangeAspect="1"/>
          </p:cNvPicPr>
          <p:nvPr/>
        </p:nvPicPr>
        <p:blipFill>
          <a:blip r:embed="rId2"/>
          <a:stretch>
            <a:fillRect/>
          </a:stretch>
        </p:blipFill>
        <p:spPr>
          <a:xfrm>
            <a:off x="2854642" y="2487610"/>
            <a:ext cx="6162675" cy="4333875"/>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37</a:t>
            </a:fld>
            <a:endParaRPr lang="en-US"/>
          </a:p>
        </p:txBody>
      </p:sp>
    </p:spTree>
    <p:extLst>
      <p:ext uri="{BB962C8B-B14F-4D97-AF65-F5344CB8AC3E}">
        <p14:creationId xmlns:p14="http://schemas.microsoft.com/office/powerpoint/2010/main" val="886311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Putting It All Together in a Unity Script</a:t>
            </a:r>
            <a:endParaRPr lang="en-US" dirty="0"/>
          </a:p>
        </p:txBody>
      </p:sp>
      <p:sp>
        <p:nvSpPr>
          <p:cNvPr id="3" name="Content Placeholder 2"/>
          <p:cNvSpPr>
            <a:spLocks noGrp="1"/>
          </p:cNvSpPr>
          <p:nvPr>
            <p:ph idx="1"/>
          </p:nvPr>
        </p:nvSpPr>
        <p:spPr>
          <a:xfrm>
            <a:off x="838200" y="1825624"/>
            <a:ext cx="10515600" cy="4860925"/>
          </a:xfrm>
        </p:spPr>
        <p:txBody>
          <a:bodyPr/>
          <a:lstStyle/>
          <a:p>
            <a:r>
              <a:rPr lang="en-US" i="1" dirty="0"/>
              <a:t>Test the Code:</a:t>
            </a:r>
          </a:p>
          <a:p>
            <a:pPr marL="457200" lvl="1" indent="0">
              <a:buNone/>
            </a:pPr>
            <a:r>
              <a:rPr lang="en-US" i="1" dirty="0"/>
              <a:t>			</a:t>
            </a:r>
            <a:r>
              <a:rPr lang="en-US" sz="2000" dirty="0"/>
              <a:t>Test Case 1: Checking Card Display</a:t>
            </a:r>
            <a:endParaRPr lang="en-US" i="1" dirty="0"/>
          </a:p>
        </p:txBody>
      </p:sp>
      <p:pic>
        <p:nvPicPr>
          <p:cNvPr id="4" name="Picture 3"/>
          <p:cNvPicPr>
            <a:picLocks noChangeAspect="1"/>
          </p:cNvPicPr>
          <p:nvPr/>
        </p:nvPicPr>
        <p:blipFill>
          <a:blip r:embed="rId2"/>
          <a:stretch>
            <a:fillRect/>
          </a:stretch>
        </p:blipFill>
        <p:spPr>
          <a:xfrm>
            <a:off x="3071812" y="2802254"/>
            <a:ext cx="5819775" cy="3667125"/>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38</a:t>
            </a:fld>
            <a:endParaRPr lang="en-US"/>
          </a:p>
        </p:txBody>
      </p:sp>
    </p:spTree>
    <p:extLst>
      <p:ext uri="{BB962C8B-B14F-4D97-AF65-F5344CB8AC3E}">
        <p14:creationId xmlns:p14="http://schemas.microsoft.com/office/powerpoint/2010/main" val="920286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Mistakes</a:t>
            </a:r>
            <a:endParaRPr lang="en-US" dirty="0"/>
          </a:p>
        </p:txBody>
      </p:sp>
      <p:sp>
        <p:nvSpPr>
          <p:cNvPr id="3" name="Content Placeholder 2"/>
          <p:cNvSpPr>
            <a:spLocks noGrp="1"/>
          </p:cNvSpPr>
          <p:nvPr>
            <p:ph idx="1"/>
          </p:nvPr>
        </p:nvSpPr>
        <p:spPr/>
        <p:txBody>
          <a:bodyPr/>
          <a:lstStyle/>
          <a:p>
            <a:r>
              <a:rPr lang="en-US" i="1" dirty="0"/>
              <a:t>Trying to Use an Object Before It's Created</a:t>
            </a:r>
            <a:endParaRPr lang="en-US" dirty="0"/>
          </a:p>
          <a:p>
            <a:r>
              <a:rPr lang="en-US" i="1" dirty="0"/>
              <a:t>Adding Parentheses After the Property Name</a:t>
            </a:r>
            <a:endParaRPr lang="en-US" dirty="0"/>
          </a:p>
          <a:p>
            <a:r>
              <a:rPr lang="en-US" i="1" dirty="0"/>
              <a:t>Forgetting the Parentheses After the Method Name</a:t>
            </a:r>
            <a:endParaRPr lang="en-US" dirty="0"/>
          </a:p>
        </p:txBody>
      </p:sp>
      <p:sp>
        <p:nvSpPr>
          <p:cNvPr id="4" name="Slide Number Placeholder 3"/>
          <p:cNvSpPr>
            <a:spLocks noGrp="1"/>
          </p:cNvSpPr>
          <p:nvPr>
            <p:ph type="sldNum" sz="quarter" idx="12"/>
          </p:nvPr>
        </p:nvSpPr>
        <p:spPr/>
        <p:txBody>
          <a:bodyPr/>
          <a:lstStyle/>
          <a:p>
            <a:fld id="{2AD35C83-6B45-49B0-8945-306831B1DDAF}" type="slidenum">
              <a:rPr lang="en-US" smtClean="0"/>
              <a:t>39</a:t>
            </a:fld>
            <a:endParaRPr lang="en-US"/>
          </a:p>
        </p:txBody>
      </p:sp>
    </p:spTree>
    <p:extLst>
      <p:ext uri="{BB962C8B-B14F-4D97-AF65-F5344CB8AC3E}">
        <p14:creationId xmlns:p14="http://schemas.microsoft.com/office/powerpoint/2010/main" val="131489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Revisited</a:t>
            </a:r>
            <a:endParaRPr lang="en-US" dirty="0"/>
          </a:p>
        </p:txBody>
      </p:sp>
      <p:sp>
        <p:nvSpPr>
          <p:cNvPr id="3" name="Content Placeholder 2"/>
          <p:cNvSpPr>
            <a:spLocks noGrp="1"/>
          </p:cNvSpPr>
          <p:nvPr>
            <p:ph idx="1"/>
          </p:nvPr>
        </p:nvSpPr>
        <p:spPr>
          <a:xfrm>
            <a:off x="838200" y="1825624"/>
            <a:ext cx="11071860" cy="4700905"/>
          </a:xfrm>
        </p:spPr>
        <p:txBody>
          <a:bodyPr/>
          <a:lstStyle/>
          <a:p>
            <a:r>
              <a:rPr lang="en-US" i="1" dirty="0"/>
              <a:t>Write Test Cases</a:t>
            </a:r>
            <a:r>
              <a:rPr lang="en-US" dirty="0"/>
              <a:t>:</a:t>
            </a:r>
          </a:p>
          <a:p>
            <a:pPr lvl="1"/>
            <a:r>
              <a:rPr lang="en-US" dirty="0"/>
              <a:t>Test case is exactly the same as it was in the previous chapter.</a:t>
            </a:r>
          </a:p>
        </p:txBody>
      </p:sp>
      <p:pic>
        <p:nvPicPr>
          <p:cNvPr id="4" name="Picture 3"/>
          <p:cNvPicPr>
            <a:picLocks noChangeAspect="1"/>
          </p:cNvPicPr>
          <p:nvPr/>
        </p:nvPicPr>
        <p:blipFill>
          <a:blip r:embed="rId2"/>
          <a:stretch>
            <a:fillRect/>
          </a:stretch>
        </p:blipFill>
        <p:spPr>
          <a:xfrm>
            <a:off x="1638300" y="2776537"/>
            <a:ext cx="4941764" cy="2458403"/>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4</a:t>
            </a:fld>
            <a:endParaRPr lang="en-US"/>
          </a:p>
        </p:txBody>
      </p:sp>
    </p:spTree>
    <p:extLst>
      <p:ext uri="{BB962C8B-B14F-4D97-AF65-F5344CB8AC3E}">
        <p14:creationId xmlns:p14="http://schemas.microsoft.com/office/powerpoint/2010/main" val="1965816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a:xfrm>
            <a:off x="838200" y="1825624"/>
            <a:ext cx="11243310" cy="4918075"/>
          </a:xfrm>
        </p:spPr>
        <p:txBody>
          <a:bodyPr>
            <a:normAutofit/>
          </a:bodyPr>
          <a:lstStyle/>
          <a:p>
            <a:pPr marL="514350" indent="-514350">
              <a:buFont typeface="+mj-lt"/>
              <a:buAutoNum type="arabicPeriod"/>
            </a:pPr>
            <a:r>
              <a:rPr lang="en-US" dirty="0"/>
              <a:t>Classes and Objects</a:t>
            </a:r>
          </a:p>
          <a:p>
            <a:pPr marL="514350" indent="-514350">
              <a:buFont typeface="+mj-lt"/>
              <a:buAutoNum type="arabicPeriod"/>
            </a:pPr>
            <a:r>
              <a:rPr lang="en-US" dirty="0"/>
              <a:t>Calling Methods</a:t>
            </a:r>
          </a:p>
          <a:p>
            <a:pPr marL="514350" indent="-514350">
              <a:buFont typeface="+mj-lt"/>
              <a:buAutoNum type="arabicPeriod" startAt="7"/>
            </a:pPr>
            <a:r>
              <a:rPr lang="en-US"/>
              <a:t>Common </a:t>
            </a:r>
            <a:r>
              <a:rPr lang="en-US" dirty="0"/>
              <a:t>Mistakes </a:t>
            </a:r>
          </a:p>
        </p:txBody>
      </p:sp>
      <p:sp>
        <p:nvSpPr>
          <p:cNvPr id="4" name="Slide Number Placeholder 3"/>
          <p:cNvSpPr>
            <a:spLocks noGrp="1"/>
          </p:cNvSpPr>
          <p:nvPr>
            <p:ph type="sldNum" sz="quarter" idx="12"/>
          </p:nvPr>
        </p:nvSpPr>
        <p:spPr/>
        <p:txBody>
          <a:bodyPr/>
          <a:lstStyle/>
          <a:p>
            <a:fld id="{2AD35C83-6B45-49B0-8945-306831B1DDAF}" type="slidenum">
              <a:rPr lang="en-US" smtClean="0"/>
              <a:t>40</a:t>
            </a:fld>
            <a:endParaRPr lang="en-US"/>
          </a:p>
        </p:txBody>
      </p:sp>
    </p:spTree>
    <p:extLst>
      <p:ext uri="{BB962C8B-B14F-4D97-AF65-F5344CB8AC3E}">
        <p14:creationId xmlns:p14="http://schemas.microsoft.com/office/powerpoint/2010/main" val="156262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Revisited</a:t>
            </a:r>
            <a:endParaRPr lang="en-US" dirty="0"/>
          </a:p>
        </p:txBody>
      </p:sp>
      <p:sp>
        <p:nvSpPr>
          <p:cNvPr id="3" name="Content Placeholder 2"/>
          <p:cNvSpPr>
            <a:spLocks noGrp="1"/>
          </p:cNvSpPr>
          <p:nvPr>
            <p:ph idx="1"/>
          </p:nvPr>
        </p:nvSpPr>
        <p:spPr>
          <a:xfrm>
            <a:off x="838200" y="1825624"/>
            <a:ext cx="11071860" cy="4700905"/>
          </a:xfrm>
        </p:spPr>
        <p:txBody>
          <a:bodyPr/>
          <a:lstStyle/>
          <a:p>
            <a:r>
              <a:rPr lang="en-US" i="1" dirty="0"/>
              <a:t>Write the Code</a:t>
            </a:r>
            <a:r>
              <a:rPr lang="en-US" dirty="0"/>
              <a:t>:</a:t>
            </a:r>
          </a:p>
          <a:p>
            <a:pPr lvl="1"/>
            <a:endParaRPr lang="en-US" dirty="0"/>
          </a:p>
        </p:txBody>
      </p:sp>
      <p:pic>
        <p:nvPicPr>
          <p:cNvPr id="5" name="Picture 4"/>
          <p:cNvPicPr>
            <a:picLocks noChangeAspect="1"/>
          </p:cNvPicPr>
          <p:nvPr/>
        </p:nvPicPr>
        <p:blipFill>
          <a:blip r:embed="rId2"/>
          <a:stretch>
            <a:fillRect/>
          </a:stretch>
        </p:blipFill>
        <p:spPr>
          <a:xfrm>
            <a:off x="3454717" y="2162175"/>
            <a:ext cx="6334125" cy="4695825"/>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5</a:t>
            </a:fld>
            <a:endParaRPr lang="en-US"/>
          </a:p>
        </p:txBody>
      </p:sp>
    </p:spTree>
    <p:extLst>
      <p:ext uri="{BB962C8B-B14F-4D97-AF65-F5344CB8AC3E}">
        <p14:creationId xmlns:p14="http://schemas.microsoft.com/office/powerpoint/2010/main" val="310988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Revisited</a:t>
            </a:r>
            <a:endParaRPr lang="en-US" dirty="0"/>
          </a:p>
        </p:txBody>
      </p:sp>
      <p:sp>
        <p:nvSpPr>
          <p:cNvPr id="3" name="Content Placeholder 2"/>
          <p:cNvSpPr>
            <a:spLocks noGrp="1"/>
          </p:cNvSpPr>
          <p:nvPr>
            <p:ph idx="1"/>
          </p:nvPr>
        </p:nvSpPr>
        <p:spPr>
          <a:xfrm>
            <a:off x="838200" y="1825624"/>
            <a:ext cx="11071860" cy="4700905"/>
          </a:xfrm>
        </p:spPr>
        <p:txBody>
          <a:bodyPr/>
          <a:lstStyle/>
          <a:p>
            <a:r>
              <a:rPr lang="en-US" i="1" dirty="0"/>
              <a:t>Write the Code</a:t>
            </a:r>
            <a:r>
              <a:rPr lang="en-US" dirty="0"/>
              <a:t>:</a:t>
            </a:r>
          </a:p>
          <a:p>
            <a:pPr lvl="1"/>
            <a:endParaRPr lang="en-US" dirty="0"/>
          </a:p>
        </p:txBody>
      </p:sp>
      <p:pic>
        <p:nvPicPr>
          <p:cNvPr id="5" name="Picture 4"/>
          <p:cNvPicPr>
            <a:picLocks noChangeAspect="1"/>
          </p:cNvPicPr>
          <p:nvPr/>
        </p:nvPicPr>
        <p:blipFill>
          <a:blip r:embed="rId2"/>
          <a:stretch>
            <a:fillRect/>
          </a:stretch>
        </p:blipFill>
        <p:spPr>
          <a:xfrm>
            <a:off x="3789997" y="2626995"/>
            <a:ext cx="3286125" cy="895350"/>
          </a:xfrm>
          <a:prstGeom prst="rect">
            <a:avLst/>
          </a:prstGeom>
        </p:spPr>
      </p:pic>
      <p:pic>
        <p:nvPicPr>
          <p:cNvPr id="6" name="Picture 5"/>
          <p:cNvPicPr>
            <a:picLocks noChangeAspect="1"/>
          </p:cNvPicPr>
          <p:nvPr/>
        </p:nvPicPr>
        <p:blipFill>
          <a:blip r:embed="rId3"/>
          <a:stretch>
            <a:fillRect/>
          </a:stretch>
        </p:blipFill>
        <p:spPr>
          <a:xfrm>
            <a:off x="3035617" y="3522345"/>
            <a:ext cx="3895725" cy="2581275"/>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6</a:t>
            </a:fld>
            <a:endParaRPr lang="en-US"/>
          </a:p>
        </p:txBody>
      </p:sp>
    </p:spTree>
    <p:extLst>
      <p:ext uri="{BB962C8B-B14F-4D97-AF65-F5344CB8AC3E}">
        <p14:creationId xmlns:p14="http://schemas.microsoft.com/office/powerpoint/2010/main" val="96377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Revisited</a:t>
            </a:r>
            <a:endParaRPr lang="en-US" dirty="0"/>
          </a:p>
        </p:txBody>
      </p:sp>
      <p:sp>
        <p:nvSpPr>
          <p:cNvPr id="3" name="Content Placeholder 2"/>
          <p:cNvSpPr>
            <a:spLocks noGrp="1"/>
          </p:cNvSpPr>
          <p:nvPr>
            <p:ph idx="1"/>
          </p:nvPr>
        </p:nvSpPr>
        <p:spPr>
          <a:xfrm>
            <a:off x="838200" y="1825624"/>
            <a:ext cx="11071860" cy="4700905"/>
          </a:xfrm>
        </p:spPr>
        <p:txBody>
          <a:bodyPr/>
          <a:lstStyle/>
          <a:p>
            <a:r>
              <a:rPr lang="en-US" i="1" dirty="0"/>
              <a:t>Write the Code</a:t>
            </a:r>
            <a:r>
              <a:rPr lang="en-US" dirty="0"/>
              <a:t>:</a:t>
            </a:r>
          </a:p>
          <a:p>
            <a:pPr lvl="1"/>
            <a:endParaRPr lang="en-US" dirty="0"/>
          </a:p>
        </p:txBody>
      </p:sp>
      <p:pic>
        <p:nvPicPr>
          <p:cNvPr id="4" name="Picture 3"/>
          <p:cNvPicPr>
            <a:picLocks noChangeAspect="1"/>
          </p:cNvPicPr>
          <p:nvPr/>
        </p:nvPicPr>
        <p:blipFill>
          <a:blip r:embed="rId2"/>
          <a:stretch>
            <a:fillRect/>
          </a:stretch>
        </p:blipFill>
        <p:spPr>
          <a:xfrm>
            <a:off x="2799397" y="2567940"/>
            <a:ext cx="7158774" cy="227838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7</a:t>
            </a:fld>
            <a:endParaRPr lang="en-US"/>
          </a:p>
        </p:txBody>
      </p:sp>
    </p:spTree>
    <p:extLst>
      <p:ext uri="{BB962C8B-B14F-4D97-AF65-F5344CB8AC3E}">
        <p14:creationId xmlns:p14="http://schemas.microsoft.com/office/powerpoint/2010/main" val="334605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Revisited</a:t>
            </a:r>
            <a:endParaRPr lang="en-US" dirty="0"/>
          </a:p>
        </p:txBody>
      </p:sp>
      <p:sp>
        <p:nvSpPr>
          <p:cNvPr id="3" name="Content Placeholder 2"/>
          <p:cNvSpPr>
            <a:spLocks noGrp="1"/>
          </p:cNvSpPr>
          <p:nvPr>
            <p:ph idx="1"/>
          </p:nvPr>
        </p:nvSpPr>
        <p:spPr>
          <a:xfrm>
            <a:off x="838200" y="1825624"/>
            <a:ext cx="11071860" cy="4700905"/>
          </a:xfrm>
        </p:spPr>
        <p:txBody>
          <a:bodyPr/>
          <a:lstStyle/>
          <a:p>
            <a:r>
              <a:rPr lang="en-US" i="1" dirty="0"/>
              <a:t>Write the Code</a:t>
            </a:r>
            <a:r>
              <a:rPr lang="en-US" dirty="0"/>
              <a:t>:</a:t>
            </a:r>
          </a:p>
          <a:p>
            <a:pPr lvl="1"/>
            <a:endParaRPr lang="en-US" dirty="0"/>
          </a:p>
        </p:txBody>
      </p:sp>
      <p:pic>
        <p:nvPicPr>
          <p:cNvPr id="4" name="Picture 3"/>
          <p:cNvPicPr>
            <a:picLocks noChangeAspect="1"/>
          </p:cNvPicPr>
          <p:nvPr/>
        </p:nvPicPr>
        <p:blipFill>
          <a:blip r:embed="rId2"/>
          <a:stretch>
            <a:fillRect/>
          </a:stretch>
        </p:blipFill>
        <p:spPr>
          <a:xfrm>
            <a:off x="2799397" y="2567940"/>
            <a:ext cx="7158774" cy="2278380"/>
          </a:xfrm>
          <a:prstGeom prst="rect">
            <a:avLst/>
          </a:prstGeom>
        </p:spPr>
      </p:pic>
      <p:sp>
        <p:nvSpPr>
          <p:cNvPr id="5" name="Slide Number Placeholder 4"/>
          <p:cNvSpPr>
            <a:spLocks noGrp="1"/>
          </p:cNvSpPr>
          <p:nvPr>
            <p:ph type="sldNum" sz="quarter" idx="12"/>
          </p:nvPr>
        </p:nvSpPr>
        <p:spPr/>
        <p:txBody>
          <a:bodyPr/>
          <a:lstStyle/>
          <a:p>
            <a:fld id="{2AD35C83-6B45-49B0-8945-306831B1DDAF}" type="slidenum">
              <a:rPr lang="en-US" smtClean="0"/>
              <a:t>8</a:t>
            </a:fld>
            <a:endParaRPr lang="en-US"/>
          </a:p>
        </p:txBody>
      </p:sp>
    </p:spTree>
    <p:extLst>
      <p:ext uri="{BB962C8B-B14F-4D97-AF65-F5344CB8AC3E}">
        <p14:creationId xmlns:p14="http://schemas.microsoft.com/office/powerpoint/2010/main" val="175916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Circle Problem Revisited</a:t>
            </a:r>
            <a:endParaRPr lang="en-US" dirty="0"/>
          </a:p>
        </p:txBody>
      </p:sp>
      <p:sp>
        <p:nvSpPr>
          <p:cNvPr id="3" name="Content Placeholder 2"/>
          <p:cNvSpPr>
            <a:spLocks noGrp="1"/>
          </p:cNvSpPr>
          <p:nvPr>
            <p:ph idx="1"/>
          </p:nvPr>
        </p:nvSpPr>
        <p:spPr>
          <a:xfrm>
            <a:off x="838200" y="1825624"/>
            <a:ext cx="11071860" cy="4700905"/>
          </a:xfrm>
        </p:spPr>
        <p:txBody>
          <a:bodyPr/>
          <a:lstStyle/>
          <a:p>
            <a:r>
              <a:rPr lang="en-US" i="1" dirty="0"/>
              <a:t>Write the Code</a:t>
            </a:r>
            <a:r>
              <a:rPr lang="en-US" dirty="0"/>
              <a:t>:</a:t>
            </a:r>
          </a:p>
          <a:p>
            <a:pPr lvl="1"/>
            <a:endParaRPr lang="en-US" dirty="0"/>
          </a:p>
        </p:txBody>
      </p:sp>
      <p:pic>
        <p:nvPicPr>
          <p:cNvPr id="5" name="Picture 4"/>
          <p:cNvPicPr>
            <a:picLocks noChangeAspect="1"/>
          </p:cNvPicPr>
          <p:nvPr/>
        </p:nvPicPr>
        <p:blipFill>
          <a:blip r:embed="rId2"/>
          <a:stretch>
            <a:fillRect/>
          </a:stretch>
        </p:blipFill>
        <p:spPr>
          <a:xfrm>
            <a:off x="3279458" y="2262503"/>
            <a:ext cx="5105164" cy="4595497"/>
          </a:xfrm>
          <a:prstGeom prst="rect">
            <a:avLst/>
          </a:prstGeom>
        </p:spPr>
      </p:pic>
      <p:sp>
        <p:nvSpPr>
          <p:cNvPr id="4" name="Slide Number Placeholder 3"/>
          <p:cNvSpPr>
            <a:spLocks noGrp="1"/>
          </p:cNvSpPr>
          <p:nvPr>
            <p:ph type="sldNum" sz="quarter" idx="12"/>
          </p:nvPr>
        </p:nvSpPr>
        <p:spPr/>
        <p:txBody>
          <a:bodyPr/>
          <a:lstStyle/>
          <a:p>
            <a:fld id="{2AD35C83-6B45-49B0-8945-306831B1DDAF}" type="slidenum">
              <a:rPr lang="en-US" smtClean="0"/>
              <a:t>9</a:t>
            </a:fld>
            <a:endParaRPr lang="en-US"/>
          </a:p>
        </p:txBody>
      </p:sp>
    </p:spTree>
    <p:extLst>
      <p:ext uri="{BB962C8B-B14F-4D97-AF65-F5344CB8AC3E}">
        <p14:creationId xmlns:p14="http://schemas.microsoft.com/office/powerpoint/2010/main" val="3393562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1069</Words>
  <Application>Microsoft Office PowerPoint</Application>
  <PresentationFormat>Widescreen</PresentationFormat>
  <Paragraphs>168</Paragraphs>
  <Slides>40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Module 3</vt:lpstr>
      <vt:lpstr>Content (slot 2)</vt:lpstr>
      <vt:lpstr>The Circle Problem Revisited</vt:lpstr>
      <vt:lpstr>The Circle Problem Revisited</vt:lpstr>
      <vt:lpstr>The Circle Problem Revisited</vt:lpstr>
      <vt:lpstr>The Circle Problem Revisited</vt:lpstr>
      <vt:lpstr>The Circle Problem Revisited</vt:lpstr>
      <vt:lpstr>The Circle Problem Revisited</vt:lpstr>
      <vt:lpstr>The Circle Problem Revisited</vt:lpstr>
      <vt:lpstr>The Circle Problem Revisited</vt:lpstr>
      <vt:lpstr>The Circle Problem Revisited</vt:lpstr>
      <vt:lpstr>The Circle Problem in Unity Revisited</vt:lpstr>
      <vt:lpstr>The Circle Problem in Unity Revisited</vt:lpstr>
      <vt:lpstr>The Circle Problem in Unity Revisited</vt:lpstr>
      <vt:lpstr>The Circle Problem in Unity Revisited</vt:lpstr>
      <vt:lpstr>The Circle Problem in Unity Revisited</vt:lpstr>
      <vt:lpstr>The Circle Problem in Unity Revisited</vt:lpstr>
      <vt:lpstr>The Circle Problem in Unity Revisited</vt:lpstr>
      <vt:lpstr>The Circle Problem in Unity Revisited</vt:lpstr>
      <vt:lpstr>The Circle Problem in Unity Revisited</vt:lpstr>
      <vt:lpstr>Putting It All Together in a Console App</vt:lpstr>
      <vt:lpstr>Putting It All Together in a Console App</vt:lpstr>
      <vt:lpstr>Putting It All Together in a Console App</vt:lpstr>
      <vt:lpstr>Putting It All Together in a Console App</vt:lpstr>
      <vt:lpstr>Putting It All Together in a Console App</vt:lpstr>
      <vt:lpstr>Putting It All Together in a Console App</vt:lpstr>
      <vt:lpstr>Putting It All Together in a Console App</vt:lpstr>
      <vt:lpstr>Putting It All Together in a Console App</vt:lpstr>
      <vt:lpstr>Putting It All Together in a Unity Script</vt:lpstr>
      <vt:lpstr>Putting It All Together in a Unity Script</vt:lpstr>
      <vt:lpstr>Putting It All Together in a Unity Script</vt:lpstr>
      <vt:lpstr>Putting It All Together in a Unity Script</vt:lpstr>
      <vt:lpstr>Putting It All Together in a Unity Script</vt:lpstr>
      <vt:lpstr>Putting It All Together in a Unity Script</vt:lpstr>
      <vt:lpstr>Putting It All Together in a Unity Script</vt:lpstr>
      <vt:lpstr>Putting It All Together in a Unity Script</vt:lpstr>
      <vt:lpstr>Putting It All Together in a Unity Script</vt:lpstr>
      <vt:lpstr>Putting It All Together in a Unity Script</vt:lpstr>
      <vt:lpstr>Common Mistakes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USER</dc:creator>
  <cp:lastModifiedBy>Phu Chu Dinh</cp:lastModifiedBy>
  <cp:revision>53</cp:revision>
  <dcterms:created xsi:type="dcterms:W3CDTF">2021-12-07T01:52:52Z</dcterms:created>
  <dcterms:modified xsi:type="dcterms:W3CDTF">2022-04-19T02:45:30Z</dcterms:modified>
</cp:coreProperties>
</file>