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9" r:id="rId3"/>
    <p:sldId id="288" r:id="rId4"/>
    <p:sldId id="289" r:id="rId5"/>
    <p:sldId id="290" r:id="rId6"/>
    <p:sldId id="291" r:id="rId7"/>
    <p:sldId id="292" r:id="rId8"/>
    <p:sldId id="294" r:id="rId9"/>
    <p:sldId id="321" r:id="rId10"/>
    <p:sldId id="293" r:id="rId11"/>
    <p:sldId id="295" r:id="rId12"/>
    <p:sldId id="296" r:id="rId13"/>
    <p:sldId id="322" r:id="rId14"/>
    <p:sldId id="323"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24" r:id="rId29"/>
    <p:sldId id="310" r:id="rId30"/>
    <p:sldId id="311" r:id="rId31"/>
    <p:sldId id="312" r:id="rId32"/>
    <p:sldId id="313" r:id="rId33"/>
    <p:sldId id="32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87" d="100"/>
          <a:sy n="87" d="100"/>
        </p:scale>
        <p:origin x="43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73FD7-580D-446F-B89D-E1DB22EE242F}"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7829-AC6B-42A8-8367-775B51626E5D}" type="slidenum">
              <a:rPr lang="en-US" smtClean="0"/>
              <a:t>‹#›</a:t>
            </a:fld>
            <a:endParaRPr lang="en-US"/>
          </a:p>
        </p:txBody>
      </p:sp>
    </p:spTree>
    <p:extLst>
      <p:ext uri="{BB962C8B-B14F-4D97-AF65-F5344CB8AC3E}">
        <p14:creationId xmlns:p14="http://schemas.microsoft.com/office/powerpoint/2010/main" val="413907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4B7829-AC6B-42A8-8367-775B51626E5D}" type="slidenum">
              <a:rPr lang="en-US" smtClean="0"/>
              <a:t>2</a:t>
            </a:fld>
            <a:endParaRPr lang="en-US"/>
          </a:p>
        </p:txBody>
      </p:sp>
    </p:spTree>
    <p:extLst>
      <p:ext uri="{BB962C8B-B14F-4D97-AF65-F5344CB8AC3E}">
        <p14:creationId xmlns:p14="http://schemas.microsoft.com/office/powerpoint/2010/main" val="30576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4B7829-AC6B-42A8-8367-775B51626E5D}" type="slidenum">
              <a:rPr lang="en-US" smtClean="0"/>
              <a:t>33</a:t>
            </a:fld>
            <a:endParaRPr lang="en-US"/>
          </a:p>
        </p:txBody>
      </p:sp>
    </p:spTree>
    <p:extLst>
      <p:ext uri="{BB962C8B-B14F-4D97-AF65-F5344CB8AC3E}">
        <p14:creationId xmlns:p14="http://schemas.microsoft.com/office/powerpoint/2010/main" val="314793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6E7A32-A7C3-405B-8B93-F5B919C92014}"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23659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3E06F-ECD1-4298-860E-6B727A6C5CF3}"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425577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B42E08-77A1-41AA-9FC5-4DE01EB8E36C}"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15631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4EE2E-4931-4991-A2A0-88E44DB941CE}"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253842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389C4-B8B3-451A-A9D3-093A88FE16F0}"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149535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F91BC-F74C-4876-B198-19F7471841FA}"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275596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C492D2-917E-4BC6-B2A9-9B34BBA2027F}"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341878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342C7D-F10C-4672-8203-F91A2EE59E64}"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29664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4AF89-B289-452C-BF2A-783C592C6FC6}"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204595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12CA4-49C6-4512-ADC0-C5E6F000A18F}"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35729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B39A5-4AAA-4DD4-9F7C-42F30CE1DA90}"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8F614-2559-4B89-9437-B47709B56077}" type="slidenum">
              <a:rPr lang="en-US" smtClean="0"/>
              <a:t>‹#›</a:t>
            </a:fld>
            <a:endParaRPr lang="en-US"/>
          </a:p>
        </p:txBody>
      </p:sp>
    </p:spTree>
    <p:extLst>
      <p:ext uri="{BB962C8B-B14F-4D97-AF65-F5344CB8AC3E}">
        <p14:creationId xmlns:p14="http://schemas.microsoft.com/office/powerpoint/2010/main" val="6966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04588-8933-4EC9-A15F-39C6700639B4}" type="datetime1">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8F614-2559-4B89-9437-B47709B56077}" type="slidenum">
              <a:rPr lang="en-US" smtClean="0"/>
              <a:t>‹#›</a:t>
            </a:fld>
            <a:endParaRPr lang="en-US"/>
          </a:p>
        </p:txBody>
      </p:sp>
    </p:spTree>
    <p:extLst>
      <p:ext uri="{BB962C8B-B14F-4D97-AF65-F5344CB8AC3E}">
        <p14:creationId xmlns:p14="http://schemas.microsoft.com/office/powerpoint/2010/main" val="237380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Module 4</a:t>
            </a:r>
            <a:br>
              <a:rPr lang="en-US" dirty="0"/>
            </a:br>
            <a:r>
              <a:rPr lang="en-US" b="1" dirty="0"/>
              <a:t>Unity 2D Basics and Selection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0C8F614-2559-4B89-9437-B47709B56077}" type="slidenum">
              <a:rPr lang="en-US" smtClean="0"/>
              <a:t>1</a:t>
            </a:fld>
            <a:endParaRPr lang="en-US"/>
          </a:p>
        </p:txBody>
      </p:sp>
      <p:pic>
        <p:nvPicPr>
          <p:cNvPr id="5" name="Picture 4" descr="logo - Trường Đại học FPT">
            <a:extLst>
              <a:ext uri="{FF2B5EF4-FFF2-40B4-BE49-F238E27FC236}">
                <a16:creationId xmlns:a16="http://schemas.microsoft.com/office/drawing/2014/main" id="{84C1853F-6EE0-4E19-934C-A6B26EC9D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3" y="3229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38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4.9 Switch Statements</a:t>
            </a:r>
            <a:endParaRPr lang="en-US" dirty="0"/>
          </a:p>
        </p:txBody>
      </p:sp>
      <p:sp>
        <p:nvSpPr>
          <p:cNvPr id="3" name="Content Placeholder 2"/>
          <p:cNvSpPr>
            <a:spLocks noGrp="1"/>
          </p:cNvSpPr>
          <p:nvPr>
            <p:ph idx="1"/>
          </p:nvPr>
        </p:nvSpPr>
        <p:spPr>
          <a:xfrm>
            <a:off x="838200" y="1825624"/>
            <a:ext cx="10991850" cy="4803775"/>
          </a:xfrm>
        </p:spPr>
        <p:txBody>
          <a:bodyPr/>
          <a:lstStyle/>
          <a:p>
            <a:pPr marL="0" indent="0">
              <a:buNone/>
            </a:pPr>
            <a:br>
              <a:rPr lang="en-US" dirty="0"/>
            </a:br>
            <a:endParaRPr lang="en-US" dirty="0"/>
          </a:p>
        </p:txBody>
      </p:sp>
      <p:pic>
        <p:nvPicPr>
          <p:cNvPr id="5" name="Picture 4"/>
          <p:cNvPicPr>
            <a:picLocks noChangeAspect="1"/>
          </p:cNvPicPr>
          <p:nvPr/>
        </p:nvPicPr>
        <p:blipFill>
          <a:blip r:embed="rId2"/>
          <a:stretch>
            <a:fillRect/>
          </a:stretch>
        </p:blipFill>
        <p:spPr>
          <a:xfrm>
            <a:off x="3452812" y="1825624"/>
            <a:ext cx="5762625" cy="4514850"/>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10</a:t>
            </a:fld>
            <a:endParaRPr lang="en-US"/>
          </a:p>
        </p:txBody>
      </p:sp>
    </p:spTree>
    <p:extLst>
      <p:ext uri="{BB962C8B-B14F-4D97-AF65-F5344CB8AC3E}">
        <p14:creationId xmlns:p14="http://schemas.microsoft.com/office/powerpoint/2010/main" val="201834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4.9 Switch Statements</a:t>
            </a:r>
            <a:endParaRPr lang="en-US" dirty="0"/>
          </a:p>
        </p:txBody>
      </p:sp>
      <p:sp>
        <p:nvSpPr>
          <p:cNvPr id="3" name="Content Placeholder 2"/>
          <p:cNvSpPr>
            <a:spLocks noGrp="1"/>
          </p:cNvSpPr>
          <p:nvPr>
            <p:ph idx="1"/>
          </p:nvPr>
        </p:nvSpPr>
        <p:spPr>
          <a:xfrm>
            <a:off x="838200" y="1825624"/>
            <a:ext cx="10991850" cy="4803775"/>
          </a:xfrm>
        </p:spPr>
        <p:txBody>
          <a:bodyPr/>
          <a:lstStyle/>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651510" y="2518410"/>
            <a:ext cx="3848100" cy="2324100"/>
          </a:xfrm>
          <a:prstGeom prst="rect">
            <a:avLst/>
          </a:prstGeom>
        </p:spPr>
      </p:pic>
      <p:pic>
        <p:nvPicPr>
          <p:cNvPr id="6" name="Picture 5"/>
          <p:cNvPicPr>
            <a:picLocks noChangeAspect="1"/>
          </p:cNvPicPr>
          <p:nvPr/>
        </p:nvPicPr>
        <p:blipFill>
          <a:blip r:embed="rId3"/>
          <a:stretch>
            <a:fillRect/>
          </a:stretch>
        </p:blipFill>
        <p:spPr>
          <a:xfrm>
            <a:off x="5531167" y="1915477"/>
            <a:ext cx="6067425" cy="4352925"/>
          </a:xfrm>
          <a:prstGeom prst="rect">
            <a:avLst/>
          </a:prstGeom>
        </p:spPr>
      </p:pic>
      <p:sp>
        <p:nvSpPr>
          <p:cNvPr id="7" name="Right Arrow 6"/>
          <p:cNvSpPr/>
          <p:nvPr/>
        </p:nvSpPr>
        <p:spPr>
          <a:xfrm>
            <a:off x="4754880" y="3486150"/>
            <a:ext cx="662940"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50C8F614-2559-4B89-9437-B47709B56077}" type="slidenum">
              <a:rPr lang="en-US" smtClean="0"/>
              <a:t>11</a:t>
            </a:fld>
            <a:endParaRPr lang="en-US"/>
          </a:p>
        </p:txBody>
      </p:sp>
    </p:spTree>
    <p:extLst>
      <p:ext uri="{BB962C8B-B14F-4D97-AF65-F5344CB8AC3E}">
        <p14:creationId xmlns:p14="http://schemas.microsoft.com/office/powerpoint/2010/main" val="153827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4.9 Switch Statements</a:t>
            </a:r>
            <a:endParaRPr lang="en-US" dirty="0"/>
          </a:p>
        </p:txBody>
      </p:sp>
      <p:sp>
        <p:nvSpPr>
          <p:cNvPr id="3" name="Content Placeholder 2"/>
          <p:cNvSpPr>
            <a:spLocks noGrp="1"/>
          </p:cNvSpPr>
          <p:nvPr>
            <p:ph idx="1"/>
          </p:nvPr>
        </p:nvSpPr>
        <p:spPr>
          <a:xfrm>
            <a:off x="838200" y="1825624"/>
            <a:ext cx="10991850" cy="4803775"/>
          </a:xfrm>
        </p:spPr>
        <p:txBody>
          <a:bodyPr/>
          <a:lstStyle/>
          <a:p>
            <a:pPr marL="0" indent="0">
              <a:buNone/>
            </a:pPr>
            <a:br>
              <a:rPr lang="en-US" dirty="0"/>
            </a:br>
            <a:endParaRPr lang="en-US" dirty="0"/>
          </a:p>
        </p:txBody>
      </p:sp>
      <p:pic>
        <p:nvPicPr>
          <p:cNvPr id="5" name="Picture 4"/>
          <p:cNvPicPr>
            <a:picLocks noChangeAspect="1"/>
          </p:cNvPicPr>
          <p:nvPr/>
        </p:nvPicPr>
        <p:blipFill>
          <a:blip r:embed="rId2"/>
          <a:stretch>
            <a:fillRect/>
          </a:stretch>
        </p:blipFill>
        <p:spPr>
          <a:xfrm>
            <a:off x="2411729" y="2345054"/>
            <a:ext cx="6709687" cy="1346835"/>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12</a:t>
            </a:fld>
            <a:endParaRPr lang="en-US"/>
          </a:p>
        </p:txBody>
      </p:sp>
    </p:spTree>
    <p:extLst>
      <p:ext uri="{BB962C8B-B14F-4D97-AF65-F5344CB8AC3E}">
        <p14:creationId xmlns:p14="http://schemas.microsoft.com/office/powerpoint/2010/main" val="260957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Exercise 15: If and Switch Statements</a:t>
            </a:r>
          </a:p>
        </p:txBody>
      </p:sp>
      <p:sp>
        <p:nvSpPr>
          <p:cNvPr id="3" name="Content Placeholder 2"/>
          <p:cNvSpPr>
            <a:spLocks noGrp="1"/>
          </p:cNvSpPr>
          <p:nvPr>
            <p:ph idx="1"/>
          </p:nvPr>
        </p:nvSpPr>
        <p:spPr/>
        <p:txBody>
          <a:bodyPr/>
          <a:lstStyle/>
          <a:p>
            <a:r>
              <a:rPr lang="en-US" dirty="0"/>
              <a:t>View LMS</a:t>
            </a:r>
          </a:p>
        </p:txBody>
      </p:sp>
      <p:sp>
        <p:nvSpPr>
          <p:cNvPr id="4" name="Slide Number Placeholder 3"/>
          <p:cNvSpPr>
            <a:spLocks noGrp="1"/>
          </p:cNvSpPr>
          <p:nvPr>
            <p:ph type="sldNum" sz="quarter" idx="12"/>
          </p:nvPr>
        </p:nvSpPr>
        <p:spPr/>
        <p:txBody>
          <a:bodyPr/>
          <a:lstStyle/>
          <a:p>
            <a:fld id="{50C8F614-2559-4B89-9437-B47709B56077}" type="slidenum">
              <a:rPr lang="en-US" smtClean="0"/>
              <a:t>13</a:t>
            </a:fld>
            <a:endParaRPr lang="en-US"/>
          </a:p>
        </p:txBody>
      </p:sp>
    </p:spTree>
    <p:extLst>
      <p:ext uri="{BB962C8B-B14F-4D97-AF65-F5344CB8AC3E}">
        <p14:creationId xmlns:p14="http://schemas.microsoft.com/office/powerpoint/2010/main" val="76594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Exercise 16: Shrink and Grow</a:t>
            </a:r>
          </a:p>
        </p:txBody>
      </p:sp>
      <p:sp>
        <p:nvSpPr>
          <p:cNvPr id="3" name="Content Placeholder 2"/>
          <p:cNvSpPr>
            <a:spLocks noGrp="1"/>
          </p:cNvSpPr>
          <p:nvPr>
            <p:ph idx="1"/>
          </p:nvPr>
        </p:nvSpPr>
        <p:spPr/>
        <p:txBody>
          <a:bodyPr/>
          <a:lstStyle/>
          <a:p>
            <a:r>
              <a:rPr lang="en-US" dirty="0"/>
              <a:t>View LMS</a:t>
            </a:r>
          </a:p>
        </p:txBody>
      </p:sp>
      <p:sp>
        <p:nvSpPr>
          <p:cNvPr id="4" name="Slide Number Placeholder 3"/>
          <p:cNvSpPr>
            <a:spLocks noGrp="1"/>
          </p:cNvSpPr>
          <p:nvPr>
            <p:ph type="sldNum" sz="quarter" idx="12"/>
          </p:nvPr>
        </p:nvSpPr>
        <p:spPr/>
        <p:txBody>
          <a:bodyPr/>
          <a:lstStyle/>
          <a:p>
            <a:fld id="{50C8F614-2559-4B89-9437-B47709B56077}" type="slidenum">
              <a:rPr lang="en-US" smtClean="0"/>
              <a:t>14</a:t>
            </a:fld>
            <a:endParaRPr lang="en-US"/>
          </a:p>
        </p:txBody>
      </p:sp>
    </p:spTree>
    <p:extLst>
      <p:ext uri="{BB962C8B-B14F-4D97-AF65-F5344CB8AC3E}">
        <p14:creationId xmlns:p14="http://schemas.microsoft.com/office/powerpoint/2010/main" val="387705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dirty="0"/>
              <a:t>Timers are great because we can use them to make something happen (or make something stop happening) when the timer goes off.</a:t>
            </a:r>
          </a:p>
          <a:p>
            <a:r>
              <a:rPr lang="en-US" dirty="0"/>
              <a:t>Problem description:</a:t>
            </a:r>
          </a:p>
          <a:p>
            <a:pPr lvl="1"/>
            <a:r>
              <a:rPr lang="en-US" dirty="0"/>
              <a:t>Implement and test a Unity Timer class that can be used to run for a specified period of time. The consumer of the class should be able to start the timer and determine whether or not the timer is currently running and whether or not it has finished running.</a:t>
            </a:r>
          </a:p>
          <a:p>
            <a:r>
              <a:rPr lang="en-US" i="1" dirty="0"/>
              <a:t>Understand the Problem</a:t>
            </a:r>
            <a:r>
              <a:rPr lang="en-US" dirty="0"/>
              <a:t>:</a:t>
            </a:r>
          </a:p>
          <a:p>
            <a:pPr lvl="1"/>
            <a:r>
              <a:rPr lang="en-US" dirty="0"/>
              <a:t>How the consumer of the class tells how long the timer will run?</a:t>
            </a:r>
          </a:p>
        </p:txBody>
      </p:sp>
      <p:sp>
        <p:nvSpPr>
          <p:cNvPr id="4" name="Slide Number Placeholder 3"/>
          <p:cNvSpPr>
            <a:spLocks noGrp="1"/>
          </p:cNvSpPr>
          <p:nvPr>
            <p:ph type="sldNum" sz="quarter" idx="12"/>
          </p:nvPr>
        </p:nvSpPr>
        <p:spPr/>
        <p:txBody>
          <a:bodyPr/>
          <a:lstStyle/>
          <a:p>
            <a:fld id="{50C8F614-2559-4B89-9437-B47709B56077}" type="slidenum">
              <a:rPr lang="en-US" smtClean="0"/>
              <a:t>15</a:t>
            </a:fld>
            <a:endParaRPr lang="en-US"/>
          </a:p>
        </p:txBody>
      </p:sp>
    </p:spTree>
    <p:extLst>
      <p:ext uri="{BB962C8B-B14F-4D97-AF65-F5344CB8AC3E}">
        <p14:creationId xmlns:p14="http://schemas.microsoft.com/office/powerpoint/2010/main" val="405004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Design a Solution</a:t>
            </a:r>
            <a:r>
              <a:rPr lang="en-US" dirty="0"/>
              <a:t>: Timer Class UML</a:t>
            </a:r>
          </a:p>
          <a:p>
            <a:endParaRPr lang="en-US" dirty="0"/>
          </a:p>
        </p:txBody>
      </p:sp>
      <p:pic>
        <p:nvPicPr>
          <p:cNvPr id="4" name="Picture 3"/>
          <p:cNvPicPr>
            <a:picLocks noChangeAspect="1"/>
          </p:cNvPicPr>
          <p:nvPr/>
        </p:nvPicPr>
        <p:blipFill>
          <a:blip r:embed="rId2"/>
          <a:stretch>
            <a:fillRect/>
          </a:stretch>
        </p:blipFill>
        <p:spPr>
          <a:xfrm>
            <a:off x="4012883" y="2339020"/>
            <a:ext cx="2820322" cy="4436745"/>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16</a:t>
            </a:fld>
            <a:endParaRPr lang="en-US"/>
          </a:p>
        </p:txBody>
      </p:sp>
    </p:spTree>
    <p:extLst>
      <p:ext uri="{BB962C8B-B14F-4D97-AF65-F5344CB8AC3E}">
        <p14:creationId xmlns:p14="http://schemas.microsoft.com/office/powerpoint/2010/main" val="181328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Test Cases</a:t>
            </a:r>
            <a:r>
              <a:rPr lang="en-US" dirty="0"/>
              <a:t>:</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525076" y="2695574"/>
            <a:ext cx="6236853" cy="1796416"/>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17</a:t>
            </a:fld>
            <a:endParaRPr lang="en-US"/>
          </a:p>
        </p:txBody>
      </p:sp>
    </p:spTree>
    <p:extLst>
      <p:ext uri="{BB962C8B-B14F-4D97-AF65-F5344CB8AC3E}">
        <p14:creationId xmlns:p14="http://schemas.microsoft.com/office/powerpoint/2010/main" val="28812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a:t>
            </a:r>
            <a:r>
              <a:rPr lang="en-US" dirty="0"/>
              <a:t> </a:t>
            </a:r>
          </a:p>
        </p:txBody>
      </p:sp>
      <p:pic>
        <p:nvPicPr>
          <p:cNvPr id="5" name="Picture 4"/>
          <p:cNvPicPr>
            <a:picLocks noChangeAspect="1"/>
          </p:cNvPicPr>
          <p:nvPr/>
        </p:nvPicPr>
        <p:blipFill>
          <a:blip r:embed="rId2"/>
          <a:stretch>
            <a:fillRect/>
          </a:stretch>
        </p:blipFill>
        <p:spPr>
          <a:xfrm>
            <a:off x="3762375" y="2240595"/>
            <a:ext cx="4095750" cy="1371600"/>
          </a:xfrm>
          <a:prstGeom prst="rect">
            <a:avLst/>
          </a:prstGeom>
        </p:spPr>
      </p:pic>
      <p:pic>
        <p:nvPicPr>
          <p:cNvPr id="6" name="Picture 5"/>
          <p:cNvPicPr>
            <a:picLocks noChangeAspect="1"/>
          </p:cNvPicPr>
          <p:nvPr/>
        </p:nvPicPr>
        <p:blipFill>
          <a:blip r:embed="rId3"/>
          <a:stretch>
            <a:fillRect/>
          </a:stretch>
        </p:blipFill>
        <p:spPr>
          <a:xfrm>
            <a:off x="4248150" y="3612195"/>
            <a:ext cx="2895600" cy="714375"/>
          </a:xfrm>
          <a:prstGeom prst="rect">
            <a:avLst/>
          </a:prstGeom>
        </p:spPr>
      </p:pic>
      <p:pic>
        <p:nvPicPr>
          <p:cNvPr id="7" name="Picture 6"/>
          <p:cNvPicPr>
            <a:picLocks noChangeAspect="1"/>
          </p:cNvPicPr>
          <p:nvPr/>
        </p:nvPicPr>
        <p:blipFill>
          <a:blip r:embed="rId4"/>
          <a:stretch>
            <a:fillRect/>
          </a:stretch>
        </p:blipFill>
        <p:spPr>
          <a:xfrm>
            <a:off x="4206240" y="4326570"/>
            <a:ext cx="3705225" cy="495300"/>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18</a:t>
            </a:fld>
            <a:endParaRPr lang="en-US"/>
          </a:p>
        </p:txBody>
      </p:sp>
    </p:spTree>
    <p:extLst>
      <p:ext uri="{BB962C8B-B14F-4D97-AF65-F5344CB8AC3E}">
        <p14:creationId xmlns:p14="http://schemas.microsoft.com/office/powerpoint/2010/main" val="180919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a:t>
            </a:r>
            <a:r>
              <a:rPr lang="en-US" dirty="0"/>
              <a:t> </a:t>
            </a:r>
          </a:p>
        </p:txBody>
      </p:sp>
      <p:pic>
        <p:nvPicPr>
          <p:cNvPr id="4" name="Picture 3"/>
          <p:cNvPicPr>
            <a:picLocks noChangeAspect="1"/>
          </p:cNvPicPr>
          <p:nvPr/>
        </p:nvPicPr>
        <p:blipFill>
          <a:blip r:embed="rId2"/>
          <a:stretch>
            <a:fillRect/>
          </a:stretch>
        </p:blipFill>
        <p:spPr>
          <a:xfrm>
            <a:off x="4181475" y="2300287"/>
            <a:ext cx="3829050" cy="2257425"/>
          </a:xfrm>
          <a:prstGeom prst="rect">
            <a:avLst/>
          </a:prstGeom>
        </p:spPr>
      </p:pic>
      <p:pic>
        <p:nvPicPr>
          <p:cNvPr id="8" name="Picture 7"/>
          <p:cNvPicPr>
            <a:picLocks noChangeAspect="1"/>
          </p:cNvPicPr>
          <p:nvPr/>
        </p:nvPicPr>
        <p:blipFill>
          <a:blip r:embed="rId3"/>
          <a:stretch>
            <a:fillRect/>
          </a:stretch>
        </p:blipFill>
        <p:spPr>
          <a:xfrm>
            <a:off x="4181475" y="4692648"/>
            <a:ext cx="4495800" cy="904875"/>
          </a:xfrm>
          <a:prstGeom prst="rect">
            <a:avLst/>
          </a:prstGeom>
        </p:spPr>
      </p:pic>
      <p:pic>
        <p:nvPicPr>
          <p:cNvPr id="9" name="Picture 8"/>
          <p:cNvPicPr>
            <a:picLocks noChangeAspect="1"/>
          </p:cNvPicPr>
          <p:nvPr/>
        </p:nvPicPr>
        <p:blipFill>
          <a:blip r:embed="rId4"/>
          <a:stretch>
            <a:fillRect/>
          </a:stretch>
        </p:blipFill>
        <p:spPr>
          <a:xfrm>
            <a:off x="4181475" y="5671501"/>
            <a:ext cx="2876550" cy="895350"/>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19</a:t>
            </a:fld>
            <a:endParaRPr lang="en-US"/>
          </a:p>
        </p:txBody>
      </p:sp>
    </p:spTree>
    <p:extLst>
      <p:ext uri="{BB962C8B-B14F-4D97-AF65-F5344CB8AC3E}">
        <p14:creationId xmlns:p14="http://schemas.microsoft.com/office/powerpoint/2010/main" val="402620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(slot 3)</a:t>
            </a:r>
          </a:p>
        </p:txBody>
      </p:sp>
      <p:sp>
        <p:nvSpPr>
          <p:cNvPr id="3" name="Content Placeholder 2"/>
          <p:cNvSpPr>
            <a:spLocks noGrp="1"/>
          </p:cNvSpPr>
          <p:nvPr>
            <p:ph idx="1"/>
          </p:nvPr>
        </p:nvSpPr>
        <p:spPr>
          <a:xfrm>
            <a:off x="838200" y="1825624"/>
            <a:ext cx="10820400" cy="4712335"/>
          </a:xfrm>
        </p:spPr>
        <p:txBody>
          <a:bodyPr>
            <a:normAutofit/>
          </a:bodyPr>
          <a:lstStyle/>
          <a:p>
            <a:pPr marL="0" indent="0">
              <a:buNone/>
            </a:pPr>
            <a:r>
              <a:rPr lang="en-US" dirty="0"/>
              <a:t>If Statements</a:t>
            </a:r>
          </a:p>
          <a:p>
            <a:pPr marL="0" indent="0">
              <a:buNone/>
            </a:pPr>
            <a:r>
              <a:rPr lang="en-US" dirty="0"/>
              <a:t>Exercise 14: Jump That Game Object</a:t>
            </a:r>
          </a:p>
          <a:p>
            <a:pPr marL="0" indent="0">
              <a:buNone/>
            </a:pPr>
            <a:r>
              <a:rPr lang="en-US" dirty="0"/>
              <a:t>Switch Statements</a:t>
            </a:r>
          </a:p>
          <a:p>
            <a:pPr marL="0" indent="0">
              <a:buNone/>
            </a:pPr>
            <a:r>
              <a:rPr lang="en-US" dirty="0"/>
              <a:t>Exercise 15: If and Switch Statements</a:t>
            </a:r>
          </a:p>
          <a:p>
            <a:pPr marL="0" indent="0">
              <a:buNone/>
            </a:pPr>
            <a:r>
              <a:rPr lang="en-US" dirty="0"/>
              <a:t>Exercise 16: Shrink and Grow</a:t>
            </a:r>
          </a:p>
          <a:p>
            <a:pPr marL="0" indent="0">
              <a:buNone/>
            </a:pPr>
            <a:r>
              <a:rPr lang="en-US" dirty="0"/>
              <a:t>Timers</a:t>
            </a:r>
          </a:p>
          <a:p>
            <a:pPr marL="0" indent="0">
              <a:buNone/>
            </a:pPr>
            <a:r>
              <a:rPr lang="en-US" dirty="0"/>
              <a:t>Exercise 17: Teddy Bear Explosions</a:t>
            </a:r>
          </a:p>
          <a:p>
            <a:pPr marL="0" indent="0">
              <a:buNone/>
            </a:pPr>
            <a:r>
              <a:rPr lang="en-US" dirty="0"/>
              <a:t>Putting It All Together </a:t>
            </a:r>
          </a:p>
          <a:p>
            <a:pPr marL="0" indent="0">
              <a:buNone/>
            </a:pPr>
            <a:r>
              <a:rPr lang="en-US" dirty="0"/>
              <a:t>Common Mistakes</a:t>
            </a:r>
          </a:p>
        </p:txBody>
      </p:sp>
      <p:sp>
        <p:nvSpPr>
          <p:cNvPr id="4" name="Slide Number Placeholder 3"/>
          <p:cNvSpPr>
            <a:spLocks noGrp="1"/>
          </p:cNvSpPr>
          <p:nvPr>
            <p:ph type="sldNum" sz="quarter" idx="12"/>
          </p:nvPr>
        </p:nvSpPr>
        <p:spPr/>
        <p:txBody>
          <a:bodyPr/>
          <a:lstStyle/>
          <a:p>
            <a:fld id="{50C8F614-2559-4B89-9437-B47709B56077}" type="slidenum">
              <a:rPr lang="en-US" smtClean="0"/>
              <a:t>2</a:t>
            </a:fld>
            <a:endParaRPr lang="en-US"/>
          </a:p>
        </p:txBody>
      </p:sp>
    </p:spTree>
    <p:extLst>
      <p:ext uri="{BB962C8B-B14F-4D97-AF65-F5344CB8AC3E}">
        <p14:creationId xmlns:p14="http://schemas.microsoft.com/office/powerpoint/2010/main" val="204233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a:t>
            </a:r>
            <a:r>
              <a:rPr lang="en-US" dirty="0"/>
              <a:t> </a:t>
            </a:r>
          </a:p>
        </p:txBody>
      </p:sp>
      <p:pic>
        <p:nvPicPr>
          <p:cNvPr id="5" name="Picture 4"/>
          <p:cNvPicPr>
            <a:picLocks noChangeAspect="1"/>
          </p:cNvPicPr>
          <p:nvPr/>
        </p:nvPicPr>
        <p:blipFill>
          <a:blip r:embed="rId2"/>
          <a:stretch>
            <a:fillRect/>
          </a:stretch>
        </p:blipFill>
        <p:spPr>
          <a:xfrm>
            <a:off x="3405187" y="2597467"/>
            <a:ext cx="4924425" cy="2714625"/>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20</a:t>
            </a:fld>
            <a:endParaRPr lang="en-US"/>
          </a:p>
        </p:txBody>
      </p:sp>
    </p:spTree>
    <p:extLst>
      <p:ext uri="{BB962C8B-B14F-4D97-AF65-F5344CB8AC3E}">
        <p14:creationId xmlns:p14="http://schemas.microsoft.com/office/powerpoint/2010/main" val="271785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a:t>
            </a:r>
            <a:r>
              <a:rPr lang="en-US" dirty="0"/>
              <a:t> </a:t>
            </a:r>
          </a:p>
        </p:txBody>
      </p:sp>
      <p:pic>
        <p:nvPicPr>
          <p:cNvPr id="4" name="Picture 3"/>
          <p:cNvPicPr>
            <a:picLocks noChangeAspect="1"/>
          </p:cNvPicPr>
          <p:nvPr/>
        </p:nvPicPr>
        <p:blipFill>
          <a:blip r:embed="rId2"/>
          <a:stretch>
            <a:fillRect/>
          </a:stretch>
        </p:blipFill>
        <p:spPr>
          <a:xfrm>
            <a:off x="3579495" y="2612707"/>
            <a:ext cx="4095750" cy="2066925"/>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21</a:t>
            </a:fld>
            <a:endParaRPr lang="en-US"/>
          </a:p>
        </p:txBody>
      </p:sp>
    </p:spTree>
    <p:extLst>
      <p:ext uri="{BB962C8B-B14F-4D97-AF65-F5344CB8AC3E}">
        <p14:creationId xmlns:p14="http://schemas.microsoft.com/office/powerpoint/2010/main" val="3771425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Test the Code</a:t>
            </a:r>
            <a:endParaRPr lang="en-US" dirty="0"/>
          </a:p>
        </p:txBody>
      </p:sp>
      <p:pic>
        <p:nvPicPr>
          <p:cNvPr id="5" name="Picture 4"/>
          <p:cNvPicPr>
            <a:picLocks noChangeAspect="1"/>
          </p:cNvPicPr>
          <p:nvPr/>
        </p:nvPicPr>
        <p:blipFill>
          <a:blip r:embed="rId2"/>
          <a:stretch>
            <a:fillRect/>
          </a:stretch>
        </p:blipFill>
        <p:spPr>
          <a:xfrm>
            <a:off x="3705225" y="2191702"/>
            <a:ext cx="4438650" cy="1628775"/>
          </a:xfrm>
          <a:prstGeom prst="rect">
            <a:avLst/>
          </a:prstGeom>
        </p:spPr>
      </p:pic>
      <p:pic>
        <p:nvPicPr>
          <p:cNvPr id="6" name="Picture 5"/>
          <p:cNvPicPr>
            <a:picLocks noChangeAspect="1"/>
          </p:cNvPicPr>
          <p:nvPr/>
        </p:nvPicPr>
        <p:blipFill>
          <a:blip r:embed="rId3"/>
          <a:stretch>
            <a:fillRect/>
          </a:stretch>
        </p:blipFill>
        <p:spPr>
          <a:xfrm>
            <a:off x="4153852" y="3844765"/>
            <a:ext cx="5210175" cy="923925"/>
          </a:xfrm>
          <a:prstGeom prst="rect">
            <a:avLst/>
          </a:prstGeom>
        </p:spPr>
      </p:pic>
      <p:pic>
        <p:nvPicPr>
          <p:cNvPr id="7" name="Picture 6"/>
          <p:cNvPicPr>
            <a:picLocks noChangeAspect="1"/>
          </p:cNvPicPr>
          <p:nvPr/>
        </p:nvPicPr>
        <p:blipFill>
          <a:blip r:embed="rId4"/>
          <a:stretch>
            <a:fillRect/>
          </a:stretch>
        </p:blipFill>
        <p:spPr>
          <a:xfrm>
            <a:off x="4639627" y="4763927"/>
            <a:ext cx="2181225" cy="466725"/>
          </a:xfrm>
          <a:prstGeom prst="rect">
            <a:avLst/>
          </a:prstGeom>
        </p:spPr>
      </p:pic>
      <p:pic>
        <p:nvPicPr>
          <p:cNvPr id="8" name="Picture 7"/>
          <p:cNvPicPr>
            <a:picLocks noChangeAspect="1"/>
          </p:cNvPicPr>
          <p:nvPr/>
        </p:nvPicPr>
        <p:blipFill>
          <a:blip r:embed="rId5"/>
          <a:stretch>
            <a:fillRect/>
          </a:stretch>
        </p:blipFill>
        <p:spPr>
          <a:xfrm>
            <a:off x="4153852" y="5245653"/>
            <a:ext cx="2990850" cy="685800"/>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22</a:t>
            </a:fld>
            <a:endParaRPr lang="en-US"/>
          </a:p>
        </p:txBody>
      </p:sp>
    </p:spTree>
    <p:extLst>
      <p:ext uri="{BB962C8B-B14F-4D97-AF65-F5344CB8AC3E}">
        <p14:creationId xmlns:p14="http://schemas.microsoft.com/office/powerpoint/2010/main" val="221638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Test the Code</a:t>
            </a:r>
            <a:endParaRPr lang="en-US" dirty="0"/>
          </a:p>
        </p:txBody>
      </p:sp>
      <p:pic>
        <p:nvPicPr>
          <p:cNvPr id="4" name="Picture 3"/>
          <p:cNvPicPr>
            <a:picLocks noChangeAspect="1"/>
          </p:cNvPicPr>
          <p:nvPr/>
        </p:nvPicPr>
        <p:blipFill>
          <a:blip r:embed="rId2"/>
          <a:stretch>
            <a:fillRect/>
          </a:stretch>
        </p:blipFill>
        <p:spPr>
          <a:xfrm>
            <a:off x="2289810" y="2623501"/>
            <a:ext cx="7429500" cy="3219450"/>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23</a:t>
            </a:fld>
            <a:endParaRPr lang="en-US"/>
          </a:p>
        </p:txBody>
      </p:sp>
    </p:spTree>
    <p:extLst>
      <p:ext uri="{BB962C8B-B14F-4D97-AF65-F5344CB8AC3E}">
        <p14:creationId xmlns:p14="http://schemas.microsoft.com/office/powerpoint/2010/main" val="83581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Test the Code: </a:t>
            </a:r>
          </a:p>
          <a:p>
            <a:pPr marL="457200" lvl="1" indent="0">
              <a:buNone/>
            </a:pPr>
            <a:r>
              <a:rPr lang="en-US" i="1" dirty="0"/>
              <a:t>			</a:t>
            </a:r>
            <a:r>
              <a:rPr lang="en-US" dirty="0"/>
              <a:t>Test Case 1: Checking Timer Functionality</a:t>
            </a:r>
          </a:p>
        </p:txBody>
      </p:sp>
      <p:pic>
        <p:nvPicPr>
          <p:cNvPr id="5" name="Picture 4"/>
          <p:cNvPicPr>
            <a:picLocks noChangeAspect="1"/>
          </p:cNvPicPr>
          <p:nvPr/>
        </p:nvPicPr>
        <p:blipFill>
          <a:blip r:embed="rId2"/>
          <a:stretch>
            <a:fillRect/>
          </a:stretch>
        </p:blipFill>
        <p:spPr>
          <a:xfrm>
            <a:off x="3453765" y="2776537"/>
            <a:ext cx="5581650" cy="3133725"/>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24</a:t>
            </a:fld>
            <a:endParaRPr lang="en-US"/>
          </a:p>
        </p:txBody>
      </p:sp>
    </p:spTree>
    <p:extLst>
      <p:ext uri="{BB962C8B-B14F-4D97-AF65-F5344CB8AC3E}">
        <p14:creationId xmlns:p14="http://schemas.microsoft.com/office/powerpoint/2010/main" val="347309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 Again:</a:t>
            </a:r>
          </a:p>
          <a:p>
            <a:pPr lvl="1"/>
            <a:r>
              <a:rPr lang="en-US" dirty="0"/>
              <a:t>The timer works fine the first time we run it.</a:t>
            </a:r>
          </a:p>
          <a:p>
            <a:pPr lvl="1"/>
            <a:r>
              <a:rPr lang="en-US" dirty="0"/>
              <a:t>The timer only runs for one frame every time after that (even if we didn't realize it was only one frame, we certainly know it's running for much less time than it should).</a:t>
            </a:r>
          </a:p>
          <a:p>
            <a:pPr marL="457200" lvl="1" indent="0">
              <a:buNone/>
            </a:pPr>
            <a:r>
              <a:rPr lang="en-US" i="1" dirty="0">
                <a:sym typeface="Wingdings" panose="05000000000000000000" pitchFamily="2" charset="2"/>
              </a:rPr>
              <a:t> </a:t>
            </a:r>
            <a:r>
              <a:rPr lang="en-US" dirty="0"/>
              <a:t>we'll set something called a </a:t>
            </a:r>
            <a:r>
              <a:rPr lang="en-US" i="1" dirty="0"/>
              <a:t>breakpoint </a:t>
            </a:r>
            <a:r>
              <a:rPr lang="en-US" dirty="0"/>
              <a:t>in Visual Studio.</a:t>
            </a:r>
            <a:endParaRPr lang="en-US" i="1" dirty="0"/>
          </a:p>
        </p:txBody>
      </p:sp>
      <p:sp>
        <p:nvSpPr>
          <p:cNvPr id="4" name="Slide Number Placeholder 3"/>
          <p:cNvSpPr>
            <a:spLocks noGrp="1"/>
          </p:cNvSpPr>
          <p:nvPr>
            <p:ph type="sldNum" sz="quarter" idx="12"/>
          </p:nvPr>
        </p:nvSpPr>
        <p:spPr/>
        <p:txBody>
          <a:bodyPr/>
          <a:lstStyle/>
          <a:p>
            <a:fld id="{50C8F614-2559-4B89-9437-B47709B56077}" type="slidenum">
              <a:rPr lang="en-US" smtClean="0"/>
              <a:t>25</a:t>
            </a:fld>
            <a:endParaRPr lang="en-US"/>
          </a:p>
        </p:txBody>
      </p:sp>
    </p:spTree>
    <p:extLst>
      <p:ext uri="{BB962C8B-B14F-4D97-AF65-F5344CB8AC3E}">
        <p14:creationId xmlns:p14="http://schemas.microsoft.com/office/powerpoint/2010/main" val="3703475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Write the Code Again: </a:t>
            </a:r>
          </a:p>
          <a:p>
            <a:pPr marL="0" indent="0">
              <a:buNone/>
            </a:pPr>
            <a:r>
              <a:rPr lang="en-US" sz="2400" dirty="0"/>
              <a:t>Test Case 1: Checking Timer Functionality</a:t>
            </a:r>
          </a:p>
          <a:p>
            <a:pPr marL="0" indent="0">
              <a:buNone/>
            </a:pPr>
            <a:r>
              <a:rPr lang="en-US" sz="2400" i="1" dirty="0"/>
              <a:t>							</a:t>
            </a:r>
          </a:p>
          <a:p>
            <a:pPr marL="0" indent="0">
              <a:buNone/>
            </a:pPr>
            <a:r>
              <a:rPr lang="en-US" sz="2400" i="1" dirty="0"/>
              <a:t>							</a:t>
            </a:r>
            <a:r>
              <a:rPr lang="en-US" sz="2400" dirty="0"/>
              <a:t>Locals Window Contents</a:t>
            </a:r>
            <a:endParaRPr lang="en-US" i="1" dirty="0"/>
          </a:p>
        </p:txBody>
      </p:sp>
      <p:pic>
        <p:nvPicPr>
          <p:cNvPr id="4" name="Picture 3"/>
          <p:cNvPicPr>
            <a:picLocks noChangeAspect="1"/>
          </p:cNvPicPr>
          <p:nvPr/>
        </p:nvPicPr>
        <p:blipFill>
          <a:blip r:embed="rId2"/>
          <a:stretch>
            <a:fillRect/>
          </a:stretch>
        </p:blipFill>
        <p:spPr>
          <a:xfrm>
            <a:off x="189548" y="2848883"/>
            <a:ext cx="6172232" cy="3506198"/>
          </a:xfrm>
          <a:prstGeom prst="rect">
            <a:avLst/>
          </a:prstGeom>
        </p:spPr>
      </p:pic>
      <p:pic>
        <p:nvPicPr>
          <p:cNvPr id="5" name="Picture 4"/>
          <p:cNvPicPr>
            <a:picLocks noChangeAspect="1"/>
          </p:cNvPicPr>
          <p:nvPr/>
        </p:nvPicPr>
        <p:blipFill>
          <a:blip r:embed="rId3"/>
          <a:stretch>
            <a:fillRect/>
          </a:stretch>
        </p:blipFill>
        <p:spPr>
          <a:xfrm>
            <a:off x="6448425" y="3700462"/>
            <a:ext cx="5553075" cy="1400175"/>
          </a:xfrm>
          <a:prstGeom prst="rect">
            <a:avLst/>
          </a:prstGeom>
        </p:spPr>
      </p:pic>
      <p:sp>
        <p:nvSpPr>
          <p:cNvPr id="6" name="Slide Number Placeholder 5"/>
          <p:cNvSpPr>
            <a:spLocks noGrp="1"/>
          </p:cNvSpPr>
          <p:nvPr>
            <p:ph type="sldNum" sz="quarter" idx="12"/>
          </p:nvPr>
        </p:nvSpPr>
        <p:spPr/>
        <p:txBody>
          <a:bodyPr/>
          <a:lstStyle/>
          <a:p>
            <a:fld id="{50C8F614-2559-4B89-9437-B47709B56077}" type="slidenum">
              <a:rPr lang="en-US" smtClean="0"/>
              <a:t>26</a:t>
            </a:fld>
            <a:endParaRPr lang="en-US"/>
          </a:p>
        </p:txBody>
      </p:sp>
    </p:spTree>
    <p:extLst>
      <p:ext uri="{BB962C8B-B14F-4D97-AF65-F5344CB8AC3E}">
        <p14:creationId xmlns:p14="http://schemas.microsoft.com/office/powerpoint/2010/main" val="303139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4.10 Timers</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Test the Code Again:</a:t>
            </a:r>
          </a:p>
          <a:p>
            <a:pPr marL="0" indent="0">
              <a:buNone/>
            </a:pPr>
            <a:r>
              <a:rPr lang="en-US" i="1" dirty="0"/>
              <a:t>			</a:t>
            </a:r>
            <a:r>
              <a:rPr lang="en-US" sz="2400" dirty="0"/>
              <a:t>Test Case 1: Checking Timer Functionality</a:t>
            </a:r>
            <a:r>
              <a:rPr lang="en-US" i="1" dirty="0"/>
              <a:t> </a:t>
            </a:r>
          </a:p>
        </p:txBody>
      </p:sp>
      <p:pic>
        <p:nvPicPr>
          <p:cNvPr id="6" name="Picture 5"/>
          <p:cNvPicPr>
            <a:picLocks noChangeAspect="1"/>
          </p:cNvPicPr>
          <p:nvPr/>
        </p:nvPicPr>
        <p:blipFill>
          <a:blip r:embed="rId2"/>
          <a:stretch>
            <a:fillRect/>
          </a:stretch>
        </p:blipFill>
        <p:spPr>
          <a:xfrm>
            <a:off x="3469957" y="2769870"/>
            <a:ext cx="5572125" cy="3124200"/>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27</a:t>
            </a:fld>
            <a:endParaRPr lang="en-US"/>
          </a:p>
        </p:txBody>
      </p:sp>
    </p:spTree>
    <p:extLst>
      <p:ext uri="{BB962C8B-B14F-4D97-AF65-F5344CB8AC3E}">
        <p14:creationId xmlns:p14="http://schemas.microsoft.com/office/powerpoint/2010/main" val="317185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17: Teddy Bear Explosions</a:t>
            </a:r>
          </a:p>
        </p:txBody>
      </p:sp>
      <p:sp>
        <p:nvSpPr>
          <p:cNvPr id="3" name="Content Placeholder 2"/>
          <p:cNvSpPr>
            <a:spLocks noGrp="1"/>
          </p:cNvSpPr>
          <p:nvPr>
            <p:ph idx="1"/>
          </p:nvPr>
        </p:nvSpPr>
        <p:spPr/>
        <p:txBody>
          <a:bodyPr/>
          <a:lstStyle/>
          <a:p>
            <a:r>
              <a:rPr lang="en-US" dirty="0"/>
              <a:t>View LMS</a:t>
            </a:r>
          </a:p>
        </p:txBody>
      </p:sp>
      <p:sp>
        <p:nvSpPr>
          <p:cNvPr id="4" name="Slide Number Placeholder 3"/>
          <p:cNvSpPr>
            <a:spLocks noGrp="1"/>
          </p:cNvSpPr>
          <p:nvPr>
            <p:ph type="sldNum" sz="quarter" idx="12"/>
          </p:nvPr>
        </p:nvSpPr>
        <p:spPr/>
        <p:txBody>
          <a:bodyPr/>
          <a:lstStyle/>
          <a:p>
            <a:fld id="{50C8F614-2559-4B89-9437-B47709B56077}" type="slidenum">
              <a:rPr lang="en-US" smtClean="0"/>
              <a:t>28</a:t>
            </a:fld>
            <a:endParaRPr lang="en-US"/>
          </a:p>
        </p:txBody>
      </p:sp>
    </p:spTree>
    <p:extLst>
      <p:ext uri="{BB962C8B-B14F-4D97-AF65-F5344CB8AC3E}">
        <p14:creationId xmlns:p14="http://schemas.microsoft.com/office/powerpoint/2010/main" val="3570912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4.11 Putting It All Together</a:t>
            </a:r>
            <a:endParaRPr lang="en-US" dirty="0"/>
          </a:p>
        </p:txBody>
      </p:sp>
      <p:sp>
        <p:nvSpPr>
          <p:cNvPr id="3" name="Content Placeholder 2"/>
          <p:cNvSpPr>
            <a:spLocks noGrp="1"/>
          </p:cNvSpPr>
          <p:nvPr>
            <p:ph idx="1"/>
          </p:nvPr>
        </p:nvSpPr>
        <p:spPr>
          <a:xfrm>
            <a:off x="838200" y="1825624"/>
            <a:ext cx="11163300" cy="4815205"/>
          </a:xfrm>
        </p:spPr>
        <p:txBody>
          <a:bodyPr/>
          <a:lstStyle/>
          <a:p>
            <a:r>
              <a:rPr lang="en-US" dirty="0"/>
              <a:t>Problem description:</a:t>
            </a:r>
          </a:p>
          <a:p>
            <a:pPr lvl="1"/>
            <a:r>
              <a:rPr lang="en-US" dirty="0"/>
              <a:t>Move teddy bears around the screen until the player quits the game. Each teddy bear should only live for 10 seconds, then should be removed from the game. New teddy bears of random colors should be spawned into the game at random screen locations at random intervals between 1 and 2 seconds.</a:t>
            </a:r>
          </a:p>
          <a:p>
            <a:r>
              <a:rPr lang="en-US" i="1" dirty="0"/>
              <a:t>Understand the Problem</a:t>
            </a:r>
            <a:r>
              <a:rPr lang="en-US" dirty="0"/>
              <a:t>:</a:t>
            </a:r>
          </a:p>
          <a:p>
            <a:pPr lvl="1"/>
            <a:r>
              <a:rPr lang="en-US" dirty="0"/>
              <a:t>There's really nothing confusing about the problem, though random seems to appear an awful lot!</a:t>
            </a:r>
          </a:p>
          <a:p>
            <a:pPr lvl="1"/>
            <a:r>
              <a:rPr lang="en-US" dirty="0"/>
              <a:t>The problem description doesn't specify how many bears to start with, so we'll just start with none and let the </a:t>
            </a:r>
            <a:r>
              <a:rPr lang="en-US" dirty="0" err="1"/>
              <a:t>spawner</a:t>
            </a:r>
            <a:r>
              <a:rPr lang="en-US" dirty="0"/>
              <a:t> populate the game with teddy bears.</a:t>
            </a:r>
            <a:r>
              <a:rPr lang="en-US" i="1" dirty="0"/>
              <a:t>		</a:t>
            </a:r>
          </a:p>
        </p:txBody>
      </p:sp>
      <p:sp>
        <p:nvSpPr>
          <p:cNvPr id="4" name="Slide Number Placeholder 3"/>
          <p:cNvSpPr>
            <a:spLocks noGrp="1"/>
          </p:cNvSpPr>
          <p:nvPr>
            <p:ph type="sldNum" sz="quarter" idx="12"/>
          </p:nvPr>
        </p:nvSpPr>
        <p:spPr/>
        <p:txBody>
          <a:bodyPr/>
          <a:lstStyle/>
          <a:p>
            <a:fld id="{50C8F614-2559-4B89-9437-B47709B56077}" type="slidenum">
              <a:rPr lang="en-US" smtClean="0"/>
              <a:t>29</a:t>
            </a:fld>
            <a:endParaRPr lang="en-US"/>
          </a:p>
        </p:txBody>
      </p:sp>
    </p:spTree>
    <p:extLst>
      <p:ext uri="{BB962C8B-B14F-4D97-AF65-F5344CB8AC3E}">
        <p14:creationId xmlns:p14="http://schemas.microsoft.com/office/powerpoint/2010/main" val="401055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endParaRPr lang="en-US" dirty="0"/>
          </a:p>
          <a:p>
            <a:endParaRPr lang="en-US" dirty="0"/>
          </a:p>
          <a:p>
            <a:endParaRPr lang="en-US" dirty="0"/>
          </a:p>
          <a:p>
            <a:endParaRPr lang="en-US" dirty="0"/>
          </a:p>
          <a:p>
            <a:endParaRPr lang="en-US" dirty="0"/>
          </a:p>
          <a:p>
            <a:r>
              <a:rPr lang="en-US" dirty="0"/>
              <a:t>Example:</a:t>
            </a:r>
          </a:p>
        </p:txBody>
      </p:sp>
      <p:pic>
        <p:nvPicPr>
          <p:cNvPr id="4" name="Picture 3"/>
          <p:cNvPicPr>
            <a:picLocks noChangeAspect="1"/>
          </p:cNvPicPr>
          <p:nvPr/>
        </p:nvPicPr>
        <p:blipFill>
          <a:blip r:embed="rId2"/>
          <a:stretch>
            <a:fillRect/>
          </a:stretch>
        </p:blipFill>
        <p:spPr>
          <a:xfrm>
            <a:off x="2325418" y="1825624"/>
            <a:ext cx="7541163" cy="2581275"/>
          </a:xfrm>
          <a:prstGeom prst="rect">
            <a:avLst/>
          </a:prstGeom>
        </p:spPr>
      </p:pic>
      <p:pic>
        <p:nvPicPr>
          <p:cNvPr id="5" name="Picture 4"/>
          <p:cNvPicPr>
            <a:picLocks noChangeAspect="1"/>
          </p:cNvPicPr>
          <p:nvPr/>
        </p:nvPicPr>
        <p:blipFill>
          <a:blip r:embed="rId3"/>
          <a:stretch>
            <a:fillRect/>
          </a:stretch>
        </p:blipFill>
        <p:spPr>
          <a:xfrm>
            <a:off x="163830" y="5185726"/>
            <a:ext cx="4963412" cy="664845"/>
          </a:xfrm>
          <a:prstGeom prst="rect">
            <a:avLst/>
          </a:prstGeom>
        </p:spPr>
      </p:pic>
      <p:pic>
        <p:nvPicPr>
          <p:cNvPr id="7" name="Picture 6"/>
          <p:cNvPicPr>
            <a:picLocks noChangeAspect="1"/>
          </p:cNvPicPr>
          <p:nvPr/>
        </p:nvPicPr>
        <p:blipFill>
          <a:blip r:embed="rId4"/>
          <a:stretch>
            <a:fillRect/>
          </a:stretch>
        </p:blipFill>
        <p:spPr>
          <a:xfrm>
            <a:off x="6095999" y="4941886"/>
            <a:ext cx="5619750" cy="1152525"/>
          </a:xfrm>
          <a:prstGeom prst="rect">
            <a:avLst/>
          </a:prstGeom>
        </p:spPr>
      </p:pic>
      <p:sp>
        <p:nvSpPr>
          <p:cNvPr id="8" name="Right Arrow 7"/>
          <p:cNvSpPr/>
          <p:nvPr/>
        </p:nvSpPr>
        <p:spPr>
          <a:xfrm>
            <a:off x="5280660" y="5417820"/>
            <a:ext cx="708660" cy="432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0C8F614-2559-4B89-9437-B47709B56077}" type="slidenum">
              <a:rPr lang="en-US" smtClean="0"/>
              <a:t>3</a:t>
            </a:fld>
            <a:endParaRPr lang="en-US"/>
          </a:p>
        </p:txBody>
      </p:sp>
    </p:spTree>
    <p:extLst>
      <p:ext uri="{BB962C8B-B14F-4D97-AF65-F5344CB8AC3E}">
        <p14:creationId xmlns:p14="http://schemas.microsoft.com/office/powerpoint/2010/main" val="391902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4.11 Putting It All Together</a:t>
            </a:r>
            <a:endParaRPr lang="en-US" dirty="0"/>
          </a:p>
        </p:txBody>
      </p:sp>
      <p:sp>
        <p:nvSpPr>
          <p:cNvPr id="3" name="Content Placeholder 2"/>
          <p:cNvSpPr>
            <a:spLocks noGrp="1"/>
          </p:cNvSpPr>
          <p:nvPr>
            <p:ph idx="1"/>
          </p:nvPr>
        </p:nvSpPr>
        <p:spPr>
          <a:xfrm>
            <a:off x="838200" y="1825624"/>
            <a:ext cx="11163300" cy="4815205"/>
          </a:xfrm>
        </p:spPr>
        <p:txBody>
          <a:bodyPr/>
          <a:lstStyle/>
          <a:p>
            <a:r>
              <a:rPr lang="en-US" i="1" dirty="0"/>
              <a:t>Design a Solution</a:t>
            </a:r>
            <a:r>
              <a:rPr lang="en-US" dirty="0"/>
              <a:t>: </a:t>
            </a:r>
            <a:r>
              <a:rPr lang="en-US" sz="2400" dirty="0" err="1"/>
              <a:t>TeddyBearSpawner</a:t>
            </a:r>
            <a:r>
              <a:rPr lang="en-US" sz="2400" dirty="0"/>
              <a:t> Class UML</a:t>
            </a:r>
            <a:r>
              <a:rPr lang="en-US" i="1" dirty="0"/>
              <a:t>	</a:t>
            </a:r>
          </a:p>
        </p:txBody>
      </p:sp>
      <p:pic>
        <p:nvPicPr>
          <p:cNvPr id="4" name="Picture 3"/>
          <p:cNvPicPr>
            <a:picLocks noChangeAspect="1"/>
          </p:cNvPicPr>
          <p:nvPr/>
        </p:nvPicPr>
        <p:blipFill>
          <a:blip r:embed="rId2"/>
          <a:stretch>
            <a:fillRect/>
          </a:stretch>
        </p:blipFill>
        <p:spPr>
          <a:xfrm>
            <a:off x="4470083" y="2385693"/>
            <a:ext cx="2662316" cy="4390072"/>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30</a:t>
            </a:fld>
            <a:endParaRPr lang="en-US"/>
          </a:p>
        </p:txBody>
      </p:sp>
    </p:spTree>
    <p:extLst>
      <p:ext uri="{BB962C8B-B14F-4D97-AF65-F5344CB8AC3E}">
        <p14:creationId xmlns:p14="http://schemas.microsoft.com/office/powerpoint/2010/main" val="3714490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4.11 Putting It All Together</a:t>
            </a:r>
            <a:endParaRPr lang="en-US" dirty="0"/>
          </a:p>
        </p:txBody>
      </p:sp>
      <p:sp>
        <p:nvSpPr>
          <p:cNvPr id="3" name="Content Placeholder 2"/>
          <p:cNvSpPr>
            <a:spLocks noGrp="1"/>
          </p:cNvSpPr>
          <p:nvPr>
            <p:ph idx="1"/>
          </p:nvPr>
        </p:nvSpPr>
        <p:spPr>
          <a:xfrm>
            <a:off x="838200" y="1825624"/>
            <a:ext cx="11163300" cy="4815205"/>
          </a:xfrm>
        </p:spPr>
        <p:txBody>
          <a:bodyPr>
            <a:normAutofit lnSpcReduction="10000"/>
          </a:bodyPr>
          <a:lstStyle/>
          <a:p>
            <a:r>
              <a:rPr lang="en-US" i="1" dirty="0"/>
              <a:t>Write Test Cases</a:t>
            </a:r>
            <a:r>
              <a:rPr lang="en-US" dirty="0"/>
              <a:t>:</a:t>
            </a:r>
          </a:p>
          <a:p>
            <a:endParaRPr lang="en-US" dirty="0"/>
          </a:p>
          <a:p>
            <a:endParaRPr lang="en-US" dirty="0"/>
          </a:p>
          <a:p>
            <a:endParaRPr lang="en-US" dirty="0"/>
          </a:p>
          <a:p>
            <a:endParaRPr lang="en-US" dirty="0"/>
          </a:p>
          <a:p>
            <a:endParaRPr lang="en-US" dirty="0"/>
          </a:p>
          <a:p>
            <a:r>
              <a:rPr lang="en-US" i="1" dirty="0"/>
              <a:t>Write the Code</a:t>
            </a:r>
            <a:r>
              <a:rPr lang="en-US" dirty="0"/>
              <a:t>:</a:t>
            </a:r>
          </a:p>
          <a:p>
            <a:pPr lvl="1"/>
            <a:r>
              <a:rPr lang="en-US" dirty="0"/>
              <a:t>Read yourself.</a:t>
            </a:r>
          </a:p>
          <a:p>
            <a:r>
              <a:rPr lang="en-US" i="1" dirty="0"/>
              <a:t>Test the Code</a:t>
            </a:r>
            <a:r>
              <a:rPr lang="en-US" dirty="0"/>
              <a:t>:</a:t>
            </a:r>
          </a:p>
          <a:p>
            <a:pPr lvl="1"/>
            <a:r>
              <a:rPr lang="en-US" dirty="0"/>
              <a:t>Do yourself. </a:t>
            </a:r>
            <a:r>
              <a:rPr lang="en-US" i="1" dirty="0"/>
              <a:t>	</a:t>
            </a:r>
          </a:p>
        </p:txBody>
      </p:sp>
      <p:pic>
        <p:nvPicPr>
          <p:cNvPr id="5" name="Picture 4"/>
          <p:cNvPicPr>
            <a:picLocks noChangeAspect="1"/>
          </p:cNvPicPr>
          <p:nvPr/>
        </p:nvPicPr>
        <p:blipFill>
          <a:blip r:embed="rId2"/>
          <a:stretch>
            <a:fillRect/>
          </a:stretch>
        </p:blipFill>
        <p:spPr>
          <a:xfrm>
            <a:off x="2065972" y="2569845"/>
            <a:ext cx="7534275" cy="2152650"/>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31</a:t>
            </a:fld>
            <a:endParaRPr lang="en-US"/>
          </a:p>
        </p:txBody>
      </p:sp>
    </p:spTree>
    <p:extLst>
      <p:ext uri="{BB962C8B-B14F-4D97-AF65-F5344CB8AC3E}">
        <p14:creationId xmlns:p14="http://schemas.microsoft.com/office/powerpoint/2010/main" val="372984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4.12 Common Mistakes</a:t>
            </a:r>
            <a:endParaRPr lang="en-US" dirty="0"/>
          </a:p>
        </p:txBody>
      </p:sp>
      <p:sp>
        <p:nvSpPr>
          <p:cNvPr id="3" name="Content Placeholder 2"/>
          <p:cNvSpPr>
            <a:spLocks noGrp="1"/>
          </p:cNvSpPr>
          <p:nvPr>
            <p:ph idx="1"/>
          </p:nvPr>
        </p:nvSpPr>
        <p:spPr>
          <a:xfrm>
            <a:off x="838200" y="1825624"/>
            <a:ext cx="11163300" cy="4815205"/>
          </a:xfrm>
        </p:spPr>
        <p:txBody>
          <a:bodyPr>
            <a:normAutofit lnSpcReduction="10000"/>
          </a:bodyPr>
          <a:lstStyle/>
          <a:p>
            <a:r>
              <a:rPr lang="en-US" i="1" dirty="0"/>
              <a:t>Using = Instead of == in a Boolean Expression</a:t>
            </a:r>
          </a:p>
          <a:p>
            <a:pPr lvl="1"/>
            <a:r>
              <a:rPr lang="en-US" dirty="0"/>
              <a:t>using = assigns a value to a variable, while using == compares two values for equality.</a:t>
            </a:r>
          </a:p>
          <a:p>
            <a:r>
              <a:rPr lang="en-US" i="1" dirty="0"/>
              <a:t>Missing Breaks in a Switch Statement</a:t>
            </a:r>
          </a:p>
          <a:p>
            <a:pPr lvl="1"/>
            <a:r>
              <a:rPr lang="en-US" dirty="0"/>
              <a:t>If we forget this break after an alternative, the compiler will give us an error saying that we're not allowed to “fall through” from one case label (alternative) to another.</a:t>
            </a:r>
          </a:p>
          <a:p>
            <a:r>
              <a:rPr lang="en-US" i="1" dirty="0"/>
              <a:t>Not Including All Possible Values in Switch Statement</a:t>
            </a:r>
          </a:p>
          <a:p>
            <a:pPr lvl="1"/>
            <a:r>
              <a:rPr lang="en-US" dirty="0"/>
              <a:t>If there are some variable values for which you don't need to do</a:t>
            </a:r>
            <a:br>
              <a:rPr lang="en-US" dirty="0"/>
            </a:br>
            <a:r>
              <a:rPr lang="en-US" dirty="0"/>
              <a:t>anything, simply include:</a:t>
            </a:r>
          </a:p>
          <a:p>
            <a:pPr lvl="1"/>
            <a:endParaRPr lang="en-US" dirty="0"/>
          </a:p>
          <a:p>
            <a:r>
              <a:rPr lang="en-US" i="1" dirty="0"/>
              <a:t>Trying to use 0 for z in screen coordinates</a:t>
            </a:r>
            <a:endParaRPr lang="en-US" dirty="0"/>
          </a:p>
        </p:txBody>
      </p:sp>
      <p:pic>
        <p:nvPicPr>
          <p:cNvPr id="4" name="Picture 3"/>
          <p:cNvPicPr>
            <a:picLocks noChangeAspect="1"/>
          </p:cNvPicPr>
          <p:nvPr/>
        </p:nvPicPr>
        <p:blipFill>
          <a:blip r:embed="rId2"/>
          <a:stretch>
            <a:fillRect/>
          </a:stretch>
        </p:blipFill>
        <p:spPr>
          <a:xfrm>
            <a:off x="4876800" y="5113972"/>
            <a:ext cx="1386840" cy="534274"/>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32</a:t>
            </a:fld>
            <a:endParaRPr lang="en-US"/>
          </a:p>
        </p:txBody>
      </p:sp>
    </p:spTree>
    <p:extLst>
      <p:ext uri="{BB962C8B-B14F-4D97-AF65-F5344CB8AC3E}">
        <p14:creationId xmlns:p14="http://schemas.microsoft.com/office/powerpoint/2010/main" val="1599185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a:bodyPr>
          <a:lstStyle/>
          <a:p>
            <a:r>
              <a:rPr lang="en-US" dirty="0"/>
              <a:t>Selection Control Structure</a:t>
            </a:r>
          </a:p>
          <a:p>
            <a:r>
              <a:rPr lang="en-US" dirty="0"/>
              <a:t>If Statements</a:t>
            </a:r>
          </a:p>
          <a:p>
            <a:r>
              <a:rPr lang="en-US" dirty="0"/>
              <a:t>Switch Statements</a:t>
            </a:r>
          </a:p>
          <a:p>
            <a:r>
              <a:rPr lang="en-US" dirty="0"/>
              <a:t>Timers </a:t>
            </a:r>
          </a:p>
          <a:p>
            <a:r>
              <a:rPr lang="en-US" dirty="0"/>
              <a:t>Common Mistakes</a:t>
            </a:r>
          </a:p>
        </p:txBody>
      </p:sp>
      <p:sp>
        <p:nvSpPr>
          <p:cNvPr id="4" name="Slide Number Placeholder 3"/>
          <p:cNvSpPr>
            <a:spLocks noGrp="1"/>
          </p:cNvSpPr>
          <p:nvPr>
            <p:ph type="sldNum" sz="quarter" idx="12"/>
          </p:nvPr>
        </p:nvSpPr>
        <p:spPr/>
        <p:txBody>
          <a:bodyPr/>
          <a:lstStyle/>
          <a:p>
            <a:fld id="{50C8F614-2559-4B89-9437-B47709B56077}" type="slidenum">
              <a:rPr lang="en-US" smtClean="0"/>
              <a:t>33</a:t>
            </a:fld>
            <a:endParaRPr lang="en-US"/>
          </a:p>
        </p:txBody>
      </p:sp>
    </p:spTree>
    <p:extLst>
      <p:ext uri="{BB962C8B-B14F-4D97-AF65-F5344CB8AC3E}">
        <p14:creationId xmlns:p14="http://schemas.microsoft.com/office/powerpoint/2010/main" val="220246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r>
              <a:rPr lang="en-US" dirty="0"/>
              <a:t>A number of </a:t>
            </a:r>
            <a:r>
              <a:rPr lang="en-US" i="1" dirty="0"/>
              <a:t>relational operators </a:t>
            </a:r>
            <a:r>
              <a:rPr lang="en-US" dirty="0"/>
              <a:t>in C# that let us compare two things:</a:t>
            </a:r>
          </a:p>
          <a:p>
            <a:pPr lvl="1"/>
            <a:r>
              <a:rPr lang="en-US" dirty="0"/>
              <a:t>==, equal to</a:t>
            </a:r>
            <a:br>
              <a:rPr lang="en-US" dirty="0"/>
            </a:br>
            <a:r>
              <a:rPr lang="en-US" dirty="0"/>
              <a:t>!=, not equal to</a:t>
            </a:r>
            <a:br>
              <a:rPr lang="en-US" dirty="0"/>
            </a:br>
            <a:r>
              <a:rPr lang="en-US" dirty="0"/>
              <a:t>&lt;, less than</a:t>
            </a:r>
            <a:br>
              <a:rPr lang="en-US" dirty="0"/>
            </a:br>
            <a:r>
              <a:rPr lang="en-US" dirty="0"/>
              <a:t>&lt;=, less than or equal to </a:t>
            </a:r>
            <a:br>
              <a:rPr lang="en-US" dirty="0"/>
            </a:br>
            <a:r>
              <a:rPr lang="en-US" dirty="0"/>
              <a:t>&gt;, greater than</a:t>
            </a:r>
            <a:br>
              <a:rPr lang="en-US" dirty="0"/>
            </a:br>
            <a:r>
              <a:rPr lang="en-US" dirty="0"/>
              <a:t>&gt;=, greater than or equal to</a:t>
            </a:r>
          </a:p>
          <a:p>
            <a:r>
              <a:rPr lang="en-US" dirty="0"/>
              <a:t>operators in C# listed from highest to lowest precedence (operators on the same line have the same precedence): </a:t>
            </a:r>
            <a:br>
              <a:rPr lang="en-US" dirty="0"/>
            </a:br>
            <a:endParaRPr lang="en-US" dirty="0"/>
          </a:p>
        </p:txBody>
      </p:sp>
      <p:pic>
        <p:nvPicPr>
          <p:cNvPr id="6" name="Picture 5"/>
          <p:cNvPicPr>
            <a:picLocks noChangeAspect="1"/>
          </p:cNvPicPr>
          <p:nvPr/>
        </p:nvPicPr>
        <p:blipFill>
          <a:blip r:embed="rId2"/>
          <a:stretch>
            <a:fillRect/>
          </a:stretch>
        </p:blipFill>
        <p:spPr>
          <a:xfrm>
            <a:off x="7513321" y="4905042"/>
            <a:ext cx="1893570" cy="1724357"/>
          </a:xfrm>
          <a:prstGeom prst="rect">
            <a:avLst/>
          </a:prstGeom>
        </p:spPr>
      </p:pic>
      <p:sp>
        <p:nvSpPr>
          <p:cNvPr id="4" name="Slide Number Placeholder 3"/>
          <p:cNvSpPr>
            <a:spLocks noGrp="1"/>
          </p:cNvSpPr>
          <p:nvPr>
            <p:ph type="sldNum" sz="quarter" idx="12"/>
          </p:nvPr>
        </p:nvSpPr>
        <p:spPr/>
        <p:txBody>
          <a:bodyPr/>
          <a:lstStyle/>
          <a:p>
            <a:fld id="{50C8F614-2559-4B89-9437-B47709B56077}" type="slidenum">
              <a:rPr lang="en-US" smtClean="0"/>
              <a:t>4</a:t>
            </a:fld>
            <a:endParaRPr lang="en-US"/>
          </a:p>
        </p:txBody>
      </p:sp>
    </p:spTree>
    <p:extLst>
      <p:ext uri="{BB962C8B-B14F-4D97-AF65-F5344CB8AC3E}">
        <p14:creationId xmlns:p14="http://schemas.microsoft.com/office/powerpoint/2010/main" val="361533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br>
              <a:rPr lang="en-US" dirty="0"/>
            </a:br>
            <a:endParaRPr lang="en-US" dirty="0"/>
          </a:p>
        </p:txBody>
      </p:sp>
      <p:pic>
        <p:nvPicPr>
          <p:cNvPr id="4" name="Picture 3"/>
          <p:cNvPicPr>
            <a:picLocks noChangeAspect="1"/>
          </p:cNvPicPr>
          <p:nvPr/>
        </p:nvPicPr>
        <p:blipFill>
          <a:blip r:embed="rId2"/>
          <a:stretch>
            <a:fillRect/>
          </a:stretch>
        </p:blipFill>
        <p:spPr>
          <a:xfrm>
            <a:off x="2990850" y="1690688"/>
            <a:ext cx="6686550" cy="3200400"/>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5</a:t>
            </a:fld>
            <a:endParaRPr lang="en-US"/>
          </a:p>
        </p:txBody>
      </p:sp>
    </p:spTree>
    <p:extLst>
      <p:ext uri="{BB962C8B-B14F-4D97-AF65-F5344CB8AC3E}">
        <p14:creationId xmlns:p14="http://schemas.microsoft.com/office/powerpoint/2010/main" val="325091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r>
              <a:rPr lang="en-US" dirty="0"/>
              <a:t>Example:</a:t>
            </a:r>
            <a:br>
              <a:rPr lang="en-US" dirty="0"/>
            </a:br>
            <a:endParaRPr lang="en-US" dirty="0"/>
          </a:p>
        </p:txBody>
      </p:sp>
      <p:pic>
        <p:nvPicPr>
          <p:cNvPr id="5" name="Picture 4"/>
          <p:cNvPicPr>
            <a:picLocks noChangeAspect="1"/>
          </p:cNvPicPr>
          <p:nvPr/>
        </p:nvPicPr>
        <p:blipFill>
          <a:blip r:embed="rId2"/>
          <a:stretch>
            <a:fillRect/>
          </a:stretch>
        </p:blipFill>
        <p:spPr>
          <a:xfrm>
            <a:off x="3867150" y="2341561"/>
            <a:ext cx="4057650" cy="914400"/>
          </a:xfrm>
          <a:prstGeom prst="rect">
            <a:avLst/>
          </a:prstGeom>
        </p:spPr>
      </p:pic>
      <p:pic>
        <p:nvPicPr>
          <p:cNvPr id="6" name="Picture 5"/>
          <p:cNvPicPr>
            <a:picLocks noChangeAspect="1"/>
          </p:cNvPicPr>
          <p:nvPr/>
        </p:nvPicPr>
        <p:blipFill>
          <a:blip r:embed="rId3"/>
          <a:stretch>
            <a:fillRect/>
          </a:stretch>
        </p:blipFill>
        <p:spPr>
          <a:xfrm>
            <a:off x="3091815" y="4632639"/>
            <a:ext cx="7791450" cy="2085975"/>
          </a:xfrm>
          <a:prstGeom prst="rect">
            <a:avLst/>
          </a:prstGeom>
        </p:spPr>
      </p:pic>
      <p:sp>
        <p:nvSpPr>
          <p:cNvPr id="7" name="Down Arrow 6"/>
          <p:cNvSpPr/>
          <p:nvPr/>
        </p:nvSpPr>
        <p:spPr>
          <a:xfrm>
            <a:off x="5154930" y="3566160"/>
            <a:ext cx="560070" cy="661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50C8F614-2559-4B89-9437-B47709B56077}" type="slidenum">
              <a:rPr lang="en-US" smtClean="0"/>
              <a:t>6</a:t>
            </a:fld>
            <a:endParaRPr lang="en-US"/>
          </a:p>
        </p:txBody>
      </p:sp>
    </p:spTree>
    <p:extLst>
      <p:ext uri="{BB962C8B-B14F-4D97-AF65-F5344CB8AC3E}">
        <p14:creationId xmlns:p14="http://schemas.microsoft.com/office/powerpoint/2010/main" val="164684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pPr marL="0" indent="0">
              <a:buNone/>
            </a:pPr>
            <a:br>
              <a:rPr lang="en-US" dirty="0"/>
            </a:br>
            <a:endParaRPr lang="en-US" dirty="0"/>
          </a:p>
        </p:txBody>
      </p:sp>
      <p:pic>
        <p:nvPicPr>
          <p:cNvPr id="4" name="Picture 3"/>
          <p:cNvPicPr>
            <a:picLocks noChangeAspect="1"/>
          </p:cNvPicPr>
          <p:nvPr/>
        </p:nvPicPr>
        <p:blipFill>
          <a:blip r:embed="rId2"/>
          <a:stretch>
            <a:fillRect/>
          </a:stretch>
        </p:blipFill>
        <p:spPr>
          <a:xfrm>
            <a:off x="2995612" y="1825624"/>
            <a:ext cx="6677025" cy="5010150"/>
          </a:xfrm>
          <a:prstGeom prst="rect">
            <a:avLst/>
          </a:prstGeom>
        </p:spPr>
      </p:pic>
      <p:sp>
        <p:nvSpPr>
          <p:cNvPr id="5" name="Slide Number Placeholder 4"/>
          <p:cNvSpPr>
            <a:spLocks noGrp="1"/>
          </p:cNvSpPr>
          <p:nvPr>
            <p:ph type="sldNum" sz="quarter" idx="12"/>
          </p:nvPr>
        </p:nvSpPr>
        <p:spPr/>
        <p:txBody>
          <a:bodyPr/>
          <a:lstStyle/>
          <a:p>
            <a:fld id="{50C8F614-2559-4B89-9437-B47709B56077}" type="slidenum">
              <a:rPr lang="en-US" smtClean="0"/>
              <a:t>7</a:t>
            </a:fld>
            <a:endParaRPr lang="en-US"/>
          </a:p>
        </p:txBody>
      </p:sp>
    </p:spTree>
    <p:extLst>
      <p:ext uri="{BB962C8B-B14F-4D97-AF65-F5344CB8AC3E}">
        <p14:creationId xmlns:p14="http://schemas.microsoft.com/office/powerpoint/2010/main" val="111251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4.8 If Statements</a:t>
            </a:r>
            <a:endParaRPr lang="en-US" dirty="0"/>
          </a:p>
        </p:txBody>
      </p:sp>
      <p:sp>
        <p:nvSpPr>
          <p:cNvPr id="3" name="Content Placeholder 2"/>
          <p:cNvSpPr>
            <a:spLocks noGrp="1"/>
          </p:cNvSpPr>
          <p:nvPr>
            <p:ph idx="1"/>
          </p:nvPr>
        </p:nvSpPr>
        <p:spPr>
          <a:xfrm>
            <a:off x="838200" y="1825624"/>
            <a:ext cx="10991850" cy="4803775"/>
          </a:xfrm>
        </p:spPr>
        <p:txBody>
          <a:bodyPr/>
          <a:lstStyle/>
          <a:p>
            <a:br>
              <a:rPr lang="en-US" dirty="0"/>
            </a:br>
            <a:endParaRPr lang="en-US" dirty="0"/>
          </a:p>
        </p:txBody>
      </p:sp>
      <p:pic>
        <p:nvPicPr>
          <p:cNvPr id="5" name="Picture 4"/>
          <p:cNvPicPr>
            <a:picLocks noChangeAspect="1"/>
          </p:cNvPicPr>
          <p:nvPr/>
        </p:nvPicPr>
        <p:blipFill>
          <a:blip r:embed="rId2"/>
          <a:stretch>
            <a:fillRect/>
          </a:stretch>
        </p:blipFill>
        <p:spPr>
          <a:xfrm>
            <a:off x="3271837" y="1690688"/>
            <a:ext cx="5648325" cy="1419225"/>
          </a:xfrm>
          <a:prstGeom prst="rect">
            <a:avLst/>
          </a:prstGeom>
        </p:spPr>
      </p:pic>
      <p:pic>
        <p:nvPicPr>
          <p:cNvPr id="6" name="Picture 5"/>
          <p:cNvPicPr>
            <a:picLocks noChangeAspect="1"/>
          </p:cNvPicPr>
          <p:nvPr/>
        </p:nvPicPr>
        <p:blipFill>
          <a:blip r:embed="rId3"/>
          <a:stretch>
            <a:fillRect/>
          </a:stretch>
        </p:blipFill>
        <p:spPr>
          <a:xfrm>
            <a:off x="2200274" y="3773485"/>
            <a:ext cx="7791450" cy="2990850"/>
          </a:xfrm>
          <a:prstGeom prst="rect">
            <a:avLst/>
          </a:prstGeom>
        </p:spPr>
      </p:pic>
      <p:sp>
        <p:nvSpPr>
          <p:cNvPr id="7" name="Down Arrow 6"/>
          <p:cNvSpPr/>
          <p:nvPr/>
        </p:nvSpPr>
        <p:spPr>
          <a:xfrm>
            <a:off x="5074920" y="3183888"/>
            <a:ext cx="480060" cy="515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50C8F614-2559-4B89-9437-B47709B56077}" type="slidenum">
              <a:rPr lang="en-US" smtClean="0"/>
              <a:t>8</a:t>
            </a:fld>
            <a:endParaRPr lang="en-US"/>
          </a:p>
        </p:txBody>
      </p:sp>
    </p:spTree>
    <p:extLst>
      <p:ext uri="{BB962C8B-B14F-4D97-AF65-F5344CB8AC3E}">
        <p14:creationId xmlns:p14="http://schemas.microsoft.com/office/powerpoint/2010/main" val="32599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14: Jump That Game Object</a:t>
            </a:r>
          </a:p>
        </p:txBody>
      </p:sp>
      <p:sp>
        <p:nvSpPr>
          <p:cNvPr id="3" name="Content Placeholder 2"/>
          <p:cNvSpPr>
            <a:spLocks noGrp="1"/>
          </p:cNvSpPr>
          <p:nvPr>
            <p:ph idx="1"/>
          </p:nvPr>
        </p:nvSpPr>
        <p:spPr/>
        <p:txBody>
          <a:bodyPr/>
          <a:lstStyle/>
          <a:p>
            <a:r>
              <a:rPr lang="en-US" dirty="0"/>
              <a:t>View LMS</a:t>
            </a:r>
          </a:p>
        </p:txBody>
      </p:sp>
      <p:sp>
        <p:nvSpPr>
          <p:cNvPr id="4" name="Slide Number Placeholder 3"/>
          <p:cNvSpPr>
            <a:spLocks noGrp="1"/>
          </p:cNvSpPr>
          <p:nvPr>
            <p:ph type="sldNum" sz="quarter" idx="12"/>
          </p:nvPr>
        </p:nvSpPr>
        <p:spPr/>
        <p:txBody>
          <a:bodyPr/>
          <a:lstStyle/>
          <a:p>
            <a:fld id="{50C8F614-2559-4B89-9437-B47709B56077}" type="slidenum">
              <a:rPr lang="en-US" smtClean="0"/>
              <a:t>9</a:t>
            </a:fld>
            <a:endParaRPr lang="en-US"/>
          </a:p>
        </p:txBody>
      </p:sp>
    </p:spTree>
    <p:extLst>
      <p:ext uri="{BB962C8B-B14F-4D97-AF65-F5344CB8AC3E}">
        <p14:creationId xmlns:p14="http://schemas.microsoft.com/office/powerpoint/2010/main" val="1667360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769</Words>
  <Application>Microsoft Office PowerPoint</Application>
  <PresentationFormat>Widescreen</PresentationFormat>
  <Paragraphs>152</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Module 4 Unity 2D Basics and Selection</vt:lpstr>
      <vt:lpstr>Content (slot 3)</vt:lpstr>
      <vt:lpstr>4.8 If Statements</vt:lpstr>
      <vt:lpstr>4.8 If Statements</vt:lpstr>
      <vt:lpstr>4.8 If Statements</vt:lpstr>
      <vt:lpstr>4.8 If Statements</vt:lpstr>
      <vt:lpstr>4.8 If Statements</vt:lpstr>
      <vt:lpstr>4.8 If Statements</vt:lpstr>
      <vt:lpstr>Exercise 14: Jump That Game Object</vt:lpstr>
      <vt:lpstr>4.9 Switch Statements</vt:lpstr>
      <vt:lpstr>4.9 Switch Statements</vt:lpstr>
      <vt:lpstr>4.9 Switch Statements</vt:lpstr>
      <vt:lpstr>Exercise 15: If and Switch Statements</vt:lpstr>
      <vt:lpstr>Exercise 16: Shrink and Grow</vt:lpstr>
      <vt:lpstr>4.10 Timers</vt:lpstr>
      <vt:lpstr>4.10 Timers</vt:lpstr>
      <vt:lpstr>4.10 Timers</vt:lpstr>
      <vt:lpstr>4.10 Timers</vt:lpstr>
      <vt:lpstr>4.10 Timers</vt:lpstr>
      <vt:lpstr>4.10 Timers</vt:lpstr>
      <vt:lpstr>4.10 Timers</vt:lpstr>
      <vt:lpstr>4.10 Timers</vt:lpstr>
      <vt:lpstr>4.10 Timers</vt:lpstr>
      <vt:lpstr>4.10 Timers</vt:lpstr>
      <vt:lpstr>4.10 Timers</vt:lpstr>
      <vt:lpstr>4.10 Timers</vt:lpstr>
      <vt:lpstr>4.10 Timers</vt:lpstr>
      <vt:lpstr>Exercise 17: Teddy Bear Explosions</vt:lpstr>
      <vt:lpstr>4.11 Putting It All Together</vt:lpstr>
      <vt:lpstr>4.11 Putting It All Together</vt:lpstr>
      <vt:lpstr>4.11 Putting It All Together</vt:lpstr>
      <vt:lpstr>4.12 Common Mistakes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USER</dc:creator>
  <cp:lastModifiedBy>Phu Chu Dinh</cp:lastModifiedBy>
  <cp:revision>43</cp:revision>
  <dcterms:created xsi:type="dcterms:W3CDTF">2021-12-09T01:54:36Z</dcterms:created>
  <dcterms:modified xsi:type="dcterms:W3CDTF">2022-04-19T02:46:03Z</dcterms:modified>
</cp:coreProperties>
</file>