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i7DIygQlmCcSkkDxyv++MnCu0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5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9776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01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77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978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10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283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80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673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159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16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397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96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4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99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149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862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790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634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801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259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672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007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02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65655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27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31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01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89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827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87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5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3"/>
          <p:cNvSpPr>
            <a:spLocks noGrp="1"/>
          </p:cNvSpPr>
          <p:nvPr>
            <p:ph type="pic" idx="2"/>
          </p:nvPr>
        </p:nvSpPr>
        <p:spPr>
          <a:xfrm>
            <a:off x="5183188" y="987425"/>
            <a:ext cx="6172200" cy="4873625"/>
          </a:xfrm>
          <a:prstGeom prst="rect">
            <a:avLst/>
          </a:prstGeom>
          <a:noFill/>
          <a:ln>
            <a:noFill/>
          </a:ln>
        </p:spPr>
      </p:sp>
      <p:sp>
        <p:nvSpPr>
          <p:cNvPr id="68" name="Google Shape;68;p6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Module 5</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r>
              <a:rPr lang="en-US" sz="6600"/>
              <a:t>Unity Input</a:t>
            </a:r>
            <a:endParaRPr sz="6600"/>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5" name="Picture 4"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063" y="887329"/>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56" name="Google Shape;156;p10"/>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685800" lvl="1" indent="-76200" algn="l" rtl="0">
              <a:lnSpc>
                <a:spcPct val="90000"/>
              </a:lnSpc>
              <a:spcBef>
                <a:spcPts val="0"/>
              </a:spcBef>
              <a:spcAft>
                <a:spcPts val="0"/>
              </a:spcAft>
              <a:buClr>
                <a:schemeClr val="dk1"/>
              </a:buClr>
              <a:buSzPts val="2400"/>
              <a:buNone/>
            </a:pPr>
            <a:endParaRPr/>
          </a:p>
        </p:txBody>
      </p:sp>
      <p:sp>
        <p:nvSpPr>
          <p:cNvPr id="157" name="Google Shape;15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58" name="Google Shape;158;p10"/>
          <p:cNvPicPr preferRelativeResize="0"/>
          <p:nvPr/>
        </p:nvPicPr>
        <p:blipFill rotWithShape="1">
          <a:blip r:embed="rId3">
            <a:alphaModFix/>
          </a:blip>
          <a:srcRect/>
          <a:stretch/>
        </p:blipFill>
        <p:spPr>
          <a:xfrm>
            <a:off x="2107957" y="1690688"/>
            <a:ext cx="7324725" cy="507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64" name="Google Shape;164;p11"/>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685800" lvl="1" indent="-76200" algn="l" rtl="0">
              <a:lnSpc>
                <a:spcPct val="90000"/>
              </a:lnSpc>
              <a:spcBef>
                <a:spcPts val="0"/>
              </a:spcBef>
              <a:spcAft>
                <a:spcPts val="0"/>
              </a:spcAft>
              <a:buClr>
                <a:schemeClr val="dk1"/>
              </a:buClr>
              <a:buSzPts val="2400"/>
              <a:buNone/>
            </a:pPr>
            <a:endParaRPr/>
          </a:p>
        </p:txBody>
      </p:sp>
      <p:sp>
        <p:nvSpPr>
          <p:cNvPr id="165" name="Google Shape;16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66" name="Google Shape;166;p11"/>
          <p:cNvPicPr preferRelativeResize="0"/>
          <p:nvPr/>
        </p:nvPicPr>
        <p:blipFill rotWithShape="1">
          <a:blip r:embed="rId3">
            <a:alphaModFix/>
          </a:blip>
          <a:srcRect/>
          <a:stretch/>
        </p:blipFill>
        <p:spPr>
          <a:xfrm>
            <a:off x="1401127" y="1825625"/>
            <a:ext cx="6029325" cy="1647825"/>
          </a:xfrm>
          <a:prstGeom prst="rect">
            <a:avLst/>
          </a:prstGeom>
          <a:noFill/>
          <a:ln>
            <a:noFill/>
          </a:ln>
        </p:spPr>
      </p:pic>
      <p:pic>
        <p:nvPicPr>
          <p:cNvPr id="167" name="Google Shape;167;p11"/>
          <p:cNvPicPr preferRelativeResize="0"/>
          <p:nvPr/>
        </p:nvPicPr>
        <p:blipFill rotWithShape="1">
          <a:blip r:embed="rId4">
            <a:alphaModFix/>
          </a:blip>
          <a:srcRect/>
          <a:stretch/>
        </p:blipFill>
        <p:spPr>
          <a:xfrm>
            <a:off x="1401127" y="3429000"/>
            <a:ext cx="6334125"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73" name="Google Shape;173;p12"/>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FF0000"/>
              </a:buClr>
              <a:buSzPts val="2400"/>
              <a:buNone/>
            </a:pPr>
            <a:r>
              <a:rPr lang="en-US">
                <a:solidFill>
                  <a:srgbClr val="FF0000"/>
                </a:solidFill>
              </a:rPr>
              <a:t>(2) To blow the TeddyBear up with the left mouse button.</a:t>
            </a:r>
            <a:endParaRPr/>
          </a:p>
          <a:p>
            <a:pPr marL="685800" lvl="1" indent="-228600" algn="l" rtl="0">
              <a:lnSpc>
                <a:spcPct val="90000"/>
              </a:lnSpc>
              <a:spcBef>
                <a:spcPts val="500"/>
              </a:spcBef>
              <a:spcAft>
                <a:spcPts val="0"/>
              </a:spcAft>
              <a:buClr>
                <a:schemeClr val="dk1"/>
              </a:buClr>
              <a:buSzPts val="2400"/>
              <a:buChar char="•"/>
            </a:pPr>
            <a:r>
              <a:rPr lang="en-US"/>
              <a:t>Build an Explosion prefab</a:t>
            </a:r>
            <a:endParaRPr/>
          </a:p>
        </p:txBody>
      </p:sp>
      <p:sp>
        <p:nvSpPr>
          <p:cNvPr id="174" name="Google Shape;17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80" name="Google Shape;180;p13"/>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 the explosion sprite in the Sprites folder of the Project window and use the dropdown in the Inspector to change the Sprite Mode to Multiple.</a:t>
            </a:r>
            <a:endParaRPr/>
          </a:p>
          <a:p>
            <a:pPr marL="228600" lvl="0" indent="-228600" algn="l" rtl="0">
              <a:lnSpc>
                <a:spcPct val="90000"/>
              </a:lnSpc>
              <a:spcBef>
                <a:spcPts val="1000"/>
              </a:spcBef>
              <a:spcAft>
                <a:spcPts val="0"/>
              </a:spcAft>
              <a:buClr>
                <a:schemeClr val="dk1"/>
              </a:buClr>
              <a:buSzPts val="2800"/>
              <a:buChar char="•"/>
            </a:pPr>
            <a:r>
              <a:rPr lang="en-US"/>
              <a:t>Add an Animator component to the Explosion game object.</a:t>
            </a:r>
            <a:endParaRPr/>
          </a:p>
          <a:p>
            <a:pPr marL="228600" lvl="0" indent="-228600" algn="l" rtl="0">
              <a:lnSpc>
                <a:spcPct val="90000"/>
              </a:lnSpc>
              <a:spcBef>
                <a:spcPts val="1000"/>
              </a:spcBef>
              <a:spcAft>
                <a:spcPts val="0"/>
              </a:spcAft>
              <a:buClr>
                <a:schemeClr val="dk1"/>
              </a:buClr>
              <a:buSzPts val="2800"/>
              <a:buChar char="•"/>
            </a:pPr>
            <a:r>
              <a:rPr lang="en-US"/>
              <a:t>Create new empty Animations and Controllers folders in the Project window.</a:t>
            </a:r>
            <a:endParaRPr/>
          </a:p>
          <a:p>
            <a:pPr marL="228600" lvl="0" indent="-228600" algn="l" rtl="0">
              <a:lnSpc>
                <a:spcPct val="90000"/>
              </a:lnSpc>
              <a:spcBef>
                <a:spcPts val="1000"/>
              </a:spcBef>
              <a:spcAft>
                <a:spcPts val="0"/>
              </a:spcAft>
              <a:buClr>
                <a:schemeClr val="dk1"/>
              </a:buClr>
              <a:buSzPts val="2800"/>
              <a:buChar char="•"/>
            </a:pPr>
            <a:r>
              <a:rPr lang="en-US"/>
              <a:t>Implement the explosionController.</a:t>
            </a:r>
            <a:endParaRPr/>
          </a:p>
          <a:p>
            <a:pPr marL="228600" lvl="0" indent="-228600" algn="l" rtl="0">
              <a:lnSpc>
                <a:spcPct val="90000"/>
              </a:lnSpc>
              <a:spcBef>
                <a:spcPts val="1000"/>
              </a:spcBef>
              <a:spcAft>
                <a:spcPts val="0"/>
              </a:spcAft>
              <a:buClr>
                <a:schemeClr val="dk1"/>
              </a:buClr>
              <a:buSzPts val="2800"/>
              <a:buChar char="•"/>
            </a:pPr>
            <a:r>
              <a:rPr lang="en-US"/>
              <a:t>Click the Play button in the Unity editor to test the animation.</a:t>
            </a:r>
            <a:endParaRPr/>
          </a:p>
          <a:p>
            <a:pPr marL="685800" lvl="1" indent="-228600" algn="l" rtl="0">
              <a:lnSpc>
                <a:spcPct val="90000"/>
              </a:lnSpc>
              <a:spcBef>
                <a:spcPts val="500"/>
              </a:spcBef>
              <a:spcAft>
                <a:spcPts val="0"/>
              </a:spcAft>
              <a:buClr>
                <a:schemeClr val="dk1"/>
              </a:buClr>
              <a:buSzPts val="2400"/>
              <a:buChar char="•"/>
            </a:pPr>
            <a:r>
              <a:rPr lang="en-US"/>
              <a:t>Although it's kind of fun to have explosions loop forever once they're added to our game, that's not very realistic, so we'll fix that now.</a:t>
            </a:r>
            <a:endParaRPr/>
          </a:p>
        </p:txBody>
      </p:sp>
      <p:sp>
        <p:nvSpPr>
          <p:cNvPr id="181" name="Google Shape;18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87" name="Google Shape;187;p14"/>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US" b="1"/>
              <a:t>Explosion in Sprite Editor</a:t>
            </a:r>
            <a:r>
              <a:rPr lang="en-US"/>
              <a:t> </a:t>
            </a:r>
            <a:endParaRPr/>
          </a:p>
        </p:txBody>
      </p:sp>
      <p:sp>
        <p:nvSpPr>
          <p:cNvPr id="188" name="Google Shape;18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89" name="Google Shape;189;p14"/>
          <p:cNvPicPr preferRelativeResize="0"/>
          <p:nvPr/>
        </p:nvPicPr>
        <p:blipFill rotWithShape="1">
          <a:blip r:embed="rId3">
            <a:alphaModFix/>
          </a:blip>
          <a:srcRect/>
          <a:stretch/>
        </p:blipFill>
        <p:spPr>
          <a:xfrm>
            <a:off x="4728210" y="1447800"/>
            <a:ext cx="4648200" cy="541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95" name="Google Shape;195;p15"/>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 new Explosion script in the Scripts folder in the Project window and drag the script onto the Explosion game object in the Hierarchy window.</a:t>
            </a:r>
            <a:endParaRPr/>
          </a:p>
        </p:txBody>
      </p:sp>
      <p:sp>
        <p:nvSpPr>
          <p:cNvPr id="196" name="Google Shape;19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02" name="Google Shape;202;p16"/>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203" name="Google Shape;20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04" name="Google Shape;204;p16"/>
          <p:cNvPicPr preferRelativeResize="0"/>
          <p:nvPr/>
        </p:nvPicPr>
        <p:blipFill rotWithShape="1">
          <a:blip r:embed="rId3">
            <a:alphaModFix/>
          </a:blip>
          <a:srcRect/>
          <a:stretch/>
        </p:blipFill>
        <p:spPr>
          <a:xfrm>
            <a:off x="2281237" y="1624013"/>
            <a:ext cx="7891463" cy="51691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10" name="Google Shape;210;p17"/>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normalizedTime</a:t>
            </a:r>
            <a:r>
              <a:rPr lang="en-US"/>
              <a:t> field is a float, where the integer part is the number of times the animation has looped and the fractional part represents the percent progress in the current loop.</a:t>
            </a:r>
            <a:endParaRPr/>
          </a:p>
          <a:p>
            <a:pPr marL="228600" lvl="0" indent="-228600" algn="l" rtl="0">
              <a:lnSpc>
                <a:spcPct val="90000"/>
              </a:lnSpc>
              <a:spcBef>
                <a:spcPts val="1000"/>
              </a:spcBef>
              <a:spcAft>
                <a:spcPts val="0"/>
              </a:spcAft>
              <a:buClr>
                <a:schemeClr val="dk1"/>
              </a:buClr>
              <a:buSzPts val="2800"/>
              <a:buChar char="•"/>
            </a:pPr>
            <a:r>
              <a:rPr lang="en-US"/>
              <a:t>That means that when the </a:t>
            </a:r>
            <a:r>
              <a:rPr lang="en-US" b="1"/>
              <a:t>normalizedTime</a:t>
            </a:r>
            <a:r>
              <a:rPr lang="en-US"/>
              <a:t> hits 1, it has just completed the first loop through the animation frames.</a:t>
            </a:r>
            <a:endParaRPr/>
          </a:p>
          <a:p>
            <a:pPr marL="228600" lvl="0" indent="-228600" algn="l" rtl="0">
              <a:lnSpc>
                <a:spcPct val="90000"/>
              </a:lnSpc>
              <a:spcBef>
                <a:spcPts val="1000"/>
              </a:spcBef>
              <a:spcAft>
                <a:spcPts val="0"/>
              </a:spcAft>
              <a:buClr>
                <a:schemeClr val="dk1"/>
              </a:buClr>
              <a:buSzPts val="2800"/>
              <a:buChar char="•"/>
            </a:pPr>
            <a:r>
              <a:rPr lang="en-US"/>
              <a:t>Drag the Explosion game object from the Hierarchy window into the Prefabs folder in the Project window to create the prefab. Delete the Explosion game object from the Hierarchy window, because we'll be creating the Explosion at run time on a left click.</a:t>
            </a:r>
            <a:endParaRPr/>
          </a:p>
        </p:txBody>
      </p:sp>
      <p:sp>
        <p:nvSpPr>
          <p:cNvPr id="211" name="Google Shape;21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17" name="Google Shape;217;p18"/>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Add a GameObject field called prefabExplosion to the TeddyBear class and mark is with [SerializeField].</a:t>
            </a:r>
            <a:endParaRPr/>
          </a:p>
          <a:p>
            <a:pPr marL="228600" lvl="0" indent="-228600" algn="l" rtl="0">
              <a:lnSpc>
                <a:spcPct val="90000"/>
              </a:lnSpc>
              <a:spcBef>
                <a:spcPts val="1000"/>
              </a:spcBef>
              <a:spcAft>
                <a:spcPts val="0"/>
              </a:spcAft>
              <a:buClr>
                <a:schemeClr val="dk1"/>
              </a:buClr>
              <a:buSzPts val="2800"/>
              <a:buChar char="•"/>
            </a:pPr>
            <a:r>
              <a:rPr lang="en-US"/>
              <a:t>Add a BlowUpTeddy (user-defined axis) axis in the Input Manager.</a:t>
            </a:r>
            <a:endParaRPr/>
          </a:p>
          <a:p>
            <a:pPr marL="685800" lvl="1" indent="-228600" algn="l" rtl="0">
              <a:lnSpc>
                <a:spcPct val="90000"/>
              </a:lnSpc>
              <a:spcBef>
                <a:spcPts val="500"/>
              </a:spcBef>
              <a:spcAft>
                <a:spcPts val="0"/>
              </a:spcAft>
              <a:buClr>
                <a:schemeClr val="dk1"/>
              </a:buClr>
              <a:buSzPts val="2400"/>
              <a:buChar char="•"/>
            </a:pPr>
            <a:r>
              <a:rPr lang="en-US"/>
              <a:t>Set the Positive Button to space (we'll use that when we process keyboard input later in the chapter) and set the Alt Positive Button to mouse 0 (mouse button 0 is the left mouse button).</a:t>
            </a:r>
            <a:endParaRPr/>
          </a:p>
          <a:p>
            <a:pPr marL="228600" lvl="0" indent="-228600" algn="l" rtl="0">
              <a:lnSpc>
                <a:spcPct val="90000"/>
              </a:lnSpc>
              <a:spcBef>
                <a:spcPts val="1000"/>
              </a:spcBef>
              <a:spcAft>
                <a:spcPts val="0"/>
              </a:spcAft>
              <a:buClr>
                <a:schemeClr val="dk1"/>
              </a:buClr>
              <a:buSzPts val="2800"/>
              <a:buChar char="•"/>
            </a:pPr>
            <a:r>
              <a:rPr lang="en-US"/>
              <a:t>To access an input axis from a script, use the Input </a:t>
            </a:r>
            <a:r>
              <a:rPr lang="en-US" b="1"/>
              <a:t>GetAxis</a:t>
            </a:r>
            <a:r>
              <a:rPr lang="en-US"/>
              <a:t> method.</a:t>
            </a:r>
            <a:endParaRPr/>
          </a:p>
        </p:txBody>
      </p:sp>
      <p:sp>
        <p:nvSpPr>
          <p:cNvPr id="218" name="Google Shape;21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24" name="Google Shape;224;p19"/>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GetAxis </a:t>
            </a:r>
            <a:r>
              <a:rPr lang="en-US"/>
              <a:t>Documentation</a:t>
            </a:r>
            <a:endParaRPr/>
          </a:p>
        </p:txBody>
      </p:sp>
      <p:sp>
        <p:nvSpPr>
          <p:cNvPr id="225" name="Google Shape;22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26" name="Google Shape;226;p19"/>
          <p:cNvPicPr preferRelativeResize="0"/>
          <p:nvPr/>
        </p:nvPicPr>
        <p:blipFill rotWithShape="1">
          <a:blip r:embed="rId3">
            <a:alphaModFix/>
          </a:blip>
          <a:srcRect/>
          <a:stretch/>
        </p:blipFill>
        <p:spPr>
          <a:xfrm>
            <a:off x="1812607" y="2371725"/>
            <a:ext cx="8886825" cy="448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Learning Objectives</a:t>
            </a:r>
            <a:endParaRPr/>
          </a:p>
        </p:txBody>
      </p:sp>
      <p:sp>
        <p:nvSpPr>
          <p:cNvPr id="96" name="Google Shape;96;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 Unity game that processes mouse location input</a:t>
            </a:r>
            <a:endParaRPr/>
          </a:p>
          <a:p>
            <a:pPr marL="228600" lvl="0" indent="-228600" algn="l" rtl="0">
              <a:lnSpc>
                <a:spcPct val="90000"/>
              </a:lnSpc>
              <a:spcBef>
                <a:spcPts val="1000"/>
              </a:spcBef>
              <a:spcAft>
                <a:spcPts val="0"/>
              </a:spcAft>
              <a:buClr>
                <a:schemeClr val="dk1"/>
              </a:buClr>
              <a:buSzPts val="2800"/>
              <a:buChar char="•"/>
            </a:pPr>
            <a:r>
              <a:rPr lang="en-US"/>
              <a:t>Create a Unity game that processes mouse button input</a:t>
            </a:r>
            <a:endParaRPr/>
          </a:p>
          <a:p>
            <a:pPr marL="228600" lvl="0" indent="-228600" algn="l" rtl="0">
              <a:lnSpc>
                <a:spcPct val="90000"/>
              </a:lnSpc>
              <a:spcBef>
                <a:spcPts val="1000"/>
              </a:spcBef>
              <a:spcAft>
                <a:spcPts val="0"/>
              </a:spcAft>
              <a:buClr>
                <a:schemeClr val="dk1"/>
              </a:buClr>
              <a:buSzPts val="2800"/>
              <a:buChar char="•"/>
            </a:pPr>
            <a:r>
              <a:rPr lang="en-US"/>
              <a:t>Create a Unity game that processes keyboard input</a:t>
            </a:r>
            <a:endParaRPr/>
          </a:p>
        </p:txBody>
      </p:sp>
      <p:sp>
        <p:nvSpPr>
          <p:cNvPr id="97" name="Google Shape;9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32" name="Google Shape;232;p20"/>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make the TeddyBear destroy itself on a left click, we add the following code to the end of the Update method:</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Run the game to confirm that the teddy bear still follows the mouse around and that it explodes properly when you click the left mouse button. If it does, select the TeddyBear game object in the Hierarchy window and click the Overrides dropdown near the top of the Inspector and select Apply All so that the TeddyBear prefab has the Prefab Explosion field set properly.</a:t>
            </a:r>
            <a:endParaRPr/>
          </a:p>
        </p:txBody>
      </p:sp>
      <p:sp>
        <p:nvSpPr>
          <p:cNvPr id="233" name="Google Shape;2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234" name="Google Shape;234;p20"/>
          <p:cNvPicPr preferRelativeResize="0"/>
          <p:nvPr/>
        </p:nvPicPr>
        <p:blipFill rotWithShape="1">
          <a:blip r:embed="rId3">
            <a:alphaModFix/>
          </a:blip>
          <a:srcRect/>
          <a:stretch/>
        </p:blipFill>
        <p:spPr>
          <a:xfrm>
            <a:off x="1857375" y="2882900"/>
            <a:ext cx="8477250" cy="1390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18: Mouse Jumping</a:t>
            </a:r>
            <a:endParaRPr/>
          </a:p>
        </p:txBody>
      </p:sp>
      <p:sp>
        <p:nvSpPr>
          <p:cNvPr id="240" name="Google Shape;240;p21"/>
          <p:cNvSpPr txBox="1">
            <a:spLocks noGrp="1"/>
          </p:cNvSpPr>
          <p:nvPr>
            <p:ph type="body" idx="1"/>
          </p:nvPr>
        </p:nvSpPr>
        <p:spPr>
          <a:xfrm>
            <a:off x="838200" y="1825624"/>
            <a:ext cx="11163300" cy="480377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b="1"/>
              <a:t>Problem 1 - Create a project and add a sprite</a:t>
            </a:r>
            <a:endParaRPr/>
          </a:p>
          <a:p>
            <a:pPr marL="228600" lvl="0" indent="-228600" algn="l" rtl="0">
              <a:lnSpc>
                <a:spcPct val="90000"/>
              </a:lnSpc>
              <a:spcBef>
                <a:spcPts val="1000"/>
              </a:spcBef>
              <a:spcAft>
                <a:spcPts val="0"/>
              </a:spcAft>
              <a:buClr>
                <a:schemeClr val="dk1"/>
              </a:buClr>
              <a:buSzPct val="100000"/>
              <a:buChar char="•"/>
            </a:pPr>
            <a:r>
              <a:rPr lang="en-US"/>
              <a:t>Create a new 2D Unity project named Exercise18. Add a new scenes folder and save the current scene as scene0. Add a new sprites folder and use your Operating System to copy a sprite of your choosing into that folder. Drag the sprite into the Hierarchy window to create a game object in the scene. Run the game and watch nothing happen.</a:t>
            </a:r>
            <a:endParaRPr/>
          </a:p>
          <a:p>
            <a:pPr marL="228600" lvl="0" indent="-228600" algn="l" rtl="0">
              <a:lnSpc>
                <a:spcPct val="90000"/>
              </a:lnSpc>
              <a:spcBef>
                <a:spcPts val="1000"/>
              </a:spcBef>
              <a:spcAft>
                <a:spcPts val="0"/>
              </a:spcAft>
              <a:buClr>
                <a:schemeClr val="dk1"/>
              </a:buClr>
              <a:buSzPct val="100000"/>
              <a:buChar char="•"/>
            </a:pPr>
            <a:r>
              <a:rPr lang="en-US" b="1"/>
              <a:t>Problem 2 - Write the code</a:t>
            </a:r>
            <a:endParaRPr/>
          </a:p>
          <a:p>
            <a:pPr marL="228600" lvl="0" indent="-228600" algn="l" rtl="0">
              <a:lnSpc>
                <a:spcPct val="90000"/>
              </a:lnSpc>
              <a:spcBef>
                <a:spcPts val="1000"/>
              </a:spcBef>
              <a:spcAft>
                <a:spcPts val="0"/>
              </a:spcAft>
              <a:buClr>
                <a:schemeClr val="dk1"/>
              </a:buClr>
              <a:buSzPct val="100000"/>
              <a:buChar char="•"/>
            </a:pPr>
            <a:r>
              <a:rPr lang="en-US"/>
              <a:t>Create a new scripts folder and create a new C# script in that folder called Jumper. Open the new script in your IDE and add a documentation comment for the class. The Jumper class (script) jumps the game object to the mouse location when the left mouse button is pressed.</a:t>
            </a:r>
            <a:endParaRPr/>
          </a:p>
          <a:p>
            <a:pPr marL="228600" lvl="0" indent="-228600" algn="l" rtl="0">
              <a:lnSpc>
                <a:spcPct val="90000"/>
              </a:lnSpc>
              <a:spcBef>
                <a:spcPts val="1000"/>
              </a:spcBef>
              <a:spcAft>
                <a:spcPts val="0"/>
              </a:spcAft>
              <a:buClr>
                <a:schemeClr val="dk1"/>
              </a:buClr>
              <a:buSzPct val="100000"/>
              <a:buChar char="•"/>
            </a:pPr>
            <a:r>
              <a:rPr lang="en-US"/>
              <a:t>Delete the Start method from the script. Add code to the body of the Update method to implement the required behavior. The Mouse Button Processing lecture covers mouse button input processing in detail.</a:t>
            </a:r>
            <a:endParaRPr/>
          </a:p>
          <a:p>
            <a:pPr marL="228600" lvl="0" indent="-228600" algn="l" rtl="0">
              <a:lnSpc>
                <a:spcPct val="90000"/>
              </a:lnSpc>
              <a:spcBef>
                <a:spcPts val="1000"/>
              </a:spcBef>
              <a:spcAft>
                <a:spcPts val="0"/>
              </a:spcAft>
              <a:buClr>
                <a:schemeClr val="dk1"/>
              </a:buClr>
              <a:buSzPct val="100000"/>
              <a:buChar char="•"/>
            </a:pPr>
            <a:r>
              <a:rPr lang="en-US" b="1"/>
              <a:t>Problem 3 - Finish the game</a:t>
            </a:r>
            <a:endParaRPr/>
          </a:p>
          <a:p>
            <a:pPr marL="228600" lvl="0" indent="-228600" algn="l" rtl="0">
              <a:lnSpc>
                <a:spcPct val="90000"/>
              </a:lnSpc>
              <a:spcBef>
                <a:spcPts val="1000"/>
              </a:spcBef>
              <a:spcAft>
                <a:spcPts val="0"/>
              </a:spcAft>
              <a:buClr>
                <a:schemeClr val="dk1"/>
              </a:buClr>
              <a:buSzPct val="100000"/>
              <a:buChar char="•"/>
            </a:pPr>
            <a:r>
              <a:rPr lang="en-US"/>
              <a:t>Run the game to make sure it works properly. Swear because you didn't attach the script to anything.</a:t>
            </a:r>
            <a:endParaRPr/>
          </a:p>
          <a:p>
            <a:pPr marL="228600" lvl="0" indent="-228600" algn="l" rtl="0">
              <a:lnSpc>
                <a:spcPct val="90000"/>
              </a:lnSpc>
              <a:spcBef>
                <a:spcPts val="1000"/>
              </a:spcBef>
              <a:spcAft>
                <a:spcPts val="0"/>
              </a:spcAft>
              <a:buClr>
                <a:schemeClr val="dk1"/>
              </a:buClr>
              <a:buSzPct val="100000"/>
              <a:buChar char="•"/>
            </a:pPr>
            <a:r>
              <a:rPr lang="en-US"/>
              <a:t>Attach the script to your sprite game object and run the game again. Debug as necessary.</a:t>
            </a:r>
            <a:endParaRPr/>
          </a:p>
        </p:txBody>
      </p:sp>
      <p:sp>
        <p:nvSpPr>
          <p:cNvPr id="241" name="Google Shape;2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19: Spawn and Explode</a:t>
            </a:r>
            <a:endParaRPr/>
          </a:p>
        </p:txBody>
      </p:sp>
      <p:sp>
        <p:nvSpPr>
          <p:cNvPr id="247" name="Google Shape;247;p22"/>
          <p:cNvSpPr txBox="1">
            <a:spLocks noGrp="1"/>
          </p:cNvSpPr>
          <p:nvPr>
            <p:ph type="body" idx="1"/>
          </p:nvPr>
        </p:nvSpPr>
        <p:spPr>
          <a:xfrm>
            <a:off x="838200" y="1825624"/>
            <a:ext cx="11243310" cy="4758055"/>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200"/>
              <a:buChar char="•"/>
            </a:pPr>
            <a:r>
              <a:rPr lang="en-US" sz="2200" b="1"/>
              <a:t>Problem 1 - Setting up the mouse button processer</a:t>
            </a:r>
            <a:endParaRPr sz="2200"/>
          </a:p>
          <a:p>
            <a:pPr marL="228600" lvl="0" indent="-228600" algn="l" rtl="0">
              <a:lnSpc>
                <a:spcPct val="90000"/>
              </a:lnSpc>
              <a:spcBef>
                <a:spcPts val="1000"/>
              </a:spcBef>
              <a:spcAft>
                <a:spcPts val="0"/>
              </a:spcAft>
              <a:buClr>
                <a:schemeClr val="dk1"/>
              </a:buClr>
              <a:buSzPts val="2200"/>
              <a:buChar char="•"/>
            </a:pPr>
            <a:r>
              <a:rPr lang="en-US" sz="2200"/>
              <a:t>Drag the MouseButtonProcessor script from the scripts folder in the Project window onto the Main Camera in the Hierarchy window. Left click the Main Camera in the Hierarchy window to select it.</a:t>
            </a:r>
            <a:endParaRPr/>
          </a:p>
          <a:p>
            <a:pPr marL="228600" lvl="0" indent="-228600" algn="l" rtl="0">
              <a:lnSpc>
                <a:spcPct val="90000"/>
              </a:lnSpc>
              <a:spcBef>
                <a:spcPts val="1000"/>
              </a:spcBef>
              <a:spcAft>
                <a:spcPts val="0"/>
              </a:spcAft>
              <a:buClr>
                <a:schemeClr val="dk1"/>
              </a:buClr>
              <a:buSzPts val="2200"/>
              <a:buChar char="•"/>
            </a:pPr>
            <a:r>
              <a:rPr lang="en-US" sz="2200"/>
              <a:t>Expand the prefabs folder in the Project window and drag the Explosion prefab onto the Prefab Explosion field in the Mouse Button Processor (Script) component in the Inspector. Drag the TeddyBear prefab onto the Prefab Teddy Bear field in the Mouse Button Processor (Script) component in the Inspector.</a:t>
            </a:r>
            <a:endParaRPr sz="2200"/>
          </a:p>
          <a:p>
            <a:pPr marL="228600" lvl="0" indent="-50800" algn="l" rtl="0">
              <a:lnSpc>
                <a:spcPct val="90000"/>
              </a:lnSpc>
              <a:spcBef>
                <a:spcPts val="1000"/>
              </a:spcBef>
              <a:spcAft>
                <a:spcPts val="0"/>
              </a:spcAft>
              <a:buClr>
                <a:schemeClr val="dk1"/>
              </a:buClr>
              <a:buSzPts val="2800"/>
              <a:buNone/>
            </a:pPr>
            <a:endParaRPr/>
          </a:p>
        </p:txBody>
      </p:sp>
      <p:sp>
        <p:nvSpPr>
          <p:cNvPr id="248" name="Google Shape;2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49" name="Google Shape;249;p22"/>
          <p:cNvPicPr preferRelativeResize="0"/>
          <p:nvPr/>
        </p:nvPicPr>
        <p:blipFill rotWithShape="1">
          <a:blip r:embed="rId3">
            <a:alphaModFix/>
          </a:blip>
          <a:srcRect/>
          <a:stretch/>
        </p:blipFill>
        <p:spPr>
          <a:xfrm>
            <a:off x="1062989" y="1870075"/>
            <a:ext cx="9551725" cy="18103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19: Spawn and Explode</a:t>
            </a:r>
            <a:endParaRPr/>
          </a:p>
        </p:txBody>
      </p:sp>
      <p:sp>
        <p:nvSpPr>
          <p:cNvPr id="255" name="Google Shape;255;p23"/>
          <p:cNvSpPr txBox="1">
            <a:spLocks noGrp="1"/>
          </p:cNvSpPr>
          <p:nvPr>
            <p:ph type="body" idx="1"/>
          </p:nvPr>
        </p:nvSpPr>
        <p:spPr>
          <a:xfrm>
            <a:off x="838200" y="1825624"/>
            <a:ext cx="11243310" cy="475805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b="1"/>
              <a:t>Problem 2 - Spawn teddy bear on left mouse button</a:t>
            </a:r>
            <a:endParaRPr/>
          </a:p>
          <a:p>
            <a:pPr marL="228600" lvl="0" indent="-228600" algn="l" rtl="0">
              <a:lnSpc>
                <a:spcPct val="90000"/>
              </a:lnSpc>
              <a:spcBef>
                <a:spcPts val="1000"/>
              </a:spcBef>
              <a:spcAft>
                <a:spcPts val="0"/>
              </a:spcAft>
              <a:buClr>
                <a:schemeClr val="dk1"/>
              </a:buClr>
              <a:buSzPct val="100000"/>
              <a:buChar char="•"/>
            </a:pPr>
            <a:r>
              <a:rPr lang="en-US"/>
              <a:t>Open the Input Manager, expand the Axes area if necessary, and add 1 to the value next to Size. Expand the bottom input axis (the one you just added) and change the Name to SpawnTeddyBear. Change the Positive Button to mouse 0 and delete the Alt Positive Button.</a:t>
            </a:r>
            <a:endParaRPr/>
          </a:p>
          <a:p>
            <a:pPr marL="228600" lvl="0" indent="-228600" algn="l" rtl="0">
              <a:lnSpc>
                <a:spcPct val="90000"/>
              </a:lnSpc>
              <a:spcBef>
                <a:spcPts val="1000"/>
              </a:spcBef>
              <a:spcAft>
                <a:spcPts val="0"/>
              </a:spcAft>
              <a:buClr>
                <a:schemeClr val="dk1"/>
              </a:buClr>
              <a:buSzPct val="100000"/>
              <a:buChar char="•"/>
            </a:pPr>
            <a:r>
              <a:rPr lang="en-US"/>
              <a:t>Open the MouseButtonProcessor script in your IDE.</a:t>
            </a:r>
            <a:endParaRPr/>
          </a:p>
          <a:p>
            <a:pPr marL="228600" lvl="0" indent="-228600" algn="l" rtl="0">
              <a:lnSpc>
                <a:spcPct val="90000"/>
              </a:lnSpc>
              <a:spcBef>
                <a:spcPts val="1000"/>
              </a:spcBef>
              <a:spcAft>
                <a:spcPts val="0"/>
              </a:spcAft>
              <a:buClr>
                <a:schemeClr val="dk1"/>
              </a:buClr>
              <a:buSzPct val="100000"/>
              <a:buChar char="•"/>
            </a:pPr>
            <a:r>
              <a:rPr lang="en-US"/>
              <a:t>Add code to the Update method to instantiate the teddy bear prefab at the mouse location when there's input on the SpawnTeddyBear axis. The Mouse Button Processing Revisited lecture discusses how to only respond on the first frame of input on an axis; you should use that approach here to make sure you only spawn a single teddy bear when the player presses the left mouse button. The Mouse Location Processing lecture shows how to determine the location of the mouse in world coordinates. </a:t>
            </a:r>
            <a:endParaRPr/>
          </a:p>
          <a:p>
            <a:pPr marL="228600" lvl="0" indent="-228600" algn="l" rtl="0">
              <a:lnSpc>
                <a:spcPct val="90000"/>
              </a:lnSpc>
              <a:spcBef>
                <a:spcPts val="1000"/>
              </a:spcBef>
              <a:spcAft>
                <a:spcPts val="0"/>
              </a:spcAft>
              <a:buClr>
                <a:schemeClr val="dk1"/>
              </a:buClr>
              <a:buSzPct val="100000"/>
              <a:buChar char="•"/>
            </a:pPr>
            <a:r>
              <a:rPr lang="en-US"/>
              <a:t>Test your code to make sure it works properly and debug as necessary.</a:t>
            </a:r>
            <a:endParaRPr/>
          </a:p>
        </p:txBody>
      </p:sp>
      <p:sp>
        <p:nvSpPr>
          <p:cNvPr id="256" name="Google Shape;25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19: Spawn and Explode</a:t>
            </a:r>
            <a:endParaRPr/>
          </a:p>
        </p:txBody>
      </p:sp>
      <p:sp>
        <p:nvSpPr>
          <p:cNvPr id="262" name="Google Shape;262;p24"/>
          <p:cNvSpPr txBox="1">
            <a:spLocks noGrp="1"/>
          </p:cNvSpPr>
          <p:nvPr>
            <p:ph type="body" idx="1"/>
          </p:nvPr>
        </p:nvSpPr>
        <p:spPr>
          <a:xfrm>
            <a:off x="838200" y="1825624"/>
            <a:ext cx="11243310" cy="489585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b="1"/>
              <a:t>Problem 3 - Explode a teddy bear on right mouse button</a:t>
            </a:r>
            <a:endParaRPr/>
          </a:p>
          <a:p>
            <a:pPr marL="228600" lvl="0" indent="-228600" algn="l" rtl="0">
              <a:lnSpc>
                <a:spcPct val="90000"/>
              </a:lnSpc>
              <a:spcBef>
                <a:spcPts val="1000"/>
              </a:spcBef>
              <a:spcAft>
                <a:spcPts val="0"/>
              </a:spcAft>
              <a:buClr>
                <a:schemeClr val="dk1"/>
              </a:buClr>
              <a:buSzPct val="100000"/>
              <a:buChar char="•"/>
            </a:pPr>
            <a:r>
              <a:rPr lang="en-US"/>
              <a:t>Open the Input Manager, expand the Axes area if necessary, and add 1 to the value next to Size. Expand the bottom input axis (the one you just added) and change the Name to ExplodeTeddyBear. Change the Positive Button to mouse 1 and delete the Alt Positive Button.</a:t>
            </a:r>
            <a:endParaRPr/>
          </a:p>
          <a:p>
            <a:pPr marL="228600" lvl="0" indent="-228600" algn="l" rtl="0">
              <a:lnSpc>
                <a:spcPct val="90000"/>
              </a:lnSpc>
              <a:spcBef>
                <a:spcPts val="1000"/>
              </a:spcBef>
              <a:spcAft>
                <a:spcPts val="0"/>
              </a:spcAft>
              <a:buClr>
                <a:schemeClr val="dk1"/>
              </a:buClr>
              <a:buSzPct val="100000"/>
              <a:buChar char="•"/>
            </a:pPr>
            <a:r>
              <a:rPr lang="en-US"/>
              <a:t>Open the MouseButtonProcessor script in your IDE.</a:t>
            </a:r>
            <a:endParaRPr/>
          </a:p>
          <a:p>
            <a:pPr marL="228600" lvl="0" indent="-228600" algn="l" rtl="0">
              <a:lnSpc>
                <a:spcPct val="90000"/>
              </a:lnSpc>
              <a:spcBef>
                <a:spcPts val="1000"/>
              </a:spcBef>
              <a:spcAft>
                <a:spcPts val="0"/>
              </a:spcAft>
              <a:buClr>
                <a:schemeClr val="dk1"/>
              </a:buClr>
              <a:buSzPct val="100000"/>
              <a:buChar char="•"/>
            </a:pPr>
            <a:r>
              <a:rPr lang="en-US"/>
              <a:t>Add code to the Update method to explode one of the teddy bears in the game. The Mouse Button Processing Revisited lecture discusses how to only respond on the first frame of input on an axis; you should use that approach here to make sure you only explode a single teddy bear when the player presses the right mouse button. I already tagged the TeddyBear prefab with a TeddyBear tag, so you can get one of the teddy bears in the game using the GameObjectFindWithTag method. Because that method can return null (if there are no teddy bears in the game), check for null before trying to blow up the teddy bear. If the teddy bear isn't null, instantiate the explosion prefab at the teddy bear's position and destroy the teddy bear.</a:t>
            </a:r>
            <a:endParaRPr/>
          </a:p>
          <a:p>
            <a:pPr marL="228600" lvl="0" indent="-228600" algn="l" rtl="0">
              <a:lnSpc>
                <a:spcPct val="90000"/>
              </a:lnSpc>
              <a:spcBef>
                <a:spcPts val="1000"/>
              </a:spcBef>
              <a:spcAft>
                <a:spcPts val="0"/>
              </a:spcAft>
              <a:buClr>
                <a:schemeClr val="dk1"/>
              </a:buClr>
              <a:buSzPct val="100000"/>
              <a:buChar char="•"/>
            </a:pPr>
            <a:r>
              <a:rPr lang="en-US"/>
              <a:t>Test your code to make sure it works properly and debug as necessary.</a:t>
            </a:r>
            <a:endParaRPr/>
          </a:p>
        </p:txBody>
      </p:sp>
      <p:sp>
        <p:nvSpPr>
          <p:cNvPr id="263" name="Google Shape;26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5.3 Keyboard Input</a:t>
            </a:r>
            <a:endParaRPr dirty="0"/>
          </a:p>
        </p:txBody>
      </p:sp>
      <p:sp>
        <p:nvSpPr>
          <p:cNvPr id="269" name="Google Shape;269;p25"/>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Change the TeddyBear Update method so we can move the teddy bear</a:t>
            </a:r>
            <a:br>
              <a:rPr lang="en-US"/>
            </a:br>
            <a:r>
              <a:rPr lang="en-US"/>
              <a:t>around with the keyboard instead of having it follow the mouse position.</a:t>
            </a:r>
            <a:endParaRPr/>
          </a:p>
          <a:p>
            <a:pPr marL="228600" lvl="0" indent="-228600" algn="l" rtl="0">
              <a:lnSpc>
                <a:spcPct val="90000"/>
              </a:lnSpc>
              <a:spcBef>
                <a:spcPts val="1000"/>
              </a:spcBef>
              <a:spcAft>
                <a:spcPts val="0"/>
              </a:spcAft>
              <a:buClr>
                <a:schemeClr val="dk1"/>
              </a:buClr>
              <a:buSzPts val="2800"/>
              <a:buChar char="•"/>
            </a:pPr>
            <a:r>
              <a:rPr lang="en-US"/>
              <a:t>Because of keyboard keys, which can only be pressed or not, the</a:t>
            </a:r>
            <a:br>
              <a:rPr lang="en-US"/>
            </a:br>
            <a:r>
              <a:rPr lang="en-US"/>
              <a:t>value we get back from a call to the GetAxis method for those axes will only be -1, 0, or 1.</a:t>
            </a:r>
            <a:endParaRPr/>
          </a:p>
          <a:p>
            <a:pPr marL="228600" lvl="0" indent="-228600" algn="l" rtl="0">
              <a:lnSpc>
                <a:spcPct val="90000"/>
              </a:lnSpc>
              <a:spcBef>
                <a:spcPts val="1000"/>
              </a:spcBef>
              <a:spcAft>
                <a:spcPts val="0"/>
              </a:spcAft>
              <a:buClr>
                <a:schemeClr val="dk1"/>
              </a:buClr>
              <a:buSzPts val="2800"/>
              <a:buChar char="•"/>
            </a:pPr>
            <a:r>
              <a:rPr lang="en-US"/>
              <a:t>So how do we use the value to actually move the TeddyBear? A good way to think about this is that the value is used to apply thrust to move the teddy bear in a particular direction?</a:t>
            </a:r>
            <a:endParaRPr/>
          </a:p>
          <a:p>
            <a:pPr marL="685800" lvl="1" indent="-228600" algn="l" rtl="0">
              <a:lnSpc>
                <a:spcPct val="90000"/>
              </a:lnSpc>
              <a:spcBef>
                <a:spcPts val="500"/>
              </a:spcBef>
              <a:spcAft>
                <a:spcPts val="0"/>
              </a:spcAft>
              <a:buClr>
                <a:schemeClr val="dk1"/>
              </a:buClr>
              <a:buSzPts val="2400"/>
              <a:buChar char="•"/>
            </a:pPr>
            <a:r>
              <a:rPr lang="en-US"/>
              <a:t>add a moveUnitsPerSecond field to our TeddyBear class and mark it with [SerializeField].</a:t>
            </a:r>
            <a:endParaRPr/>
          </a:p>
        </p:txBody>
      </p:sp>
      <p:sp>
        <p:nvSpPr>
          <p:cNvPr id="270" name="Google Shape;27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5.3 Keyboard Input</a:t>
            </a:r>
            <a:endParaRPr dirty="0"/>
          </a:p>
        </p:txBody>
      </p:sp>
      <p:sp>
        <p:nvSpPr>
          <p:cNvPr id="276" name="Google Shape;276;p26"/>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Make significant changes to the TeddyBear Update method:</a:t>
            </a:r>
            <a:endParaRPr/>
          </a:p>
        </p:txBody>
      </p:sp>
      <p:sp>
        <p:nvSpPr>
          <p:cNvPr id="277" name="Google Shape;2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pic>
        <p:nvPicPr>
          <p:cNvPr id="278" name="Google Shape;278;p26"/>
          <p:cNvPicPr preferRelativeResize="0"/>
          <p:nvPr/>
        </p:nvPicPr>
        <p:blipFill rotWithShape="1">
          <a:blip r:embed="rId3">
            <a:alphaModFix/>
          </a:blip>
          <a:srcRect/>
          <a:stretch/>
        </p:blipFill>
        <p:spPr>
          <a:xfrm>
            <a:off x="2362200" y="2437372"/>
            <a:ext cx="5775960" cy="42841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5.3 Keyboard Input</a:t>
            </a:r>
            <a:endParaRPr dirty="0"/>
          </a:p>
        </p:txBody>
      </p:sp>
      <p:sp>
        <p:nvSpPr>
          <p:cNvPr id="284" name="Google Shape;284;p27"/>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285" name="Google Shape;2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pic>
        <p:nvPicPr>
          <p:cNvPr id="286" name="Google Shape;286;p27"/>
          <p:cNvPicPr preferRelativeResize="0"/>
          <p:nvPr/>
        </p:nvPicPr>
        <p:blipFill rotWithShape="1">
          <a:blip r:embed="rId3">
            <a:alphaModFix/>
          </a:blip>
          <a:srcRect/>
          <a:stretch/>
        </p:blipFill>
        <p:spPr>
          <a:xfrm>
            <a:off x="1000125" y="2954655"/>
            <a:ext cx="8591550" cy="2800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20: Finally, a Driving Game</a:t>
            </a:r>
            <a:endParaRPr/>
          </a:p>
        </p:txBody>
      </p:sp>
      <p:sp>
        <p:nvSpPr>
          <p:cNvPr id="292" name="Google Shape;292;p28"/>
          <p:cNvSpPr txBox="1">
            <a:spLocks noGrp="1"/>
          </p:cNvSpPr>
          <p:nvPr>
            <p:ph type="body" idx="1"/>
          </p:nvPr>
        </p:nvSpPr>
        <p:spPr>
          <a:xfrm>
            <a:off x="838200" y="1825625"/>
            <a:ext cx="11220450" cy="489585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b="1"/>
              <a:t>Problem 1 - Create a project and add a sprite</a:t>
            </a:r>
            <a:endParaRPr/>
          </a:p>
          <a:p>
            <a:pPr marL="228600" lvl="0" indent="-228600" algn="l" rtl="0">
              <a:lnSpc>
                <a:spcPct val="90000"/>
              </a:lnSpc>
              <a:spcBef>
                <a:spcPts val="1000"/>
              </a:spcBef>
              <a:spcAft>
                <a:spcPts val="0"/>
              </a:spcAft>
              <a:buClr>
                <a:schemeClr val="dk1"/>
              </a:buClr>
              <a:buSzPct val="100000"/>
              <a:buChar char="•"/>
            </a:pPr>
            <a:r>
              <a:rPr lang="en-US"/>
              <a:t>Create a new 2D Unity project named Exercise20. Add a new scenes folder and save the current scene as scene0. Add a new sprites folder and use your Operating System to copy a sprite of your choosing into that folder. Drag the sprite into the Hierarchy window to create a game object in the scene. Run the game and watch nothing happen.</a:t>
            </a:r>
            <a:endParaRPr/>
          </a:p>
          <a:p>
            <a:pPr marL="228600" lvl="0" indent="-228600" algn="l" rtl="0">
              <a:lnSpc>
                <a:spcPct val="90000"/>
              </a:lnSpc>
              <a:spcBef>
                <a:spcPts val="1000"/>
              </a:spcBef>
              <a:spcAft>
                <a:spcPts val="0"/>
              </a:spcAft>
              <a:buClr>
                <a:schemeClr val="dk1"/>
              </a:buClr>
              <a:buSzPct val="100000"/>
              <a:buChar char="•"/>
            </a:pPr>
            <a:r>
              <a:rPr lang="en-US" b="1"/>
              <a:t>Problem 2 - Drive horizontally</a:t>
            </a:r>
            <a:endParaRPr/>
          </a:p>
          <a:p>
            <a:pPr marL="228600" lvl="0" indent="-228600" algn="l" rtl="0">
              <a:lnSpc>
                <a:spcPct val="90000"/>
              </a:lnSpc>
              <a:spcBef>
                <a:spcPts val="1000"/>
              </a:spcBef>
              <a:spcAft>
                <a:spcPts val="0"/>
              </a:spcAft>
              <a:buClr>
                <a:schemeClr val="dk1"/>
              </a:buClr>
              <a:buSzPct val="100000"/>
              <a:buChar char="•"/>
            </a:pPr>
            <a:r>
              <a:rPr lang="en-US"/>
              <a:t>Create a new scripts folder and create a new C# script in that folder called Driver. Open the new script in your IDE and add a documentation comment for the class. The Driver class (script) drives the game object based on keyboard input.</a:t>
            </a:r>
            <a:endParaRPr/>
          </a:p>
          <a:p>
            <a:pPr marL="228600" lvl="0" indent="-228600" algn="l" rtl="0">
              <a:lnSpc>
                <a:spcPct val="90000"/>
              </a:lnSpc>
              <a:spcBef>
                <a:spcPts val="1000"/>
              </a:spcBef>
              <a:spcAft>
                <a:spcPts val="0"/>
              </a:spcAft>
              <a:buClr>
                <a:schemeClr val="dk1"/>
              </a:buClr>
              <a:buSzPct val="100000"/>
              <a:buChar char="•"/>
            </a:pPr>
            <a:r>
              <a:rPr lang="en-US"/>
              <a:t>Add a constant called MoveUnitsPerSecond to store how many units your game object moves per second below the line that starts public  class. Delete the Start method from the script. Add code to the body of the Update method to save the value on the Horizontal input axis (already provided in the default Unity project) into a variable called horizontalInput and to check if that value is non-zero. If there is input on that axis, change the x position of the game object (using a local variable as usual). The appropriate amount to change the x position is horizontalInput∗MoveUnitsPerSecond∗Time.deltaTime. The Keyboard Processing lecture covers keyboard input processing in detail.</a:t>
            </a:r>
            <a:endParaRPr/>
          </a:p>
          <a:p>
            <a:pPr marL="228600" lvl="0" indent="-228600" algn="l" rtl="0">
              <a:lnSpc>
                <a:spcPct val="90000"/>
              </a:lnSpc>
              <a:spcBef>
                <a:spcPts val="1000"/>
              </a:spcBef>
              <a:spcAft>
                <a:spcPts val="0"/>
              </a:spcAft>
              <a:buClr>
                <a:schemeClr val="dk1"/>
              </a:buClr>
              <a:buSzPct val="100000"/>
              <a:buChar char="•"/>
            </a:pPr>
            <a:r>
              <a:rPr lang="en-US"/>
              <a:t>Attach the Driver script to your game object in the Hierarchy window and run the game to drive horizontally.</a:t>
            </a:r>
            <a:endParaRPr/>
          </a:p>
        </p:txBody>
      </p:sp>
      <p:sp>
        <p:nvSpPr>
          <p:cNvPr id="293" name="Google Shape;2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20: Finally, a Driving Game</a:t>
            </a:r>
            <a:endParaRPr/>
          </a:p>
        </p:txBody>
      </p:sp>
      <p:sp>
        <p:nvSpPr>
          <p:cNvPr id="299" name="Google Shape;299;p29"/>
          <p:cNvSpPr txBox="1">
            <a:spLocks noGrp="1"/>
          </p:cNvSpPr>
          <p:nvPr>
            <p:ph type="body" idx="1"/>
          </p:nvPr>
        </p:nvSpPr>
        <p:spPr>
          <a:xfrm>
            <a:off x="838200" y="1825625"/>
            <a:ext cx="1122045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a:t>Problem 3 - Drive vertically</a:t>
            </a:r>
            <a:endParaRPr sz="2000"/>
          </a:p>
          <a:p>
            <a:pPr marL="228600" lvl="0" indent="-228600" algn="l" rtl="0">
              <a:lnSpc>
                <a:spcPct val="90000"/>
              </a:lnSpc>
              <a:spcBef>
                <a:spcPts val="1000"/>
              </a:spcBef>
              <a:spcAft>
                <a:spcPts val="0"/>
              </a:spcAft>
              <a:buClr>
                <a:schemeClr val="dk1"/>
              </a:buClr>
              <a:buSzPts val="2000"/>
              <a:buChar char="•"/>
            </a:pPr>
            <a:r>
              <a:rPr lang="en-US" sz="2000"/>
              <a:t>Add code to the body of the \tt{Update}Update method to handle input on the Vertical input axis (already provided in the default Unity project) to change the y position of the game object.</a:t>
            </a:r>
            <a:endParaRPr/>
          </a:p>
          <a:p>
            <a:pPr marL="228600" lvl="0" indent="-228600" algn="l" rtl="0">
              <a:lnSpc>
                <a:spcPct val="90000"/>
              </a:lnSpc>
              <a:spcBef>
                <a:spcPts val="1000"/>
              </a:spcBef>
              <a:spcAft>
                <a:spcPts val="0"/>
              </a:spcAft>
              <a:buClr>
                <a:schemeClr val="dk1"/>
              </a:buClr>
              <a:buSzPts val="2000"/>
              <a:buChar char="•"/>
            </a:pPr>
            <a:r>
              <a:rPr lang="en-US" sz="2000"/>
              <a:t>Run the game to drive vertically (and horizontally if you'd like).</a:t>
            </a:r>
            <a:endParaRPr sz="2000"/>
          </a:p>
        </p:txBody>
      </p:sp>
      <p:sp>
        <p:nvSpPr>
          <p:cNvPr id="300" name="Google Shape;30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Content (slot 1)</a:t>
            </a:r>
            <a:endParaRPr dirty="0"/>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Input Manager</a:t>
            </a:r>
            <a:endParaRPr dirty="0"/>
          </a:p>
          <a:p>
            <a:pPr marL="228600" lvl="0" indent="-228600" algn="l" rtl="0">
              <a:lnSpc>
                <a:spcPct val="90000"/>
              </a:lnSpc>
              <a:spcBef>
                <a:spcPts val="1000"/>
              </a:spcBef>
              <a:spcAft>
                <a:spcPts val="0"/>
              </a:spcAft>
              <a:buClr>
                <a:schemeClr val="dk1"/>
              </a:buClr>
              <a:buSzPts val="2800"/>
              <a:buChar char="•"/>
            </a:pPr>
            <a:r>
              <a:rPr lang="en-US" dirty="0"/>
              <a:t>Mouse Input</a:t>
            </a:r>
            <a:endParaRPr dirty="0"/>
          </a:p>
          <a:p>
            <a:pPr marL="228600" lvl="0" indent="-228600" algn="l" rtl="0">
              <a:lnSpc>
                <a:spcPct val="90000"/>
              </a:lnSpc>
              <a:spcBef>
                <a:spcPts val="1000"/>
              </a:spcBef>
              <a:spcAft>
                <a:spcPts val="0"/>
              </a:spcAft>
              <a:buClr>
                <a:schemeClr val="dk1"/>
              </a:buClr>
              <a:buSzPts val="2800"/>
              <a:buChar char="•"/>
            </a:pPr>
            <a:r>
              <a:rPr lang="en-US" dirty="0"/>
              <a:t>Exercise 18</a:t>
            </a:r>
            <a:endParaRPr dirty="0"/>
          </a:p>
          <a:p>
            <a:pPr marL="228600" lvl="0" indent="-228600" algn="l" rtl="0">
              <a:lnSpc>
                <a:spcPct val="90000"/>
              </a:lnSpc>
              <a:spcBef>
                <a:spcPts val="1000"/>
              </a:spcBef>
              <a:spcAft>
                <a:spcPts val="0"/>
              </a:spcAft>
              <a:buClr>
                <a:schemeClr val="dk1"/>
              </a:buClr>
              <a:buSzPts val="2800"/>
              <a:buChar char="•"/>
            </a:pPr>
            <a:r>
              <a:rPr lang="en-US" dirty="0"/>
              <a:t>Exercise 19</a:t>
            </a:r>
            <a:endParaRPr dirty="0"/>
          </a:p>
          <a:p>
            <a:pPr marL="228600" lvl="0" indent="-228600" algn="l" rtl="0">
              <a:lnSpc>
                <a:spcPct val="90000"/>
              </a:lnSpc>
              <a:spcBef>
                <a:spcPts val="1000"/>
              </a:spcBef>
              <a:spcAft>
                <a:spcPts val="0"/>
              </a:spcAft>
              <a:buClr>
                <a:schemeClr val="dk1"/>
              </a:buClr>
              <a:buSzPts val="2800"/>
              <a:buChar char="•"/>
            </a:pPr>
            <a:r>
              <a:rPr lang="en-US" dirty="0"/>
              <a:t>Keyboard Input</a:t>
            </a:r>
            <a:endParaRPr dirty="0"/>
          </a:p>
          <a:p>
            <a:pPr marL="228600" lvl="0" indent="-228600" algn="l" rtl="0">
              <a:lnSpc>
                <a:spcPct val="90000"/>
              </a:lnSpc>
              <a:spcBef>
                <a:spcPts val="1000"/>
              </a:spcBef>
              <a:spcAft>
                <a:spcPts val="0"/>
              </a:spcAft>
              <a:buClr>
                <a:schemeClr val="dk1"/>
              </a:buClr>
              <a:buSzPts val="2800"/>
              <a:buChar char="•"/>
            </a:pPr>
            <a:r>
              <a:rPr lang="en-US" dirty="0"/>
              <a:t>Exercise 20</a:t>
            </a:r>
            <a:endParaRPr dirty="0"/>
          </a:p>
        </p:txBody>
      </p:sp>
      <p:sp>
        <p:nvSpPr>
          <p:cNvPr id="105" name="Google Shape;10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Input Manager</a:t>
            </a:r>
            <a:endParaRPr/>
          </a:p>
        </p:txBody>
      </p:sp>
      <p:sp>
        <p:nvSpPr>
          <p:cNvPr id="111" name="Google Shape;1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12" name="Google Shape;11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13" name="Google Shape;113;p4"/>
          <p:cNvPicPr preferRelativeResize="0"/>
          <p:nvPr/>
        </p:nvPicPr>
        <p:blipFill rotWithShape="1">
          <a:blip r:embed="rId3">
            <a:alphaModFix/>
          </a:blip>
          <a:srcRect/>
          <a:stretch/>
        </p:blipFill>
        <p:spPr>
          <a:xfrm>
            <a:off x="1690687" y="1825625"/>
            <a:ext cx="8810625" cy="49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5.1 The Input Manager</a:t>
            </a:r>
            <a:endParaRPr/>
          </a:p>
        </p:txBody>
      </p:sp>
      <p:sp>
        <p:nvSpPr>
          <p:cNvPr id="119" name="Google Shape;1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Input Manager gives us the ability to configure a variety of input axes.</a:t>
            </a:r>
            <a:endParaRPr/>
          </a:p>
          <a:p>
            <a:pPr marL="228600" lvl="0" indent="-228600" algn="l" rtl="0">
              <a:lnSpc>
                <a:spcPct val="90000"/>
              </a:lnSpc>
              <a:spcBef>
                <a:spcPts val="1000"/>
              </a:spcBef>
              <a:spcAft>
                <a:spcPts val="0"/>
              </a:spcAft>
              <a:buClr>
                <a:schemeClr val="dk1"/>
              </a:buClr>
              <a:buSzPts val="2800"/>
              <a:buChar char="•"/>
            </a:pPr>
            <a:r>
              <a:rPr lang="en-US"/>
              <a:t>We can also add new axes as we need to..</a:t>
            </a:r>
            <a:endParaRPr/>
          </a:p>
          <a:p>
            <a:pPr marL="228600" lvl="0" indent="-228600" algn="l" rtl="0">
              <a:lnSpc>
                <a:spcPct val="90000"/>
              </a:lnSpc>
              <a:spcBef>
                <a:spcPts val="1000"/>
              </a:spcBef>
              <a:spcAft>
                <a:spcPts val="0"/>
              </a:spcAft>
              <a:buClr>
                <a:schemeClr val="dk1"/>
              </a:buClr>
              <a:buSzPts val="2800"/>
              <a:buChar char="•"/>
            </a:pPr>
            <a:r>
              <a:rPr lang="en-US"/>
              <a:t>The </a:t>
            </a:r>
            <a:r>
              <a:rPr lang="en-US" b="1"/>
              <a:t>Name</a:t>
            </a:r>
            <a:r>
              <a:rPr lang="en-US"/>
              <a:t> property lets us get the axis by name from a script.</a:t>
            </a:r>
            <a:endParaRPr/>
          </a:p>
          <a:p>
            <a:pPr marL="228600" lvl="0" indent="-228600" algn="l" rtl="0">
              <a:lnSpc>
                <a:spcPct val="90000"/>
              </a:lnSpc>
              <a:spcBef>
                <a:spcPts val="1000"/>
              </a:spcBef>
              <a:spcAft>
                <a:spcPts val="0"/>
              </a:spcAft>
              <a:buClr>
                <a:schemeClr val="dk1"/>
              </a:buClr>
              <a:buSzPts val="2800"/>
              <a:buChar char="•"/>
            </a:pPr>
            <a:r>
              <a:rPr lang="en-US" b="1"/>
              <a:t>Negative Button</a:t>
            </a:r>
            <a:r>
              <a:rPr lang="en-US"/>
              <a:t> moves along the axis in the negative direction.</a:t>
            </a:r>
            <a:endParaRPr/>
          </a:p>
          <a:p>
            <a:pPr marL="228600" lvl="0" indent="-228600" algn="l" rtl="0">
              <a:lnSpc>
                <a:spcPct val="90000"/>
              </a:lnSpc>
              <a:spcBef>
                <a:spcPts val="1000"/>
              </a:spcBef>
              <a:spcAft>
                <a:spcPts val="0"/>
              </a:spcAft>
              <a:buClr>
                <a:schemeClr val="dk1"/>
              </a:buClr>
              <a:buSzPts val="2800"/>
              <a:buChar char="•"/>
            </a:pPr>
            <a:r>
              <a:rPr lang="en-US" b="1"/>
              <a:t>Positive Button</a:t>
            </a:r>
            <a:r>
              <a:rPr lang="en-US"/>
              <a:t> moves along the axis in the positive direction.</a:t>
            </a:r>
            <a:endParaRPr/>
          </a:p>
          <a:p>
            <a:pPr marL="228600" lvl="0" indent="-228600" algn="l" rtl="0">
              <a:lnSpc>
                <a:spcPct val="90000"/>
              </a:lnSpc>
              <a:spcBef>
                <a:spcPts val="1000"/>
              </a:spcBef>
              <a:spcAft>
                <a:spcPts val="0"/>
              </a:spcAft>
              <a:buClr>
                <a:schemeClr val="dk1"/>
              </a:buClr>
              <a:buSzPts val="2800"/>
              <a:buChar char="•"/>
            </a:pPr>
            <a:r>
              <a:rPr lang="en-US" b="1"/>
              <a:t>Alt Negative Button</a:t>
            </a:r>
            <a:r>
              <a:rPr lang="en-US"/>
              <a:t> and </a:t>
            </a:r>
            <a:r>
              <a:rPr lang="en-US" b="1"/>
              <a:t>Alt Positive Button</a:t>
            </a:r>
            <a:r>
              <a:rPr lang="en-US"/>
              <a:t> are additional buttons for those directions.</a:t>
            </a:r>
            <a:endParaRPr/>
          </a:p>
        </p:txBody>
      </p:sp>
      <p:sp>
        <p:nvSpPr>
          <p:cNvPr id="120" name="Google Shape;1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5.1 The Input Manager</a:t>
            </a:r>
            <a:endParaRPr/>
          </a:p>
        </p:txBody>
      </p:sp>
      <p:sp>
        <p:nvSpPr>
          <p:cNvPr id="126" name="Google Shape;126;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Type</a:t>
            </a:r>
            <a:r>
              <a:rPr lang="en-US"/>
              <a:t> of input for an axis is:</a:t>
            </a:r>
            <a:endParaRPr/>
          </a:p>
          <a:p>
            <a:pPr marL="685800" lvl="1" indent="-228600" algn="l" rtl="0">
              <a:lnSpc>
                <a:spcPct val="90000"/>
              </a:lnSpc>
              <a:spcBef>
                <a:spcPts val="500"/>
              </a:spcBef>
              <a:spcAft>
                <a:spcPts val="0"/>
              </a:spcAft>
              <a:buClr>
                <a:schemeClr val="dk1"/>
              </a:buClr>
              <a:buSzPts val="2400"/>
              <a:buChar char="•"/>
            </a:pPr>
            <a:r>
              <a:rPr lang="en-US"/>
              <a:t>Key or Mouse Button</a:t>
            </a:r>
            <a:endParaRPr/>
          </a:p>
          <a:p>
            <a:pPr marL="685800" lvl="1" indent="-228600" algn="l" rtl="0">
              <a:lnSpc>
                <a:spcPct val="90000"/>
              </a:lnSpc>
              <a:spcBef>
                <a:spcPts val="500"/>
              </a:spcBef>
              <a:spcAft>
                <a:spcPts val="0"/>
              </a:spcAft>
              <a:buClr>
                <a:schemeClr val="dk1"/>
              </a:buClr>
              <a:buSzPts val="2400"/>
              <a:buChar char="•"/>
            </a:pPr>
            <a:r>
              <a:rPr lang="en-US"/>
              <a:t>Mouse Movement (which is the input type for the Mouse X and Mouse Y axes).</a:t>
            </a:r>
            <a:endParaRPr/>
          </a:p>
          <a:p>
            <a:pPr marL="685800" lvl="1" indent="-228600" algn="l" rtl="0">
              <a:lnSpc>
                <a:spcPct val="90000"/>
              </a:lnSpc>
              <a:spcBef>
                <a:spcPts val="500"/>
              </a:spcBef>
              <a:spcAft>
                <a:spcPts val="0"/>
              </a:spcAft>
              <a:buClr>
                <a:schemeClr val="dk1"/>
              </a:buClr>
              <a:buSzPts val="2400"/>
              <a:buChar char="•"/>
            </a:pPr>
            <a:r>
              <a:rPr lang="en-US"/>
              <a:t>Joystick Axis (which we use for gamepad input).</a:t>
            </a:r>
            <a:endParaRPr/>
          </a:p>
          <a:p>
            <a:pPr marL="228600" lvl="0" indent="-228600" algn="l" rtl="0">
              <a:lnSpc>
                <a:spcPct val="90000"/>
              </a:lnSpc>
              <a:spcBef>
                <a:spcPts val="1000"/>
              </a:spcBef>
              <a:spcAft>
                <a:spcPts val="0"/>
              </a:spcAft>
              <a:buClr>
                <a:schemeClr val="dk1"/>
              </a:buClr>
              <a:buSzPts val="2800"/>
              <a:buChar char="•"/>
            </a:pPr>
            <a:r>
              <a:rPr lang="en-US"/>
              <a:t>The </a:t>
            </a:r>
            <a:r>
              <a:rPr lang="en-US" b="1"/>
              <a:t>Axis</a:t>
            </a:r>
            <a:r>
              <a:rPr lang="en-US"/>
              <a:t> value doesn't really matter if our input type is Key or Mouse Button, but we use X axis for horizontal input and Y axis for vertical input from Mouse Movement and Joystick Axis input types.</a:t>
            </a:r>
            <a:endParaRPr/>
          </a:p>
          <a:p>
            <a:pPr marL="228600" lvl="0" indent="-228600" algn="l" rtl="0">
              <a:lnSpc>
                <a:spcPct val="90000"/>
              </a:lnSpc>
              <a:spcBef>
                <a:spcPts val="1000"/>
              </a:spcBef>
              <a:spcAft>
                <a:spcPts val="0"/>
              </a:spcAft>
              <a:buClr>
                <a:schemeClr val="dk1"/>
              </a:buClr>
              <a:buSzPts val="2800"/>
              <a:buChar char="•"/>
            </a:pPr>
            <a:r>
              <a:rPr lang="en-US" b="1"/>
              <a:t>Joy Num</a:t>
            </a:r>
            <a:r>
              <a:rPr lang="en-US"/>
              <a:t> only matters for the Joystick Axis input type, and it lets us filter which joystick(s) can control the given axis.</a:t>
            </a:r>
            <a:endParaRPr/>
          </a:p>
        </p:txBody>
      </p:sp>
      <p:sp>
        <p:nvSpPr>
          <p:cNvPr id="127" name="Google Shape;1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33" name="Google Shape;133;p7"/>
          <p:cNvSpPr txBox="1">
            <a:spLocks noGrp="1"/>
          </p:cNvSpPr>
          <p:nvPr>
            <p:ph type="body" idx="1"/>
          </p:nvPr>
        </p:nvSpPr>
        <p:spPr>
          <a:xfrm>
            <a:off x="838200" y="1825625"/>
            <a:ext cx="1103757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Char char="•"/>
            </a:pPr>
            <a:r>
              <a:rPr lang="en-US">
                <a:solidFill>
                  <a:srgbClr val="FF0000"/>
                </a:solidFill>
              </a:rPr>
              <a:t>How to make a teddy bear follow the mouse around the screen (1).</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rPr>
              <a:t>How to blow up the teddy bear (of course!) by pressing the left mouse button (2).</a:t>
            </a:r>
            <a:endParaRPr/>
          </a:p>
          <a:p>
            <a:pPr marL="228600" lvl="0" indent="-228600" algn="l" rtl="0">
              <a:lnSpc>
                <a:spcPct val="90000"/>
              </a:lnSpc>
              <a:spcBef>
                <a:spcPts val="1000"/>
              </a:spcBef>
              <a:spcAft>
                <a:spcPts val="0"/>
              </a:spcAft>
              <a:buClr>
                <a:schemeClr val="dk1"/>
              </a:buClr>
              <a:buSzPts val="2800"/>
              <a:buChar char="•"/>
            </a:pPr>
            <a:r>
              <a:rPr lang="en-US"/>
              <a:t>Create a new Unity 2D project:</a:t>
            </a:r>
            <a:endParaRPr/>
          </a:p>
          <a:p>
            <a:pPr marL="685800" lvl="1" indent="-228600" algn="l" rtl="0">
              <a:lnSpc>
                <a:spcPct val="90000"/>
              </a:lnSpc>
              <a:spcBef>
                <a:spcPts val="500"/>
              </a:spcBef>
              <a:spcAft>
                <a:spcPts val="0"/>
              </a:spcAft>
              <a:buClr>
                <a:schemeClr val="dk1"/>
              </a:buClr>
              <a:buSzPts val="2400"/>
              <a:buChar char="•"/>
            </a:pPr>
            <a:r>
              <a:rPr lang="en-US"/>
              <a:t>import the teddy bear sprite and the explosion sprite sheet into a Sprites folder, and create empty Prefabs and Scripts folders.</a:t>
            </a:r>
            <a:endParaRPr/>
          </a:p>
          <a:p>
            <a:pPr marL="228600" lvl="0" indent="-228600" algn="l" rtl="0">
              <a:lnSpc>
                <a:spcPct val="90000"/>
              </a:lnSpc>
              <a:spcBef>
                <a:spcPts val="1000"/>
              </a:spcBef>
              <a:spcAft>
                <a:spcPts val="0"/>
              </a:spcAft>
              <a:buClr>
                <a:schemeClr val="dk1"/>
              </a:buClr>
              <a:buSzPts val="2800"/>
              <a:buChar char="•"/>
            </a:pPr>
            <a:r>
              <a:rPr lang="en-US"/>
              <a:t>The </a:t>
            </a:r>
            <a:r>
              <a:rPr lang="en-US" b="1"/>
              <a:t>Input</a:t>
            </a:r>
            <a:r>
              <a:rPr lang="en-US"/>
              <a:t> class exposes a mousePosition property that gives us the current position of the mouse (in screen coordinates) as a Vector3.</a:t>
            </a:r>
            <a:endParaRPr/>
          </a:p>
        </p:txBody>
      </p:sp>
      <p:sp>
        <p:nvSpPr>
          <p:cNvPr id="134" name="Google Shape;13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40" name="Google Shape;140;p8"/>
          <p:cNvSpPr txBox="1">
            <a:spLocks noGrp="1"/>
          </p:cNvSpPr>
          <p:nvPr>
            <p:ph type="body" idx="1"/>
          </p:nvPr>
        </p:nvSpPr>
        <p:spPr>
          <a:xfrm>
            <a:off x="838200" y="1825625"/>
            <a:ext cx="11037570" cy="489585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41" name="Google Shape;14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42" name="Google Shape;142;p8"/>
          <p:cNvPicPr preferRelativeResize="0"/>
          <p:nvPr/>
        </p:nvPicPr>
        <p:blipFill rotWithShape="1">
          <a:blip r:embed="rId3">
            <a:alphaModFix/>
          </a:blip>
          <a:srcRect/>
          <a:stretch/>
        </p:blipFill>
        <p:spPr>
          <a:xfrm>
            <a:off x="1081087" y="1825625"/>
            <a:ext cx="4200525" cy="1238250"/>
          </a:xfrm>
          <a:prstGeom prst="rect">
            <a:avLst/>
          </a:prstGeom>
          <a:noFill/>
          <a:ln>
            <a:noFill/>
          </a:ln>
        </p:spPr>
      </p:pic>
      <p:pic>
        <p:nvPicPr>
          <p:cNvPr id="143" name="Google Shape;143;p8"/>
          <p:cNvPicPr preferRelativeResize="0"/>
          <p:nvPr/>
        </p:nvPicPr>
        <p:blipFill rotWithShape="1">
          <a:blip r:embed="rId4">
            <a:alphaModFix/>
          </a:blip>
          <a:srcRect/>
          <a:stretch/>
        </p:blipFill>
        <p:spPr>
          <a:xfrm>
            <a:off x="1173480" y="3063875"/>
            <a:ext cx="8496300" cy="188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49" name="Google Shape;149;p9"/>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a:solidFill>
                  <a:srgbClr val="FF0000"/>
                </a:solidFill>
              </a:rPr>
              <a:t>(1) To make the teddy bear stay on the screen even when the mouse goes outside the screen:</a:t>
            </a:r>
            <a:endParaRPr i="1">
              <a:solidFill>
                <a:srgbClr val="FF0000"/>
              </a:solidFill>
            </a:endParaRPr>
          </a:p>
          <a:p>
            <a:pPr marL="685800" lvl="1" indent="-228600" algn="l" rtl="0">
              <a:lnSpc>
                <a:spcPct val="90000"/>
              </a:lnSpc>
              <a:spcBef>
                <a:spcPts val="500"/>
              </a:spcBef>
              <a:spcAft>
                <a:spcPts val="0"/>
              </a:spcAft>
              <a:buClr>
                <a:schemeClr val="dk1"/>
              </a:buClr>
              <a:buSzPts val="2400"/>
              <a:buChar char="•"/>
            </a:pPr>
            <a:r>
              <a:rPr lang="en-US"/>
              <a:t>Create edge colliders around the sides of the screen.</a:t>
            </a:r>
            <a:endParaRPr/>
          </a:p>
          <a:p>
            <a:pPr marL="685800" lvl="1" indent="-228600" algn="l" rtl="0">
              <a:lnSpc>
                <a:spcPct val="90000"/>
              </a:lnSpc>
              <a:spcBef>
                <a:spcPts val="500"/>
              </a:spcBef>
              <a:spcAft>
                <a:spcPts val="0"/>
              </a:spcAft>
              <a:buClr>
                <a:schemeClr val="dk1"/>
              </a:buClr>
              <a:buSzPts val="2400"/>
              <a:buChar char="•"/>
            </a:pPr>
            <a:r>
              <a:rPr lang="en-US"/>
              <a:t>Attach a Box Collider 2D to the TeddyBear and edit the collider boundaries so the collider fits tightly to the shape of the TeddyBear.</a:t>
            </a:r>
            <a:endParaRPr/>
          </a:p>
          <a:p>
            <a:pPr marL="685800" lvl="1" indent="-228600" algn="l" rtl="0">
              <a:lnSpc>
                <a:spcPct val="90000"/>
              </a:lnSpc>
              <a:spcBef>
                <a:spcPts val="500"/>
              </a:spcBef>
              <a:spcAft>
                <a:spcPts val="0"/>
              </a:spcAft>
              <a:buClr>
                <a:schemeClr val="dk1"/>
              </a:buClr>
              <a:buSzPts val="2400"/>
              <a:buChar char="•"/>
            </a:pPr>
            <a:r>
              <a:rPr lang="en-US"/>
              <a:t>Check the left, right, top, and bottom edges of the collider on each frame to make sure they're not outside the screen. If they are, we'll clamp them to the appropriate edge of the screen.</a:t>
            </a:r>
            <a:endParaRPr/>
          </a:p>
          <a:p>
            <a:pPr marL="685800" lvl="1" indent="-76200" algn="l" rtl="0">
              <a:lnSpc>
                <a:spcPct val="90000"/>
              </a:lnSpc>
              <a:spcBef>
                <a:spcPts val="500"/>
              </a:spcBef>
              <a:spcAft>
                <a:spcPts val="0"/>
              </a:spcAft>
              <a:buClr>
                <a:schemeClr val="dk1"/>
              </a:buClr>
              <a:buSzPts val="2400"/>
              <a:buNone/>
            </a:pPr>
            <a:endParaRPr/>
          </a:p>
        </p:txBody>
      </p:sp>
      <p:sp>
        <p:nvSpPr>
          <p:cNvPr id="150" name="Google Shape;1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2156</Words>
  <Application>Microsoft Office PowerPoint</Application>
  <PresentationFormat>Widescreen</PresentationFormat>
  <Paragraphs>157</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Module 5</vt:lpstr>
      <vt:lpstr>Learning Objectives</vt:lpstr>
      <vt:lpstr>Content (slot 1)</vt:lpstr>
      <vt:lpstr>The Input Manager</vt:lpstr>
      <vt:lpstr>5.1 The Input Manager</vt:lpstr>
      <vt:lpstr>5.1 The Input Manager</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Exercise 18: Mouse Jumping</vt:lpstr>
      <vt:lpstr>Exercise 19: Spawn and Explode</vt:lpstr>
      <vt:lpstr>Exercise 19: Spawn and Explode</vt:lpstr>
      <vt:lpstr>Exercise 19: Spawn and Explode</vt:lpstr>
      <vt:lpstr>5.3 Keyboard Input</vt:lpstr>
      <vt:lpstr>5.3 Keyboard Input</vt:lpstr>
      <vt:lpstr>5.3 Keyboard Input</vt:lpstr>
      <vt:lpstr>Exercise 20: Finally, a Driving Game</vt:lpstr>
      <vt:lpstr>Exercise 20: Finally, a Driving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USER</dc:creator>
  <cp:lastModifiedBy>Phu Chu Dinh</cp:lastModifiedBy>
  <cp:revision>4</cp:revision>
  <dcterms:created xsi:type="dcterms:W3CDTF">2021-12-22T02:23:12Z</dcterms:created>
  <dcterms:modified xsi:type="dcterms:W3CDTF">2022-04-19T02:46:12Z</dcterms:modified>
</cp:coreProperties>
</file>