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8"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i7DIygQlmCcSkkDxyv++MnCu0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59"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97763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01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98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1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237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083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67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037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8586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904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726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44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656558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946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0983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87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245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236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468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78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305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48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807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681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84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287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497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5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5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3"/>
          <p:cNvSpPr>
            <a:spLocks noGrp="1"/>
          </p:cNvSpPr>
          <p:nvPr>
            <p:ph type="pic" idx="2"/>
          </p:nvPr>
        </p:nvSpPr>
        <p:spPr>
          <a:xfrm>
            <a:off x="5183188" y="987425"/>
            <a:ext cx="6172200" cy="4873625"/>
          </a:xfrm>
          <a:prstGeom prst="rect">
            <a:avLst/>
          </a:prstGeom>
          <a:noFill/>
          <a:ln>
            <a:noFill/>
          </a:ln>
        </p:spPr>
      </p:sp>
      <p:sp>
        <p:nvSpPr>
          <p:cNvPr id="68" name="Google Shape;68;p6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Module 5</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600"/>
              <a:buNone/>
            </a:pPr>
            <a:r>
              <a:rPr lang="en-US" sz="6600"/>
              <a:t>Unity Input</a:t>
            </a:r>
            <a:endParaRPr sz="6600"/>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5" name="Picture 4"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72" y="684129"/>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56" name="Google Shape;356;p37"/>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a:t>Although it might make sense to you that we should use the Update method for this, we should use the OnCollisionEnter2D method instead. That's because the OnCollisionEnter2D method is called “when an incoming collider makes contact with this object's collider.”</a:t>
            </a:r>
            <a:endParaRPr/>
          </a:p>
        </p:txBody>
      </p:sp>
      <p:sp>
        <p:nvSpPr>
          <p:cNvPr id="357" name="Google Shape;3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63" name="Google Shape;363;p38"/>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b="1"/>
              <a:t>MonoBehaviour </a:t>
            </a:r>
            <a:r>
              <a:rPr lang="en-US"/>
              <a:t>Messages (Methods)</a:t>
            </a:r>
            <a:endParaRPr/>
          </a:p>
        </p:txBody>
      </p:sp>
      <p:sp>
        <p:nvSpPr>
          <p:cNvPr id="364" name="Google Shape;36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65" name="Google Shape;365;p38"/>
          <p:cNvPicPr preferRelativeResize="0"/>
          <p:nvPr/>
        </p:nvPicPr>
        <p:blipFill rotWithShape="1">
          <a:blip r:embed="rId3">
            <a:alphaModFix/>
          </a:blip>
          <a:srcRect/>
          <a:stretch/>
        </p:blipFill>
        <p:spPr>
          <a:xfrm>
            <a:off x="1881589" y="2825115"/>
            <a:ext cx="8100611" cy="40328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71" name="Google Shape;371;p39"/>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b="1"/>
              <a:t>Fish </a:t>
            </a:r>
            <a:r>
              <a:rPr lang="en-US"/>
              <a:t>UML</a:t>
            </a:r>
            <a:endParaRPr/>
          </a:p>
        </p:txBody>
      </p:sp>
      <p:sp>
        <p:nvSpPr>
          <p:cNvPr id="372" name="Google Shape;37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73" name="Google Shape;373;p39"/>
          <p:cNvPicPr preferRelativeResize="0"/>
          <p:nvPr/>
        </p:nvPicPr>
        <p:blipFill rotWithShape="1">
          <a:blip r:embed="rId3">
            <a:alphaModFix/>
          </a:blip>
          <a:srcRect/>
          <a:stretch/>
        </p:blipFill>
        <p:spPr>
          <a:xfrm>
            <a:off x="4343400" y="2343150"/>
            <a:ext cx="3505200" cy="451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79" name="Google Shape;379;p40"/>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Test Cases</a:t>
            </a:r>
            <a:endParaRPr/>
          </a:p>
        </p:txBody>
      </p:sp>
      <p:sp>
        <p:nvSpPr>
          <p:cNvPr id="380" name="Google Shape;38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81" name="Google Shape;381;p40"/>
          <p:cNvPicPr preferRelativeResize="0"/>
          <p:nvPr/>
        </p:nvPicPr>
        <p:blipFill rotWithShape="1">
          <a:blip r:embed="rId3">
            <a:alphaModFix/>
          </a:blip>
          <a:srcRect/>
          <a:stretch/>
        </p:blipFill>
        <p:spPr>
          <a:xfrm>
            <a:off x="1203007" y="2659380"/>
            <a:ext cx="9090854" cy="25755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87" name="Google Shape;387;p41"/>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Test Cases</a:t>
            </a:r>
            <a:endParaRPr/>
          </a:p>
        </p:txBody>
      </p:sp>
      <p:sp>
        <p:nvSpPr>
          <p:cNvPr id="388" name="Google Shape;38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89" name="Google Shape;389;p41"/>
          <p:cNvPicPr preferRelativeResize="0"/>
          <p:nvPr/>
        </p:nvPicPr>
        <p:blipFill rotWithShape="1">
          <a:blip r:embed="rId3">
            <a:alphaModFix/>
          </a:blip>
          <a:srcRect/>
          <a:stretch/>
        </p:blipFill>
        <p:spPr>
          <a:xfrm>
            <a:off x="1143952" y="2330449"/>
            <a:ext cx="6445568" cy="41942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95" name="Google Shape;395;p42"/>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Test Cases</a:t>
            </a:r>
            <a:endParaRPr/>
          </a:p>
        </p:txBody>
      </p:sp>
      <p:sp>
        <p:nvSpPr>
          <p:cNvPr id="396" name="Google Shape;39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97" name="Google Shape;397;p42"/>
          <p:cNvPicPr preferRelativeResize="0"/>
          <p:nvPr/>
        </p:nvPicPr>
        <p:blipFill rotWithShape="1">
          <a:blip r:embed="rId3">
            <a:alphaModFix/>
          </a:blip>
          <a:srcRect/>
          <a:stretch/>
        </p:blipFill>
        <p:spPr>
          <a:xfrm>
            <a:off x="1002029" y="2458402"/>
            <a:ext cx="7868895" cy="19992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03" name="Google Shape;403;p43"/>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change the code in the Update method that moves the fish based on Horizontal input:</a:t>
            </a:r>
            <a:endParaRPr/>
          </a:p>
        </p:txBody>
      </p:sp>
      <p:sp>
        <p:nvSpPr>
          <p:cNvPr id="404" name="Google Shape;40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405" name="Google Shape;405;p43"/>
          <p:cNvPicPr preferRelativeResize="0"/>
          <p:nvPr/>
        </p:nvPicPr>
        <p:blipFill rotWithShape="1">
          <a:blip r:embed="rId3">
            <a:alphaModFix/>
          </a:blip>
          <a:srcRect/>
          <a:stretch/>
        </p:blipFill>
        <p:spPr>
          <a:xfrm>
            <a:off x="1500187" y="3070859"/>
            <a:ext cx="9380056" cy="31505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11" name="Google Shape;411;p44"/>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All we have left is making it so the fish can eat teddy bears with its head. </a:t>
            </a:r>
            <a:endParaRPr/>
          </a:p>
          <a:p>
            <a:pPr marL="685800" lvl="1" indent="-228600" algn="l" rtl="0">
              <a:lnSpc>
                <a:spcPct val="90000"/>
              </a:lnSpc>
              <a:spcBef>
                <a:spcPts val="500"/>
              </a:spcBef>
              <a:spcAft>
                <a:spcPts val="0"/>
              </a:spcAft>
              <a:buClr>
                <a:schemeClr val="dk1"/>
              </a:buClr>
              <a:buSzPts val="2400"/>
              <a:buChar char="•"/>
            </a:pPr>
            <a:r>
              <a:rPr lang="en-US"/>
              <a:t>Do that in the OnCollisionEnter2D method.</a:t>
            </a:r>
            <a:endParaRPr/>
          </a:p>
          <a:p>
            <a:pPr marL="685800" lvl="1" indent="-228600" algn="l" rtl="0">
              <a:lnSpc>
                <a:spcPct val="90000"/>
              </a:lnSpc>
              <a:spcBef>
                <a:spcPts val="500"/>
              </a:spcBef>
              <a:spcAft>
                <a:spcPts val="0"/>
              </a:spcAft>
              <a:buClr>
                <a:schemeClr val="dk1"/>
              </a:buClr>
              <a:buSzPts val="2400"/>
              <a:buChar char="•"/>
            </a:pPr>
            <a:r>
              <a:rPr lang="en-US"/>
              <a:t>When we detect a collision with a teddy bear, if the collider for the teddy bear intersects with the bounding box at the fish's head, we'll eat (destroy) the teddy bear.</a:t>
            </a:r>
            <a:endParaRPr/>
          </a:p>
          <a:p>
            <a:pPr marL="685800" lvl="1" indent="-228600" algn="l" rtl="0">
              <a:lnSpc>
                <a:spcPct val="90000"/>
              </a:lnSpc>
              <a:spcBef>
                <a:spcPts val="500"/>
              </a:spcBef>
              <a:spcAft>
                <a:spcPts val="0"/>
              </a:spcAft>
              <a:buClr>
                <a:schemeClr val="dk1"/>
              </a:buClr>
              <a:buSzPts val="2400"/>
              <a:buChar char="•"/>
            </a:pPr>
            <a:r>
              <a:rPr lang="en-US"/>
              <a:t>When a collision occurs, we'll have to first move the fish head bounding box to the appropriate side of the fish (the left if the fish is facing left and the right if the fish is facing right).</a:t>
            </a:r>
            <a:endParaRPr/>
          </a:p>
          <a:p>
            <a:pPr marL="685800" lvl="1" indent="-228600" algn="l" rtl="0">
              <a:lnSpc>
                <a:spcPct val="90000"/>
              </a:lnSpc>
              <a:spcBef>
                <a:spcPts val="500"/>
              </a:spcBef>
              <a:spcAft>
                <a:spcPts val="0"/>
              </a:spcAft>
              <a:buClr>
                <a:schemeClr val="dk1"/>
              </a:buClr>
              <a:buSzPts val="2400"/>
              <a:buChar char="•"/>
            </a:pPr>
            <a:r>
              <a:rPr lang="en-US"/>
              <a:t>If we look at the method header for the OnCollisionEnter2D method, we see there's a Collision2D object as the only parameter. The Collision2D documentation shows that we can access the collider property of that object to get the teddy bear's collider. </a:t>
            </a:r>
            <a:endParaRPr/>
          </a:p>
        </p:txBody>
      </p:sp>
      <p:sp>
        <p:nvSpPr>
          <p:cNvPr id="412" name="Google Shape;41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18" name="Google Shape;418;p45"/>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The collider is a Collider2D object, which has a bounds property of type Bounds for the “world space bounding area of the collider.” </a:t>
            </a:r>
            <a:endParaRPr/>
          </a:p>
          <a:p>
            <a:pPr marL="685800" lvl="1" indent="-228600" algn="l" rtl="0">
              <a:lnSpc>
                <a:spcPct val="90000"/>
              </a:lnSpc>
              <a:spcBef>
                <a:spcPts val="500"/>
              </a:spcBef>
              <a:spcAft>
                <a:spcPts val="0"/>
              </a:spcAft>
              <a:buClr>
                <a:schemeClr val="dk1"/>
              </a:buClr>
              <a:buSzPts val="2400"/>
              <a:buChar char="•"/>
            </a:pPr>
            <a:r>
              <a:rPr lang="en-US"/>
              <a:t>Bounds objects are bounding boxes, so if we have Bounds objects for the teddy bear collider and the fish head, we can check to see if they intersect to determine whether or not the collision occurred at the head of the fish.</a:t>
            </a:r>
            <a:endParaRPr/>
          </a:p>
        </p:txBody>
      </p:sp>
      <p:sp>
        <p:nvSpPr>
          <p:cNvPr id="419" name="Google Shape;41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25" name="Google Shape;425;p46"/>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b="1"/>
              <a:t>Bounds </a:t>
            </a:r>
            <a:r>
              <a:rPr lang="en-US"/>
              <a:t>Documentation</a:t>
            </a:r>
            <a:endParaRPr i="1"/>
          </a:p>
        </p:txBody>
      </p:sp>
      <p:sp>
        <p:nvSpPr>
          <p:cNvPr id="426" name="Google Shape;42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427" name="Google Shape;427;p46"/>
          <p:cNvPicPr preferRelativeResize="0"/>
          <p:nvPr/>
        </p:nvPicPr>
        <p:blipFill rotWithShape="1">
          <a:blip r:embed="rId3">
            <a:alphaModFix/>
          </a:blip>
          <a:srcRect/>
          <a:stretch/>
        </p:blipFill>
        <p:spPr>
          <a:xfrm>
            <a:off x="2011680" y="2702243"/>
            <a:ext cx="8161020" cy="40888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Content (slot 2)</a:t>
            </a:r>
            <a:endParaRPr dirty="0"/>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a:t>Gamepad Input</a:t>
            </a:r>
            <a:endParaRPr dirty="0"/>
          </a:p>
          <a:p>
            <a:pPr marL="228600" lvl="0" indent="-228600" algn="l" rtl="0">
              <a:lnSpc>
                <a:spcPct val="90000"/>
              </a:lnSpc>
              <a:spcBef>
                <a:spcPts val="1000"/>
              </a:spcBef>
              <a:spcAft>
                <a:spcPts val="0"/>
              </a:spcAft>
              <a:buClr>
                <a:schemeClr val="dk1"/>
              </a:buClr>
              <a:buSzPts val="2800"/>
              <a:buChar char="•"/>
            </a:pPr>
            <a:r>
              <a:rPr lang="en-US" dirty="0"/>
              <a:t>Putting It All Together</a:t>
            </a:r>
            <a:endParaRPr dirty="0"/>
          </a:p>
        </p:txBody>
      </p:sp>
      <p:sp>
        <p:nvSpPr>
          <p:cNvPr id="105" name="Google Shape;10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33" name="Google Shape;433;p47"/>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i="1"/>
              <a:t>Write the Code</a:t>
            </a:r>
            <a:endParaRPr/>
          </a:p>
          <a:p>
            <a:pPr marL="685800" lvl="1" indent="-228600" algn="l" rtl="0">
              <a:lnSpc>
                <a:spcPct val="90000"/>
              </a:lnSpc>
              <a:spcBef>
                <a:spcPts val="500"/>
              </a:spcBef>
              <a:spcAft>
                <a:spcPts val="0"/>
              </a:spcAft>
              <a:buClr>
                <a:schemeClr val="dk1"/>
              </a:buClr>
              <a:buSzPct val="100000"/>
              <a:buChar char="•"/>
            </a:pPr>
            <a:r>
              <a:rPr lang="en-US"/>
              <a:t>Add several fields to the Fish class:</a:t>
            </a:r>
            <a:endParaRPr/>
          </a:p>
          <a:p>
            <a:pPr marL="685800" lvl="1" indent="-87630" algn="l" rtl="0">
              <a:lnSpc>
                <a:spcPct val="90000"/>
              </a:lnSpc>
              <a:spcBef>
                <a:spcPts val="500"/>
              </a:spcBef>
              <a:spcAft>
                <a:spcPts val="0"/>
              </a:spcAft>
              <a:buClr>
                <a:schemeClr val="dk1"/>
              </a:buClr>
              <a:buSzPct val="100000"/>
              <a:buNone/>
            </a:pPr>
            <a:endParaRPr i="1"/>
          </a:p>
          <a:p>
            <a:pPr marL="685800" lvl="1" indent="-87630" algn="l" rtl="0">
              <a:lnSpc>
                <a:spcPct val="90000"/>
              </a:lnSpc>
              <a:spcBef>
                <a:spcPts val="500"/>
              </a:spcBef>
              <a:spcAft>
                <a:spcPts val="0"/>
              </a:spcAft>
              <a:buClr>
                <a:schemeClr val="dk1"/>
              </a:buClr>
              <a:buSzPct val="100000"/>
              <a:buNone/>
            </a:pPr>
            <a:endParaRPr i="1"/>
          </a:p>
          <a:p>
            <a:pPr marL="685800" lvl="1" indent="-87630" algn="l" rtl="0">
              <a:lnSpc>
                <a:spcPct val="90000"/>
              </a:lnSpc>
              <a:spcBef>
                <a:spcPts val="500"/>
              </a:spcBef>
              <a:spcAft>
                <a:spcPts val="0"/>
              </a:spcAft>
              <a:buClr>
                <a:schemeClr val="dk1"/>
              </a:buClr>
              <a:buSzPct val="100000"/>
              <a:buNone/>
            </a:pPr>
            <a:endParaRPr i="1"/>
          </a:p>
          <a:p>
            <a:pPr marL="685800" lvl="1" indent="-87630" algn="l" rtl="0">
              <a:lnSpc>
                <a:spcPct val="90000"/>
              </a:lnSpc>
              <a:spcBef>
                <a:spcPts val="500"/>
              </a:spcBef>
              <a:spcAft>
                <a:spcPts val="0"/>
              </a:spcAft>
              <a:buClr>
                <a:schemeClr val="dk1"/>
              </a:buClr>
              <a:buSzPct val="100000"/>
              <a:buNone/>
            </a:pPr>
            <a:endParaRPr i="1"/>
          </a:p>
          <a:p>
            <a:pPr marL="685800" lvl="1" indent="-87630" algn="l" rtl="0">
              <a:lnSpc>
                <a:spcPct val="90000"/>
              </a:lnSpc>
              <a:spcBef>
                <a:spcPts val="500"/>
              </a:spcBef>
              <a:spcAft>
                <a:spcPts val="0"/>
              </a:spcAft>
              <a:buClr>
                <a:schemeClr val="dk1"/>
              </a:buClr>
              <a:buSzPct val="100000"/>
              <a:buNone/>
            </a:pPr>
            <a:endParaRPr/>
          </a:p>
          <a:p>
            <a:pPr marL="685800" lvl="1" indent="-87630" algn="l" rtl="0">
              <a:lnSpc>
                <a:spcPct val="90000"/>
              </a:lnSpc>
              <a:spcBef>
                <a:spcPts val="500"/>
              </a:spcBef>
              <a:spcAft>
                <a:spcPts val="0"/>
              </a:spcAft>
              <a:buClr>
                <a:schemeClr val="dk1"/>
              </a:buClr>
              <a:buSzPct val="100000"/>
              <a:buNone/>
            </a:pPr>
            <a:endParaRPr/>
          </a:p>
          <a:p>
            <a:pPr marL="685800" lvl="1" indent="-228600" algn="l" rtl="0">
              <a:lnSpc>
                <a:spcPct val="90000"/>
              </a:lnSpc>
              <a:spcBef>
                <a:spcPts val="500"/>
              </a:spcBef>
              <a:spcAft>
                <a:spcPts val="0"/>
              </a:spcAft>
              <a:buClr>
                <a:schemeClr val="dk1"/>
              </a:buClr>
              <a:buSzPct val="100000"/>
              <a:buChar char="•"/>
            </a:pPr>
            <a:r>
              <a:rPr lang="en-US"/>
              <a:t>The </a:t>
            </a:r>
            <a:r>
              <a:rPr lang="en-US" b="1"/>
              <a:t>headBoundingBox</a:t>
            </a:r>
            <a:r>
              <a:rPr lang="en-US"/>
              <a:t> field holds the bounding box for the fish's head. </a:t>
            </a:r>
            <a:endParaRPr/>
          </a:p>
          <a:p>
            <a:pPr marL="685800" lvl="1" indent="-228600" algn="l" rtl="0">
              <a:lnSpc>
                <a:spcPct val="90000"/>
              </a:lnSpc>
              <a:spcBef>
                <a:spcPts val="500"/>
              </a:spcBef>
              <a:spcAft>
                <a:spcPts val="0"/>
              </a:spcAft>
              <a:buClr>
                <a:schemeClr val="dk1"/>
              </a:buClr>
              <a:buSzPct val="100000"/>
              <a:buChar char="•"/>
            </a:pPr>
            <a:r>
              <a:rPr lang="en-US"/>
              <a:t>The </a:t>
            </a:r>
            <a:r>
              <a:rPr lang="en-US" b="1"/>
              <a:t>HeadPercentageOfCollider</a:t>
            </a:r>
            <a:r>
              <a:rPr lang="en-US"/>
              <a:t> tells us how much of the fish collider represents the head of the fish.</a:t>
            </a:r>
            <a:endParaRPr/>
          </a:p>
          <a:p>
            <a:pPr marL="685800" lvl="1" indent="-228600" algn="l" rtl="0">
              <a:lnSpc>
                <a:spcPct val="90000"/>
              </a:lnSpc>
              <a:spcBef>
                <a:spcPts val="500"/>
              </a:spcBef>
              <a:spcAft>
                <a:spcPts val="0"/>
              </a:spcAft>
              <a:buClr>
                <a:schemeClr val="dk1"/>
              </a:buClr>
              <a:buSzPct val="100000"/>
              <a:buChar char="•"/>
            </a:pPr>
            <a:r>
              <a:rPr lang="en-US"/>
              <a:t>The </a:t>
            </a:r>
            <a:r>
              <a:rPr lang="en-US" b="1"/>
              <a:t>headBoundingBoxLocation</a:t>
            </a:r>
            <a:r>
              <a:rPr lang="en-US"/>
              <a:t> field is used to to move the bounding box to the correct side of the fish on a collision.</a:t>
            </a:r>
            <a:endParaRPr/>
          </a:p>
          <a:p>
            <a:pPr marL="685800" lvl="1" indent="-228600" algn="l" rtl="0">
              <a:lnSpc>
                <a:spcPct val="90000"/>
              </a:lnSpc>
              <a:spcBef>
                <a:spcPts val="500"/>
              </a:spcBef>
              <a:spcAft>
                <a:spcPts val="0"/>
              </a:spcAft>
              <a:buClr>
                <a:schemeClr val="dk1"/>
              </a:buClr>
              <a:buSzPct val="100000"/>
              <a:buChar char="•"/>
            </a:pPr>
            <a:r>
              <a:rPr lang="en-US"/>
              <a:t>The </a:t>
            </a:r>
            <a:r>
              <a:rPr lang="en-US" b="1"/>
              <a:t>headBoundingBoxXOffset </a:t>
            </a:r>
            <a:r>
              <a:rPr lang="en-US"/>
              <a:t>saves the x offset we need to apply from the center of the collider to move the bounding box the correct amount to get it to the front of the fish.</a:t>
            </a:r>
            <a:endParaRPr i="1"/>
          </a:p>
        </p:txBody>
      </p:sp>
      <p:sp>
        <p:nvSpPr>
          <p:cNvPr id="434" name="Google Shape;43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435" name="Google Shape;435;p47"/>
          <p:cNvPicPr preferRelativeResize="0"/>
          <p:nvPr/>
        </p:nvPicPr>
        <p:blipFill rotWithShape="1">
          <a:blip r:embed="rId3">
            <a:alphaModFix/>
          </a:blip>
          <a:srcRect/>
          <a:stretch/>
        </p:blipFill>
        <p:spPr>
          <a:xfrm>
            <a:off x="1564005" y="2797175"/>
            <a:ext cx="6430518" cy="17862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41" name="Google Shape;441;p48"/>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The </a:t>
            </a:r>
            <a:r>
              <a:rPr lang="en-US" b="1"/>
              <a:t>fishCollider</a:t>
            </a:r>
            <a:r>
              <a:rPr lang="en-US"/>
              <a:t> is a reference to the BoxCollider2D component of the Fish so we don't have to look that up every time we have a collision.</a:t>
            </a:r>
            <a:endParaRPr i="1"/>
          </a:p>
          <a:p>
            <a:pPr marL="685800" lvl="1" indent="-228600" algn="l" rtl="0">
              <a:lnSpc>
                <a:spcPct val="90000"/>
              </a:lnSpc>
              <a:spcBef>
                <a:spcPts val="500"/>
              </a:spcBef>
              <a:spcAft>
                <a:spcPts val="0"/>
              </a:spcAft>
              <a:buClr>
                <a:schemeClr val="dk1"/>
              </a:buClr>
              <a:buSzPts val="2400"/>
              <a:buChar char="•"/>
            </a:pPr>
            <a:r>
              <a:rPr lang="en-US"/>
              <a:t>Add code to the Start method to initialize these fields:</a:t>
            </a:r>
            <a:endParaRPr i="1"/>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a:p>
        </p:txBody>
      </p:sp>
      <p:sp>
        <p:nvSpPr>
          <p:cNvPr id="442" name="Google Shape;442;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443" name="Google Shape;443;p48"/>
          <p:cNvPicPr preferRelativeResize="0"/>
          <p:nvPr/>
        </p:nvPicPr>
        <p:blipFill rotWithShape="1">
          <a:blip r:embed="rId3">
            <a:alphaModFix/>
          </a:blip>
          <a:srcRect/>
          <a:stretch/>
        </p:blipFill>
        <p:spPr>
          <a:xfrm>
            <a:off x="1671637" y="3540442"/>
            <a:ext cx="8801093" cy="28159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49" name="Google Shape;449;p49"/>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Head Bounding Box X Offset Calculation</a:t>
            </a:r>
            <a:endParaRPr i="1"/>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a:p>
        </p:txBody>
      </p:sp>
      <p:sp>
        <p:nvSpPr>
          <p:cNvPr id="450" name="Google Shape;45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451" name="Google Shape;451;p49"/>
          <p:cNvPicPr preferRelativeResize="0"/>
          <p:nvPr/>
        </p:nvPicPr>
        <p:blipFill rotWithShape="1">
          <a:blip r:embed="rId3">
            <a:alphaModFix/>
          </a:blip>
          <a:srcRect/>
          <a:stretch/>
        </p:blipFill>
        <p:spPr>
          <a:xfrm>
            <a:off x="1604962" y="2778442"/>
            <a:ext cx="5895975" cy="3267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57" name="Google Shape;457;p50"/>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a:p>
        </p:txBody>
      </p:sp>
      <p:sp>
        <p:nvSpPr>
          <p:cNvPr id="458" name="Google Shape;45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459" name="Google Shape;459;p50"/>
          <p:cNvPicPr preferRelativeResize="0"/>
          <p:nvPr/>
        </p:nvPicPr>
        <p:blipFill rotWithShape="1">
          <a:blip r:embed="rId3">
            <a:alphaModFix/>
          </a:blip>
          <a:srcRect/>
          <a:stretch/>
        </p:blipFill>
        <p:spPr>
          <a:xfrm>
            <a:off x="1323975" y="2708275"/>
            <a:ext cx="8658225" cy="3648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65" name="Google Shape;465;p51"/>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a:p>
        </p:txBody>
      </p:sp>
      <p:sp>
        <p:nvSpPr>
          <p:cNvPr id="466" name="Google Shape;46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467" name="Google Shape;467;p51"/>
          <p:cNvPicPr preferRelativeResize="0"/>
          <p:nvPr/>
        </p:nvPicPr>
        <p:blipFill rotWithShape="1">
          <a:blip r:embed="rId3">
            <a:alphaModFix/>
          </a:blip>
          <a:srcRect/>
          <a:stretch/>
        </p:blipFill>
        <p:spPr>
          <a:xfrm>
            <a:off x="1183005" y="2757488"/>
            <a:ext cx="8591550" cy="266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73" name="Google Shape;473;p52"/>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Test the Code</a:t>
            </a:r>
            <a:endParaRPr/>
          </a:p>
          <a:p>
            <a:pPr marL="685800" lvl="1" indent="-228600" algn="l" rtl="0">
              <a:lnSpc>
                <a:spcPct val="90000"/>
              </a:lnSpc>
              <a:spcBef>
                <a:spcPts val="500"/>
              </a:spcBef>
              <a:spcAft>
                <a:spcPts val="0"/>
              </a:spcAft>
              <a:buClr>
                <a:schemeClr val="dk1"/>
              </a:buClr>
              <a:buSzPts val="2400"/>
              <a:buChar char="•"/>
            </a:pPr>
            <a:r>
              <a:rPr lang="en-US"/>
              <a:t>Test case 1</a:t>
            </a:r>
            <a:endParaRPr/>
          </a:p>
          <a:p>
            <a:pPr marL="685800" lvl="1" indent="-228600" algn="l" rtl="0">
              <a:lnSpc>
                <a:spcPct val="90000"/>
              </a:lnSpc>
              <a:spcBef>
                <a:spcPts val="500"/>
              </a:spcBef>
              <a:spcAft>
                <a:spcPts val="0"/>
              </a:spcAft>
              <a:buClr>
                <a:schemeClr val="dk1"/>
              </a:buClr>
              <a:buSzPts val="2400"/>
              <a:buChar char="•"/>
            </a:pPr>
            <a:r>
              <a:rPr lang="en-US"/>
              <a:t>Test case 2</a:t>
            </a:r>
            <a:endParaRPr/>
          </a:p>
          <a:p>
            <a:pPr marL="685800" lvl="1" indent="-228600" algn="l" rtl="0">
              <a:lnSpc>
                <a:spcPct val="90000"/>
              </a:lnSpc>
              <a:spcBef>
                <a:spcPts val="500"/>
              </a:spcBef>
              <a:spcAft>
                <a:spcPts val="0"/>
              </a:spcAft>
              <a:buClr>
                <a:schemeClr val="dk1"/>
              </a:buClr>
              <a:buSzPts val="2400"/>
              <a:buChar char="•"/>
            </a:pPr>
            <a:r>
              <a:rPr lang="en-US"/>
              <a:t>Test case 3</a:t>
            </a:r>
            <a:endParaRPr/>
          </a:p>
          <a:p>
            <a:pPr marL="685800" lvl="1" indent="-76200" algn="l" rtl="0">
              <a:lnSpc>
                <a:spcPct val="90000"/>
              </a:lnSpc>
              <a:spcBef>
                <a:spcPts val="500"/>
              </a:spcBef>
              <a:spcAft>
                <a:spcPts val="0"/>
              </a:spcAft>
              <a:buClr>
                <a:schemeClr val="dk1"/>
              </a:buClr>
              <a:buSzPts val="2400"/>
              <a:buNone/>
            </a:pPr>
            <a:endParaRPr/>
          </a:p>
        </p:txBody>
      </p:sp>
      <p:sp>
        <p:nvSpPr>
          <p:cNvPr id="474" name="Google Shape;47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Summary</a:t>
            </a:r>
            <a:endParaRPr dirty="0"/>
          </a:p>
        </p:txBody>
      </p:sp>
      <p:sp>
        <p:nvSpPr>
          <p:cNvPr id="480" name="Google Shape;480;p53"/>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Input Manager</a:t>
            </a:r>
            <a:endParaRPr/>
          </a:p>
          <a:p>
            <a:pPr marL="228600" lvl="0" indent="-228600" algn="l" rtl="0">
              <a:lnSpc>
                <a:spcPct val="90000"/>
              </a:lnSpc>
              <a:spcBef>
                <a:spcPts val="1000"/>
              </a:spcBef>
              <a:spcAft>
                <a:spcPts val="0"/>
              </a:spcAft>
              <a:buClr>
                <a:schemeClr val="dk1"/>
              </a:buClr>
              <a:buSzPts val="2800"/>
              <a:buChar char="•"/>
            </a:pPr>
            <a:r>
              <a:rPr lang="en-US"/>
              <a:t>Mouse Input</a:t>
            </a:r>
            <a:endParaRPr/>
          </a:p>
          <a:p>
            <a:pPr marL="228600" lvl="0" indent="-228600" algn="l" rtl="0">
              <a:lnSpc>
                <a:spcPct val="90000"/>
              </a:lnSpc>
              <a:spcBef>
                <a:spcPts val="1000"/>
              </a:spcBef>
              <a:spcAft>
                <a:spcPts val="0"/>
              </a:spcAft>
              <a:buClr>
                <a:schemeClr val="dk1"/>
              </a:buClr>
              <a:buSzPts val="2800"/>
              <a:buChar char="•"/>
            </a:pPr>
            <a:r>
              <a:rPr lang="en-US"/>
              <a:t>Keyboard Input</a:t>
            </a:r>
            <a:endParaRPr/>
          </a:p>
          <a:p>
            <a:pPr marL="228600" lvl="0" indent="-228600" algn="l" rtl="0">
              <a:lnSpc>
                <a:spcPct val="90000"/>
              </a:lnSpc>
              <a:spcBef>
                <a:spcPts val="1000"/>
              </a:spcBef>
              <a:spcAft>
                <a:spcPts val="0"/>
              </a:spcAft>
              <a:buClr>
                <a:schemeClr val="dk1"/>
              </a:buClr>
              <a:buSzPts val="2800"/>
              <a:buChar char="•"/>
            </a:pPr>
            <a:r>
              <a:rPr lang="en-US"/>
              <a:t>Gamepad Input</a:t>
            </a:r>
            <a:endParaRPr/>
          </a:p>
        </p:txBody>
      </p:sp>
      <p:sp>
        <p:nvSpPr>
          <p:cNvPr id="481" name="Google Shape;48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5.4 Gamepad Input</a:t>
            </a:r>
            <a:endParaRPr dirty="0"/>
          </a:p>
        </p:txBody>
      </p:sp>
      <p:sp>
        <p:nvSpPr>
          <p:cNvPr id="306" name="Google Shape;306;p30"/>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Processing gamepad input is very similar to processing keyboard input.</a:t>
            </a:r>
            <a:endParaRPr/>
          </a:p>
          <a:p>
            <a:pPr marL="228600" lvl="0" indent="-228600" algn="l" rtl="0">
              <a:lnSpc>
                <a:spcPct val="90000"/>
              </a:lnSpc>
              <a:spcBef>
                <a:spcPts val="1000"/>
              </a:spcBef>
              <a:spcAft>
                <a:spcPts val="0"/>
              </a:spcAft>
              <a:buClr>
                <a:schemeClr val="dk1"/>
              </a:buClr>
              <a:buSzPts val="2800"/>
              <a:buChar char="•"/>
            </a:pPr>
            <a:r>
              <a:rPr lang="en-US"/>
              <a:t>We'll use a 360 controller as our gamepad, but Unity supports a wide variety of controllers.</a:t>
            </a:r>
            <a:endParaRPr/>
          </a:p>
          <a:p>
            <a:pPr marL="228600" lvl="0" indent="-228600" algn="l" rtl="0">
              <a:lnSpc>
                <a:spcPct val="90000"/>
              </a:lnSpc>
              <a:spcBef>
                <a:spcPts val="1000"/>
              </a:spcBef>
              <a:spcAft>
                <a:spcPts val="0"/>
              </a:spcAft>
              <a:buClr>
                <a:schemeClr val="dk1"/>
              </a:buClr>
              <a:buSzPts val="2800"/>
              <a:buChar char="•"/>
            </a:pPr>
            <a:r>
              <a:rPr lang="en-US"/>
              <a:t>By default, our Unity game contains 2 Horizontal axes: one with Type set to Key or Mouse Button and one with Type set to Joystick Axis.</a:t>
            </a:r>
            <a:endParaRPr/>
          </a:p>
          <a:p>
            <a:pPr marL="228600" lvl="0" indent="-228600" algn="l" rtl="0">
              <a:lnSpc>
                <a:spcPct val="90000"/>
              </a:lnSpc>
              <a:spcBef>
                <a:spcPts val="1000"/>
              </a:spcBef>
              <a:spcAft>
                <a:spcPts val="0"/>
              </a:spcAft>
              <a:buClr>
                <a:schemeClr val="dk1"/>
              </a:buClr>
              <a:buSzPts val="2800"/>
              <a:buChar char="•"/>
            </a:pPr>
            <a:r>
              <a:rPr lang="en-US"/>
              <a:t>In fact, we get 2 of many of the default axes, which makes it very easy to port the input processing from mouse/keyboard input to gamepad input.</a:t>
            </a:r>
            <a:endParaRPr/>
          </a:p>
          <a:p>
            <a:pPr marL="228600" lvl="0" indent="-228600" algn="l" rtl="0">
              <a:lnSpc>
                <a:spcPct val="90000"/>
              </a:lnSpc>
              <a:spcBef>
                <a:spcPts val="1000"/>
              </a:spcBef>
              <a:spcAft>
                <a:spcPts val="0"/>
              </a:spcAft>
              <a:buClr>
                <a:schemeClr val="dk1"/>
              </a:buClr>
              <a:buSzPts val="2800"/>
              <a:buChar char="•"/>
            </a:pPr>
            <a:r>
              <a:rPr lang="en-US"/>
              <a:t>In our current example, we don't even need to change any code</a:t>
            </a:r>
            <a:br>
              <a:rPr lang="en-US"/>
            </a:br>
            <a:r>
              <a:rPr lang="en-US"/>
              <a:t>to do that.</a:t>
            </a:r>
            <a:endParaRPr/>
          </a:p>
          <a:p>
            <a:pPr marL="228600" lvl="0" indent="-228600" algn="l" rtl="0">
              <a:lnSpc>
                <a:spcPct val="90000"/>
              </a:lnSpc>
              <a:spcBef>
                <a:spcPts val="1000"/>
              </a:spcBef>
              <a:spcAft>
                <a:spcPts val="0"/>
              </a:spcAft>
              <a:buClr>
                <a:schemeClr val="dk1"/>
              </a:buClr>
              <a:buSzPts val="2800"/>
              <a:buChar char="•"/>
            </a:pPr>
            <a:r>
              <a:rPr lang="en-US"/>
              <a:t>We still need to add another axis to blow up the teddy bear using a joystick button.</a:t>
            </a:r>
            <a:endParaRPr/>
          </a:p>
          <a:p>
            <a:pPr marL="228600" lvl="0" indent="-50800" algn="l" rtl="0">
              <a:lnSpc>
                <a:spcPct val="90000"/>
              </a:lnSpc>
              <a:spcBef>
                <a:spcPts val="1000"/>
              </a:spcBef>
              <a:spcAft>
                <a:spcPts val="0"/>
              </a:spcAft>
              <a:buClr>
                <a:schemeClr val="dk1"/>
              </a:buClr>
              <a:buSzPts val="2800"/>
              <a:buNone/>
            </a:pPr>
            <a:endParaRPr/>
          </a:p>
        </p:txBody>
      </p:sp>
      <p:sp>
        <p:nvSpPr>
          <p:cNvPr id="307" name="Google Shape;3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5.4 Gamepad Input</a:t>
            </a:r>
            <a:endParaRPr dirty="0"/>
          </a:p>
        </p:txBody>
      </p:sp>
      <p:sp>
        <p:nvSpPr>
          <p:cNvPr id="313" name="Google Shape;313;p31"/>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Joystick Horizontal Axis</a:t>
            </a:r>
            <a:endParaRPr/>
          </a:p>
        </p:txBody>
      </p:sp>
      <p:sp>
        <p:nvSpPr>
          <p:cNvPr id="314" name="Google Shape;3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315" name="Google Shape;315;p31"/>
          <p:cNvPicPr preferRelativeResize="0"/>
          <p:nvPr/>
        </p:nvPicPr>
        <p:blipFill rotWithShape="1">
          <a:blip r:embed="rId3">
            <a:alphaModFix/>
          </a:blip>
          <a:srcRect/>
          <a:stretch/>
        </p:blipFill>
        <p:spPr>
          <a:xfrm>
            <a:off x="2146935" y="2481160"/>
            <a:ext cx="7511415" cy="42403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5.4 Gamepad Input</a:t>
            </a:r>
            <a:endParaRPr dirty="0"/>
          </a:p>
        </p:txBody>
      </p:sp>
      <p:sp>
        <p:nvSpPr>
          <p:cNvPr id="321" name="Google Shape;321;p32"/>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Because each input axis can only have two positive buttons (Positive Button and Alt Positive Button), and because our BlowUpTeddy axis already uses both of them for the space bar and the left mouse button,</a:t>
            </a:r>
            <a:br>
              <a:rPr lang="en-US"/>
            </a:br>
            <a:r>
              <a:rPr lang="en-US"/>
              <a:t>we don't have any more room in that axis.</a:t>
            </a:r>
            <a:endParaRPr/>
          </a:p>
          <a:p>
            <a:pPr marL="228600" lvl="0" indent="-228600" algn="l" rtl="0">
              <a:lnSpc>
                <a:spcPct val="90000"/>
              </a:lnSpc>
              <a:spcBef>
                <a:spcPts val="1000"/>
              </a:spcBef>
              <a:spcAft>
                <a:spcPts val="0"/>
              </a:spcAft>
              <a:buClr>
                <a:schemeClr val="dk1"/>
              </a:buClr>
              <a:buSzPts val="2800"/>
              <a:buChar char="•"/>
            </a:pPr>
            <a:r>
              <a:rPr lang="en-US"/>
              <a:t>The good news is that we can create another axis with the same name to detect the joystick button press. When we call the </a:t>
            </a:r>
            <a:r>
              <a:rPr lang="en-US" b="1"/>
              <a:t>GetAxis</a:t>
            </a:r>
            <a:r>
              <a:rPr lang="en-US"/>
              <a:t> method in our script, it gets the input from all the axes with the name we provided; that's why we can have two Horizontal axes in the default game.</a:t>
            </a:r>
            <a:endParaRPr/>
          </a:p>
        </p:txBody>
      </p:sp>
      <p:sp>
        <p:nvSpPr>
          <p:cNvPr id="322" name="Google Shape;32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5.4 Gamepad Input</a:t>
            </a:r>
            <a:endParaRPr dirty="0"/>
          </a:p>
        </p:txBody>
      </p:sp>
      <p:sp>
        <p:nvSpPr>
          <p:cNvPr id="328" name="Google Shape;328;p33"/>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Add another input axis called BlowUpTeddy, set the Positive Button to joystick button 0 and make sure the Alt Positive Button is blank. </a:t>
            </a:r>
            <a:endParaRPr/>
          </a:p>
          <a:p>
            <a:pPr marL="228600" lvl="0" indent="-228600" algn="l" rtl="0">
              <a:lnSpc>
                <a:spcPct val="90000"/>
              </a:lnSpc>
              <a:spcBef>
                <a:spcPts val="1000"/>
              </a:spcBef>
              <a:spcAft>
                <a:spcPts val="0"/>
              </a:spcAft>
              <a:buClr>
                <a:schemeClr val="dk1"/>
              </a:buClr>
              <a:buSzPts val="2800"/>
              <a:buChar char="•"/>
            </a:pPr>
            <a:r>
              <a:rPr lang="en-US"/>
              <a:t>Make sure the Type is set to Key or Mouse Button, which is used for joystick buttons as well. We know we're not trying to use a Joystick Axis to blow up the teddy bear, we're trying to use a joystick button.</a:t>
            </a:r>
            <a:endParaRPr/>
          </a:p>
          <a:p>
            <a:pPr marL="228600" lvl="0" indent="-228600" algn="l" rtl="0">
              <a:lnSpc>
                <a:spcPct val="90000"/>
              </a:lnSpc>
              <a:spcBef>
                <a:spcPts val="1000"/>
              </a:spcBef>
              <a:spcAft>
                <a:spcPts val="0"/>
              </a:spcAft>
              <a:buClr>
                <a:schemeClr val="dk1"/>
              </a:buClr>
              <a:buSzPts val="2800"/>
              <a:buChar char="•"/>
            </a:pPr>
            <a:r>
              <a:rPr lang="en-US"/>
              <a:t>By the way, on a 360 controller joystick button 0 is A, joystick button 1 is B, and so on.</a:t>
            </a:r>
            <a:endParaRPr/>
          </a:p>
        </p:txBody>
      </p:sp>
      <p:sp>
        <p:nvSpPr>
          <p:cNvPr id="329" name="Google Shape;32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35" name="Google Shape;335;p34"/>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The problem description:</a:t>
            </a:r>
            <a:endParaRPr/>
          </a:p>
          <a:p>
            <a:pPr marL="685800" lvl="1" indent="-228600" algn="l" rtl="0">
              <a:lnSpc>
                <a:spcPct val="90000"/>
              </a:lnSpc>
              <a:spcBef>
                <a:spcPts val="500"/>
              </a:spcBef>
              <a:spcAft>
                <a:spcPts val="0"/>
              </a:spcAft>
              <a:buClr>
                <a:schemeClr val="dk1"/>
              </a:buClr>
              <a:buSzPts val="2400"/>
              <a:buChar char="•"/>
            </a:pPr>
            <a:r>
              <a:rPr lang="en-US"/>
              <a:t>The player uses the keyboard to drive a fish around the game world, eating teddy bears with the head of the fish. The teddy bears bounce off the sides of the screen as they move around until they're eaten by the fish, at which point they're removed from the game. If a collision between the fish and a teddy bear isn't at the head of the fish, the teddy bear bounces off the fish. Teddy bears spawn at random intervals between 1 and 2 seconds.</a:t>
            </a:r>
            <a:endParaRPr/>
          </a:p>
          <a:p>
            <a:pPr marL="228600" lvl="0" indent="-228600" algn="l" rtl="0">
              <a:lnSpc>
                <a:spcPct val="90000"/>
              </a:lnSpc>
              <a:spcBef>
                <a:spcPts val="1000"/>
              </a:spcBef>
              <a:spcAft>
                <a:spcPts val="0"/>
              </a:spcAft>
              <a:buClr>
                <a:schemeClr val="dk1"/>
              </a:buClr>
              <a:buSzPts val="2800"/>
              <a:buChar char="•"/>
            </a:pPr>
            <a:r>
              <a:rPr lang="en-US" i="1"/>
              <a:t>Understand the Problem</a:t>
            </a:r>
            <a:r>
              <a:rPr lang="en-US"/>
              <a:t>:</a:t>
            </a:r>
            <a:endParaRPr/>
          </a:p>
          <a:p>
            <a:pPr marL="685800" lvl="1" indent="-228600" algn="l" rtl="0">
              <a:lnSpc>
                <a:spcPct val="90000"/>
              </a:lnSpc>
              <a:spcBef>
                <a:spcPts val="500"/>
              </a:spcBef>
              <a:spcAft>
                <a:spcPts val="0"/>
              </a:spcAft>
              <a:buClr>
                <a:schemeClr val="dk1"/>
              </a:buClr>
              <a:buSzPts val="2400"/>
              <a:buChar char="•"/>
            </a:pPr>
            <a:r>
              <a:rPr lang="en-US"/>
              <a:t>There are lots of details to work out as we build the game, but the rules of the game seem pretty straightforward, so we can move on to our design.</a:t>
            </a:r>
            <a:endParaRPr/>
          </a:p>
        </p:txBody>
      </p:sp>
      <p:sp>
        <p:nvSpPr>
          <p:cNvPr id="336" name="Google Shape;33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42" name="Google Shape;342;p35"/>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a:t>We only need two game objects in the game: TeddyBear and Fish. </a:t>
            </a:r>
            <a:endParaRPr/>
          </a:p>
          <a:p>
            <a:pPr marL="685800" lvl="1" indent="-228600" algn="l" rtl="0">
              <a:lnSpc>
                <a:spcPct val="90000"/>
              </a:lnSpc>
              <a:spcBef>
                <a:spcPts val="500"/>
              </a:spcBef>
              <a:spcAft>
                <a:spcPts val="0"/>
              </a:spcAft>
              <a:buClr>
                <a:schemeClr val="dk1"/>
              </a:buClr>
              <a:buSzPts val="2400"/>
              <a:buChar char="•"/>
            </a:pPr>
            <a:r>
              <a:rPr lang="en-US"/>
              <a:t>The TeddyBear game object behaves just as it did in the “game” in module 4.6, so we'll just reuse the TeddyBear script and all the game object components we used there here as well. We'll also reuse the TeddyBearSpawner and Timer scripts from our solution to that problem.</a:t>
            </a:r>
            <a:endParaRPr/>
          </a:p>
          <a:p>
            <a:pPr marL="685800" lvl="1" indent="-228600" algn="l" rtl="0">
              <a:lnSpc>
                <a:spcPct val="90000"/>
              </a:lnSpc>
              <a:spcBef>
                <a:spcPts val="500"/>
              </a:spcBef>
              <a:spcAft>
                <a:spcPts val="0"/>
              </a:spcAft>
              <a:buClr>
                <a:schemeClr val="dk1"/>
              </a:buClr>
              <a:buSzPts val="2400"/>
              <a:buChar char="•"/>
            </a:pPr>
            <a:r>
              <a:rPr lang="en-US"/>
              <a:t>To the Fish game object, we're definitely going to need a new Fish script to implement the required functionality. There are two key pieces of functionality we need in the Fish game object: </a:t>
            </a:r>
            <a:endParaRPr/>
          </a:p>
          <a:p>
            <a:pPr marL="1143000" lvl="2" indent="-228600" algn="l" rtl="0">
              <a:lnSpc>
                <a:spcPct val="90000"/>
              </a:lnSpc>
              <a:spcBef>
                <a:spcPts val="500"/>
              </a:spcBef>
              <a:spcAft>
                <a:spcPts val="0"/>
              </a:spcAft>
              <a:buClr>
                <a:schemeClr val="dk1"/>
              </a:buClr>
              <a:buSzPts val="2000"/>
              <a:buChar char="•"/>
            </a:pPr>
            <a:r>
              <a:rPr lang="en-US"/>
              <a:t>moving and facing the right way based on player input</a:t>
            </a:r>
            <a:endParaRPr/>
          </a:p>
          <a:p>
            <a:pPr marL="1143000" lvl="2" indent="-228600" algn="l" rtl="0">
              <a:lnSpc>
                <a:spcPct val="90000"/>
              </a:lnSpc>
              <a:spcBef>
                <a:spcPts val="500"/>
              </a:spcBef>
              <a:spcAft>
                <a:spcPts val="0"/>
              </a:spcAft>
              <a:buClr>
                <a:schemeClr val="dk1"/>
              </a:buClr>
              <a:buSzPts val="2000"/>
              <a:buChar char="•"/>
            </a:pPr>
            <a:r>
              <a:rPr lang="en-US"/>
              <a:t>handling collisions with TeddyBear game objects properly.</a:t>
            </a:r>
            <a:endParaRPr/>
          </a:p>
        </p:txBody>
      </p:sp>
      <p:sp>
        <p:nvSpPr>
          <p:cNvPr id="343" name="Google Shape;34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49" name="Google Shape;349;p36"/>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a:t>Because the Fish game object movement is like the TeddyBear game object responding to keyboard input, we'll start with the fields for the movement amount, fish collider dimensions, and the screen edges. </a:t>
            </a:r>
            <a:endParaRPr/>
          </a:p>
          <a:p>
            <a:pPr marL="685800" lvl="1" indent="-228600" algn="l" rtl="0">
              <a:lnSpc>
                <a:spcPct val="90000"/>
              </a:lnSpc>
              <a:spcBef>
                <a:spcPts val="500"/>
              </a:spcBef>
              <a:spcAft>
                <a:spcPts val="0"/>
              </a:spcAft>
              <a:buClr>
                <a:schemeClr val="dk1"/>
              </a:buClr>
              <a:buSzPts val="2400"/>
              <a:buChar char="•"/>
            </a:pPr>
            <a:r>
              <a:rPr lang="en-US"/>
              <a:t>Because we need different sprites for facing left and facing right, we'll include fields for each of those sprites. Because we'll need a reference to the SpriteRenderer component every time we need to change the sprite, we'll store that in a field for efficiency.</a:t>
            </a:r>
            <a:endParaRPr/>
          </a:p>
          <a:p>
            <a:pPr marL="685800" lvl="1" indent="-228600" algn="l" rtl="0">
              <a:lnSpc>
                <a:spcPct val="90000"/>
              </a:lnSpc>
              <a:spcBef>
                <a:spcPts val="500"/>
              </a:spcBef>
              <a:spcAft>
                <a:spcPts val="0"/>
              </a:spcAft>
              <a:buClr>
                <a:schemeClr val="dk1"/>
              </a:buClr>
              <a:buSzPts val="2400"/>
              <a:buChar char="•"/>
            </a:pPr>
            <a:r>
              <a:rPr lang="en-US"/>
              <a:t>For methods, we'll need the Start method to initialize lots of our fields and Update and ClampInScreen methods to respond to player input.</a:t>
            </a:r>
            <a:endParaRPr/>
          </a:p>
        </p:txBody>
      </p:sp>
      <p:sp>
        <p:nvSpPr>
          <p:cNvPr id="350" name="Google Shape;35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1344</Words>
  <Application>Microsoft Office PowerPoint</Application>
  <PresentationFormat>Widescreen</PresentationFormat>
  <Paragraphs>132</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Module 5</vt:lpstr>
      <vt:lpstr>Content (slot 2)</vt:lpstr>
      <vt:lpstr>5.4 Gamepad Input</vt:lpstr>
      <vt:lpstr>5.4 Gamepad Input</vt:lpstr>
      <vt:lpstr>5.4 Gamepad Input</vt:lpstr>
      <vt:lpstr>5.4 Gamepad Input</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USER</dc:creator>
  <cp:lastModifiedBy>Phu Chu Dinh</cp:lastModifiedBy>
  <cp:revision>4</cp:revision>
  <dcterms:created xsi:type="dcterms:W3CDTF">2021-12-22T02:23:12Z</dcterms:created>
  <dcterms:modified xsi:type="dcterms:W3CDTF">2022-04-19T02:46:22Z</dcterms:modified>
</cp:coreProperties>
</file>