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2" r:id="rId4"/>
    <p:sldId id="258"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310" r:id="rId19"/>
    <p:sldId id="275" r:id="rId20"/>
    <p:sldId id="276" r:id="rId21"/>
    <p:sldId id="277" r:id="rId22"/>
    <p:sldId id="278" r:id="rId23"/>
    <p:sldId id="279" r:id="rId24"/>
    <p:sldId id="26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1" r:id="rId55"/>
    <p:sldId id="30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87" d="100"/>
          <a:sy n="87" d="100"/>
        </p:scale>
        <p:origin x="4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0BCB65-2C64-435B-98BC-43C3DAE41F47}"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94920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BCB65-2C64-435B-98BC-43C3DAE41F47}"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192778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BCB65-2C64-435B-98BC-43C3DAE41F47}"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404240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0BCB65-2C64-435B-98BC-43C3DAE41F47}"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205088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BCB65-2C64-435B-98BC-43C3DAE41F47}"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182147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0BCB65-2C64-435B-98BC-43C3DAE41F47}"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341534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0BCB65-2C64-435B-98BC-43C3DAE41F47}"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352301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0BCB65-2C64-435B-98BC-43C3DAE41F47}"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340101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BCB65-2C64-435B-98BC-43C3DAE41F47}"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2767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BCB65-2C64-435B-98BC-43C3DAE41F47}"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167881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BCB65-2C64-435B-98BC-43C3DAE41F47}"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F2800-76E3-4625-8A26-F392005EF5A5}" type="slidenum">
              <a:rPr lang="en-US" smtClean="0"/>
              <a:t>‹#›</a:t>
            </a:fld>
            <a:endParaRPr lang="en-US"/>
          </a:p>
        </p:txBody>
      </p:sp>
    </p:spTree>
    <p:extLst>
      <p:ext uri="{BB962C8B-B14F-4D97-AF65-F5344CB8AC3E}">
        <p14:creationId xmlns:p14="http://schemas.microsoft.com/office/powerpoint/2010/main" val="1093690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BCB65-2C64-435B-98BC-43C3DAE41F47}" type="datetimeFigureOut">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F2800-76E3-4625-8A26-F392005EF5A5}" type="slidenum">
              <a:rPr lang="en-US" smtClean="0"/>
              <a:t>‹#›</a:t>
            </a:fld>
            <a:endParaRPr lang="en-US"/>
          </a:p>
        </p:txBody>
      </p:sp>
    </p:spTree>
    <p:extLst>
      <p:ext uri="{BB962C8B-B14F-4D97-AF65-F5344CB8AC3E}">
        <p14:creationId xmlns:p14="http://schemas.microsoft.com/office/powerpoint/2010/main" val="1236259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Module 6</a:t>
            </a:r>
          </a:p>
        </p:txBody>
      </p:sp>
      <p:sp>
        <p:nvSpPr>
          <p:cNvPr id="3" name="Subtitle 2"/>
          <p:cNvSpPr>
            <a:spLocks noGrp="1"/>
          </p:cNvSpPr>
          <p:nvPr>
            <p:ph type="subTitle" idx="1"/>
          </p:nvPr>
        </p:nvSpPr>
        <p:spPr/>
        <p:txBody>
          <a:bodyPr>
            <a:noAutofit/>
          </a:bodyPr>
          <a:lstStyle/>
          <a:p>
            <a:r>
              <a:rPr lang="en-US" sz="6600" dirty="0"/>
              <a:t>Arrays, Lists, and Iteration</a:t>
            </a:r>
          </a:p>
        </p:txBody>
      </p:sp>
      <p:pic>
        <p:nvPicPr>
          <p:cNvPr id="4" name="Picture 3"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70" y="964773"/>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2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 Accessing Elements of the Array</a:t>
            </a:r>
          </a:p>
        </p:txBody>
      </p:sp>
      <p:sp>
        <p:nvSpPr>
          <p:cNvPr id="3" name="Content Placeholder 2"/>
          <p:cNvSpPr>
            <a:spLocks noGrp="1"/>
          </p:cNvSpPr>
          <p:nvPr>
            <p:ph idx="1"/>
          </p:nvPr>
        </p:nvSpPr>
        <p:spPr/>
        <p:txBody>
          <a:bodyPr/>
          <a:lstStyle/>
          <a:p>
            <a:r>
              <a:rPr lang="en-US" dirty="0"/>
              <a:t>Example: </a:t>
            </a:r>
          </a:p>
          <a:p>
            <a:pPr lvl="1"/>
            <a:r>
              <a:rPr lang="en-US" dirty="0"/>
              <a:t>to set the first element of the </a:t>
            </a:r>
            <a:r>
              <a:rPr lang="en-US" dirty="0" err="1"/>
              <a:t>gpas</a:t>
            </a:r>
            <a:r>
              <a:rPr lang="en-US" dirty="0"/>
              <a:t> array to 4.0</a:t>
            </a:r>
          </a:p>
          <a:p>
            <a:endParaRPr lang="en-US" dirty="0"/>
          </a:p>
          <a:p>
            <a:pPr lvl="1"/>
            <a:r>
              <a:rPr lang="en-US" dirty="0"/>
              <a:t>to print out the 8th element of the </a:t>
            </a:r>
            <a:r>
              <a:rPr lang="en-US" dirty="0" err="1"/>
              <a:t>gpas</a:t>
            </a:r>
            <a:r>
              <a:rPr lang="en-US" dirty="0"/>
              <a:t> array</a:t>
            </a:r>
          </a:p>
          <a:p>
            <a:endParaRPr lang="en-US" dirty="0"/>
          </a:p>
          <a:p>
            <a:pPr lvl="1"/>
            <a:r>
              <a:rPr lang="en-US" dirty="0"/>
              <a:t>to add the last element in the </a:t>
            </a:r>
            <a:r>
              <a:rPr lang="en-US" dirty="0" err="1"/>
              <a:t>gpas</a:t>
            </a:r>
            <a:r>
              <a:rPr lang="en-US" dirty="0"/>
              <a:t> to a variable called sum</a:t>
            </a:r>
          </a:p>
          <a:p>
            <a:endParaRPr lang="en-US" dirty="0"/>
          </a:p>
          <a:p>
            <a:endParaRPr lang="en-US" dirty="0"/>
          </a:p>
        </p:txBody>
      </p:sp>
      <p:pic>
        <p:nvPicPr>
          <p:cNvPr id="5" name="Picture 4"/>
          <p:cNvPicPr>
            <a:picLocks noChangeAspect="1"/>
          </p:cNvPicPr>
          <p:nvPr/>
        </p:nvPicPr>
        <p:blipFill>
          <a:blip r:embed="rId2"/>
          <a:stretch>
            <a:fillRect/>
          </a:stretch>
        </p:blipFill>
        <p:spPr>
          <a:xfrm>
            <a:off x="3596670" y="2690652"/>
            <a:ext cx="2499330" cy="423863"/>
          </a:xfrm>
          <a:prstGeom prst="rect">
            <a:avLst/>
          </a:prstGeom>
        </p:spPr>
      </p:pic>
      <p:pic>
        <p:nvPicPr>
          <p:cNvPr id="7" name="Picture 6"/>
          <p:cNvPicPr>
            <a:picLocks noChangeAspect="1"/>
          </p:cNvPicPr>
          <p:nvPr/>
        </p:nvPicPr>
        <p:blipFill>
          <a:blip r:embed="rId3"/>
          <a:stretch>
            <a:fillRect/>
          </a:stretch>
        </p:blipFill>
        <p:spPr>
          <a:xfrm>
            <a:off x="2385059" y="3648708"/>
            <a:ext cx="6605189" cy="466092"/>
          </a:xfrm>
          <a:prstGeom prst="rect">
            <a:avLst/>
          </a:prstGeom>
        </p:spPr>
      </p:pic>
      <p:pic>
        <p:nvPicPr>
          <p:cNvPr id="8" name="Picture 7"/>
          <p:cNvPicPr>
            <a:picLocks noChangeAspect="1"/>
          </p:cNvPicPr>
          <p:nvPr/>
        </p:nvPicPr>
        <p:blipFill>
          <a:blip r:embed="rId4"/>
          <a:stretch>
            <a:fillRect/>
          </a:stretch>
        </p:blipFill>
        <p:spPr>
          <a:xfrm>
            <a:off x="3596670" y="4559296"/>
            <a:ext cx="2529107" cy="355442"/>
          </a:xfrm>
          <a:prstGeom prst="rect">
            <a:avLst/>
          </a:prstGeom>
        </p:spPr>
      </p:pic>
    </p:spTree>
    <p:extLst>
      <p:ext uri="{BB962C8B-B14F-4D97-AF65-F5344CB8AC3E}">
        <p14:creationId xmlns:p14="http://schemas.microsoft.com/office/powerpoint/2010/main" val="5200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6.3 Arrays of Objects</a:t>
            </a:r>
          </a:p>
        </p:txBody>
      </p:sp>
      <p:sp>
        <p:nvSpPr>
          <p:cNvPr id="3" name="Content Placeholder 2"/>
          <p:cNvSpPr>
            <a:spLocks noGrp="1"/>
          </p:cNvSpPr>
          <p:nvPr>
            <p:ph idx="1"/>
          </p:nvPr>
        </p:nvSpPr>
        <p:spPr>
          <a:xfrm>
            <a:off x="838200" y="1825624"/>
            <a:ext cx="10515600" cy="4952365"/>
          </a:xfrm>
        </p:spPr>
        <p:txBody>
          <a:bodyPr/>
          <a:lstStyle/>
          <a:p>
            <a:r>
              <a:rPr lang="en-US" dirty="0"/>
              <a:t>build an array containing 5 </a:t>
            </a:r>
            <a:r>
              <a:rPr lang="en-US" b="1" dirty="0"/>
              <a:t>Card</a:t>
            </a:r>
            <a:r>
              <a:rPr lang="en-US" dirty="0"/>
              <a:t> objects (remember the </a:t>
            </a:r>
            <a:r>
              <a:rPr lang="en-US" b="1" dirty="0"/>
              <a:t>Card</a:t>
            </a:r>
            <a:r>
              <a:rPr lang="en-US" dirty="0"/>
              <a:t> class from the Classes and Objects module):</a:t>
            </a:r>
          </a:p>
          <a:p>
            <a:endParaRPr lang="en-US" dirty="0"/>
          </a:p>
          <a:p>
            <a:pPr lvl="1"/>
            <a:r>
              <a:rPr lang="en-US" dirty="0"/>
              <a:t>This will create an array of 5 elements, each of which will be a Card object.</a:t>
            </a:r>
          </a:p>
          <a:p>
            <a:pPr lvl="1"/>
            <a:r>
              <a:rPr lang="en-US" dirty="0"/>
              <a:t>At this point, </a:t>
            </a:r>
            <a:r>
              <a:rPr lang="en-US" dirty="0">
                <a:solidFill>
                  <a:srgbClr val="FF0000"/>
                </a:solidFill>
              </a:rPr>
              <a:t>each element in the array is null because that's what reference types get for their initial value</a:t>
            </a:r>
            <a:r>
              <a:rPr lang="en-US" dirty="0"/>
              <a:t>.</a:t>
            </a:r>
          </a:p>
          <a:p>
            <a:pPr lvl="1"/>
            <a:r>
              <a:rPr lang="en-US" dirty="0"/>
              <a:t>fill the array with some really good cards</a:t>
            </a:r>
          </a:p>
        </p:txBody>
      </p:sp>
      <p:pic>
        <p:nvPicPr>
          <p:cNvPr id="4" name="Picture 3"/>
          <p:cNvPicPr>
            <a:picLocks noChangeAspect="1"/>
          </p:cNvPicPr>
          <p:nvPr/>
        </p:nvPicPr>
        <p:blipFill>
          <a:blip r:embed="rId2"/>
          <a:stretch>
            <a:fillRect/>
          </a:stretch>
        </p:blipFill>
        <p:spPr>
          <a:xfrm>
            <a:off x="3889057" y="2672714"/>
            <a:ext cx="4067343" cy="436245"/>
          </a:xfrm>
          <a:prstGeom prst="rect">
            <a:avLst/>
          </a:prstGeom>
        </p:spPr>
      </p:pic>
      <p:pic>
        <p:nvPicPr>
          <p:cNvPr id="6" name="Picture 5"/>
          <p:cNvPicPr>
            <a:picLocks noChangeAspect="1"/>
          </p:cNvPicPr>
          <p:nvPr/>
        </p:nvPicPr>
        <p:blipFill>
          <a:blip r:embed="rId3"/>
          <a:stretch>
            <a:fillRect/>
          </a:stretch>
        </p:blipFill>
        <p:spPr>
          <a:xfrm>
            <a:off x="1698307" y="4752974"/>
            <a:ext cx="5434198" cy="1819275"/>
          </a:xfrm>
          <a:prstGeom prst="rect">
            <a:avLst/>
          </a:prstGeom>
        </p:spPr>
      </p:pic>
    </p:spTree>
    <p:extLst>
      <p:ext uri="{BB962C8B-B14F-4D97-AF65-F5344CB8AC3E}">
        <p14:creationId xmlns:p14="http://schemas.microsoft.com/office/powerpoint/2010/main" val="43839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6.3 Arrays of Objects</a:t>
            </a:r>
          </a:p>
        </p:txBody>
      </p:sp>
      <p:sp>
        <p:nvSpPr>
          <p:cNvPr id="3" name="Content Placeholder 2"/>
          <p:cNvSpPr>
            <a:spLocks noGrp="1"/>
          </p:cNvSpPr>
          <p:nvPr>
            <p:ph idx="1"/>
          </p:nvPr>
        </p:nvSpPr>
        <p:spPr>
          <a:xfrm>
            <a:off x="838200" y="1825624"/>
            <a:ext cx="10515600" cy="4952365"/>
          </a:xfrm>
        </p:spPr>
        <p:txBody>
          <a:bodyPr/>
          <a:lstStyle/>
          <a:p>
            <a:r>
              <a:rPr lang="en-US" dirty="0"/>
              <a:t>How do you access a property or call a method for one of the array elements? For example, how would we print the </a:t>
            </a:r>
            <a:r>
              <a:rPr lang="en-US" i="1" dirty="0"/>
              <a:t>Rank</a:t>
            </a:r>
            <a:r>
              <a:rPr lang="en-US" dirty="0"/>
              <a:t> and </a:t>
            </a:r>
            <a:r>
              <a:rPr lang="en-US" i="1" dirty="0"/>
              <a:t>Suit</a:t>
            </a:r>
            <a:r>
              <a:rPr lang="en-US" dirty="0"/>
              <a:t> properties of the third card in the array?</a:t>
            </a:r>
          </a:p>
          <a:p>
            <a:pPr lvl="1"/>
            <a:r>
              <a:rPr lang="en-US" dirty="0"/>
              <a:t>To access the Rank property for the third card in the array using</a:t>
            </a:r>
          </a:p>
          <a:p>
            <a:pPr lvl="1"/>
            <a:endParaRPr lang="en-US" dirty="0"/>
          </a:p>
          <a:p>
            <a:pPr lvl="1"/>
            <a:r>
              <a:rPr lang="en-US" dirty="0"/>
              <a:t>To print the rank and suit of the third card in the array using</a:t>
            </a:r>
          </a:p>
        </p:txBody>
      </p:sp>
      <p:pic>
        <p:nvPicPr>
          <p:cNvPr id="5" name="Picture 4"/>
          <p:cNvPicPr>
            <a:picLocks noChangeAspect="1"/>
          </p:cNvPicPr>
          <p:nvPr/>
        </p:nvPicPr>
        <p:blipFill>
          <a:blip r:embed="rId2"/>
          <a:stretch>
            <a:fillRect/>
          </a:stretch>
        </p:blipFill>
        <p:spPr>
          <a:xfrm>
            <a:off x="4620577" y="3344227"/>
            <a:ext cx="2109635" cy="484823"/>
          </a:xfrm>
          <a:prstGeom prst="rect">
            <a:avLst/>
          </a:prstGeom>
        </p:spPr>
      </p:pic>
      <p:pic>
        <p:nvPicPr>
          <p:cNvPr id="7" name="Picture 6"/>
          <p:cNvPicPr>
            <a:picLocks noChangeAspect="1"/>
          </p:cNvPicPr>
          <p:nvPr/>
        </p:nvPicPr>
        <p:blipFill>
          <a:blip r:embed="rId3"/>
          <a:stretch>
            <a:fillRect/>
          </a:stretch>
        </p:blipFill>
        <p:spPr>
          <a:xfrm>
            <a:off x="1815464" y="4278946"/>
            <a:ext cx="8532894" cy="453074"/>
          </a:xfrm>
          <a:prstGeom prst="rect">
            <a:avLst/>
          </a:prstGeom>
        </p:spPr>
      </p:pic>
    </p:spTree>
    <p:extLst>
      <p:ext uri="{BB962C8B-B14F-4D97-AF65-F5344CB8AC3E}">
        <p14:creationId xmlns:p14="http://schemas.microsoft.com/office/powerpoint/2010/main" val="3486011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6.4 Refactoring the Card Class</a:t>
            </a:r>
          </a:p>
        </p:txBody>
      </p:sp>
      <p:sp>
        <p:nvSpPr>
          <p:cNvPr id="3" name="Content Placeholder 2"/>
          <p:cNvSpPr>
            <a:spLocks noGrp="1"/>
          </p:cNvSpPr>
          <p:nvPr>
            <p:ph idx="1"/>
          </p:nvPr>
        </p:nvSpPr>
        <p:spPr>
          <a:xfrm>
            <a:off x="838200" y="1825624"/>
            <a:ext cx="10515600" cy="4952365"/>
          </a:xfrm>
        </p:spPr>
        <p:txBody>
          <a:bodyPr/>
          <a:lstStyle/>
          <a:p>
            <a:r>
              <a:rPr lang="en-US" dirty="0"/>
              <a:t>Refactoring means changing the structure of the code with the goal of making it faster or easier to understand.</a:t>
            </a:r>
          </a:p>
          <a:p>
            <a:r>
              <a:rPr lang="en-US" dirty="0"/>
              <a:t>When we developed the Card class in module 3, we didn't know about enumerations yet; that's why we used string for the rank and suit of the card.</a:t>
            </a:r>
          </a:p>
          <a:p>
            <a:r>
              <a:rPr lang="en-US" dirty="0"/>
              <a:t>But we know better now, so it's time to refactor.</a:t>
            </a:r>
          </a:p>
        </p:txBody>
      </p:sp>
    </p:spTree>
    <p:extLst>
      <p:ext uri="{BB962C8B-B14F-4D97-AF65-F5344CB8AC3E}">
        <p14:creationId xmlns:p14="http://schemas.microsoft.com/office/powerpoint/2010/main" val="206216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6.4 Refactoring the Card Class</a:t>
            </a:r>
          </a:p>
        </p:txBody>
      </p:sp>
      <p:sp>
        <p:nvSpPr>
          <p:cNvPr id="3" name="Content Placeholder 2"/>
          <p:cNvSpPr>
            <a:spLocks noGrp="1"/>
          </p:cNvSpPr>
          <p:nvPr>
            <p:ph idx="1"/>
          </p:nvPr>
        </p:nvSpPr>
        <p:spPr>
          <a:xfrm>
            <a:off x="838200" y="1825624"/>
            <a:ext cx="10515600" cy="4952365"/>
          </a:xfrm>
        </p:spPr>
        <p:txBody>
          <a:bodyPr/>
          <a:lstStyle/>
          <a:p>
            <a:r>
              <a:rPr lang="en-US" dirty="0"/>
              <a:t>Define two enumerations (Rank and Suit) for use in our Card class</a:t>
            </a:r>
          </a:p>
        </p:txBody>
      </p:sp>
      <p:pic>
        <p:nvPicPr>
          <p:cNvPr id="6" name="Picture 5"/>
          <p:cNvPicPr>
            <a:picLocks noChangeAspect="1"/>
          </p:cNvPicPr>
          <p:nvPr/>
        </p:nvPicPr>
        <p:blipFill>
          <a:blip r:embed="rId2"/>
          <a:stretch>
            <a:fillRect/>
          </a:stretch>
        </p:blipFill>
        <p:spPr>
          <a:xfrm>
            <a:off x="3929062" y="4029551"/>
            <a:ext cx="1609725" cy="2714625"/>
          </a:xfrm>
          <a:prstGeom prst="rect">
            <a:avLst/>
          </a:prstGeom>
        </p:spPr>
      </p:pic>
      <p:pic>
        <p:nvPicPr>
          <p:cNvPr id="8" name="Picture 7"/>
          <p:cNvPicPr>
            <a:picLocks noChangeAspect="1"/>
          </p:cNvPicPr>
          <p:nvPr/>
        </p:nvPicPr>
        <p:blipFill>
          <a:blip r:embed="rId3"/>
          <a:stretch>
            <a:fillRect/>
          </a:stretch>
        </p:blipFill>
        <p:spPr>
          <a:xfrm>
            <a:off x="3510915" y="2308463"/>
            <a:ext cx="2952750" cy="476250"/>
          </a:xfrm>
          <a:prstGeom prst="rect">
            <a:avLst/>
          </a:prstGeom>
        </p:spPr>
      </p:pic>
      <p:pic>
        <p:nvPicPr>
          <p:cNvPr id="9" name="Picture 8"/>
          <p:cNvPicPr>
            <a:picLocks noChangeAspect="1"/>
          </p:cNvPicPr>
          <p:nvPr/>
        </p:nvPicPr>
        <p:blipFill>
          <a:blip r:embed="rId4"/>
          <a:stretch>
            <a:fillRect/>
          </a:stretch>
        </p:blipFill>
        <p:spPr>
          <a:xfrm>
            <a:off x="4351972" y="2882581"/>
            <a:ext cx="1933575" cy="1133475"/>
          </a:xfrm>
          <a:prstGeom prst="rect">
            <a:avLst/>
          </a:prstGeom>
        </p:spPr>
      </p:pic>
    </p:spTree>
    <p:extLst>
      <p:ext uri="{BB962C8B-B14F-4D97-AF65-F5344CB8AC3E}">
        <p14:creationId xmlns:p14="http://schemas.microsoft.com/office/powerpoint/2010/main" val="986078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6.4 Refactoring the Card Class</a:t>
            </a:r>
          </a:p>
        </p:txBody>
      </p:sp>
      <p:sp>
        <p:nvSpPr>
          <p:cNvPr id="3" name="Content Placeholder 2"/>
          <p:cNvSpPr>
            <a:spLocks noGrp="1"/>
          </p:cNvSpPr>
          <p:nvPr>
            <p:ph idx="1"/>
          </p:nvPr>
        </p:nvSpPr>
        <p:spPr>
          <a:xfrm>
            <a:off x="838200" y="1825624"/>
            <a:ext cx="10515600" cy="4952365"/>
          </a:xfrm>
        </p:spPr>
        <p:txBody>
          <a:bodyPr/>
          <a:lstStyle/>
          <a:p>
            <a:endParaRPr lang="en-US" dirty="0"/>
          </a:p>
        </p:txBody>
      </p:sp>
      <p:pic>
        <p:nvPicPr>
          <p:cNvPr id="4" name="Picture 3"/>
          <p:cNvPicPr>
            <a:picLocks noChangeAspect="1"/>
          </p:cNvPicPr>
          <p:nvPr/>
        </p:nvPicPr>
        <p:blipFill>
          <a:blip r:embed="rId2"/>
          <a:stretch>
            <a:fillRect/>
          </a:stretch>
        </p:blipFill>
        <p:spPr>
          <a:xfrm>
            <a:off x="3200399" y="2553968"/>
            <a:ext cx="5031991" cy="3495675"/>
          </a:xfrm>
          <a:prstGeom prst="rect">
            <a:avLst/>
          </a:prstGeom>
        </p:spPr>
      </p:pic>
    </p:spTree>
    <p:extLst>
      <p:ext uri="{BB962C8B-B14F-4D97-AF65-F5344CB8AC3E}">
        <p14:creationId xmlns:p14="http://schemas.microsoft.com/office/powerpoint/2010/main" val="3395438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6.4 Refactoring the Card Class</a:t>
            </a:r>
          </a:p>
        </p:txBody>
      </p:sp>
      <p:sp>
        <p:nvSpPr>
          <p:cNvPr id="3" name="Content Placeholder 2"/>
          <p:cNvSpPr>
            <a:spLocks noGrp="1"/>
          </p:cNvSpPr>
          <p:nvPr>
            <p:ph idx="1"/>
          </p:nvPr>
        </p:nvSpPr>
        <p:spPr>
          <a:xfrm>
            <a:off x="838200" y="1825624"/>
            <a:ext cx="10515600" cy="4952365"/>
          </a:xfrm>
        </p:spPr>
        <p:txBody>
          <a:bodyPr/>
          <a:lstStyle/>
          <a:p>
            <a:r>
              <a:rPr lang="en-US" dirty="0"/>
              <a:t>Change the Card class to use those enumerations instead of string.</a:t>
            </a:r>
          </a:p>
        </p:txBody>
      </p:sp>
      <p:pic>
        <p:nvPicPr>
          <p:cNvPr id="6" name="Picture 5"/>
          <p:cNvPicPr>
            <a:picLocks noChangeAspect="1"/>
          </p:cNvPicPr>
          <p:nvPr/>
        </p:nvPicPr>
        <p:blipFill>
          <a:blip r:embed="rId2"/>
          <a:stretch>
            <a:fillRect/>
          </a:stretch>
        </p:blipFill>
        <p:spPr>
          <a:xfrm>
            <a:off x="3866197" y="2464117"/>
            <a:ext cx="1419225" cy="695325"/>
          </a:xfrm>
          <a:prstGeom prst="rect">
            <a:avLst/>
          </a:prstGeom>
        </p:spPr>
      </p:pic>
      <p:pic>
        <p:nvPicPr>
          <p:cNvPr id="7" name="Picture 6"/>
          <p:cNvPicPr>
            <a:picLocks noChangeAspect="1"/>
          </p:cNvPicPr>
          <p:nvPr/>
        </p:nvPicPr>
        <p:blipFill>
          <a:blip r:embed="rId3"/>
          <a:stretch>
            <a:fillRect/>
          </a:stretch>
        </p:blipFill>
        <p:spPr>
          <a:xfrm>
            <a:off x="3866197" y="3159442"/>
            <a:ext cx="3800475" cy="1371600"/>
          </a:xfrm>
          <a:prstGeom prst="rect">
            <a:avLst/>
          </a:prstGeom>
        </p:spPr>
      </p:pic>
      <p:pic>
        <p:nvPicPr>
          <p:cNvPr id="9" name="Picture 8"/>
          <p:cNvPicPr>
            <a:picLocks noChangeAspect="1"/>
          </p:cNvPicPr>
          <p:nvPr/>
        </p:nvPicPr>
        <p:blipFill>
          <a:blip r:embed="rId4"/>
          <a:stretch>
            <a:fillRect/>
          </a:stretch>
        </p:blipFill>
        <p:spPr>
          <a:xfrm>
            <a:off x="3866197" y="4531042"/>
            <a:ext cx="2790825" cy="914400"/>
          </a:xfrm>
          <a:prstGeom prst="rect">
            <a:avLst/>
          </a:prstGeom>
        </p:spPr>
      </p:pic>
      <p:pic>
        <p:nvPicPr>
          <p:cNvPr id="10" name="Picture 9"/>
          <p:cNvPicPr>
            <a:picLocks noChangeAspect="1"/>
          </p:cNvPicPr>
          <p:nvPr/>
        </p:nvPicPr>
        <p:blipFill>
          <a:blip r:embed="rId5"/>
          <a:stretch>
            <a:fillRect/>
          </a:stretch>
        </p:blipFill>
        <p:spPr>
          <a:xfrm>
            <a:off x="3885247" y="5445442"/>
            <a:ext cx="2771775" cy="923925"/>
          </a:xfrm>
          <a:prstGeom prst="rect">
            <a:avLst/>
          </a:prstGeom>
        </p:spPr>
      </p:pic>
    </p:spTree>
    <p:extLst>
      <p:ext uri="{BB962C8B-B14F-4D97-AF65-F5344CB8AC3E}">
        <p14:creationId xmlns:p14="http://schemas.microsoft.com/office/powerpoint/2010/main" val="278028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6.4 Refactoring the Card Class</a:t>
            </a:r>
          </a:p>
        </p:txBody>
      </p:sp>
      <p:sp>
        <p:nvSpPr>
          <p:cNvPr id="3" name="Content Placeholder 2"/>
          <p:cNvSpPr>
            <a:spLocks noGrp="1"/>
          </p:cNvSpPr>
          <p:nvPr>
            <p:ph idx="1"/>
          </p:nvPr>
        </p:nvSpPr>
        <p:spPr>
          <a:xfrm>
            <a:off x="838200" y="1825624"/>
            <a:ext cx="10515600" cy="4952365"/>
          </a:xfrm>
        </p:spPr>
        <p:txBody>
          <a:bodyPr/>
          <a:lstStyle/>
          <a:p>
            <a:endParaRPr lang="en-US" dirty="0"/>
          </a:p>
          <a:p>
            <a:endParaRPr lang="en-US" dirty="0"/>
          </a:p>
          <a:p>
            <a:endParaRPr lang="en-US" dirty="0"/>
          </a:p>
          <a:p>
            <a:pPr marL="0" indent="0">
              <a:buNone/>
            </a:pPr>
            <a:r>
              <a:rPr lang="en-US" dirty="0"/>
              <a:t>need to change to </a:t>
            </a:r>
            <a:br>
              <a:rPr lang="en-US" dirty="0"/>
            </a:br>
            <a:endParaRPr lang="en-US" dirty="0"/>
          </a:p>
        </p:txBody>
      </p:sp>
      <p:pic>
        <p:nvPicPr>
          <p:cNvPr id="4" name="Picture 3"/>
          <p:cNvPicPr>
            <a:picLocks noChangeAspect="1"/>
          </p:cNvPicPr>
          <p:nvPr/>
        </p:nvPicPr>
        <p:blipFill>
          <a:blip r:embed="rId2"/>
          <a:stretch>
            <a:fillRect/>
          </a:stretch>
        </p:blipFill>
        <p:spPr>
          <a:xfrm>
            <a:off x="2809875" y="1825624"/>
            <a:ext cx="5292214" cy="1454786"/>
          </a:xfrm>
          <a:prstGeom prst="rect">
            <a:avLst/>
          </a:prstGeom>
        </p:spPr>
      </p:pic>
      <p:pic>
        <p:nvPicPr>
          <p:cNvPr id="5" name="Picture 4"/>
          <p:cNvPicPr>
            <a:picLocks noChangeAspect="1"/>
          </p:cNvPicPr>
          <p:nvPr/>
        </p:nvPicPr>
        <p:blipFill>
          <a:blip r:embed="rId3"/>
          <a:stretch>
            <a:fillRect/>
          </a:stretch>
        </p:blipFill>
        <p:spPr>
          <a:xfrm>
            <a:off x="2884231" y="4116704"/>
            <a:ext cx="6011993" cy="1358265"/>
          </a:xfrm>
          <a:prstGeom prst="rect">
            <a:avLst/>
          </a:prstGeom>
        </p:spPr>
      </p:pic>
    </p:spTree>
    <p:extLst>
      <p:ext uri="{BB962C8B-B14F-4D97-AF65-F5344CB8AC3E}">
        <p14:creationId xmlns:p14="http://schemas.microsoft.com/office/powerpoint/2010/main" val="3472125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21: Arrays</a:t>
            </a:r>
          </a:p>
        </p:txBody>
      </p:sp>
      <p:sp>
        <p:nvSpPr>
          <p:cNvPr id="3" name="Content Placeholder 2"/>
          <p:cNvSpPr>
            <a:spLocks noGrp="1"/>
          </p:cNvSpPr>
          <p:nvPr>
            <p:ph idx="1"/>
          </p:nvPr>
        </p:nvSpPr>
        <p:spPr/>
        <p:txBody>
          <a:bodyPr/>
          <a:lstStyle/>
          <a:p>
            <a:r>
              <a:rPr lang="en-US" dirty="0"/>
              <a:t>View LMS</a:t>
            </a:r>
          </a:p>
        </p:txBody>
      </p:sp>
    </p:spTree>
    <p:extLst>
      <p:ext uri="{BB962C8B-B14F-4D97-AF65-F5344CB8AC3E}">
        <p14:creationId xmlns:p14="http://schemas.microsoft.com/office/powerpoint/2010/main" val="4006460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6.5 Multi-Dimensional Arrays</a:t>
            </a:r>
          </a:p>
        </p:txBody>
      </p:sp>
      <p:sp>
        <p:nvSpPr>
          <p:cNvPr id="3" name="Content Placeholder 2"/>
          <p:cNvSpPr>
            <a:spLocks noGrp="1"/>
          </p:cNvSpPr>
          <p:nvPr>
            <p:ph idx="1"/>
          </p:nvPr>
        </p:nvSpPr>
        <p:spPr>
          <a:xfrm>
            <a:off x="838200" y="1825624"/>
            <a:ext cx="10515600" cy="4952365"/>
          </a:xfrm>
        </p:spPr>
        <p:txBody>
          <a:bodyPr/>
          <a:lstStyle/>
          <a:p>
            <a:r>
              <a:rPr lang="en-US" dirty="0"/>
              <a:t>Declare a two-dimensional array:</a:t>
            </a:r>
          </a:p>
          <a:p>
            <a:endParaRPr lang="en-US" dirty="0"/>
          </a:p>
          <a:p>
            <a:r>
              <a:rPr lang="en-US" dirty="0"/>
              <a:t>Access elements of this array using the general form </a:t>
            </a:r>
          </a:p>
          <a:p>
            <a:endParaRPr lang="en-US" dirty="0"/>
          </a:p>
          <a:p>
            <a:r>
              <a:rPr lang="en-US" dirty="0"/>
              <a:t>We're not limited to two-dimensional arrays either; we can essentially use as many array dimensions as we want.</a:t>
            </a:r>
          </a:p>
        </p:txBody>
      </p:sp>
      <p:pic>
        <p:nvPicPr>
          <p:cNvPr id="4" name="Picture 3"/>
          <p:cNvPicPr>
            <a:picLocks noChangeAspect="1"/>
          </p:cNvPicPr>
          <p:nvPr/>
        </p:nvPicPr>
        <p:blipFill>
          <a:blip r:embed="rId2"/>
          <a:stretch>
            <a:fillRect/>
          </a:stretch>
        </p:blipFill>
        <p:spPr>
          <a:xfrm>
            <a:off x="1483994" y="2251710"/>
            <a:ext cx="3876675" cy="422910"/>
          </a:xfrm>
          <a:prstGeom prst="rect">
            <a:avLst/>
          </a:prstGeom>
        </p:spPr>
      </p:pic>
      <p:pic>
        <p:nvPicPr>
          <p:cNvPr id="5" name="Picture 4"/>
          <p:cNvPicPr>
            <a:picLocks noChangeAspect="1"/>
          </p:cNvPicPr>
          <p:nvPr/>
        </p:nvPicPr>
        <p:blipFill>
          <a:blip r:embed="rId3"/>
          <a:stretch>
            <a:fillRect/>
          </a:stretch>
        </p:blipFill>
        <p:spPr>
          <a:xfrm>
            <a:off x="1483994" y="3356610"/>
            <a:ext cx="5463822" cy="335280"/>
          </a:xfrm>
          <a:prstGeom prst="rect">
            <a:avLst/>
          </a:prstGeom>
        </p:spPr>
      </p:pic>
    </p:spTree>
    <p:extLst>
      <p:ext uri="{BB962C8B-B14F-4D97-AF65-F5344CB8AC3E}">
        <p14:creationId xmlns:p14="http://schemas.microsoft.com/office/powerpoint/2010/main" val="1017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a:xfrm>
            <a:off x="838200" y="1825624"/>
            <a:ext cx="11243310" cy="4872355"/>
          </a:xfrm>
        </p:spPr>
        <p:txBody>
          <a:bodyPr>
            <a:normAutofit/>
          </a:bodyPr>
          <a:lstStyle/>
          <a:p>
            <a:r>
              <a:rPr lang="en-US" dirty="0"/>
              <a:t>Build a console app that creates an array object and reads from and writes to elements of the array</a:t>
            </a:r>
          </a:p>
          <a:p>
            <a:r>
              <a:rPr lang="en-US" dirty="0"/>
              <a:t>Build a console app that creates a list object and reads from and writes to elements of the list</a:t>
            </a:r>
          </a:p>
          <a:p>
            <a:r>
              <a:rPr lang="en-US" dirty="0"/>
              <a:t>Build a console app that processes a list using a for loop</a:t>
            </a:r>
          </a:p>
          <a:p>
            <a:r>
              <a:rPr lang="en-US" dirty="0"/>
              <a:t>Build a console app that processes a list using a </a:t>
            </a:r>
            <a:r>
              <a:rPr lang="en-US" dirty="0" err="1"/>
              <a:t>foreach</a:t>
            </a:r>
            <a:r>
              <a:rPr lang="en-US" dirty="0"/>
              <a:t> loop</a:t>
            </a:r>
          </a:p>
          <a:p>
            <a:r>
              <a:rPr lang="en-US" dirty="0"/>
              <a:t>Build a console app that imports a DLL (Dynamic Link Library)</a:t>
            </a:r>
          </a:p>
          <a:p>
            <a:r>
              <a:rPr lang="en-US" dirty="0"/>
              <a:t>Build a console app that uses while loops for input validation</a:t>
            </a:r>
          </a:p>
          <a:p>
            <a:r>
              <a:rPr lang="en-US" dirty="0"/>
              <a:t>Build a console app that uses a while loop to decide when to quit</a:t>
            </a:r>
          </a:p>
        </p:txBody>
      </p:sp>
    </p:spTree>
    <p:extLst>
      <p:ext uri="{BB962C8B-B14F-4D97-AF65-F5344CB8AC3E}">
        <p14:creationId xmlns:p14="http://schemas.microsoft.com/office/powerpoint/2010/main" val="210125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6.6 Collection Classes</a:t>
            </a:r>
          </a:p>
        </p:txBody>
      </p:sp>
      <p:sp>
        <p:nvSpPr>
          <p:cNvPr id="3" name="Content Placeholder 2"/>
          <p:cNvSpPr>
            <a:spLocks noGrp="1"/>
          </p:cNvSpPr>
          <p:nvPr>
            <p:ph idx="1"/>
          </p:nvPr>
        </p:nvSpPr>
        <p:spPr>
          <a:xfrm>
            <a:off x="838200" y="1825624"/>
            <a:ext cx="11140440" cy="4952365"/>
          </a:xfrm>
        </p:spPr>
        <p:txBody>
          <a:bodyPr/>
          <a:lstStyle/>
          <a:p>
            <a:r>
              <a:rPr lang="en-US" dirty="0"/>
              <a:t>Arrays are very useful for storing multiple values that are all the same data type, but there is one significant limitation.</a:t>
            </a:r>
          </a:p>
          <a:p>
            <a:pPr lvl="1"/>
            <a:r>
              <a:rPr lang="en-US" dirty="0"/>
              <a:t>We have to know the maximum number of elements that will be in the array when we create the array object using </a:t>
            </a:r>
            <a:r>
              <a:rPr lang="en-US" dirty="0">
                <a:solidFill>
                  <a:srgbClr val="0070C0"/>
                </a:solidFill>
              </a:rPr>
              <a:t>new</a:t>
            </a:r>
            <a:r>
              <a:rPr lang="en-US" dirty="0"/>
              <a:t>.</a:t>
            </a:r>
          </a:p>
          <a:p>
            <a:pPr marL="457200" lvl="1" indent="0">
              <a:buNone/>
            </a:pPr>
            <a:r>
              <a:rPr lang="en-US" dirty="0">
                <a:sym typeface="Wingdings" panose="05000000000000000000" pitchFamily="2" charset="2"/>
              </a:rPr>
              <a:t> </a:t>
            </a:r>
            <a:r>
              <a:rPr lang="en-US" dirty="0"/>
              <a:t>If the array is only partially filled, for example, we need to keep track of how many elements are currently in the array so we know where to add the next element in the array.</a:t>
            </a:r>
          </a:p>
          <a:p>
            <a:pPr marL="457200" lvl="1" indent="0">
              <a:buNone/>
            </a:pPr>
            <a:r>
              <a:rPr lang="en-US" dirty="0">
                <a:sym typeface="Wingdings" panose="05000000000000000000" pitchFamily="2" charset="2"/>
              </a:rPr>
              <a:t></a:t>
            </a:r>
            <a:r>
              <a:rPr lang="en-US" dirty="0"/>
              <a:t>If we end up filling the array and needing more space because we misjudged how many elements we'd need to store, we'd need to create a new (larger) array and copy all the elements from the old array to the new one.</a:t>
            </a:r>
          </a:p>
        </p:txBody>
      </p:sp>
    </p:spTree>
    <p:extLst>
      <p:ext uri="{BB962C8B-B14F-4D97-AF65-F5344CB8AC3E}">
        <p14:creationId xmlns:p14="http://schemas.microsoft.com/office/powerpoint/2010/main" val="4116660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6.6 Collection Classes</a:t>
            </a:r>
          </a:p>
        </p:txBody>
      </p:sp>
      <p:sp>
        <p:nvSpPr>
          <p:cNvPr id="3" name="Content Placeholder 2"/>
          <p:cNvSpPr>
            <a:spLocks noGrp="1"/>
          </p:cNvSpPr>
          <p:nvPr>
            <p:ph idx="1"/>
          </p:nvPr>
        </p:nvSpPr>
        <p:spPr>
          <a:xfrm>
            <a:off x="838200" y="1825624"/>
            <a:ext cx="11140440" cy="4952365"/>
          </a:xfrm>
        </p:spPr>
        <p:txBody>
          <a:bodyPr/>
          <a:lstStyle/>
          <a:p>
            <a:r>
              <a:rPr lang="en-US" dirty="0"/>
              <a:t>C# provides a set of built-in </a:t>
            </a:r>
            <a:r>
              <a:rPr lang="en-US" i="1" dirty="0"/>
              <a:t>collection classes </a:t>
            </a:r>
            <a:r>
              <a:rPr lang="en-US" dirty="0"/>
              <a:t>that help solve this problem. Basically, these classes let us store a collection of elements, and they also provide lots of useful properties and methods for manipulating those collections.</a:t>
            </a:r>
          </a:p>
          <a:p>
            <a:r>
              <a:rPr lang="en-US" dirty="0" err="1"/>
              <a:t>System.Collections.Generic</a:t>
            </a:r>
            <a:r>
              <a:rPr lang="en-US" dirty="0"/>
              <a:t> and </a:t>
            </a:r>
            <a:r>
              <a:rPr lang="en-US" dirty="0" err="1"/>
              <a:t>System.Collections</a:t>
            </a:r>
            <a:r>
              <a:rPr lang="en-US" dirty="0"/>
              <a:t> namespace.</a:t>
            </a:r>
          </a:p>
          <a:p>
            <a:r>
              <a:rPr lang="en-US" dirty="0"/>
              <a:t>The </a:t>
            </a:r>
            <a:r>
              <a:rPr lang="en-US" b="1" dirty="0"/>
              <a:t>List</a:t>
            </a:r>
            <a:r>
              <a:rPr lang="en-US" dirty="0"/>
              <a:t> class is called a </a:t>
            </a:r>
            <a:r>
              <a:rPr lang="en-US" i="1" dirty="0"/>
              <a:t>generic class </a:t>
            </a:r>
            <a:r>
              <a:rPr lang="en-US" dirty="0"/>
              <a:t>because it's generic enough to hold elements of any type you want.</a:t>
            </a:r>
          </a:p>
          <a:p>
            <a:pPr lvl="1"/>
            <a:r>
              <a:rPr lang="en-US" dirty="0"/>
              <a:t>Have to specify what that type is when you create the new List object.</a:t>
            </a:r>
          </a:p>
        </p:txBody>
      </p:sp>
      <p:pic>
        <p:nvPicPr>
          <p:cNvPr id="4" name="Picture 3"/>
          <p:cNvPicPr>
            <a:picLocks noChangeAspect="1"/>
          </p:cNvPicPr>
          <p:nvPr/>
        </p:nvPicPr>
        <p:blipFill>
          <a:blip r:embed="rId2"/>
          <a:stretch>
            <a:fillRect/>
          </a:stretch>
        </p:blipFill>
        <p:spPr>
          <a:xfrm>
            <a:off x="1616392" y="5340667"/>
            <a:ext cx="5731026" cy="442913"/>
          </a:xfrm>
          <a:prstGeom prst="rect">
            <a:avLst/>
          </a:prstGeom>
        </p:spPr>
      </p:pic>
    </p:spTree>
    <p:extLst>
      <p:ext uri="{BB962C8B-B14F-4D97-AF65-F5344CB8AC3E}">
        <p14:creationId xmlns:p14="http://schemas.microsoft.com/office/powerpoint/2010/main" val="259634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6.6 Collection Classes</a:t>
            </a:r>
          </a:p>
        </p:txBody>
      </p:sp>
      <p:sp>
        <p:nvSpPr>
          <p:cNvPr id="3" name="Content Placeholder 2"/>
          <p:cNvSpPr>
            <a:spLocks noGrp="1"/>
          </p:cNvSpPr>
          <p:nvPr>
            <p:ph idx="1"/>
          </p:nvPr>
        </p:nvSpPr>
        <p:spPr>
          <a:xfrm>
            <a:off x="838200" y="1825624"/>
            <a:ext cx="11140440" cy="4952365"/>
          </a:xfrm>
        </p:spPr>
        <p:txBody>
          <a:bodyPr/>
          <a:lstStyle/>
          <a:p>
            <a:r>
              <a:rPr lang="en-US" dirty="0"/>
              <a:t>Methods and Property of the </a:t>
            </a:r>
            <a:r>
              <a:rPr lang="en-US" b="1" dirty="0"/>
              <a:t>List</a:t>
            </a:r>
          </a:p>
        </p:txBody>
      </p:sp>
      <p:pic>
        <p:nvPicPr>
          <p:cNvPr id="5" name="Picture 4"/>
          <p:cNvPicPr>
            <a:picLocks noChangeAspect="1"/>
          </p:cNvPicPr>
          <p:nvPr/>
        </p:nvPicPr>
        <p:blipFill>
          <a:blip r:embed="rId2"/>
          <a:stretch>
            <a:fillRect/>
          </a:stretch>
        </p:blipFill>
        <p:spPr>
          <a:xfrm>
            <a:off x="1229677" y="2387281"/>
            <a:ext cx="6715125" cy="3829050"/>
          </a:xfrm>
          <a:prstGeom prst="rect">
            <a:avLst/>
          </a:prstGeom>
        </p:spPr>
      </p:pic>
      <p:pic>
        <p:nvPicPr>
          <p:cNvPr id="6" name="Picture 5"/>
          <p:cNvPicPr>
            <a:picLocks noChangeAspect="1"/>
          </p:cNvPicPr>
          <p:nvPr/>
        </p:nvPicPr>
        <p:blipFill>
          <a:blip r:embed="rId3"/>
          <a:stretch>
            <a:fillRect/>
          </a:stretch>
        </p:blipFill>
        <p:spPr>
          <a:xfrm>
            <a:off x="1229677" y="6259035"/>
            <a:ext cx="962025" cy="476250"/>
          </a:xfrm>
          <a:prstGeom prst="rect">
            <a:avLst/>
          </a:prstGeom>
        </p:spPr>
      </p:pic>
    </p:spTree>
    <p:extLst>
      <p:ext uri="{BB962C8B-B14F-4D97-AF65-F5344CB8AC3E}">
        <p14:creationId xmlns:p14="http://schemas.microsoft.com/office/powerpoint/2010/main" val="509493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6.6 Collection Classes</a:t>
            </a:r>
          </a:p>
        </p:txBody>
      </p:sp>
      <p:sp>
        <p:nvSpPr>
          <p:cNvPr id="3" name="Content Placeholder 2"/>
          <p:cNvSpPr>
            <a:spLocks noGrp="1"/>
          </p:cNvSpPr>
          <p:nvPr>
            <p:ph idx="1"/>
          </p:nvPr>
        </p:nvSpPr>
        <p:spPr>
          <a:xfrm>
            <a:off x="838200" y="1825624"/>
            <a:ext cx="11140440" cy="4952365"/>
          </a:xfrm>
        </p:spPr>
        <p:txBody>
          <a:bodyPr>
            <a:normAutofit/>
          </a:bodyPr>
          <a:lstStyle/>
          <a:p>
            <a:r>
              <a:rPr lang="en-US" dirty="0"/>
              <a:t>To fill the hand with the 5 cards we used before:</a:t>
            </a:r>
          </a:p>
          <a:p>
            <a:endParaRPr lang="en-US" b="1" dirty="0"/>
          </a:p>
          <a:p>
            <a:endParaRPr lang="en-US" b="1" dirty="0"/>
          </a:p>
          <a:p>
            <a:endParaRPr lang="en-US" b="1" dirty="0"/>
          </a:p>
          <a:p>
            <a:r>
              <a:rPr lang="en-US" dirty="0"/>
              <a:t>Use the square brackets to access specific elements of the list.</a:t>
            </a:r>
          </a:p>
          <a:p>
            <a:endParaRPr lang="en-US" b="1" dirty="0"/>
          </a:p>
          <a:p>
            <a:r>
              <a:rPr lang="en-US" dirty="0"/>
              <a:t>There are lots of collection classes that you'll find useful as you pursue more advanced programming projects.</a:t>
            </a:r>
            <a:endParaRPr lang="en-US" b="1" dirty="0"/>
          </a:p>
        </p:txBody>
      </p:sp>
      <p:pic>
        <p:nvPicPr>
          <p:cNvPr id="4" name="Picture 3"/>
          <p:cNvPicPr>
            <a:picLocks noChangeAspect="1"/>
          </p:cNvPicPr>
          <p:nvPr/>
        </p:nvPicPr>
        <p:blipFill>
          <a:blip r:embed="rId2"/>
          <a:stretch>
            <a:fillRect/>
          </a:stretch>
        </p:blipFill>
        <p:spPr>
          <a:xfrm>
            <a:off x="1183004" y="2379344"/>
            <a:ext cx="5719045" cy="1575435"/>
          </a:xfrm>
          <a:prstGeom prst="rect">
            <a:avLst/>
          </a:prstGeom>
        </p:spPr>
      </p:pic>
      <p:pic>
        <p:nvPicPr>
          <p:cNvPr id="7" name="Picture 6"/>
          <p:cNvPicPr>
            <a:picLocks noChangeAspect="1"/>
          </p:cNvPicPr>
          <p:nvPr/>
        </p:nvPicPr>
        <p:blipFill>
          <a:blip r:embed="rId3"/>
          <a:stretch>
            <a:fillRect/>
          </a:stretch>
        </p:blipFill>
        <p:spPr>
          <a:xfrm>
            <a:off x="1183004" y="4322761"/>
            <a:ext cx="7682420" cy="306389"/>
          </a:xfrm>
          <a:prstGeom prst="rect">
            <a:avLst/>
          </a:prstGeom>
        </p:spPr>
      </p:pic>
    </p:spTree>
    <p:extLst>
      <p:ext uri="{BB962C8B-B14F-4D97-AF65-F5344CB8AC3E}">
        <p14:creationId xmlns:p14="http://schemas.microsoft.com/office/powerpoint/2010/main" val="4070902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lstStyle/>
          <a:p>
            <a:r>
              <a:rPr lang="en-US" dirty="0"/>
              <a:t>The Problem Description</a:t>
            </a:r>
          </a:p>
        </p:txBody>
      </p:sp>
      <p:pic>
        <p:nvPicPr>
          <p:cNvPr id="4" name="Picture 3"/>
          <p:cNvPicPr>
            <a:picLocks noChangeAspect="1"/>
          </p:cNvPicPr>
          <p:nvPr/>
        </p:nvPicPr>
        <p:blipFill>
          <a:blip r:embed="rId2"/>
          <a:stretch>
            <a:fillRect/>
          </a:stretch>
        </p:blipFill>
        <p:spPr>
          <a:xfrm>
            <a:off x="1165859" y="2426970"/>
            <a:ext cx="10748010" cy="3070860"/>
          </a:xfrm>
          <a:prstGeom prst="rect">
            <a:avLst/>
          </a:prstGeom>
        </p:spPr>
      </p:pic>
    </p:spTree>
    <p:extLst>
      <p:ext uri="{BB962C8B-B14F-4D97-AF65-F5344CB8AC3E}">
        <p14:creationId xmlns:p14="http://schemas.microsoft.com/office/powerpoint/2010/main" val="2203853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normAutofit lnSpcReduction="10000"/>
          </a:bodyPr>
          <a:lstStyle/>
          <a:p>
            <a:r>
              <a:rPr lang="en-US" i="1" dirty="0"/>
              <a:t>Understand the Problem</a:t>
            </a:r>
            <a:endParaRPr lang="en-US" dirty="0"/>
          </a:p>
          <a:p>
            <a:pPr lvl="1"/>
            <a:r>
              <a:rPr lang="en-US" dirty="0"/>
              <a:t>The required program behavior should be clear, even though we have lots of other work ahead of us.</a:t>
            </a:r>
          </a:p>
          <a:p>
            <a:r>
              <a:rPr lang="en-US" i="1" dirty="0"/>
              <a:t>Design a Solution</a:t>
            </a:r>
            <a:endParaRPr lang="en-US" dirty="0"/>
          </a:p>
          <a:p>
            <a:pPr lvl="1"/>
            <a:r>
              <a:rPr lang="en-US" dirty="0"/>
              <a:t>A Pickup prefab and a </a:t>
            </a:r>
            <a:r>
              <a:rPr lang="en-US" dirty="0" err="1"/>
              <a:t>TeddyBear</a:t>
            </a:r>
            <a:r>
              <a:rPr lang="en-US" dirty="0"/>
              <a:t> prefab.</a:t>
            </a:r>
          </a:p>
          <a:p>
            <a:pPr lvl="1"/>
            <a:r>
              <a:rPr lang="en-US" dirty="0"/>
              <a:t>Need a </a:t>
            </a:r>
            <a:r>
              <a:rPr lang="en-US" dirty="0" err="1"/>
              <a:t>TeddyBear</a:t>
            </a:r>
            <a:r>
              <a:rPr lang="en-US" dirty="0"/>
              <a:t> script because the Teddy Bear game object has specific behaviors it has to perform during the game (like starting to collect pickups when the mouse is left clicked on it).</a:t>
            </a:r>
          </a:p>
          <a:p>
            <a:pPr lvl="2"/>
            <a:r>
              <a:rPr lang="en-US" dirty="0"/>
              <a:t>need to keep track of whether or not the Teddy Bear is currently collecting Pickups because we only want to respond to left clicks on the Teddy Bear is it's not currently collecting; that field should be a </a:t>
            </a:r>
            <a:r>
              <a:rPr lang="en-US" dirty="0" err="1"/>
              <a:t>bool</a:t>
            </a:r>
            <a:r>
              <a:rPr lang="en-US" dirty="0"/>
              <a:t>.</a:t>
            </a:r>
          </a:p>
          <a:p>
            <a:pPr lvl="2"/>
            <a:r>
              <a:rPr lang="en-US" dirty="0"/>
              <a:t>Use the Start method to make sure the Teddy Bear is centered in the screen when the game starts and the Update method to respond to left mouse clicks when they occur on the Teddy Bear.</a:t>
            </a:r>
          </a:p>
        </p:txBody>
      </p:sp>
    </p:spTree>
    <p:extLst>
      <p:ext uri="{BB962C8B-B14F-4D97-AF65-F5344CB8AC3E}">
        <p14:creationId xmlns:p14="http://schemas.microsoft.com/office/powerpoint/2010/main" val="508162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normAutofit/>
          </a:bodyPr>
          <a:lstStyle/>
          <a:p>
            <a:r>
              <a:rPr lang="en-US" i="1" dirty="0"/>
              <a:t>Design a Solution</a:t>
            </a:r>
            <a:endParaRPr lang="en-US" dirty="0"/>
          </a:p>
          <a:p>
            <a:pPr lvl="2"/>
            <a:r>
              <a:rPr lang="en-US" b="1" dirty="0" err="1"/>
              <a:t>TeddyBear</a:t>
            </a:r>
            <a:r>
              <a:rPr lang="en-US" b="1" dirty="0"/>
              <a:t> </a:t>
            </a:r>
            <a:r>
              <a:rPr lang="en-US" dirty="0"/>
              <a:t>UML</a:t>
            </a:r>
          </a:p>
        </p:txBody>
      </p:sp>
      <p:pic>
        <p:nvPicPr>
          <p:cNvPr id="4" name="Picture 3"/>
          <p:cNvPicPr>
            <a:picLocks noChangeAspect="1"/>
          </p:cNvPicPr>
          <p:nvPr/>
        </p:nvPicPr>
        <p:blipFill>
          <a:blip r:embed="rId2"/>
          <a:stretch>
            <a:fillRect/>
          </a:stretch>
        </p:blipFill>
        <p:spPr>
          <a:xfrm>
            <a:off x="4324350" y="2805112"/>
            <a:ext cx="3314700" cy="2390775"/>
          </a:xfrm>
          <a:prstGeom prst="rect">
            <a:avLst/>
          </a:prstGeom>
        </p:spPr>
      </p:pic>
    </p:spTree>
    <p:extLst>
      <p:ext uri="{BB962C8B-B14F-4D97-AF65-F5344CB8AC3E}">
        <p14:creationId xmlns:p14="http://schemas.microsoft.com/office/powerpoint/2010/main" val="3970676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normAutofit/>
          </a:bodyPr>
          <a:lstStyle/>
          <a:p>
            <a:r>
              <a:rPr lang="en-US" i="1" dirty="0"/>
              <a:t>Design a Solution</a:t>
            </a:r>
            <a:endParaRPr lang="en-US" dirty="0"/>
          </a:p>
          <a:p>
            <a:pPr lvl="1"/>
            <a:r>
              <a:rPr lang="en-US" dirty="0"/>
              <a:t>Write a </a:t>
            </a:r>
            <a:r>
              <a:rPr lang="en-US" dirty="0" err="1"/>
              <a:t>TedTheCollector</a:t>
            </a:r>
            <a:r>
              <a:rPr lang="en-US" dirty="0"/>
              <a:t> script, which we'll attach to the Main Camera, to hold the list of Pickups in the game.</a:t>
            </a:r>
          </a:p>
          <a:p>
            <a:pPr lvl="2"/>
            <a:r>
              <a:rPr lang="en-US" dirty="0"/>
              <a:t>need a of the Pickups that are currently in the game </a:t>
            </a:r>
            <a:r>
              <a:rPr lang="en-US" dirty="0">
                <a:sym typeface="Wingdings" panose="05000000000000000000" pitchFamily="2" charset="2"/>
              </a:rPr>
              <a:t> </a:t>
            </a:r>
            <a:r>
              <a:rPr lang="en-US" dirty="0"/>
              <a:t>make that a list of </a:t>
            </a:r>
            <a:r>
              <a:rPr lang="en-US" dirty="0" err="1"/>
              <a:t>GameObjects</a:t>
            </a:r>
            <a:r>
              <a:rPr lang="en-US" dirty="0"/>
              <a:t>.</a:t>
            </a:r>
          </a:p>
          <a:p>
            <a:pPr lvl="2"/>
            <a:r>
              <a:rPr lang="en-US" dirty="0"/>
              <a:t>need to keep the default Update method so we can detect right mouse clicks and add a Pickup to the game when that happens.</a:t>
            </a:r>
          </a:p>
          <a:p>
            <a:pPr lvl="2"/>
            <a:r>
              <a:rPr lang="en-US" dirty="0"/>
              <a:t>a </a:t>
            </a:r>
            <a:r>
              <a:rPr lang="en-US" dirty="0" err="1"/>
              <a:t>TargetPickup</a:t>
            </a:r>
            <a:r>
              <a:rPr lang="en-US" dirty="0"/>
              <a:t> property that returns the oldest Pickup in the game.</a:t>
            </a:r>
          </a:p>
          <a:p>
            <a:pPr lvl="2"/>
            <a:r>
              <a:rPr lang="en-US" dirty="0"/>
              <a:t>a </a:t>
            </a:r>
            <a:r>
              <a:rPr lang="en-US" dirty="0" err="1"/>
              <a:t>RemovePickup</a:t>
            </a:r>
            <a:r>
              <a:rPr lang="en-US" dirty="0"/>
              <a:t> method that removes a given Pickup from the list of Pickups and destroys that pickup to remove it from the game.</a:t>
            </a:r>
          </a:p>
        </p:txBody>
      </p:sp>
    </p:spTree>
    <p:extLst>
      <p:ext uri="{BB962C8B-B14F-4D97-AF65-F5344CB8AC3E}">
        <p14:creationId xmlns:p14="http://schemas.microsoft.com/office/powerpoint/2010/main" val="850068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normAutofit/>
          </a:bodyPr>
          <a:lstStyle/>
          <a:p>
            <a:r>
              <a:rPr lang="en-US" i="1" dirty="0"/>
              <a:t>Design a Solution</a:t>
            </a:r>
          </a:p>
          <a:p>
            <a:pPr lvl="1"/>
            <a:r>
              <a:rPr lang="en-US" b="1" dirty="0" err="1"/>
              <a:t>TedTheCollector</a:t>
            </a:r>
            <a:r>
              <a:rPr lang="en-US" b="1" dirty="0"/>
              <a:t> </a:t>
            </a:r>
            <a:r>
              <a:rPr lang="en-US" dirty="0"/>
              <a:t>UML</a:t>
            </a:r>
          </a:p>
        </p:txBody>
      </p:sp>
      <p:pic>
        <p:nvPicPr>
          <p:cNvPr id="4" name="Picture 3"/>
          <p:cNvPicPr>
            <a:picLocks noChangeAspect="1"/>
          </p:cNvPicPr>
          <p:nvPr/>
        </p:nvPicPr>
        <p:blipFill>
          <a:blip r:embed="rId2"/>
          <a:stretch>
            <a:fillRect/>
          </a:stretch>
        </p:blipFill>
        <p:spPr>
          <a:xfrm>
            <a:off x="3439477" y="2867977"/>
            <a:ext cx="4331841" cy="3189923"/>
          </a:xfrm>
          <a:prstGeom prst="rect">
            <a:avLst/>
          </a:prstGeom>
        </p:spPr>
      </p:pic>
    </p:spTree>
    <p:extLst>
      <p:ext uri="{BB962C8B-B14F-4D97-AF65-F5344CB8AC3E}">
        <p14:creationId xmlns:p14="http://schemas.microsoft.com/office/powerpoint/2010/main" val="2964193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normAutofit/>
          </a:bodyPr>
          <a:lstStyle/>
          <a:p>
            <a:r>
              <a:rPr lang="en-US" i="1" dirty="0"/>
              <a:t>Write Test Cases</a:t>
            </a:r>
            <a:endParaRPr lang="en-US" dirty="0"/>
          </a:p>
        </p:txBody>
      </p:sp>
      <p:pic>
        <p:nvPicPr>
          <p:cNvPr id="5" name="Picture 4"/>
          <p:cNvPicPr>
            <a:picLocks noChangeAspect="1"/>
          </p:cNvPicPr>
          <p:nvPr/>
        </p:nvPicPr>
        <p:blipFill>
          <a:blip r:embed="rId2"/>
          <a:stretch>
            <a:fillRect/>
          </a:stretch>
        </p:blipFill>
        <p:spPr>
          <a:xfrm>
            <a:off x="1143000" y="2339020"/>
            <a:ext cx="9677400" cy="4505325"/>
          </a:xfrm>
          <a:prstGeom prst="rect">
            <a:avLst/>
          </a:prstGeom>
        </p:spPr>
      </p:pic>
    </p:spTree>
    <p:extLst>
      <p:ext uri="{BB962C8B-B14F-4D97-AF65-F5344CB8AC3E}">
        <p14:creationId xmlns:p14="http://schemas.microsoft.com/office/powerpoint/2010/main" val="309901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Arrays, Lists</a:t>
            </a:r>
          </a:p>
        </p:txBody>
      </p:sp>
      <p:sp>
        <p:nvSpPr>
          <p:cNvPr id="3" name="Subtitle 2"/>
          <p:cNvSpPr>
            <a:spLocks noGrp="1"/>
          </p:cNvSpPr>
          <p:nvPr>
            <p:ph type="subTitle" idx="1"/>
          </p:nvPr>
        </p:nvSpPr>
        <p:spPr/>
        <p:txBody>
          <a:bodyPr>
            <a:noAutofit/>
          </a:bodyPr>
          <a:lstStyle/>
          <a:p>
            <a:endParaRPr lang="en-US" sz="6600" dirty="0"/>
          </a:p>
        </p:txBody>
      </p:sp>
    </p:spTree>
    <p:extLst>
      <p:ext uri="{BB962C8B-B14F-4D97-AF65-F5344CB8AC3E}">
        <p14:creationId xmlns:p14="http://schemas.microsoft.com/office/powerpoint/2010/main" val="4066960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normAutofit/>
          </a:bodyPr>
          <a:lstStyle/>
          <a:p>
            <a:r>
              <a:rPr lang="en-US" i="1" dirty="0"/>
              <a:t>Write the Code</a:t>
            </a:r>
            <a:endParaRPr lang="en-US" dirty="0"/>
          </a:p>
          <a:p>
            <a:pPr lvl="1"/>
            <a:r>
              <a:rPr lang="en-US" dirty="0"/>
              <a:t>create a new Unity 2D project</a:t>
            </a:r>
          </a:p>
          <a:p>
            <a:pPr lvl="1"/>
            <a:r>
              <a:rPr lang="en-US" dirty="0"/>
              <a:t>save the scene into a Scenes folder</a:t>
            </a:r>
          </a:p>
          <a:p>
            <a:pPr lvl="1"/>
            <a:r>
              <a:rPr lang="en-US" dirty="0"/>
              <a:t>import a teddy bear sprite and a pickup sprite into a sprites folder</a:t>
            </a:r>
          </a:p>
          <a:p>
            <a:pPr lvl="1"/>
            <a:r>
              <a:rPr lang="en-US" dirty="0"/>
              <a:t>create an empty Prefabs folder.</a:t>
            </a:r>
          </a:p>
          <a:p>
            <a:pPr lvl="1"/>
            <a:r>
              <a:rPr lang="en-US" dirty="0"/>
              <a:t>build the Pickup and </a:t>
            </a:r>
            <a:r>
              <a:rPr lang="en-US" dirty="0" err="1"/>
              <a:t>TeddyBear</a:t>
            </a:r>
            <a:r>
              <a:rPr lang="en-US" dirty="0"/>
              <a:t> prefabs.</a:t>
            </a:r>
          </a:p>
          <a:p>
            <a:pPr lvl="1"/>
            <a:r>
              <a:rPr lang="en-US" dirty="0"/>
              <a:t>Drag the teddy bear sprite from the Sprites folder in the Project window and drop it in the Hierarchy window. Change the name of the game object in the Hierarchy window to </a:t>
            </a:r>
            <a:r>
              <a:rPr lang="en-US" dirty="0" err="1"/>
              <a:t>TeddyBear</a:t>
            </a:r>
            <a:r>
              <a:rPr lang="en-US" dirty="0"/>
              <a:t>. Create a new Scripts folder in the Project window, then create a new C# Script called </a:t>
            </a:r>
            <a:r>
              <a:rPr lang="en-US" dirty="0" err="1"/>
              <a:t>TeddyBear</a:t>
            </a:r>
            <a:r>
              <a:rPr lang="en-US" dirty="0"/>
              <a:t> in the Scripts folder.</a:t>
            </a:r>
          </a:p>
        </p:txBody>
      </p:sp>
    </p:spTree>
    <p:extLst>
      <p:ext uri="{BB962C8B-B14F-4D97-AF65-F5344CB8AC3E}">
        <p14:creationId xmlns:p14="http://schemas.microsoft.com/office/powerpoint/2010/main" val="39305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normAutofit/>
          </a:bodyPr>
          <a:lstStyle/>
          <a:p>
            <a:r>
              <a:rPr lang="en-US" i="1" dirty="0"/>
              <a:t>Write the Code</a:t>
            </a:r>
          </a:p>
          <a:p>
            <a:pPr lvl="1"/>
            <a:r>
              <a:rPr lang="en-US" dirty="0"/>
              <a:t>Drag the </a:t>
            </a:r>
            <a:r>
              <a:rPr lang="en-US" dirty="0" err="1"/>
              <a:t>TeddyBear</a:t>
            </a:r>
            <a:r>
              <a:rPr lang="en-US" dirty="0"/>
              <a:t> script onto the </a:t>
            </a:r>
            <a:r>
              <a:rPr lang="en-US" dirty="0" err="1"/>
              <a:t>TeddyBear</a:t>
            </a:r>
            <a:r>
              <a:rPr lang="en-US" dirty="0"/>
              <a:t> game object in the Hierarchy window, then drag the </a:t>
            </a:r>
            <a:r>
              <a:rPr lang="en-US" dirty="0" err="1"/>
              <a:t>TeddyBear</a:t>
            </a:r>
            <a:r>
              <a:rPr lang="en-US" dirty="0"/>
              <a:t> game object from the Hierarchy window onto the Prefabs folder in the Project window.</a:t>
            </a:r>
          </a:p>
          <a:p>
            <a:pPr lvl="1"/>
            <a:r>
              <a:rPr lang="en-US" dirty="0"/>
              <a:t>drag the pickup sprite from the Sprites folder in the Project window and drop it in the Hierarchy window. Change the name of the game object in the Hierarchy window to Pickup. Drag the Pickup game object from the Hierarchy window onto the Prefabs folder in the Project window.</a:t>
            </a:r>
          </a:p>
          <a:p>
            <a:pPr lvl="1"/>
            <a:r>
              <a:rPr lang="en-US" dirty="0"/>
              <a:t>right-click the Pickup game object in the Hierarchy window and Delete it.</a:t>
            </a:r>
          </a:p>
          <a:p>
            <a:pPr lvl="1"/>
            <a:r>
              <a:rPr lang="en-US" dirty="0"/>
              <a:t>Create another C# script called </a:t>
            </a:r>
            <a:r>
              <a:rPr lang="en-US" dirty="0" err="1"/>
              <a:t>TedTheCollector</a:t>
            </a:r>
            <a:r>
              <a:rPr lang="en-US" dirty="0"/>
              <a:t> in the Scripts folder in the Project window and drag that script onto the Main Camera.</a:t>
            </a:r>
          </a:p>
        </p:txBody>
      </p:sp>
    </p:spTree>
    <p:extLst>
      <p:ext uri="{BB962C8B-B14F-4D97-AF65-F5344CB8AC3E}">
        <p14:creationId xmlns:p14="http://schemas.microsoft.com/office/powerpoint/2010/main" val="1723265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normAutofit/>
          </a:bodyPr>
          <a:lstStyle/>
          <a:p>
            <a:r>
              <a:rPr lang="en-US" i="1" dirty="0"/>
              <a:t>Write the Code</a:t>
            </a:r>
          </a:p>
          <a:p>
            <a:pPr lvl="1"/>
            <a:r>
              <a:rPr lang="en-US" dirty="0"/>
              <a:t>The </a:t>
            </a:r>
            <a:r>
              <a:rPr lang="en-US" dirty="0" err="1"/>
              <a:t>TeddyBear</a:t>
            </a:r>
            <a:r>
              <a:rPr lang="en-US" dirty="0"/>
              <a:t> script</a:t>
            </a:r>
            <a:endParaRPr lang="en-US" i="1" dirty="0"/>
          </a:p>
        </p:txBody>
      </p:sp>
      <p:pic>
        <p:nvPicPr>
          <p:cNvPr id="4" name="Picture 3"/>
          <p:cNvPicPr>
            <a:picLocks noChangeAspect="1"/>
          </p:cNvPicPr>
          <p:nvPr/>
        </p:nvPicPr>
        <p:blipFill>
          <a:blip r:embed="rId2"/>
          <a:stretch>
            <a:fillRect/>
          </a:stretch>
        </p:blipFill>
        <p:spPr>
          <a:xfrm>
            <a:off x="5977891" y="1690688"/>
            <a:ext cx="5242614" cy="3524787"/>
          </a:xfrm>
          <a:prstGeom prst="rect">
            <a:avLst/>
          </a:prstGeom>
        </p:spPr>
      </p:pic>
      <p:pic>
        <p:nvPicPr>
          <p:cNvPr id="5" name="Picture 4"/>
          <p:cNvPicPr>
            <a:picLocks noChangeAspect="1"/>
          </p:cNvPicPr>
          <p:nvPr/>
        </p:nvPicPr>
        <p:blipFill>
          <a:blip r:embed="rId3"/>
          <a:stretch>
            <a:fillRect/>
          </a:stretch>
        </p:blipFill>
        <p:spPr>
          <a:xfrm>
            <a:off x="5977891" y="5273994"/>
            <a:ext cx="1725930" cy="1336988"/>
          </a:xfrm>
          <a:prstGeom prst="rect">
            <a:avLst/>
          </a:prstGeom>
        </p:spPr>
      </p:pic>
    </p:spTree>
    <p:extLst>
      <p:ext uri="{BB962C8B-B14F-4D97-AF65-F5344CB8AC3E}">
        <p14:creationId xmlns:p14="http://schemas.microsoft.com/office/powerpoint/2010/main" val="2243708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normAutofit/>
          </a:bodyPr>
          <a:lstStyle/>
          <a:p>
            <a:r>
              <a:rPr lang="en-US" i="1" dirty="0"/>
              <a:t>Write the Code</a:t>
            </a:r>
          </a:p>
          <a:p>
            <a:pPr lvl="1"/>
            <a:r>
              <a:rPr lang="en-US" dirty="0"/>
              <a:t>The </a:t>
            </a:r>
            <a:r>
              <a:rPr lang="en-US" dirty="0" err="1"/>
              <a:t>TedTheCollector</a:t>
            </a:r>
            <a:r>
              <a:rPr lang="en-US" dirty="0"/>
              <a:t> script</a:t>
            </a:r>
            <a:endParaRPr lang="en-US" i="1" dirty="0"/>
          </a:p>
        </p:txBody>
      </p:sp>
      <p:pic>
        <p:nvPicPr>
          <p:cNvPr id="6" name="Picture 5"/>
          <p:cNvPicPr>
            <a:picLocks noChangeAspect="1"/>
          </p:cNvPicPr>
          <p:nvPr/>
        </p:nvPicPr>
        <p:blipFill>
          <a:blip r:embed="rId2"/>
          <a:stretch>
            <a:fillRect/>
          </a:stretch>
        </p:blipFill>
        <p:spPr>
          <a:xfrm>
            <a:off x="1513522" y="2733675"/>
            <a:ext cx="7496175" cy="4124325"/>
          </a:xfrm>
          <a:prstGeom prst="rect">
            <a:avLst/>
          </a:prstGeom>
        </p:spPr>
      </p:pic>
    </p:spTree>
    <p:extLst>
      <p:ext uri="{BB962C8B-B14F-4D97-AF65-F5344CB8AC3E}">
        <p14:creationId xmlns:p14="http://schemas.microsoft.com/office/powerpoint/2010/main" val="2467299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normAutofit/>
          </a:bodyPr>
          <a:lstStyle/>
          <a:p>
            <a:r>
              <a:rPr lang="en-US" i="1" dirty="0"/>
              <a:t>Write the Code</a:t>
            </a:r>
          </a:p>
          <a:p>
            <a:pPr lvl="1"/>
            <a:r>
              <a:rPr lang="en-US" dirty="0"/>
              <a:t>The </a:t>
            </a:r>
            <a:r>
              <a:rPr lang="en-US" dirty="0" err="1"/>
              <a:t>TedTheCollector</a:t>
            </a:r>
            <a:r>
              <a:rPr lang="en-US" dirty="0"/>
              <a:t> script</a:t>
            </a:r>
            <a:endParaRPr lang="en-US" i="1" dirty="0"/>
          </a:p>
        </p:txBody>
      </p:sp>
      <p:pic>
        <p:nvPicPr>
          <p:cNvPr id="4" name="Picture 3"/>
          <p:cNvPicPr>
            <a:picLocks noChangeAspect="1"/>
          </p:cNvPicPr>
          <p:nvPr/>
        </p:nvPicPr>
        <p:blipFill>
          <a:blip r:embed="rId2"/>
          <a:stretch>
            <a:fillRect/>
          </a:stretch>
        </p:blipFill>
        <p:spPr>
          <a:xfrm>
            <a:off x="4983480" y="2232659"/>
            <a:ext cx="6934200" cy="4476750"/>
          </a:xfrm>
          <a:prstGeom prst="rect">
            <a:avLst/>
          </a:prstGeom>
        </p:spPr>
      </p:pic>
    </p:spTree>
    <p:extLst>
      <p:ext uri="{BB962C8B-B14F-4D97-AF65-F5344CB8AC3E}">
        <p14:creationId xmlns:p14="http://schemas.microsoft.com/office/powerpoint/2010/main" val="3972371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normAutofit/>
          </a:bodyPr>
          <a:lstStyle/>
          <a:p>
            <a:r>
              <a:rPr lang="en-US" i="1" dirty="0"/>
              <a:t>Write the Code</a:t>
            </a:r>
          </a:p>
          <a:p>
            <a:pPr lvl="1"/>
            <a:r>
              <a:rPr lang="en-US" dirty="0"/>
              <a:t>implement the </a:t>
            </a:r>
            <a:r>
              <a:rPr lang="en-US" dirty="0" err="1"/>
              <a:t>TedTheCollector</a:t>
            </a:r>
            <a:r>
              <a:rPr lang="en-US" dirty="0"/>
              <a:t> </a:t>
            </a:r>
            <a:r>
              <a:rPr lang="en-US" b="1" dirty="0"/>
              <a:t>Update</a:t>
            </a:r>
            <a:r>
              <a:rPr lang="en-US" dirty="0"/>
              <a:t> method</a:t>
            </a:r>
            <a:endParaRPr lang="en-US" i="1" dirty="0"/>
          </a:p>
        </p:txBody>
      </p:sp>
      <p:pic>
        <p:nvPicPr>
          <p:cNvPr id="5" name="Picture 4"/>
          <p:cNvPicPr>
            <a:picLocks noChangeAspect="1"/>
          </p:cNvPicPr>
          <p:nvPr/>
        </p:nvPicPr>
        <p:blipFill>
          <a:blip r:embed="rId2"/>
          <a:stretch>
            <a:fillRect/>
          </a:stretch>
        </p:blipFill>
        <p:spPr>
          <a:xfrm>
            <a:off x="1609725" y="2839402"/>
            <a:ext cx="8972550" cy="3648075"/>
          </a:xfrm>
          <a:prstGeom prst="rect">
            <a:avLst/>
          </a:prstGeom>
        </p:spPr>
      </p:pic>
    </p:spTree>
    <p:extLst>
      <p:ext uri="{BB962C8B-B14F-4D97-AF65-F5344CB8AC3E}">
        <p14:creationId xmlns:p14="http://schemas.microsoft.com/office/powerpoint/2010/main" val="3883560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825624"/>
            <a:ext cx="11197590" cy="4883785"/>
          </a:xfrm>
        </p:spPr>
        <p:txBody>
          <a:bodyPr>
            <a:normAutofit/>
          </a:bodyPr>
          <a:lstStyle/>
          <a:p>
            <a:r>
              <a:rPr lang="en-US" i="1" dirty="0"/>
              <a:t>Write the Code</a:t>
            </a:r>
          </a:p>
          <a:p>
            <a:pPr lvl="1"/>
            <a:r>
              <a:rPr lang="en-US" dirty="0"/>
              <a:t>implement </a:t>
            </a:r>
            <a:r>
              <a:rPr lang="en-US" b="1" dirty="0" err="1"/>
              <a:t>TargetPickup</a:t>
            </a:r>
            <a:r>
              <a:rPr lang="en-US" b="1" dirty="0"/>
              <a:t> </a:t>
            </a:r>
            <a:r>
              <a:rPr lang="en-US" dirty="0"/>
              <a:t>property</a:t>
            </a:r>
          </a:p>
          <a:p>
            <a:pPr lvl="1"/>
            <a:endParaRPr lang="en-US" i="1" dirty="0"/>
          </a:p>
          <a:p>
            <a:pPr lvl="1"/>
            <a:endParaRPr lang="en-US" i="1" dirty="0"/>
          </a:p>
          <a:p>
            <a:pPr lvl="1"/>
            <a:endParaRPr lang="en-US" i="1" dirty="0"/>
          </a:p>
          <a:p>
            <a:pPr lvl="1"/>
            <a:r>
              <a:rPr lang="en-US" dirty="0"/>
              <a:t>Because the </a:t>
            </a:r>
            <a:r>
              <a:rPr lang="en-US" dirty="0" err="1"/>
              <a:t>TedTheCollector</a:t>
            </a:r>
            <a:r>
              <a:rPr lang="en-US" dirty="0"/>
              <a:t> script recognizes right clicks in its Update method, our initial thought was that the </a:t>
            </a:r>
            <a:r>
              <a:rPr lang="en-US" dirty="0" err="1"/>
              <a:t>TeddyBear</a:t>
            </a:r>
            <a:r>
              <a:rPr lang="en-US" dirty="0"/>
              <a:t> script would recognize left clicks in its Update method. This is a little more complicated than right clicks, though, because we don't want to recognize any left click, we only want to recognize left clicks that are actually on the </a:t>
            </a:r>
            <a:r>
              <a:rPr lang="en-US" dirty="0" err="1"/>
              <a:t>TeddyBear</a:t>
            </a:r>
            <a:r>
              <a:rPr lang="en-US" dirty="0"/>
              <a:t> game object.</a:t>
            </a:r>
          </a:p>
          <a:p>
            <a:pPr marL="457200" lvl="1" indent="0">
              <a:buNone/>
            </a:pPr>
            <a:r>
              <a:rPr lang="en-US" dirty="0">
                <a:sym typeface="Wingdings" panose="05000000000000000000" pitchFamily="2" charset="2"/>
              </a:rPr>
              <a:t> </a:t>
            </a:r>
            <a:r>
              <a:rPr lang="en-US" dirty="0"/>
              <a:t>instead of using the Update method for this, we should use the </a:t>
            </a:r>
            <a:r>
              <a:rPr lang="en-US" dirty="0" err="1"/>
              <a:t>OnMouseDown</a:t>
            </a:r>
            <a:r>
              <a:rPr lang="en-US" dirty="0"/>
              <a:t> method instead (refer to </a:t>
            </a:r>
            <a:r>
              <a:rPr lang="en-US" b="1" dirty="0" err="1"/>
              <a:t>MonoBehaviour</a:t>
            </a:r>
            <a:r>
              <a:rPr lang="en-US" b="1" dirty="0"/>
              <a:t> Messages (Methods)</a:t>
            </a:r>
            <a:r>
              <a:rPr lang="en-US" dirty="0"/>
              <a:t> ).</a:t>
            </a:r>
          </a:p>
        </p:txBody>
      </p:sp>
      <p:pic>
        <p:nvPicPr>
          <p:cNvPr id="4" name="Picture 3"/>
          <p:cNvPicPr>
            <a:picLocks noChangeAspect="1"/>
          </p:cNvPicPr>
          <p:nvPr/>
        </p:nvPicPr>
        <p:blipFill>
          <a:blip r:embed="rId2"/>
          <a:stretch>
            <a:fillRect/>
          </a:stretch>
        </p:blipFill>
        <p:spPr>
          <a:xfrm>
            <a:off x="1631632" y="2800350"/>
            <a:ext cx="4240530" cy="1097280"/>
          </a:xfrm>
          <a:prstGeom prst="rect">
            <a:avLst/>
          </a:prstGeom>
        </p:spPr>
      </p:pic>
    </p:spTree>
    <p:extLst>
      <p:ext uri="{BB962C8B-B14F-4D97-AF65-F5344CB8AC3E}">
        <p14:creationId xmlns:p14="http://schemas.microsoft.com/office/powerpoint/2010/main" val="792472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the Code</a:t>
            </a:r>
          </a:p>
          <a:p>
            <a:pPr lvl="1"/>
            <a:r>
              <a:rPr lang="en-US" b="1" dirty="0" err="1"/>
              <a:t>MonoBehaviour</a:t>
            </a:r>
            <a:r>
              <a:rPr lang="en-US" b="1" dirty="0"/>
              <a:t> </a:t>
            </a:r>
            <a:r>
              <a:rPr lang="en-US" dirty="0"/>
              <a:t>Messages (Methods)</a:t>
            </a:r>
            <a:endParaRPr lang="en-US" i="1" dirty="0"/>
          </a:p>
          <a:p>
            <a:pPr lvl="1"/>
            <a:endParaRPr lang="en-US" i="1" dirty="0"/>
          </a:p>
        </p:txBody>
      </p:sp>
      <p:pic>
        <p:nvPicPr>
          <p:cNvPr id="5" name="Picture 4"/>
          <p:cNvPicPr>
            <a:picLocks noChangeAspect="1"/>
          </p:cNvPicPr>
          <p:nvPr/>
        </p:nvPicPr>
        <p:blipFill>
          <a:blip r:embed="rId2"/>
          <a:stretch>
            <a:fillRect/>
          </a:stretch>
        </p:blipFill>
        <p:spPr>
          <a:xfrm>
            <a:off x="1806892" y="2466975"/>
            <a:ext cx="8829675" cy="4391025"/>
          </a:xfrm>
          <a:prstGeom prst="rect">
            <a:avLst/>
          </a:prstGeom>
        </p:spPr>
      </p:pic>
    </p:spTree>
    <p:extLst>
      <p:ext uri="{BB962C8B-B14F-4D97-AF65-F5344CB8AC3E}">
        <p14:creationId xmlns:p14="http://schemas.microsoft.com/office/powerpoint/2010/main" val="2418173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the Code</a:t>
            </a:r>
          </a:p>
          <a:p>
            <a:pPr lvl="1"/>
            <a:r>
              <a:rPr lang="en-US" dirty="0"/>
              <a:t>delete the </a:t>
            </a:r>
            <a:r>
              <a:rPr lang="en-US" dirty="0" err="1"/>
              <a:t>TeddyBear</a:t>
            </a:r>
            <a:r>
              <a:rPr lang="en-US" dirty="0"/>
              <a:t> Update method</a:t>
            </a:r>
          </a:p>
          <a:p>
            <a:pPr lvl="1"/>
            <a:r>
              <a:rPr lang="en-US" dirty="0"/>
              <a:t>Because our </a:t>
            </a:r>
            <a:r>
              <a:rPr lang="en-US" dirty="0" err="1"/>
              <a:t>TeddyBear</a:t>
            </a:r>
            <a:r>
              <a:rPr lang="en-US" dirty="0"/>
              <a:t> game object doesn't have a collider component yet (which we need for </a:t>
            </a:r>
            <a:r>
              <a:rPr lang="en-US" dirty="0" err="1"/>
              <a:t>OnMouseDown</a:t>
            </a:r>
            <a:r>
              <a:rPr lang="en-US" dirty="0"/>
              <a:t> to be called), we'll add one now.</a:t>
            </a:r>
          </a:p>
          <a:p>
            <a:pPr lvl="1"/>
            <a:r>
              <a:rPr lang="en-US" dirty="0"/>
              <a:t>Double-click the </a:t>
            </a:r>
            <a:r>
              <a:rPr lang="en-US" dirty="0" err="1"/>
              <a:t>TeddyBear</a:t>
            </a:r>
            <a:r>
              <a:rPr lang="en-US" dirty="0"/>
              <a:t> game object in the</a:t>
            </a:r>
            <a:br>
              <a:rPr lang="en-US" dirty="0"/>
            </a:br>
            <a:r>
              <a:rPr lang="en-US" dirty="0"/>
              <a:t>Hierarchy window of the Unity editor; this zooms in on the game object in the Scene view. Click the Add Component button in the Inspector and select Physics 2D &gt; Box Collider 2D. As you can see in the Scene view, the Box Collider 2D is too large because the sprite image has some border transparency. Click the button to the left of Edit Collider in the Box Collider 2D component, drag the edges of the collider in the Scene view to fit the </a:t>
            </a:r>
            <a:r>
              <a:rPr lang="en-US" dirty="0" err="1"/>
              <a:t>TeddyBear</a:t>
            </a:r>
            <a:r>
              <a:rPr lang="en-US" dirty="0"/>
              <a:t> game object more tightly, then click the button to the left of Edit Collider in the Box Collider 2D component again. Click the small box next to Is Trigger in the Box Collider 2D component.</a:t>
            </a:r>
          </a:p>
          <a:p>
            <a:pPr lvl="1"/>
            <a:r>
              <a:rPr lang="en-US" dirty="0"/>
              <a:t>sets the collider to be a trigger rather than a collider from a physics perspective.</a:t>
            </a:r>
            <a:endParaRPr lang="en-US" i="1" dirty="0"/>
          </a:p>
        </p:txBody>
      </p:sp>
    </p:spTree>
    <p:extLst>
      <p:ext uri="{BB962C8B-B14F-4D97-AF65-F5344CB8AC3E}">
        <p14:creationId xmlns:p14="http://schemas.microsoft.com/office/powerpoint/2010/main" val="3013385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the Code</a:t>
            </a:r>
          </a:p>
          <a:p>
            <a:pPr lvl="1"/>
            <a:r>
              <a:rPr lang="en-US" dirty="0"/>
              <a:t>While we're at it, we might as well add a </a:t>
            </a:r>
            <a:r>
              <a:rPr lang="en-US" dirty="0" err="1"/>
              <a:t>Rigidbody</a:t>
            </a:r>
            <a:r>
              <a:rPr lang="en-US" dirty="0"/>
              <a:t> 2D component to the </a:t>
            </a:r>
            <a:r>
              <a:rPr lang="en-US" dirty="0" err="1"/>
              <a:t>TeddyBear</a:t>
            </a:r>
            <a:r>
              <a:rPr lang="en-US" dirty="0"/>
              <a:t> as well. We're going to just use the Unity physics engine to move the </a:t>
            </a:r>
            <a:r>
              <a:rPr lang="en-US" dirty="0" err="1"/>
              <a:t>TeddyBear</a:t>
            </a:r>
            <a:r>
              <a:rPr lang="en-US" dirty="0"/>
              <a:t>, and we'll need a </a:t>
            </a:r>
            <a:r>
              <a:rPr lang="en-US" dirty="0" err="1"/>
              <a:t>Rigidbody</a:t>
            </a:r>
            <a:r>
              <a:rPr lang="en-US" dirty="0"/>
              <a:t> 2D component attached to it to do that. Click the Add Component button in the Inspector and select Physics 2D &gt; </a:t>
            </a:r>
            <a:r>
              <a:rPr lang="en-US" dirty="0" err="1"/>
              <a:t>Rigidbody</a:t>
            </a:r>
            <a:r>
              <a:rPr lang="en-US" dirty="0"/>
              <a:t> 2D. Click the Overrides dropdown near the top of the Inspector and select Apply All to apply the changes to the </a:t>
            </a:r>
            <a:r>
              <a:rPr lang="en-US" dirty="0" err="1"/>
              <a:t>TeddyBear</a:t>
            </a:r>
            <a:r>
              <a:rPr lang="en-US" dirty="0"/>
              <a:t> prefab.</a:t>
            </a:r>
          </a:p>
          <a:p>
            <a:pPr lvl="1"/>
            <a:r>
              <a:rPr lang="en-US" dirty="0"/>
              <a:t>If you run the game now, the </a:t>
            </a:r>
            <a:r>
              <a:rPr lang="en-US" dirty="0" err="1"/>
              <a:t>TeddyBear</a:t>
            </a:r>
            <a:r>
              <a:rPr lang="en-US" dirty="0"/>
              <a:t> game object falls off the bottom of the screen. Select Edit &gt; Project Settings &gt; Physics 2D from the menu bar at the top of the editor and set the Y value for Gravity to 0. Run the game again to verify that you turned gravity off correctly.</a:t>
            </a:r>
            <a:endParaRPr lang="en-US" i="1" dirty="0"/>
          </a:p>
        </p:txBody>
      </p:sp>
    </p:spTree>
    <p:extLst>
      <p:ext uri="{BB962C8B-B14F-4D97-AF65-F5344CB8AC3E}">
        <p14:creationId xmlns:p14="http://schemas.microsoft.com/office/powerpoint/2010/main" val="82553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(slot 1)</a:t>
            </a:r>
          </a:p>
        </p:txBody>
      </p:sp>
      <p:sp>
        <p:nvSpPr>
          <p:cNvPr id="3" name="Content Placeholder 2"/>
          <p:cNvSpPr>
            <a:spLocks noGrp="1"/>
          </p:cNvSpPr>
          <p:nvPr>
            <p:ph idx="1"/>
          </p:nvPr>
        </p:nvSpPr>
        <p:spPr>
          <a:xfrm>
            <a:off x="838200" y="1825624"/>
            <a:ext cx="11197590" cy="4883785"/>
          </a:xfrm>
        </p:spPr>
        <p:txBody>
          <a:bodyPr>
            <a:normAutofit lnSpcReduction="10000"/>
          </a:bodyPr>
          <a:lstStyle/>
          <a:p>
            <a:r>
              <a:rPr lang="en-US" dirty="0"/>
              <a:t>Declaring and Creating Array Objects</a:t>
            </a:r>
          </a:p>
          <a:p>
            <a:r>
              <a:rPr lang="en-US" dirty="0"/>
              <a:t>Accessing Elements of the Array</a:t>
            </a:r>
          </a:p>
          <a:p>
            <a:r>
              <a:rPr lang="en-US" dirty="0"/>
              <a:t>Arrays of Objects</a:t>
            </a:r>
          </a:p>
          <a:p>
            <a:r>
              <a:rPr lang="en-US" dirty="0"/>
              <a:t>Refactoring the Card Class</a:t>
            </a:r>
          </a:p>
          <a:p>
            <a:r>
              <a:rPr lang="en-US" dirty="0"/>
              <a:t>Exercise 21</a:t>
            </a:r>
          </a:p>
          <a:p>
            <a:r>
              <a:rPr lang="en-US" dirty="0"/>
              <a:t>Multi-Dimensional Arrays</a:t>
            </a:r>
          </a:p>
          <a:p>
            <a:r>
              <a:rPr lang="en-US" dirty="0"/>
              <a:t>Collection Classes</a:t>
            </a:r>
          </a:p>
          <a:p>
            <a:r>
              <a:rPr lang="en-US" dirty="0"/>
              <a:t>Putting It All Together</a:t>
            </a:r>
          </a:p>
          <a:p>
            <a:r>
              <a:rPr lang="en-US" dirty="0"/>
              <a:t>Exercise 22</a:t>
            </a:r>
          </a:p>
          <a:p>
            <a:r>
              <a:rPr lang="en-US"/>
              <a:t>Common Mistakes</a:t>
            </a:r>
            <a:endParaRPr lang="en-US" dirty="0"/>
          </a:p>
        </p:txBody>
      </p:sp>
    </p:spTree>
    <p:extLst>
      <p:ext uri="{BB962C8B-B14F-4D97-AF65-F5344CB8AC3E}">
        <p14:creationId xmlns:p14="http://schemas.microsoft.com/office/powerpoint/2010/main" val="3017527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the Code</a:t>
            </a:r>
          </a:p>
          <a:p>
            <a:pPr lvl="1"/>
            <a:endParaRPr lang="en-US" i="1" dirty="0"/>
          </a:p>
          <a:p>
            <a:pPr lvl="1"/>
            <a:r>
              <a:rPr lang="en-US" dirty="0"/>
              <a:t>Add the </a:t>
            </a:r>
            <a:r>
              <a:rPr lang="en-US" b="1" dirty="0" err="1"/>
              <a:t>OnMouseDown</a:t>
            </a:r>
            <a:r>
              <a:rPr lang="en-US" b="1" dirty="0"/>
              <a:t> </a:t>
            </a:r>
            <a:r>
              <a:rPr lang="en-US" dirty="0"/>
              <a:t>method to respond to left clicks on the </a:t>
            </a:r>
            <a:r>
              <a:rPr lang="en-US" dirty="0" err="1"/>
              <a:t>TeddyBear</a:t>
            </a:r>
            <a:endParaRPr lang="en-US" i="1" dirty="0"/>
          </a:p>
          <a:p>
            <a:pPr lvl="1"/>
            <a:endParaRPr lang="en-US" i="1" dirty="0"/>
          </a:p>
        </p:txBody>
      </p:sp>
      <p:pic>
        <p:nvPicPr>
          <p:cNvPr id="4" name="Picture 3"/>
          <p:cNvPicPr>
            <a:picLocks noChangeAspect="1"/>
          </p:cNvPicPr>
          <p:nvPr/>
        </p:nvPicPr>
        <p:blipFill>
          <a:blip r:embed="rId2"/>
          <a:stretch>
            <a:fillRect/>
          </a:stretch>
        </p:blipFill>
        <p:spPr>
          <a:xfrm>
            <a:off x="1580197" y="2048827"/>
            <a:ext cx="5549013" cy="351473"/>
          </a:xfrm>
          <a:prstGeom prst="rect">
            <a:avLst/>
          </a:prstGeom>
        </p:spPr>
      </p:pic>
      <p:pic>
        <p:nvPicPr>
          <p:cNvPr id="5" name="Picture 4"/>
          <p:cNvPicPr>
            <a:picLocks noChangeAspect="1"/>
          </p:cNvPicPr>
          <p:nvPr/>
        </p:nvPicPr>
        <p:blipFill>
          <a:blip r:embed="rId3"/>
          <a:stretch>
            <a:fillRect/>
          </a:stretch>
        </p:blipFill>
        <p:spPr>
          <a:xfrm>
            <a:off x="1662112" y="2962275"/>
            <a:ext cx="8524875" cy="3895725"/>
          </a:xfrm>
          <a:prstGeom prst="rect">
            <a:avLst/>
          </a:prstGeom>
        </p:spPr>
      </p:pic>
    </p:spTree>
    <p:extLst>
      <p:ext uri="{BB962C8B-B14F-4D97-AF65-F5344CB8AC3E}">
        <p14:creationId xmlns:p14="http://schemas.microsoft.com/office/powerpoint/2010/main" val="196333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the Code</a:t>
            </a:r>
          </a:p>
          <a:p>
            <a:pPr lvl="1"/>
            <a:r>
              <a:rPr lang="en-US" dirty="0"/>
              <a:t>add an </a:t>
            </a:r>
            <a:r>
              <a:rPr lang="en-US" b="1" dirty="0"/>
              <a:t>OnTriggerEnter2D</a:t>
            </a:r>
            <a:r>
              <a:rPr lang="en-US" dirty="0"/>
              <a:t> method that automatically gets called when the collider for the </a:t>
            </a:r>
            <a:r>
              <a:rPr lang="en-US" dirty="0" err="1"/>
              <a:t>TeddyBear</a:t>
            </a:r>
            <a:r>
              <a:rPr lang="en-US" dirty="0"/>
              <a:t> (remember, we made it a trigger) collides with another collider (a collider for a Pickup game object).</a:t>
            </a:r>
            <a:endParaRPr lang="en-US" i="1" dirty="0"/>
          </a:p>
        </p:txBody>
      </p:sp>
      <p:pic>
        <p:nvPicPr>
          <p:cNvPr id="6" name="Picture 5"/>
          <p:cNvPicPr>
            <a:picLocks noChangeAspect="1"/>
          </p:cNvPicPr>
          <p:nvPr/>
        </p:nvPicPr>
        <p:blipFill>
          <a:blip r:embed="rId2"/>
          <a:stretch>
            <a:fillRect/>
          </a:stretch>
        </p:blipFill>
        <p:spPr>
          <a:xfrm>
            <a:off x="1552575" y="3257550"/>
            <a:ext cx="7715250" cy="1371600"/>
          </a:xfrm>
          <a:prstGeom prst="rect">
            <a:avLst/>
          </a:prstGeom>
        </p:spPr>
      </p:pic>
      <p:pic>
        <p:nvPicPr>
          <p:cNvPr id="7" name="Picture 6"/>
          <p:cNvPicPr>
            <a:picLocks noChangeAspect="1"/>
          </p:cNvPicPr>
          <p:nvPr/>
        </p:nvPicPr>
        <p:blipFill>
          <a:blip r:embed="rId3"/>
          <a:stretch>
            <a:fillRect/>
          </a:stretch>
        </p:blipFill>
        <p:spPr>
          <a:xfrm>
            <a:off x="1552575" y="4950142"/>
            <a:ext cx="5886450" cy="1095375"/>
          </a:xfrm>
          <a:prstGeom prst="rect">
            <a:avLst/>
          </a:prstGeom>
        </p:spPr>
      </p:pic>
    </p:spTree>
    <p:extLst>
      <p:ext uri="{BB962C8B-B14F-4D97-AF65-F5344CB8AC3E}">
        <p14:creationId xmlns:p14="http://schemas.microsoft.com/office/powerpoint/2010/main" val="1407538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the Code</a:t>
            </a:r>
          </a:p>
          <a:p>
            <a:pPr lvl="1"/>
            <a:r>
              <a:rPr lang="en-US" dirty="0"/>
              <a:t>Implementing the body of the </a:t>
            </a:r>
            <a:r>
              <a:rPr lang="en-US" dirty="0" err="1"/>
              <a:t>TedTheCollector</a:t>
            </a:r>
            <a:r>
              <a:rPr lang="en-US" dirty="0"/>
              <a:t> </a:t>
            </a:r>
            <a:r>
              <a:rPr lang="en-US" b="1" dirty="0" err="1"/>
              <a:t>RemovePickup</a:t>
            </a:r>
            <a:r>
              <a:rPr lang="en-US" dirty="0"/>
              <a:t> method</a:t>
            </a:r>
          </a:p>
          <a:p>
            <a:pPr lvl="1"/>
            <a:endParaRPr lang="en-US" i="1" dirty="0"/>
          </a:p>
          <a:p>
            <a:pPr lvl="1"/>
            <a:endParaRPr lang="en-US" i="1" dirty="0"/>
          </a:p>
          <a:p>
            <a:pPr lvl="1"/>
            <a:r>
              <a:rPr lang="en-US" dirty="0"/>
              <a:t>Run Steps 1 and 2 of the test case, we get the error shown in the</a:t>
            </a:r>
            <a:br>
              <a:rPr lang="en-US" dirty="0"/>
            </a:br>
            <a:r>
              <a:rPr lang="en-US" dirty="0"/>
              <a:t>Console window</a:t>
            </a:r>
            <a:endParaRPr lang="en-US" i="1" dirty="0"/>
          </a:p>
        </p:txBody>
      </p:sp>
      <p:pic>
        <p:nvPicPr>
          <p:cNvPr id="4" name="Picture 3"/>
          <p:cNvPicPr>
            <a:picLocks noChangeAspect="1"/>
          </p:cNvPicPr>
          <p:nvPr/>
        </p:nvPicPr>
        <p:blipFill>
          <a:blip r:embed="rId2"/>
          <a:stretch>
            <a:fillRect/>
          </a:stretch>
        </p:blipFill>
        <p:spPr>
          <a:xfrm>
            <a:off x="1625917" y="2507932"/>
            <a:ext cx="3388370" cy="566738"/>
          </a:xfrm>
          <a:prstGeom prst="rect">
            <a:avLst/>
          </a:prstGeom>
        </p:spPr>
      </p:pic>
      <p:pic>
        <p:nvPicPr>
          <p:cNvPr id="5" name="Picture 4"/>
          <p:cNvPicPr>
            <a:picLocks noChangeAspect="1"/>
          </p:cNvPicPr>
          <p:nvPr/>
        </p:nvPicPr>
        <p:blipFill>
          <a:blip r:embed="rId3"/>
          <a:stretch>
            <a:fillRect/>
          </a:stretch>
        </p:blipFill>
        <p:spPr>
          <a:xfrm>
            <a:off x="3037522" y="3869053"/>
            <a:ext cx="5591175" cy="3105150"/>
          </a:xfrm>
          <a:prstGeom prst="rect">
            <a:avLst/>
          </a:prstGeom>
        </p:spPr>
      </p:pic>
    </p:spTree>
    <p:extLst>
      <p:ext uri="{BB962C8B-B14F-4D97-AF65-F5344CB8AC3E}">
        <p14:creationId xmlns:p14="http://schemas.microsoft.com/office/powerpoint/2010/main" val="3939947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the Code</a:t>
            </a:r>
          </a:p>
          <a:p>
            <a:pPr lvl="1"/>
            <a:r>
              <a:rPr lang="en-US" dirty="0"/>
              <a:t>change the body of the </a:t>
            </a:r>
            <a:r>
              <a:rPr lang="en-US" b="1" dirty="0" err="1"/>
              <a:t>TargetPickup</a:t>
            </a:r>
            <a:r>
              <a:rPr lang="en-US" dirty="0"/>
              <a:t> property</a:t>
            </a:r>
            <a:endParaRPr lang="en-US" i="1" dirty="0"/>
          </a:p>
        </p:txBody>
      </p:sp>
      <p:pic>
        <p:nvPicPr>
          <p:cNvPr id="6" name="Picture 5"/>
          <p:cNvPicPr>
            <a:picLocks noChangeAspect="1"/>
          </p:cNvPicPr>
          <p:nvPr/>
        </p:nvPicPr>
        <p:blipFill>
          <a:blip r:embed="rId2"/>
          <a:stretch>
            <a:fillRect/>
          </a:stretch>
        </p:blipFill>
        <p:spPr>
          <a:xfrm>
            <a:off x="1613534" y="2596514"/>
            <a:ext cx="3392805" cy="2402205"/>
          </a:xfrm>
          <a:prstGeom prst="rect">
            <a:avLst/>
          </a:prstGeom>
        </p:spPr>
      </p:pic>
    </p:spTree>
    <p:extLst>
      <p:ext uri="{BB962C8B-B14F-4D97-AF65-F5344CB8AC3E}">
        <p14:creationId xmlns:p14="http://schemas.microsoft.com/office/powerpoint/2010/main" val="1395948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the Code</a:t>
            </a:r>
          </a:p>
          <a:p>
            <a:pPr lvl="1"/>
            <a:r>
              <a:rPr lang="en-US" dirty="0"/>
              <a:t>Run Steps 1 and 2 from the test case again; now we get the error shown below</a:t>
            </a:r>
            <a:endParaRPr lang="en-US" i="1" dirty="0"/>
          </a:p>
        </p:txBody>
      </p:sp>
      <p:pic>
        <p:nvPicPr>
          <p:cNvPr id="4" name="Picture 3"/>
          <p:cNvPicPr>
            <a:picLocks noChangeAspect="1"/>
          </p:cNvPicPr>
          <p:nvPr/>
        </p:nvPicPr>
        <p:blipFill>
          <a:blip r:embed="rId2"/>
          <a:stretch>
            <a:fillRect/>
          </a:stretch>
        </p:blipFill>
        <p:spPr>
          <a:xfrm>
            <a:off x="3074670" y="2642711"/>
            <a:ext cx="5562600" cy="3114675"/>
          </a:xfrm>
          <a:prstGeom prst="rect">
            <a:avLst/>
          </a:prstGeom>
        </p:spPr>
      </p:pic>
    </p:spTree>
    <p:extLst>
      <p:ext uri="{BB962C8B-B14F-4D97-AF65-F5344CB8AC3E}">
        <p14:creationId xmlns:p14="http://schemas.microsoft.com/office/powerpoint/2010/main" val="2435344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the Code</a:t>
            </a:r>
          </a:p>
          <a:p>
            <a:pPr lvl="1"/>
            <a:r>
              <a:rPr lang="en-US" dirty="0"/>
              <a:t>change the body of the </a:t>
            </a:r>
            <a:r>
              <a:rPr lang="en-US" b="1" dirty="0" err="1"/>
              <a:t>GoToNextPickup</a:t>
            </a:r>
            <a:r>
              <a:rPr lang="en-US" dirty="0"/>
              <a:t> method to</a:t>
            </a:r>
            <a:endParaRPr lang="en-US" i="1" dirty="0"/>
          </a:p>
        </p:txBody>
      </p:sp>
      <p:pic>
        <p:nvPicPr>
          <p:cNvPr id="5" name="Picture 4"/>
          <p:cNvPicPr>
            <a:picLocks noChangeAspect="1"/>
          </p:cNvPicPr>
          <p:nvPr/>
        </p:nvPicPr>
        <p:blipFill>
          <a:blip r:embed="rId2"/>
          <a:stretch>
            <a:fillRect/>
          </a:stretch>
        </p:blipFill>
        <p:spPr>
          <a:xfrm>
            <a:off x="1644967" y="2575560"/>
            <a:ext cx="8657273" cy="3973830"/>
          </a:xfrm>
          <a:prstGeom prst="rect">
            <a:avLst/>
          </a:prstGeom>
        </p:spPr>
      </p:pic>
    </p:spTree>
    <p:extLst>
      <p:ext uri="{BB962C8B-B14F-4D97-AF65-F5344CB8AC3E}">
        <p14:creationId xmlns:p14="http://schemas.microsoft.com/office/powerpoint/2010/main" val="1768028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Test the Code</a:t>
            </a:r>
            <a:r>
              <a:rPr lang="en-US" dirty="0"/>
              <a:t> </a:t>
            </a:r>
          </a:p>
          <a:p>
            <a:pPr lvl="1"/>
            <a:r>
              <a:rPr lang="en-US" dirty="0"/>
              <a:t>Try placing two pickups close to each other, with the first pickup further away than the second one, then click the teddy bear and watch what happens. Why does the teddy bear pick up the first pickup but not the second one?</a:t>
            </a:r>
          </a:p>
          <a:p>
            <a:pPr lvl="1"/>
            <a:r>
              <a:rPr lang="en-US" dirty="0"/>
              <a:t>Before we fix the bug, we now have another test case we should include in our test plan, so we'll add that now.</a:t>
            </a:r>
            <a:endParaRPr lang="en-US" i="1" dirty="0"/>
          </a:p>
        </p:txBody>
      </p:sp>
    </p:spTree>
    <p:extLst>
      <p:ext uri="{BB962C8B-B14F-4D97-AF65-F5344CB8AC3E}">
        <p14:creationId xmlns:p14="http://schemas.microsoft.com/office/powerpoint/2010/main" val="292714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Test Cases (again)</a:t>
            </a:r>
            <a:endParaRPr lang="en-US" dirty="0"/>
          </a:p>
          <a:p>
            <a:pPr lvl="1"/>
            <a:endParaRPr lang="en-US" dirty="0"/>
          </a:p>
        </p:txBody>
      </p:sp>
      <p:pic>
        <p:nvPicPr>
          <p:cNvPr id="4" name="Picture 3"/>
          <p:cNvPicPr>
            <a:picLocks noChangeAspect="1"/>
          </p:cNvPicPr>
          <p:nvPr/>
        </p:nvPicPr>
        <p:blipFill>
          <a:blip r:embed="rId2"/>
          <a:stretch>
            <a:fillRect/>
          </a:stretch>
        </p:blipFill>
        <p:spPr>
          <a:xfrm>
            <a:off x="838200" y="2416492"/>
            <a:ext cx="10872781" cy="2475548"/>
          </a:xfrm>
          <a:prstGeom prst="rect">
            <a:avLst/>
          </a:prstGeom>
        </p:spPr>
      </p:pic>
    </p:spTree>
    <p:extLst>
      <p:ext uri="{BB962C8B-B14F-4D97-AF65-F5344CB8AC3E}">
        <p14:creationId xmlns:p14="http://schemas.microsoft.com/office/powerpoint/2010/main" val="3652640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the Code (again)</a:t>
            </a:r>
            <a:endParaRPr lang="en-US" dirty="0"/>
          </a:p>
          <a:p>
            <a:pPr lvl="1"/>
            <a:r>
              <a:rPr lang="en-US" dirty="0"/>
              <a:t>use the debugger again to try to figure out what's going on. We know that the teddy bear actually picks up each pickup in the </a:t>
            </a:r>
            <a:r>
              <a:rPr lang="en-US" dirty="0" err="1"/>
              <a:t>TeddyBear</a:t>
            </a:r>
            <a:r>
              <a:rPr lang="en-US" dirty="0"/>
              <a:t> </a:t>
            </a:r>
            <a:r>
              <a:rPr lang="en-US" b="1" dirty="0"/>
              <a:t>OnTriggerEnter2D</a:t>
            </a:r>
            <a:r>
              <a:rPr lang="en-US" dirty="0"/>
              <a:t> method.</a:t>
            </a:r>
          </a:p>
          <a:p>
            <a:pPr lvl="1"/>
            <a:r>
              <a:rPr lang="en-US" dirty="0"/>
              <a:t>Change the </a:t>
            </a:r>
            <a:r>
              <a:rPr lang="en-US" dirty="0" err="1"/>
              <a:t>TeddyBear</a:t>
            </a:r>
            <a:r>
              <a:rPr lang="en-US" dirty="0"/>
              <a:t> </a:t>
            </a:r>
            <a:r>
              <a:rPr lang="en-US" b="1" dirty="0"/>
              <a:t>OnTriggerEnter2D</a:t>
            </a:r>
            <a:r>
              <a:rPr lang="en-US" dirty="0"/>
              <a:t> method to an </a:t>
            </a:r>
            <a:r>
              <a:rPr lang="en-US" b="1" dirty="0"/>
              <a:t>OnTriggerStay2D</a:t>
            </a:r>
            <a:r>
              <a:rPr lang="en-US" dirty="0"/>
              <a:t> method instead.</a:t>
            </a:r>
          </a:p>
        </p:txBody>
      </p:sp>
    </p:spTree>
    <p:extLst>
      <p:ext uri="{BB962C8B-B14F-4D97-AF65-F5344CB8AC3E}">
        <p14:creationId xmlns:p14="http://schemas.microsoft.com/office/powerpoint/2010/main" val="1085201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Test the Code (again)</a:t>
            </a:r>
            <a:endParaRPr lang="en-US" dirty="0"/>
          </a:p>
          <a:p>
            <a:pPr lvl="1"/>
            <a:r>
              <a:rPr lang="en-US" dirty="0"/>
              <a:t>both test cases complete successfully</a:t>
            </a:r>
          </a:p>
          <a:p>
            <a:pPr lvl="1"/>
            <a:r>
              <a:rPr lang="en-US" dirty="0"/>
              <a:t>We're not quite happy, though; read on.</a:t>
            </a:r>
          </a:p>
          <a:p>
            <a:r>
              <a:rPr lang="en-US" i="1" dirty="0"/>
              <a:t>Understand the Problem (again)</a:t>
            </a:r>
            <a:endParaRPr lang="en-US" dirty="0"/>
          </a:p>
          <a:p>
            <a:pPr lvl="1"/>
            <a:r>
              <a:rPr lang="en-US" dirty="0"/>
              <a:t>add one more explicit requirement to the Problem Description: </a:t>
            </a:r>
            <a:r>
              <a:rPr lang="en-US" dirty="0">
                <a:solidFill>
                  <a:srgbClr val="FF0000"/>
                </a:solidFill>
              </a:rPr>
              <a:t>The </a:t>
            </a:r>
            <a:r>
              <a:rPr lang="en-US" dirty="0" err="1">
                <a:solidFill>
                  <a:srgbClr val="FF0000"/>
                </a:solidFill>
              </a:rPr>
              <a:t>TeddyBear</a:t>
            </a:r>
            <a:r>
              <a:rPr lang="en-US" dirty="0">
                <a:solidFill>
                  <a:srgbClr val="FF0000"/>
                </a:solidFill>
              </a:rPr>
              <a:t> passes over Pickups it collides with that aren't the Pickup the Teddy has currently “targeted for collection”</a:t>
            </a:r>
            <a:r>
              <a:rPr lang="en-US" dirty="0"/>
              <a:t>.</a:t>
            </a:r>
          </a:p>
        </p:txBody>
      </p:sp>
    </p:spTree>
    <p:extLst>
      <p:ext uri="{BB962C8B-B14F-4D97-AF65-F5344CB8AC3E}">
        <p14:creationId xmlns:p14="http://schemas.microsoft.com/office/powerpoint/2010/main" val="156788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 Declaring and Creating Array Objects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i="1" dirty="0"/>
              <a:t>Example: Storing GPAs for 10 students</a:t>
            </a: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1459230" y="1825624"/>
            <a:ext cx="8186302" cy="2483485"/>
          </a:xfrm>
          <a:prstGeom prst="rect">
            <a:avLst/>
          </a:prstGeom>
        </p:spPr>
      </p:pic>
      <p:pic>
        <p:nvPicPr>
          <p:cNvPr id="5" name="Picture 4"/>
          <p:cNvPicPr>
            <a:picLocks noChangeAspect="1"/>
          </p:cNvPicPr>
          <p:nvPr/>
        </p:nvPicPr>
        <p:blipFill>
          <a:blip r:embed="rId3"/>
          <a:stretch>
            <a:fillRect/>
          </a:stretch>
        </p:blipFill>
        <p:spPr>
          <a:xfrm>
            <a:off x="1213485" y="4900136"/>
            <a:ext cx="5203166" cy="506254"/>
          </a:xfrm>
          <a:prstGeom prst="rect">
            <a:avLst/>
          </a:prstGeom>
        </p:spPr>
      </p:pic>
    </p:spTree>
    <p:extLst>
      <p:ext uri="{BB962C8B-B14F-4D97-AF65-F5344CB8AC3E}">
        <p14:creationId xmlns:p14="http://schemas.microsoft.com/office/powerpoint/2010/main" val="173985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Test Cases (for the third time)</a:t>
            </a:r>
            <a:endParaRPr lang="en-US" dirty="0"/>
          </a:p>
          <a:p>
            <a:pPr lvl="1"/>
            <a:endParaRPr lang="en-US" dirty="0"/>
          </a:p>
        </p:txBody>
      </p:sp>
      <p:pic>
        <p:nvPicPr>
          <p:cNvPr id="4" name="Picture 3"/>
          <p:cNvPicPr>
            <a:picLocks noChangeAspect="1"/>
          </p:cNvPicPr>
          <p:nvPr/>
        </p:nvPicPr>
        <p:blipFill>
          <a:blip r:embed="rId2"/>
          <a:stretch>
            <a:fillRect/>
          </a:stretch>
        </p:blipFill>
        <p:spPr>
          <a:xfrm>
            <a:off x="1159192" y="1942623"/>
            <a:ext cx="10207358" cy="4766786"/>
          </a:xfrm>
          <a:prstGeom prst="rect">
            <a:avLst/>
          </a:prstGeom>
        </p:spPr>
      </p:pic>
    </p:spTree>
    <p:extLst>
      <p:ext uri="{BB962C8B-B14F-4D97-AF65-F5344CB8AC3E}">
        <p14:creationId xmlns:p14="http://schemas.microsoft.com/office/powerpoint/2010/main" val="3439999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the Code (for the third time)</a:t>
            </a:r>
            <a:r>
              <a:rPr lang="en-US" dirty="0"/>
              <a:t> </a:t>
            </a:r>
          </a:p>
          <a:p>
            <a:pPr lvl="1"/>
            <a:r>
              <a:rPr lang="en-US" dirty="0"/>
              <a:t>We don't actually have to change our scripts at all, but we do have to make some changes in the Unity editor.</a:t>
            </a:r>
          </a:p>
          <a:p>
            <a:pPr lvl="1"/>
            <a:r>
              <a:rPr lang="en-US" dirty="0"/>
              <a:t>We need to understand two more Unity features: </a:t>
            </a:r>
            <a:r>
              <a:rPr lang="en-US" i="1" dirty="0"/>
              <a:t>Sorting Layers </a:t>
            </a:r>
            <a:r>
              <a:rPr lang="en-US" dirty="0"/>
              <a:t>and </a:t>
            </a:r>
            <a:r>
              <a:rPr lang="en-US" i="1" dirty="0"/>
              <a:t>Order in Layer</a:t>
            </a:r>
            <a:r>
              <a:rPr lang="en-US" dirty="0"/>
              <a:t>.</a:t>
            </a:r>
          </a:p>
          <a:p>
            <a:pPr lvl="2"/>
            <a:r>
              <a:rPr lang="en-US" dirty="0"/>
              <a:t>In Unity, we can place objects in different sorting layers to control the order in which the sprites are rendered in the scene. The template Unity 2D game project only contains a single sorting layer called Default. If you select the </a:t>
            </a:r>
            <a:r>
              <a:rPr lang="en-US" dirty="0" err="1"/>
              <a:t>TeddyBear</a:t>
            </a:r>
            <a:r>
              <a:rPr lang="en-US" dirty="0"/>
              <a:t> and Pickup prefabs and look at the Sorting Layer value in the Additional Settings section of their Sprite Renderer components, you'll see</a:t>
            </a:r>
            <a:br>
              <a:rPr lang="en-US" dirty="0"/>
            </a:br>
            <a:r>
              <a:rPr lang="en-US" dirty="0"/>
              <a:t>that they're both set to Default; that means both of them will be drawn when the sprites in the Default sorting layer are drawn.</a:t>
            </a:r>
          </a:p>
        </p:txBody>
      </p:sp>
    </p:spTree>
    <p:extLst>
      <p:ext uri="{BB962C8B-B14F-4D97-AF65-F5344CB8AC3E}">
        <p14:creationId xmlns:p14="http://schemas.microsoft.com/office/powerpoint/2010/main" val="34808103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Write the Code (for the third time)</a:t>
            </a:r>
            <a:r>
              <a:rPr lang="en-US" dirty="0"/>
              <a:t> </a:t>
            </a:r>
          </a:p>
          <a:p>
            <a:pPr marL="457200" lvl="1" indent="0">
              <a:buNone/>
            </a:pPr>
            <a:r>
              <a:rPr lang="en-US" dirty="0">
                <a:sym typeface="Wingdings" panose="05000000000000000000" pitchFamily="2" charset="2"/>
              </a:rPr>
              <a:t> </a:t>
            </a:r>
            <a:r>
              <a:rPr lang="en-US" dirty="0"/>
              <a:t>add a new Sorting Layer to the project by selecting Edit &gt;</a:t>
            </a:r>
            <a:br>
              <a:rPr lang="en-US" dirty="0"/>
            </a:br>
            <a:r>
              <a:rPr lang="en-US" dirty="0"/>
              <a:t>Project Settings &gt; Tags &amp; Layers. Expanding the Sorting Layers section in the Inspector shows all the sorting layers in the game. To add a new sorting layer, we'd click the + at the bottom right of the list of sorting layers. The sorting layers are rendered back to front from the top of the list, so if we name our new sorting layer </a:t>
            </a:r>
            <a:r>
              <a:rPr lang="en-US" dirty="0" err="1"/>
              <a:t>TeddyBear</a:t>
            </a:r>
            <a:r>
              <a:rPr lang="en-US" dirty="0"/>
              <a:t> all the sprites in the Default sorting layer would be rendered first, then all the sprites in the </a:t>
            </a:r>
            <a:r>
              <a:rPr lang="en-US" dirty="0" err="1"/>
              <a:t>TeddyBear</a:t>
            </a:r>
            <a:r>
              <a:rPr lang="en-US" dirty="0"/>
              <a:t> sorting layer would be rendered. If we went back to our </a:t>
            </a:r>
            <a:r>
              <a:rPr lang="en-US" dirty="0" err="1"/>
              <a:t>TeddyBear</a:t>
            </a:r>
            <a:r>
              <a:rPr lang="en-US" dirty="0"/>
              <a:t> prefab</a:t>
            </a:r>
            <a:br>
              <a:rPr lang="en-US" dirty="0"/>
            </a:br>
            <a:r>
              <a:rPr lang="en-US" dirty="0"/>
              <a:t>and used the Sorting Layer dropdown in the Sprite Renderer component to assign the </a:t>
            </a:r>
            <a:r>
              <a:rPr lang="en-US" dirty="0" err="1"/>
              <a:t>TeddyBear</a:t>
            </a:r>
            <a:r>
              <a:rPr lang="en-US" dirty="0"/>
              <a:t> sorting layer, our </a:t>
            </a:r>
            <a:r>
              <a:rPr lang="en-US" dirty="0" err="1"/>
              <a:t>TeddyBear</a:t>
            </a:r>
            <a:r>
              <a:rPr lang="en-US" dirty="0"/>
              <a:t> game object would be drawn in front of everything else (including Pickup game objects, which are still in the Default sorting layer). </a:t>
            </a:r>
            <a:br>
              <a:rPr lang="en-US" dirty="0"/>
            </a:br>
            <a:endParaRPr lang="en-US" dirty="0"/>
          </a:p>
        </p:txBody>
      </p:sp>
    </p:spTree>
    <p:extLst>
      <p:ext uri="{BB962C8B-B14F-4D97-AF65-F5344CB8AC3E}">
        <p14:creationId xmlns:p14="http://schemas.microsoft.com/office/powerpoint/2010/main" val="1290326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6.7 </a:t>
            </a:r>
            <a:r>
              <a:rPr lang="en-US" b="1" dirty="0"/>
              <a:t>Putting It All Together</a:t>
            </a:r>
            <a:endParaRPr lang="en-US" dirty="0"/>
          </a:p>
        </p:txBody>
      </p:sp>
      <p:sp>
        <p:nvSpPr>
          <p:cNvPr id="3" name="Content Placeholder 2"/>
          <p:cNvSpPr>
            <a:spLocks noGrp="1"/>
          </p:cNvSpPr>
          <p:nvPr>
            <p:ph idx="1"/>
          </p:nvPr>
        </p:nvSpPr>
        <p:spPr>
          <a:xfrm>
            <a:off x="838200" y="1554480"/>
            <a:ext cx="11197590" cy="5154929"/>
          </a:xfrm>
        </p:spPr>
        <p:txBody>
          <a:bodyPr>
            <a:normAutofit/>
          </a:bodyPr>
          <a:lstStyle/>
          <a:p>
            <a:r>
              <a:rPr lang="en-US" i="1" dirty="0"/>
              <a:t>Test the Code (for the third time)</a:t>
            </a:r>
            <a:endParaRPr lang="en-US" dirty="0"/>
          </a:p>
          <a:p>
            <a:pPr lvl="1"/>
            <a:r>
              <a:rPr lang="en-US" dirty="0"/>
              <a:t>Both test cases pass successfully.</a:t>
            </a:r>
          </a:p>
          <a:p>
            <a:pPr lvl="1"/>
            <a:r>
              <a:rPr lang="en-US" b="1" dirty="0" err="1"/>
              <a:t>TeddyBear</a:t>
            </a:r>
            <a:r>
              <a:rPr lang="en-US" b="1" dirty="0"/>
              <a:t> </a:t>
            </a:r>
            <a:r>
              <a:rPr lang="en-US" dirty="0"/>
              <a:t>Final UML</a:t>
            </a:r>
            <a:br>
              <a:rPr lang="en-US" dirty="0"/>
            </a:br>
            <a:endParaRPr lang="en-US" dirty="0"/>
          </a:p>
        </p:txBody>
      </p:sp>
      <p:pic>
        <p:nvPicPr>
          <p:cNvPr id="4" name="Picture 3"/>
          <p:cNvPicPr>
            <a:picLocks noChangeAspect="1"/>
          </p:cNvPicPr>
          <p:nvPr/>
        </p:nvPicPr>
        <p:blipFill>
          <a:blip r:embed="rId2"/>
          <a:stretch>
            <a:fillRect/>
          </a:stretch>
        </p:blipFill>
        <p:spPr>
          <a:xfrm>
            <a:off x="4229100" y="3061443"/>
            <a:ext cx="3733800" cy="3647966"/>
          </a:xfrm>
          <a:prstGeom prst="rect">
            <a:avLst/>
          </a:prstGeom>
        </p:spPr>
      </p:pic>
    </p:spTree>
    <p:extLst>
      <p:ext uri="{BB962C8B-B14F-4D97-AF65-F5344CB8AC3E}">
        <p14:creationId xmlns:p14="http://schemas.microsoft.com/office/powerpoint/2010/main" val="3423296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22: Lists</a:t>
            </a:r>
          </a:p>
        </p:txBody>
      </p:sp>
      <p:sp>
        <p:nvSpPr>
          <p:cNvPr id="3" name="Content Placeholder 2"/>
          <p:cNvSpPr>
            <a:spLocks noGrp="1"/>
          </p:cNvSpPr>
          <p:nvPr>
            <p:ph idx="1"/>
          </p:nvPr>
        </p:nvSpPr>
        <p:spPr/>
        <p:txBody>
          <a:bodyPr/>
          <a:lstStyle/>
          <a:p>
            <a:r>
              <a:rPr lang="en-US"/>
              <a:t>View LMS</a:t>
            </a:r>
            <a:endParaRPr lang="en-US" dirty="0"/>
          </a:p>
        </p:txBody>
      </p:sp>
    </p:spTree>
    <p:extLst>
      <p:ext uri="{BB962C8B-B14F-4D97-AF65-F5344CB8AC3E}">
        <p14:creationId xmlns:p14="http://schemas.microsoft.com/office/powerpoint/2010/main" val="6349014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6.8 </a:t>
            </a:r>
            <a:r>
              <a:rPr lang="en-US" b="1" dirty="0"/>
              <a:t>Common Mistakes</a:t>
            </a:r>
            <a:endParaRPr lang="en-US" dirty="0"/>
          </a:p>
        </p:txBody>
      </p:sp>
      <p:sp>
        <p:nvSpPr>
          <p:cNvPr id="3" name="Content Placeholder 2"/>
          <p:cNvSpPr>
            <a:spLocks noGrp="1"/>
          </p:cNvSpPr>
          <p:nvPr>
            <p:ph idx="1"/>
          </p:nvPr>
        </p:nvSpPr>
        <p:spPr>
          <a:xfrm>
            <a:off x="838200" y="1840230"/>
            <a:ext cx="11197590" cy="4869179"/>
          </a:xfrm>
        </p:spPr>
        <p:txBody>
          <a:bodyPr>
            <a:normAutofit fontScale="92500"/>
          </a:bodyPr>
          <a:lstStyle/>
          <a:p>
            <a:r>
              <a:rPr lang="en-US" i="1" dirty="0"/>
              <a:t>Indexing Past the End of the Array</a:t>
            </a:r>
          </a:p>
          <a:p>
            <a:pPr lvl="1"/>
            <a:r>
              <a:rPr lang="en-US" dirty="0"/>
              <a:t>if our array indices go from 0 to 9 and we try to look at element 10, C# will throw an </a:t>
            </a:r>
            <a:r>
              <a:rPr lang="en-US" b="1" dirty="0" err="1"/>
              <a:t>ArrayIndexOutOfBoundsException</a:t>
            </a:r>
            <a:endParaRPr lang="en-US" b="1" dirty="0"/>
          </a:p>
          <a:p>
            <a:r>
              <a:rPr lang="en-US" i="1" dirty="0"/>
              <a:t>Indexing Outside the Contents of a Collection</a:t>
            </a:r>
          </a:p>
          <a:p>
            <a:pPr lvl="1"/>
            <a:r>
              <a:rPr lang="en-US" dirty="0"/>
              <a:t>If we try to return the first pickup from an empty list of pickups, C# will throw an </a:t>
            </a:r>
            <a:r>
              <a:rPr lang="en-US" b="1" dirty="0" err="1"/>
              <a:t>ArgumentOutOfRangeException</a:t>
            </a:r>
            <a:r>
              <a:rPr lang="en-US" dirty="0"/>
              <a:t>.</a:t>
            </a:r>
          </a:p>
          <a:p>
            <a:r>
              <a:rPr lang="en-US" i="1" dirty="0"/>
              <a:t>Trying to Read or Print the Entire Array at Once</a:t>
            </a:r>
          </a:p>
          <a:p>
            <a:pPr lvl="1"/>
            <a:r>
              <a:rPr lang="en-US" dirty="0"/>
              <a:t>Remember, arrays are actually objects, and you have to read or print each element of the</a:t>
            </a:r>
            <a:br>
              <a:rPr lang="en-US" dirty="0"/>
            </a:br>
            <a:r>
              <a:rPr lang="en-US" dirty="0"/>
              <a:t>array separately.</a:t>
            </a:r>
          </a:p>
          <a:p>
            <a:r>
              <a:rPr lang="en-US" i="1" dirty="0"/>
              <a:t>Forgetting to Create Objects in Array or Collection</a:t>
            </a:r>
          </a:p>
          <a:p>
            <a:pPr lvl="1"/>
            <a:r>
              <a:rPr lang="en-US" dirty="0"/>
              <a:t>If you forget to actually create the objects within the array or collection, C# will throw a </a:t>
            </a:r>
            <a:r>
              <a:rPr lang="en-US" b="1" dirty="0" err="1"/>
              <a:t>NullReferenceException</a:t>
            </a:r>
            <a:r>
              <a:rPr lang="en-US" dirty="0"/>
              <a:t> when you try to access properties or methods of any of those array or collection elements.</a:t>
            </a:r>
          </a:p>
        </p:txBody>
      </p:sp>
    </p:spTree>
    <p:extLst>
      <p:ext uri="{BB962C8B-B14F-4D97-AF65-F5344CB8AC3E}">
        <p14:creationId xmlns:p14="http://schemas.microsoft.com/office/powerpoint/2010/main" val="4830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 Declaring and Creating Array Objects</a:t>
            </a:r>
          </a:p>
        </p:txBody>
      </p:sp>
      <p:sp>
        <p:nvSpPr>
          <p:cNvPr id="3" name="Content Placeholder 2"/>
          <p:cNvSpPr>
            <a:spLocks noGrp="1"/>
          </p:cNvSpPr>
          <p:nvPr>
            <p:ph idx="1"/>
          </p:nvPr>
        </p:nvSpPr>
        <p:spPr/>
        <p:txBody>
          <a:bodyPr/>
          <a:lstStyle/>
          <a:p>
            <a:r>
              <a:rPr lang="en-US" dirty="0"/>
              <a:t>Pictorial Representation of </a:t>
            </a:r>
            <a:r>
              <a:rPr lang="en-US" b="1" dirty="0" err="1"/>
              <a:t>gpas</a:t>
            </a:r>
            <a:r>
              <a:rPr lang="en-US" dirty="0"/>
              <a:t> </a:t>
            </a:r>
            <a:br>
              <a:rPr lang="en-US" dirty="0"/>
            </a:br>
            <a:br>
              <a:rPr lang="en-US" dirty="0"/>
            </a:br>
            <a:endParaRPr lang="en-US" dirty="0"/>
          </a:p>
        </p:txBody>
      </p:sp>
      <p:pic>
        <p:nvPicPr>
          <p:cNvPr id="6" name="Picture 5"/>
          <p:cNvPicPr>
            <a:picLocks noChangeAspect="1"/>
          </p:cNvPicPr>
          <p:nvPr/>
        </p:nvPicPr>
        <p:blipFill>
          <a:blip r:embed="rId2"/>
          <a:stretch>
            <a:fillRect/>
          </a:stretch>
        </p:blipFill>
        <p:spPr>
          <a:xfrm>
            <a:off x="5943600" y="1690688"/>
            <a:ext cx="2247900" cy="5172075"/>
          </a:xfrm>
          <a:prstGeom prst="rect">
            <a:avLst/>
          </a:prstGeom>
        </p:spPr>
      </p:pic>
    </p:spTree>
    <p:extLst>
      <p:ext uri="{BB962C8B-B14F-4D97-AF65-F5344CB8AC3E}">
        <p14:creationId xmlns:p14="http://schemas.microsoft.com/office/powerpoint/2010/main" val="33325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 Declaring and Creating Array Objects</a:t>
            </a:r>
          </a:p>
        </p:txBody>
      </p:sp>
      <p:sp>
        <p:nvSpPr>
          <p:cNvPr id="3" name="Content Placeholder 2"/>
          <p:cNvSpPr>
            <a:spLocks noGrp="1"/>
          </p:cNvSpPr>
          <p:nvPr>
            <p:ph idx="1"/>
          </p:nvPr>
        </p:nvSpPr>
        <p:spPr/>
        <p:txBody>
          <a:bodyPr/>
          <a:lstStyle/>
          <a:p>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2105024" y="2410777"/>
            <a:ext cx="8210779" cy="2561273"/>
          </a:xfrm>
          <a:prstGeom prst="rect">
            <a:avLst/>
          </a:prstGeom>
        </p:spPr>
      </p:pic>
    </p:spTree>
    <p:extLst>
      <p:ext uri="{BB962C8B-B14F-4D97-AF65-F5344CB8AC3E}">
        <p14:creationId xmlns:p14="http://schemas.microsoft.com/office/powerpoint/2010/main" val="235279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6.1 Accessing Elements of the Array</a:t>
            </a:r>
          </a:p>
        </p:txBody>
      </p:sp>
      <p:sp>
        <p:nvSpPr>
          <p:cNvPr id="3" name="Content Placeholder 2"/>
          <p:cNvSpPr>
            <a:spLocks noGrp="1"/>
          </p:cNvSpPr>
          <p:nvPr>
            <p:ph idx="1"/>
          </p:nvPr>
        </p:nvSpPr>
        <p:spPr/>
        <p:txBody>
          <a:bodyPr/>
          <a:lstStyle/>
          <a:p>
            <a:pPr marL="0" indent="0">
              <a:buNone/>
            </a:pPr>
            <a:br>
              <a:rPr lang="en-US" dirty="0"/>
            </a:br>
            <a:br>
              <a:rPr lang="en-US" dirty="0"/>
            </a:br>
            <a:endParaRPr lang="en-US" dirty="0"/>
          </a:p>
        </p:txBody>
      </p:sp>
      <p:pic>
        <p:nvPicPr>
          <p:cNvPr id="5" name="Picture 4"/>
          <p:cNvPicPr>
            <a:picLocks noChangeAspect="1"/>
          </p:cNvPicPr>
          <p:nvPr/>
        </p:nvPicPr>
        <p:blipFill>
          <a:blip r:embed="rId2"/>
          <a:stretch>
            <a:fillRect/>
          </a:stretch>
        </p:blipFill>
        <p:spPr>
          <a:xfrm>
            <a:off x="1948814" y="2115344"/>
            <a:ext cx="8282219" cy="4468336"/>
          </a:xfrm>
          <a:prstGeom prst="rect">
            <a:avLst/>
          </a:prstGeom>
        </p:spPr>
      </p:pic>
    </p:spTree>
    <p:extLst>
      <p:ext uri="{BB962C8B-B14F-4D97-AF65-F5344CB8AC3E}">
        <p14:creationId xmlns:p14="http://schemas.microsoft.com/office/powerpoint/2010/main" val="273270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 Accessing Elements of the Array</a:t>
            </a:r>
          </a:p>
        </p:txBody>
      </p:sp>
      <p:sp>
        <p:nvSpPr>
          <p:cNvPr id="3" name="Content Placeholder 2"/>
          <p:cNvSpPr>
            <a:spLocks noGrp="1"/>
          </p:cNvSpPr>
          <p:nvPr>
            <p:ph idx="1"/>
          </p:nvPr>
        </p:nvSpPr>
        <p:spPr/>
        <p:txBody>
          <a:bodyPr/>
          <a:lstStyle/>
          <a:p>
            <a:pPr marL="0" indent="0">
              <a:buNone/>
            </a:pP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2628900" y="2269529"/>
            <a:ext cx="6709398" cy="2115463"/>
          </a:xfrm>
          <a:prstGeom prst="rect">
            <a:avLst/>
          </a:prstGeom>
        </p:spPr>
      </p:pic>
      <p:pic>
        <p:nvPicPr>
          <p:cNvPr id="6" name="Picture 5"/>
          <p:cNvPicPr>
            <a:picLocks noChangeAspect="1"/>
          </p:cNvPicPr>
          <p:nvPr/>
        </p:nvPicPr>
        <p:blipFill>
          <a:blip r:embed="rId3"/>
          <a:stretch>
            <a:fillRect/>
          </a:stretch>
        </p:blipFill>
        <p:spPr>
          <a:xfrm>
            <a:off x="2628900" y="4519929"/>
            <a:ext cx="7022336" cy="2178051"/>
          </a:xfrm>
          <a:prstGeom prst="rect">
            <a:avLst/>
          </a:prstGeom>
        </p:spPr>
      </p:pic>
    </p:spTree>
    <p:extLst>
      <p:ext uri="{BB962C8B-B14F-4D97-AF65-F5344CB8AC3E}">
        <p14:creationId xmlns:p14="http://schemas.microsoft.com/office/powerpoint/2010/main" val="3318276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2744</Words>
  <Application>Microsoft Office PowerPoint</Application>
  <PresentationFormat>Widescreen</PresentationFormat>
  <Paragraphs>232</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Module 6</vt:lpstr>
      <vt:lpstr>Learning Objectives</vt:lpstr>
      <vt:lpstr>Arrays, Lists</vt:lpstr>
      <vt:lpstr>Content (slot 1)</vt:lpstr>
      <vt:lpstr>6.1 Declaring and Creating Array Objects</vt:lpstr>
      <vt:lpstr>6.1 Declaring and Creating Array Objects</vt:lpstr>
      <vt:lpstr>6.1 Declaring and Creating Array Objects</vt:lpstr>
      <vt:lpstr>6.1 Accessing Elements of the Array</vt:lpstr>
      <vt:lpstr>6.2 Accessing Elements of the Array</vt:lpstr>
      <vt:lpstr>6.2 Accessing Elements of the Array</vt:lpstr>
      <vt:lpstr>6.3 Arrays of Objects</vt:lpstr>
      <vt:lpstr>6.3 Arrays of Objects</vt:lpstr>
      <vt:lpstr>6.4 Refactoring the Card Class</vt:lpstr>
      <vt:lpstr>6.4 Refactoring the Card Class</vt:lpstr>
      <vt:lpstr>6.4 Refactoring the Card Class</vt:lpstr>
      <vt:lpstr>6.4 Refactoring the Card Class</vt:lpstr>
      <vt:lpstr>6.4 Refactoring the Card Class</vt:lpstr>
      <vt:lpstr>Exercise 21: Arrays</vt:lpstr>
      <vt:lpstr>6.5 Multi-Dimensional Arrays</vt:lpstr>
      <vt:lpstr>6.6 Collection Classes</vt:lpstr>
      <vt:lpstr>6.6 Collection Classes</vt:lpstr>
      <vt:lpstr>6.6 Collection Classes</vt:lpstr>
      <vt:lpstr>6.6 Collection Classes</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6.7 Putting It All Together</vt:lpstr>
      <vt:lpstr>Exercise 22: Lists</vt:lpstr>
      <vt:lpstr>6.8 Common Mistakes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USER</dc:creator>
  <cp:lastModifiedBy>Phu Chu Dinh</cp:lastModifiedBy>
  <cp:revision>44</cp:revision>
  <dcterms:created xsi:type="dcterms:W3CDTF">2021-12-27T06:57:36Z</dcterms:created>
  <dcterms:modified xsi:type="dcterms:W3CDTF">2022-04-19T02:46:32Z</dcterms:modified>
</cp:coreProperties>
</file>