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62" r:id="rId3"/>
    <p:sldId id="259" r:id="rId4"/>
    <p:sldId id="260" r:id="rId5"/>
    <p:sldId id="261" r:id="rId6"/>
    <p:sldId id="263" r:id="rId7"/>
    <p:sldId id="265" r:id="rId8"/>
    <p:sldId id="266" r:id="rId9"/>
    <p:sldId id="267" r:id="rId10"/>
    <p:sldId id="268" r:id="rId11"/>
    <p:sldId id="269" r:id="rId12"/>
    <p:sldId id="270" r:id="rId13"/>
    <p:sldId id="271" r:id="rId14"/>
    <p:sldId id="272" r:id="rId15"/>
    <p:sldId id="273" r:id="rId16"/>
    <p:sldId id="293" r:id="rId17"/>
    <p:sldId id="294" r:id="rId18"/>
    <p:sldId id="292" r:id="rId19"/>
    <p:sldId id="274" r:id="rId20"/>
    <p:sldId id="291" r:id="rId21"/>
    <p:sldId id="275" r:id="rId22"/>
    <p:sldId id="276" r:id="rId23"/>
    <p:sldId id="277" r:id="rId24"/>
    <p:sldId id="278" r:id="rId25"/>
    <p:sldId id="279" r:id="rId26"/>
    <p:sldId id="281" r:id="rId27"/>
    <p:sldId id="280" r:id="rId28"/>
    <p:sldId id="282" r:id="rId29"/>
    <p:sldId id="283" r:id="rId30"/>
    <p:sldId id="284" r:id="rId31"/>
    <p:sldId id="285" r:id="rId32"/>
    <p:sldId id="286" r:id="rId33"/>
    <p:sldId id="287" r:id="rId34"/>
    <p:sldId id="288" r:id="rId35"/>
    <p:sldId id="289" r:id="rId36"/>
    <p:sldId id="29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270" autoAdjust="0"/>
    <p:restoredTop sz="95179" autoAdjust="0"/>
  </p:normalViewPr>
  <p:slideViewPr>
    <p:cSldViewPr snapToGrid="0">
      <p:cViewPr varScale="1">
        <p:scale>
          <a:sx n="83" d="100"/>
          <a:sy n="83" d="100"/>
        </p:scale>
        <p:origin x="3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24785-CAF0-4DBC-B3A5-2407A1BE099E}" type="datetimeFigureOut">
              <a:rPr lang="en-US" smtClean="0"/>
              <a:t>4/19/2022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EAF86B-095E-4847-8474-E7055B9DDBF7}" type="slidenum">
              <a:rPr lang="en-US" smtClean="0"/>
              <a:t>‹#›</a:t>
            </a:fld>
            <a:endParaRPr lang="en-US"/>
          </a:p>
        </p:txBody>
      </p:sp>
    </p:spTree>
    <p:extLst>
      <p:ext uri="{BB962C8B-B14F-4D97-AF65-F5344CB8AC3E}">
        <p14:creationId xmlns:p14="http://schemas.microsoft.com/office/powerpoint/2010/main" val="136600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EAF86B-095E-4847-8474-E7055B9DDBF7}" type="slidenum">
              <a:rPr lang="en-US" smtClean="0"/>
              <a:t>1</a:t>
            </a:fld>
            <a:endParaRPr lang="en-US"/>
          </a:p>
        </p:txBody>
      </p:sp>
    </p:spTree>
    <p:extLst>
      <p:ext uri="{BB962C8B-B14F-4D97-AF65-F5344CB8AC3E}">
        <p14:creationId xmlns:p14="http://schemas.microsoft.com/office/powerpoint/2010/main" val="153981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A0BCB65-2C64-435B-98BC-43C3DAE41F47}"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F2800-76E3-4625-8A26-F392005EF5A5}" type="slidenum">
              <a:rPr lang="en-US" smtClean="0"/>
              <a:t>‹#›</a:t>
            </a:fld>
            <a:endParaRPr lang="en-US"/>
          </a:p>
        </p:txBody>
      </p:sp>
    </p:spTree>
    <p:extLst>
      <p:ext uri="{BB962C8B-B14F-4D97-AF65-F5344CB8AC3E}">
        <p14:creationId xmlns:p14="http://schemas.microsoft.com/office/powerpoint/2010/main" val="949204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0BCB65-2C64-435B-98BC-43C3DAE41F47}"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F2800-76E3-4625-8A26-F392005EF5A5}" type="slidenum">
              <a:rPr lang="en-US" smtClean="0"/>
              <a:t>‹#›</a:t>
            </a:fld>
            <a:endParaRPr lang="en-US"/>
          </a:p>
        </p:txBody>
      </p:sp>
    </p:spTree>
    <p:extLst>
      <p:ext uri="{BB962C8B-B14F-4D97-AF65-F5344CB8AC3E}">
        <p14:creationId xmlns:p14="http://schemas.microsoft.com/office/powerpoint/2010/main" val="1927788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0BCB65-2C64-435B-98BC-43C3DAE41F47}"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F2800-76E3-4625-8A26-F392005EF5A5}" type="slidenum">
              <a:rPr lang="en-US" smtClean="0"/>
              <a:t>‹#›</a:t>
            </a:fld>
            <a:endParaRPr lang="en-US"/>
          </a:p>
        </p:txBody>
      </p:sp>
    </p:spTree>
    <p:extLst>
      <p:ext uri="{BB962C8B-B14F-4D97-AF65-F5344CB8AC3E}">
        <p14:creationId xmlns:p14="http://schemas.microsoft.com/office/powerpoint/2010/main" val="4042406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0BCB65-2C64-435B-98BC-43C3DAE41F47}"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F2800-76E3-4625-8A26-F392005EF5A5}" type="slidenum">
              <a:rPr lang="en-US" smtClean="0"/>
              <a:t>‹#›</a:t>
            </a:fld>
            <a:endParaRPr lang="en-US"/>
          </a:p>
        </p:txBody>
      </p:sp>
    </p:spTree>
    <p:extLst>
      <p:ext uri="{BB962C8B-B14F-4D97-AF65-F5344CB8AC3E}">
        <p14:creationId xmlns:p14="http://schemas.microsoft.com/office/powerpoint/2010/main" val="2050884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0BCB65-2C64-435B-98BC-43C3DAE41F47}"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F2800-76E3-4625-8A26-F392005EF5A5}" type="slidenum">
              <a:rPr lang="en-US" smtClean="0"/>
              <a:t>‹#›</a:t>
            </a:fld>
            <a:endParaRPr lang="en-US"/>
          </a:p>
        </p:txBody>
      </p:sp>
    </p:spTree>
    <p:extLst>
      <p:ext uri="{BB962C8B-B14F-4D97-AF65-F5344CB8AC3E}">
        <p14:creationId xmlns:p14="http://schemas.microsoft.com/office/powerpoint/2010/main" val="1821472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0BCB65-2C64-435B-98BC-43C3DAE41F47}"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3F2800-76E3-4625-8A26-F392005EF5A5}" type="slidenum">
              <a:rPr lang="en-US" smtClean="0"/>
              <a:t>‹#›</a:t>
            </a:fld>
            <a:endParaRPr lang="en-US"/>
          </a:p>
        </p:txBody>
      </p:sp>
    </p:spTree>
    <p:extLst>
      <p:ext uri="{BB962C8B-B14F-4D97-AF65-F5344CB8AC3E}">
        <p14:creationId xmlns:p14="http://schemas.microsoft.com/office/powerpoint/2010/main" val="3415341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A0BCB65-2C64-435B-98BC-43C3DAE41F47}" type="datetimeFigureOut">
              <a:rPr lang="en-US" smtClean="0"/>
              <a:t>4/19/2022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3F2800-76E3-4625-8A26-F392005EF5A5}" type="slidenum">
              <a:rPr lang="en-US" smtClean="0"/>
              <a:t>‹#›</a:t>
            </a:fld>
            <a:endParaRPr lang="en-US"/>
          </a:p>
        </p:txBody>
      </p:sp>
    </p:spTree>
    <p:extLst>
      <p:ext uri="{BB962C8B-B14F-4D97-AF65-F5344CB8AC3E}">
        <p14:creationId xmlns:p14="http://schemas.microsoft.com/office/powerpoint/2010/main" val="3523014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A0BCB65-2C64-435B-98BC-43C3DAE41F47}" type="datetimeFigureOut">
              <a:rPr lang="en-US" smtClean="0"/>
              <a:t>4/19/2022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3F2800-76E3-4625-8A26-F392005EF5A5}" type="slidenum">
              <a:rPr lang="en-US" smtClean="0"/>
              <a:t>‹#›</a:t>
            </a:fld>
            <a:endParaRPr lang="en-US"/>
          </a:p>
        </p:txBody>
      </p:sp>
    </p:spTree>
    <p:extLst>
      <p:ext uri="{BB962C8B-B14F-4D97-AF65-F5344CB8AC3E}">
        <p14:creationId xmlns:p14="http://schemas.microsoft.com/office/powerpoint/2010/main" val="3401010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0BCB65-2C64-435B-98BC-43C3DAE41F47}" type="datetimeFigureOut">
              <a:rPr lang="en-US" smtClean="0"/>
              <a:t>4/19/2022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3F2800-76E3-4625-8A26-F392005EF5A5}" type="slidenum">
              <a:rPr lang="en-US" smtClean="0"/>
              <a:t>‹#›</a:t>
            </a:fld>
            <a:endParaRPr lang="en-US"/>
          </a:p>
        </p:txBody>
      </p:sp>
    </p:spTree>
    <p:extLst>
      <p:ext uri="{BB962C8B-B14F-4D97-AF65-F5344CB8AC3E}">
        <p14:creationId xmlns:p14="http://schemas.microsoft.com/office/powerpoint/2010/main" val="2767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0BCB65-2C64-435B-98BC-43C3DAE41F47}"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3F2800-76E3-4625-8A26-F392005EF5A5}" type="slidenum">
              <a:rPr lang="en-US" smtClean="0"/>
              <a:t>‹#›</a:t>
            </a:fld>
            <a:endParaRPr lang="en-US"/>
          </a:p>
        </p:txBody>
      </p:sp>
    </p:spTree>
    <p:extLst>
      <p:ext uri="{BB962C8B-B14F-4D97-AF65-F5344CB8AC3E}">
        <p14:creationId xmlns:p14="http://schemas.microsoft.com/office/powerpoint/2010/main" val="1678818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0BCB65-2C64-435B-98BC-43C3DAE41F47}"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3F2800-76E3-4625-8A26-F392005EF5A5}" type="slidenum">
              <a:rPr lang="en-US" smtClean="0"/>
              <a:t>‹#›</a:t>
            </a:fld>
            <a:endParaRPr lang="en-US"/>
          </a:p>
        </p:txBody>
      </p:sp>
    </p:spTree>
    <p:extLst>
      <p:ext uri="{BB962C8B-B14F-4D97-AF65-F5344CB8AC3E}">
        <p14:creationId xmlns:p14="http://schemas.microsoft.com/office/powerpoint/2010/main" val="1093690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0BCB65-2C64-435B-98BC-43C3DAE41F47}" type="datetimeFigureOut">
              <a:rPr lang="en-US" smtClean="0"/>
              <a:t>4/19/2022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3F2800-76E3-4625-8A26-F392005EF5A5}" type="slidenum">
              <a:rPr lang="en-US" smtClean="0"/>
              <a:t>‹#›</a:t>
            </a:fld>
            <a:endParaRPr lang="en-US"/>
          </a:p>
        </p:txBody>
      </p:sp>
    </p:spTree>
    <p:extLst>
      <p:ext uri="{BB962C8B-B14F-4D97-AF65-F5344CB8AC3E}">
        <p14:creationId xmlns:p14="http://schemas.microsoft.com/office/powerpoint/2010/main" val="1236259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Module 6</a:t>
            </a:r>
          </a:p>
        </p:txBody>
      </p:sp>
      <p:sp>
        <p:nvSpPr>
          <p:cNvPr id="3" name="Subtitle 2"/>
          <p:cNvSpPr>
            <a:spLocks noGrp="1"/>
          </p:cNvSpPr>
          <p:nvPr>
            <p:ph type="subTitle" idx="1"/>
          </p:nvPr>
        </p:nvSpPr>
        <p:spPr/>
        <p:txBody>
          <a:bodyPr>
            <a:noAutofit/>
          </a:bodyPr>
          <a:lstStyle/>
          <a:p>
            <a:r>
              <a:rPr lang="en-US" sz="6600" dirty="0"/>
              <a:t>Arrays, Lists, and Iteration</a:t>
            </a:r>
          </a:p>
        </p:txBody>
      </p:sp>
      <p:pic>
        <p:nvPicPr>
          <p:cNvPr id="4" name="Picture 3" descr="logo - Trường Đại học FPT">
            <a:extLst>
              <a:ext uri="{FF2B5EF4-FFF2-40B4-BE49-F238E27FC236}">
                <a16:creationId xmlns:a16="http://schemas.microsoft.com/office/drawing/2014/main" id="{84C1853F-6EE0-4E19-934C-A6B26EC9D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7063" y="942747"/>
            <a:ext cx="2877873" cy="1130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422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6.12 Choosing Between For and </a:t>
            </a:r>
            <a:r>
              <a:rPr lang="en-US" b="1" dirty="0" err="1"/>
              <a:t>Foreach</a:t>
            </a:r>
            <a:r>
              <a:rPr lang="en-US" b="1" dirty="0"/>
              <a:t> Loops</a:t>
            </a:r>
          </a:p>
        </p:txBody>
      </p:sp>
      <p:sp>
        <p:nvSpPr>
          <p:cNvPr id="3" name="Content Placeholder 2"/>
          <p:cNvSpPr>
            <a:spLocks noGrp="1"/>
          </p:cNvSpPr>
          <p:nvPr>
            <p:ph idx="1"/>
          </p:nvPr>
        </p:nvSpPr>
        <p:spPr>
          <a:xfrm>
            <a:off x="838200" y="1825624"/>
            <a:ext cx="11220450" cy="4940935"/>
          </a:xfrm>
        </p:spPr>
        <p:txBody>
          <a:bodyPr>
            <a:normAutofit/>
          </a:bodyPr>
          <a:lstStyle/>
          <a:p>
            <a:r>
              <a:rPr lang="en-US" dirty="0"/>
              <a:t>If we were trying to collect the locations of all the cards in the hand with a</a:t>
            </a:r>
            <a:br>
              <a:rPr lang="en-US" dirty="0"/>
            </a:br>
            <a:r>
              <a:rPr lang="en-US" dirty="0"/>
              <a:t>specific characteristic </a:t>
            </a:r>
            <a:r>
              <a:rPr lang="en-US" dirty="0">
                <a:sym typeface="Wingdings" panose="05000000000000000000" pitchFamily="2" charset="2"/>
              </a:rPr>
              <a:t> Use </a:t>
            </a:r>
            <a:r>
              <a:rPr lang="en-US" b="1" dirty="0">
                <a:sym typeface="Wingdings" panose="05000000000000000000" pitchFamily="2" charset="2"/>
              </a:rPr>
              <a:t>For</a:t>
            </a:r>
            <a:r>
              <a:rPr lang="en-US" dirty="0">
                <a:sym typeface="Wingdings" panose="05000000000000000000" pitchFamily="2" charset="2"/>
              </a:rPr>
              <a:t> loop.</a:t>
            </a:r>
          </a:p>
          <a:p>
            <a:r>
              <a:rPr lang="en-US" dirty="0"/>
              <a:t>If we want to execute the loop body a certain number of times but we're not processing the elements of an array or collection </a:t>
            </a:r>
            <a:r>
              <a:rPr lang="en-US" dirty="0">
                <a:sym typeface="Wingdings" panose="05000000000000000000" pitchFamily="2" charset="2"/>
              </a:rPr>
              <a:t> Use </a:t>
            </a:r>
            <a:r>
              <a:rPr lang="en-US" b="1" dirty="0">
                <a:sym typeface="Wingdings" panose="05000000000000000000" pitchFamily="2" charset="2"/>
              </a:rPr>
              <a:t>For</a:t>
            </a:r>
            <a:r>
              <a:rPr lang="en-US" dirty="0">
                <a:sym typeface="Wingdings" panose="05000000000000000000" pitchFamily="2" charset="2"/>
              </a:rPr>
              <a:t> loop.</a:t>
            </a:r>
          </a:p>
          <a:p>
            <a:r>
              <a:rPr lang="en-US" dirty="0"/>
              <a:t>If we actually want to change the contents of a collection we’re iterating over </a:t>
            </a:r>
            <a:r>
              <a:rPr lang="en-US" dirty="0">
                <a:sym typeface="Wingdings" panose="05000000000000000000" pitchFamily="2" charset="2"/>
              </a:rPr>
              <a:t> Use </a:t>
            </a:r>
            <a:r>
              <a:rPr lang="en-US" b="1" dirty="0">
                <a:sym typeface="Wingdings" panose="05000000000000000000" pitchFamily="2" charset="2"/>
              </a:rPr>
              <a:t>For </a:t>
            </a:r>
            <a:r>
              <a:rPr lang="en-US" dirty="0">
                <a:sym typeface="Wingdings" panose="05000000000000000000" pitchFamily="2" charset="2"/>
              </a:rPr>
              <a:t>loop.</a:t>
            </a:r>
          </a:p>
          <a:p>
            <a:r>
              <a:rPr lang="en-US" dirty="0">
                <a:sym typeface="Wingdings" panose="05000000000000000000" pitchFamily="2" charset="2"/>
              </a:rPr>
              <a:t>If </a:t>
            </a:r>
            <a:r>
              <a:rPr lang="en-US" dirty="0"/>
              <a:t>we’re not allowed to change the contents of a collection we’re iterating over </a:t>
            </a:r>
            <a:r>
              <a:rPr lang="en-US" dirty="0">
                <a:sym typeface="Wingdings" panose="05000000000000000000" pitchFamily="2" charset="2"/>
              </a:rPr>
              <a:t> Use </a:t>
            </a:r>
            <a:r>
              <a:rPr lang="en-US" b="1" dirty="0" err="1">
                <a:sym typeface="Wingdings" panose="05000000000000000000" pitchFamily="2" charset="2"/>
              </a:rPr>
              <a:t>Foreach</a:t>
            </a:r>
            <a:r>
              <a:rPr lang="en-US" dirty="0">
                <a:sym typeface="Wingdings" panose="05000000000000000000" pitchFamily="2" charset="2"/>
              </a:rPr>
              <a:t> loop.</a:t>
            </a:r>
          </a:p>
          <a:p>
            <a:endParaRPr lang="en-US" dirty="0"/>
          </a:p>
        </p:txBody>
      </p:sp>
    </p:spTree>
    <p:extLst>
      <p:ext uri="{BB962C8B-B14F-4D97-AF65-F5344CB8AC3E}">
        <p14:creationId xmlns:p14="http://schemas.microsoft.com/office/powerpoint/2010/main" val="1917158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6.13 Nested Loops</a:t>
            </a:r>
          </a:p>
        </p:txBody>
      </p:sp>
      <p:sp>
        <p:nvSpPr>
          <p:cNvPr id="3" name="Content Placeholder 2"/>
          <p:cNvSpPr>
            <a:spLocks noGrp="1"/>
          </p:cNvSpPr>
          <p:nvPr>
            <p:ph idx="1"/>
          </p:nvPr>
        </p:nvSpPr>
        <p:spPr>
          <a:xfrm>
            <a:off x="838200" y="1825624"/>
            <a:ext cx="11220450" cy="4940935"/>
          </a:xfrm>
        </p:spPr>
        <p:txBody>
          <a:bodyPr>
            <a:normAutofit/>
          </a:bodyPr>
          <a:lstStyle/>
          <a:p>
            <a:pPr marL="0" indent="0">
              <a:buNone/>
            </a:pPr>
            <a:r>
              <a:rPr lang="en-US" i="1" dirty="0"/>
              <a:t>Example 10.3. Generating All the Cards in a Deck</a:t>
            </a:r>
          </a:p>
          <a:p>
            <a:r>
              <a:rPr lang="en-US" dirty="0"/>
              <a:t>Problem Description: Write a code fragment that will generate all the cards in a deck.</a:t>
            </a:r>
          </a:p>
          <a:p>
            <a:pPr lvl="1"/>
            <a:r>
              <a:rPr lang="en-US" dirty="0"/>
              <a:t>Initialize the deck of cards first using: </a:t>
            </a:r>
          </a:p>
          <a:p>
            <a:endParaRPr lang="en-US" dirty="0"/>
          </a:p>
          <a:p>
            <a:r>
              <a:rPr lang="en-US" dirty="0"/>
              <a:t>Algorithm</a:t>
            </a:r>
            <a:br>
              <a:rPr lang="en-US" dirty="0"/>
            </a:br>
            <a:endParaRPr lang="en-US" dirty="0"/>
          </a:p>
        </p:txBody>
      </p:sp>
      <p:pic>
        <p:nvPicPr>
          <p:cNvPr id="4" name="Picture 3"/>
          <p:cNvPicPr>
            <a:picLocks noChangeAspect="1"/>
          </p:cNvPicPr>
          <p:nvPr/>
        </p:nvPicPr>
        <p:blipFill>
          <a:blip r:embed="rId2"/>
          <a:stretch>
            <a:fillRect/>
          </a:stretch>
        </p:blipFill>
        <p:spPr>
          <a:xfrm>
            <a:off x="1067752" y="4714874"/>
            <a:ext cx="8252533" cy="931545"/>
          </a:xfrm>
          <a:prstGeom prst="rect">
            <a:avLst/>
          </a:prstGeom>
        </p:spPr>
      </p:pic>
      <p:pic>
        <p:nvPicPr>
          <p:cNvPr id="5" name="Picture 4"/>
          <p:cNvPicPr>
            <a:picLocks noChangeAspect="1"/>
          </p:cNvPicPr>
          <p:nvPr/>
        </p:nvPicPr>
        <p:blipFill>
          <a:blip r:embed="rId3"/>
          <a:stretch>
            <a:fillRect/>
          </a:stretch>
        </p:blipFill>
        <p:spPr>
          <a:xfrm>
            <a:off x="1617345" y="3594734"/>
            <a:ext cx="5445376" cy="268606"/>
          </a:xfrm>
          <a:prstGeom prst="rect">
            <a:avLst/>
          </a:prstGeom>
        </p:spPr>
      </p:pic>
    </p:spTree>
    <p:extLst>
      <p:ext uri="{BB962C8B-B14F-4D97-AF65-F5344CB8AC3E}">
        <p14:creationId xmlns:p14="http://schemas.microsoft.com/office/powerpoint/2010/main" val="3324676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6.13 Nested Loops</a:t>
            </a:r>
          </a:p>
        </p:txBody>
      </p:sp>
      <p:sp>
        <p:nvSpPr>
          <p:cNvPr id="3" name="Content Placeholder 2"/>
          <p:cNvSpPr>
            <a:spLocks noGrp="1"/>
          </p:cNvSpPr>
          <p:nvPr>
            <p:ph idx="1"/>
          </p:nvPr>
        </p:nvSpPr>
        <p:spPr>
          <a:xfrm>
            <a:off x="838200" y="1825624"/>
            <a:ext cx="11220450" cy="4940935"/>
          </a:xfrm>
        </p:spPr>
        <p:txBody>
          <a:bodyPr>
            <a:normAutofit/>
          </a:bodyPr>
          <a:lstStyle/>
          <a:p>
            <a:pPr marL="0" indent="0">
              <a:buNone/>
            </a:pPr>
            <a:r>
              <a:rPr lang="en-US" i="1" dirty="0"/>
              <a:t>Example 10.3. Generating All the Cards in a Deck</a:t>
            </a:r>
          </a:p>
          <a:p>
            <a:r>
              <a:rPr lang="en-US" dirty="0"/>
              <a:t>Implementation</a:t>
            </a:r>
            <a:br>
              <a:rPr lang="en-US" dirty="0"/>
            </a:br>
            <a:endParaRPr lang="en-US" dirty="0"/>
          </a:p>
        </p:txBody>
      </p:sp>
      <p:pic>
        <p:nvPicPr>
          <p:cNvPr id="6" name="Picture 5"/>
          <p:cNvPicPr>
            <a:picLocks noChangeAspect="1"/>
          </p:cNvPicPr>
          <p:nvPr/>
        </p:nvPicPr>
        <p:blipFill>
          <a:blip r:embed="rId2"/>
          <a:stretch>
            <a:fillRect/>
          </a:stretch>
        </p:blipFill>
        <p:spPr>
          <a:xfrm>
            <a:off x="924877" y="2781616"/>
            <a:ext cx="7502499" cy="2213294"/>
          </a:xfrm>
          <a:prstGeom prst="rect">
            <a:avLst/>
          </a:prstGeom>
        </p:spPr>
      </p:pic>
    </p:spTree>
    <p:extLst>
      <p:ext uri="{BB962C8B-B14F-4D97-AF65-F5344CB8AC3E}">
        <p14:creationId xmlns:p14="http://schemas.microsoft.com/office/powerpoint/2010/main" val="4274355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6.14 Arrays and Loops – “Walking the Array”</a:t>
            </a:r>
          </a:p>
        </p:txBody>
      </p:sp>
      <p:sp>
        <p:nvSpPr>
          <p:cNvPr id="3" name="Content Placeholder 2"/>
          <p:cNvSpPr>
            <a:spLocks noGrp="1"/>
          </p:cNvSpPr>
          <p:nvPr>
            <p:ph idx="1"/>
          </p:nvPr>
        </p:nvSpPr>
        <p:spPr>
          <a:xfrm>
            <a:off x="838200" y="1825624"/>
            <a:ext cx="11220450" cy="4940935"/>
          </a:xfrm>
        </p:spPr>
        <p:txBody>
          <a:bodyPr>
            <a:normAutofit/>
          </a:bodyPr>
          <a:lstStyle/>
          <a:p>
            <a:pPr marL="0" indent="0">
              <a:buNone/>
            </a:pPr>
            <a:r>
              <a:rPr lang="en-US" i="1" dirty="0"/>
              <a:t>Example 10.4. Printing All the Cards in a Hand</a:t>
            </a:r>
          </a:p>
          <a:p>
            <a:r>
              <a:rPr lang="en-US" dirty="0"/>
              <a:t>Problem Description: Write an algorithm that will print out all the cards in a hand.</a:t>
            </a:r>
          </a:p>
          <a:p>
            <a:r>
              <a:rPr lang="en-US" dirty="0"/>
              <a:t>Algorithm</a:t>
            </a:r>
          </a:p>
          <a:p>
            <a:endParaRPr lang="en-US" dirty="0"/>
          </a:p>
          <a:p>
            <a:r>
              <a:rPr lang="en-US" dirty="0"/>
              <a:t>code only changes in one place (we use the </a:t>
            </a:r>
            <a:r>
              <a:rPr lang="en-US" i="1" dirty="0"/>
              <a:t>Length</a:t>
            </a:r>
            <a:r>
              <a:rPr lang="en-US" dirty="0"/>
              <a:t> property of the array rather than the </a:t>
            </a:r>
            <a:r>
              <a:rPr lang="en-US" i="1" dirty="0"/>
              <a:t>Count</a:t>
            </a:r>
            <a:r>
              <a:rPr lang="en-US" dirty="0"/>
              <a:t> property of the List): </a:t>
            </a:r>
          </a:p>
        </p:txBody>
      </p:sp>
      <p:pic>
        <p:nvPicPr>
          <p:cNvPr id="4" name="Picture 3"/>
          <p:cNvPicPr>
            <a:picLocks noChangeAspect="1"/>
          </p:cNvPicPr>
          <p:nvPr/>
        </p:nvPicPr>
        <p:blipFill>
          <a:blip r:embed="rId2"/>
          <a:stretch>
            <a:fillRect/>
          </a:stretch>
        </p:blipFill>
        <p:spPr>
          <a:xfrm>
            <a:off x="1180147" y="3638550"/>
            <a:ext cx="3878800" cy="636270"/>
          </a:xfrm>
          <a:prstGeom prst="rect">
            <a:avLst/>
          </a:prstGeom>
        </p:spPr>
      </p:pic>
      <p:pic>
        <p:nvPicPr>
          <p:cNvPr id="5" name="Picture 4"/>
          <p:cNvPicPr>
            <a:picLocks noChangeAspect="1"/>
          </p:cNvPicPr>
          <p:nvPr/>
        </p:nvPicPr>
        <p:blipFill>
          <a:blip r:embed="rId3"/>
          <a:stretch>
            <a:fillRect/>
          </a:stretch>
        </p:blipFill>
        <p:spPr>
          <a:xfrm>
            <a:off x="1180147" y="5136832"/>
            <a:ext cx="8582180" cy="1412558"/>
          </a:xfrm>
          <a:prstGeom prst="rect">
            <a:avLst/>
          </a:prstGeom>
        </p:spPr>
      </p:pic>
    </p:spTree>
    <p:extLst>
      <p:ext uri="{BB962C8B-B14F-4D97-AF65-F5344CB8AC3E}">
        <p14:creationId xmlns:p14="http://schemas.microsoft.com/office/powerpoint/2010/main" val="1637149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6.14 Arrays and Loops – “Walking the Array”</a:t>
            </a:r>
          </a:p>
        </p:txBody>
      </p:sp>
      <p:sp>
        <p:nvSpPr>
          <p:cNvPr id="3" name="Content Placeholder 2"/>
          <p:cNvSpPr>
            <a:spLocks noGrp="1"/>
          </p:cNvSpPr>
          <p:nvPr>
            <p:ph idx="1"/>
          </p:nvPr>
        </p:nvSpPr>
        <p:spPr>
          <a:xfrm>
            <a:off x="838200" y="1825624"/>
            <a:ext cx="11220450" cy="4940935"/>
          </a:xfrm>
        </p:spPr>
        <p:txBody>
          <a:bodyPr>
            <a:normAutofit/>
          </a:bodyPr>
          <a:lstStyle/>
          <a:p>
            <a:pPr marL="0" indent="0">
              <a:buNone/>
            </a:pPr>
            <a:r>
              <a:rPr lang="en-US" i="1" dirty="0"/>
              <a:t>Example 10.5. Adding Up the Numbers in a Grid</a:t>
            </a:r>
          </a:p>
          <a:p>
            <a:r>
              <a:rPr lang="en-US" dirty="0"/>
              <a:t>Problem Description: Add up all the numbers in a 3 by 4 grid of integers.</a:t>
            </a:r>
          </a:p>
          <a:p>
            <a:r>
              <a:rPr lang="en-US" dirty="0"/>
              <a:t>Algorithm</a:t>
            </a:r>
          </a:p>
          <a:p>
            <a:endParaRPr lang="en-US" dirty="0"/>
          </a:p>
          <a:p>
            <a:endParaRPr lang="en-US" dirty="0"/>
          </a:p>
          <a:p>
            <a:r>
              <a:rPr lang="en-US" dirty="0"/>
              <a:t>Declare the 2D array that holds the numbers</a:t>
            </a:r>
            <a:br>
              <a:rPr lang="en-US" dirty="0"/>
            </a:br>
            <a:endParaRPr lang="en-US" dirty="0"/>
          </a:p>
        </p:txBody>
      </p:sp>
      <p:pic>
        <p:nvPicPr>
          <p:cNvPr id="6" name="Picture 5"/>
          <p:cNvPicPr>
            <a:picLocks noChangeAspect="1"/>
          </p:cNvPicPr>
          <p:nvPr/>
        </p:nvPicPr>
        <p:blipFill>
          <a:blip r:embed="rId2"/>
          <a:stretch>
            <a:fillRect/>
          </a:stretch>
        </p:blipFill>
        <p:spPr>
          <a:xfrm>
            <a:off x="1141094" y="3305490"/>
            <a:ext cx="5506605" cy="1083629"/>
          </a:xfrm>
          <a:prstGeom prst="rect">
            <a:avLst/>
          </a:prstGeom>
        </p:spPr>
      </p:pic>
      <p:pic>
        <p:nvPicPr>
          <p:cNvPr id="7" name="Picture 6"/>
          <p:cNvPicPr>
            <a:picLocks noChangeAspect="1"/>
          </p:cNvPicPr>
          <p:nvPr/>
        </p:nvPicPr>
        <p:blipFill>
          <a:blip r:embed="rId3"/>
          <a:stretch>
            <a:fillRect/>
          </a:stretch>
        </p:blipFill>
        <p:spPr>
          <a:xfrm>
            <a:off x="1141094" y="4884420"/>
            <a:ext cx="4077108" cy="316230"/>
          </a:xfrm>
          <a:prstGeom prst="rect">
            <a:avLst/>
          </a:prstGeom>
        </p:spPr>
      </p:pic>
    </p:spTree>
    <p:extLst>
      <p:ext uri="{BB962C8B-B14F-4D97-AF65-F5344CB8AC3E}">
        <p14:creationId xmlns:p14="http://schemas.microsoft.com/office/powerpoint/2010/main" val="3003412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6.14 Arrays and Loops – “Walking the Array”</a:t>
            </a:r>
          </a:p>
        </p:txBody>
      </p:sp>
      <p:sp>
        <p:nvSpPr>
          <p:cNvPr id="3" name="Content Placeholder 2"/>
          <p:cNvSpPr>
            <a:spLocks noGrp="1"/>
          </p:cNvSpPr>
          <p:nvPr>
            <p:ph idx="1"/>
          </p:nvPr>
        </p:nvSpPr>
        <p:spPr>
          <a:xfrm>
            <a:off x="838200" y="1825624"/>
            <a:ext cx="11220450" cy="4940935"/>
          </a:xfrm>
        </p:spPr>
        <p:txBody>
          <a:bodyPr>
            <a:normAutofit/>
          </a:bodyPr>
          <a:lstStyle/>
          <a:p>
            <a:pPr marL="0" indent="0">
              <a:buNone/>
            </a:pPr>
            <a:r>
              <a:rPr lang="en-US" i="1" dirty="0"/>
              <a:t>Example 10.5. Adding Up the Numbers in a Grid</a:t>
            </a:r>
          </a:p>
          <a:p>
            <a:r>
              <a:rPr lang="en-US" dirty="0"/>
              <a:t>Implementation</a:t>
            </a:r>
          </a:p>
          <a:p>
            <a:pPr marL="0" indent="0">
              <a:buNone/>
            </a:pPr>
            <a:br>
              <a:rPr lang="en-US" dirty="0"/>
            </a:br>
            <a:endParaRPr lang="en-US" dirty="0"/>
          </a:p>
        </p:txBody>
      </p:sp>
      <p:pic>
        <p:nvPicPr>
          <p:cNvPr id="4" name="Picture 3"/>
          <p:cNvPicPr>
            <a:picLocks noChangeAspect="1"/>
          </p:cNvPicPr>
          <p:nvPr/>
        </p:nvPicPr>
        <p:blipFill>
          <a:blip r:embed="rId2"/>
          <a:stretch>
            <a:fillRect/>
          </a:stretch>
        </p:blipFill>
        <p:spPr>
          <a:xfrm>
            <a:off x="1111567" y="2820352"/>
            <a:ext cx="9146677" cy="2551748"/>
          </a:xfrm>
          <a:prstGeom prst="rect">
            <a:avLst/>
          </a:prstGeom>
        </p:spPr>
      </p:pic>
    </p:spTree>
    <p:extLst>
      <p:ext uri="{BB962C8B-B14F-4D97-AF65-F5344CB8AC3E}">
        <p14:creationId xmlns:p14="http://schemas.microsoft.com/office/powerpoint/2010/main" val="136155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Exercise 23: Keeping the Odd</a:t>
            </a:r>
          </a:p>
        </p:txBody>
      </p:sp>
      <p:sp>
        <p:nvSpPr>
          <p:cNvPr id="3" name="Content Placeholder 2"/>
          <p:cNvSpPr>
            <a:spLocks noGrp="1"/>
          </p:cNvSpPr>
          <p:nvPr>
            <p:ph idx="1"/>
          </p:nvPr>
        </p:nvSpPr>
        <p:spPr/>
        <p:txBody>
          <a:bodyPr/>
          <a:lstStyle/>
          <a:p>
            <a:r>
              <a:rPr lang="en-US" dirty="0"/>
              <a:t>View LMS</a:t>
            </a:r>
          </a:p>
        </p:txBody>
      </p:sp>
    </p:spTree>
    <p:extLst>
      <p:ext uri="{BB962C8B-B14F-4D97-AF65-F5344CB8AC3E}">
        <p14:creationId xmlns:p14="http://schemas.microsoft.com/office/powerpoint/2010/main" val="761903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Exercise 24: For and </a:t>
            </a:r>
            <a:r>
              <a:rPr lang="en-US" b="1" dirty="0" err="1"/>
              <a:t>Foreach</a:t>
            </a:r>
            <a:r>
              <a:rPr lang="en-US" b="1" dirty="0"/>
              <a:t> Loops</a:t>
            </a:r>
          </a:p>
        </p:txBody>
      </p:sp>
      <p:sp>
        <p:nvSpPr>
          <p:cNvPr id="3" name="Content Placeholder 2"/>
          <p:cNvSpPr>
            <a:spLocks noGrp="1"/>
          </p:cNvSpPr>
          <p:nvPr>
            <p:ph idx="1"/>
          </p:nvPr>
        </p:nvSpPr>
        <p:spPr/>
        <p:txBody>
          <a:bodyPr/>
          <a:lstStyle/>
          <a:p>
            <a:r>
              <a:rPr lang="en-US" dirty="0"/>
              <a:t>View LMS</a:t>
            </a:r>
          </a:p>
        </p:txBody>
      </p:sp>
    </p:spTree>
    <p:extLst>
      <p:ext uri="{BB962C8B-B14F-4D97-AF65-F5344CB8AC3E}">
        <p14:creationId xmlns:p14="http://schemas.microsoft.com/office/powerpoint/2010/main" val="3514333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74335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6.15 Blowing Up Teddies, Take 1 ()</a:t>
            </a:r>
          </a:p>
        </p:txBody>
      </p:sp>
      <p:sp>
        <p:nvSpPr>
          <p:cNvPr id="3" name="Content Placeholder 2"/>
          <p:cNvSpPr>
            <a:spLocks noGrp="1"/>
          </p:cNvSpPr>
          <p:nvPr>
            <p:ph idx="1"/>
          </p:nvPr>
        </p:nvSpPr>
        <p:spPr>
          <a:xfrm>
            <a:off x="838200" y="1825624"/>
            <a:ext cx="11353800" cy="4940935"/>
          </a:xfrm>
        </p:spPr>
        <p:txBody>
          <a:bodyPr>
            <a:normAutofit/>
          </a:bodyPr>
          <a:lstStyle/>
          <a:p>
            <a:r>
              <a:rPr lang="en-US" dirty="0"/>
              <a:t>Page 229 of Textbook</a:t>
            </a:r>
          </a:p>
          <a:p>
            <a:r>
              <a:rPr lang="en-US" dirty="0"/>
              <a:t>Read yourself</a:t>
            </a:r>
          </a:p>
        </p:txBody>
      </p:sp>
    </p:spTree>
    <p:extLst>
      <p:ext uri="{BB962C8B-B14F-4D97-AF65-F5344CB8AC3E}">
        <p14:creationId xmlns:p14="http://schemas.microsoft.com/office/powerpoint/2010/main" val="2825959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Iteration: For and </a:t>
            </a:r>
            <a:r>
              <a:rPr lang="en-US" b="1" dirty="0" err="1"/>
              <a:t>Foreach</a:t>
            </a:r>
            <a:r>
              <a:rPr lang="en-US" b="1" dirty="0"/>
              <a:t> Loops</a:t>
            </a:r>
          </a:p>
        </p:txBody>
      </p:sp>
      <p:sp>
        <p:nvSpPr>
          <p:cNvPr id="3" name="Subtitle 2"/>
          <p:cNvSpPr>
            <a:spLocks noGrp="1"/>
          </p:cNvSpPr>
          <p:nvPr>
            <p:ph type="subTitle" idx="1"/>
          </p:nvPr>
        </p:nvSpPr>
        <p:spPr/>
        <p:txBody>
          <a:bodyPr>
            <a:noAutofit/>
          </a:bodyPr>
          <a:lstStyle/>
          <a:p>
            <a:endParaRPr lang="en-US" sz="6600" dirty="0"/>
          </a:p>
        </p:txBody>
      </p:sp>
    </p:spTree>
    <p:extLst>
      <p:ext uri="{BB962C8B-B14F-4D97-AF65-F5344CB8AC3E}">
        <p14:creationId xmlns:p14="http://schemas.microsoft.com/office/powerpoint/2010/main" val="3043076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6.16 Blowing Up Teddies, Take 2</a:t>
            </a:r>
          </a:p>
        </p:txBody>
      </p:sp>
      <p:sp>
        <p:nvSpPr>
          <p:cNvPr id="3" name="Content Placeholder 2"/>
          <p:cNvSpPr>
            <a:spLocks noGrp="1"/>
          </p:cNvSpPr>
          <p:nvPr>
            <p:ph idx="1"/>
          </p:nvPr>
        </p:nvSpPr>
        <p:spPr>
          <a:xfrm>
            <a:off x="838200" y="1825624"/>
            <a:ext cx="11353800" cy="4940935"/>
          </a:xfrm>
        </p:spPr>
        <p:txBody>
          <a:bodyPr>
            <a:normAutofit/>
          </a:bodyPr>
          <a:lstStyle/>
          <a:p>
            <a:r>
              <a:rPr lang="en-US" dirty="0"/>
              <a:t>Page 234 of Textbook</a:t>
            </a:r>
          </a:p>
          <a:p>
            <a:r>
              <a:rPr lang="en-US" dirty="0"/>
              <a:t>Read yourself</a:t>
            </a:r>
          </a:p>
          <a:p>
            <a:pPr marL="0" indent="0">
              <a:buNone/>
            </a:pPr>
            <a:endParaRPr lang="en-US" dirty="0"/>
          </a:p>
        </p:txBody>
      </p:sp>
    </p:spTree>
    <p:extLst>
      <p:ext uri="{BB962C8B-B14F-4D97-AF65-F5344CB8AC3E}">
        <p14:creationId xmlns:p14="http://schemas.microsoft.com/office/powerpoint/2010/main" val="876468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6.17 Putting It All Together</a:t>
            </a:r>
          </a:p>
        </p:txBody>
      </p:sp>
      <p:sp>
        <p:nvSpPr>
          <p:cNvPr id="3" name="Content Placeholder 2"/>
          <p:cNvSpPr>
            <a:spLocks noGrp="1"/>
          </p:cNvSpPr>
          <p:nvPr>
            <p:ph idx="1"/>
          </p:nvPr>
        </p:nvSpPr>
        <p:spPr>
          <a:xfrm>
            <a:off x="838200" y="1825624"/>
            <a:ext cx="11353800" cy="4940935"/>
          </a:xfrm>
        </p:spPr>
        <p:txBody>
          <a:bodyPr>
            <a:normAutofit fontScale="92500" lnSpcReduction="10000"/>
          </a:bodyPr>
          <a:lstStyle/>
          <a:p>
            <a:pPr marL="0" indent="0">
              <a:buNone/>
            </a:pPr>
            <a:r>
              <a:rPr lang="en-US" sz="3000" dirty="0"/>
              <a:t>The problem description:</a:t>
            </a:r>
          </a:p>
          <a:p>
            <a:r>
              <a:rPr lang="en-US" sz="2600" dirty="0"/>
              <a:t>Start with a </a:t>
            </a:r>
            <a:r>
              <a:rPr lang="en-US" sz="2600" dirty="0" err="1"/>
              <a:t>TeddyBear</a:t>
            </a:r>
            <a:r>
              <a:rPr lang="en-US" sz="2600" dirty="0"/>
              <a:t> game object, centered in the window, not moving</a:t>
            </a:r>
          </a:p>
          <a:p>
            <a:r>
              <a:rPr lang="en-US" sz="2600" dirty="0"/>
              <a:t>On every right mouse click, add a Pickup game object where the mouse was clicked</a:t>
            </a:r>
          </a:p>
          <a:p>
            <a:r>
              <a:rPr lang="en-US" sz="2600" dirty="0"/>
              <a:t>When the player left clicks the </a:t>
            </a:r>
            <a:r>
              <a:rPr lang="en-US" sz="2600" dirty="0" err="1"/>
              <a:t>TeddyBear</a:t>
            </a:r>
            <a:r>
              <a:rPr lang="en-US" sz="2600" dirty="0"/>
              <a:t>, the teddy starts collecting the pickups, starting with the closest Pickup and targeting the closest Pickup each time it collects the Pickup currently “targeted for collection”</a:t>
            </a:r>
          </a:p>
          <a:p>
            <a:r>
              <a:rPr lang="en-US" sz="2600" dirty="0"/>
              <a:t>The </a:t>
            </a:r>
            <a:r>
              <a:rPr lang="en-US" sz="2600" dirty="0" err="1"/>
              <a:t>TeddyBear</a:t>
            </a:r>
            <a:r>
              <a:rPr lang="en-US" sz="2600" dirty="0"/>
              <a:t> collects a Pickup by colliding with it, but this only works for the Pickup the Teddy has currently “targeted for collection”</a:t>
            </a:r>
          </a:p>
          <a:p>
            <a:r>
              <a:rPr lang="en-US" sz="2600" dirty="0"/>
              <a:t>Once the last Pickup has been collected, the Teddy stops moving</a:t>
            </a:r>
          </a:p>
          <a:p>
            <a:r>
              <a:rPr lang="en-US" sz="2600" dirty="0"/>
              <a:t>If the player adds more Pickups while the Teddy is moving, the Teddy picks them up as well</a:t>
            </a:r>
          </a:p>
          <a:p>
            <a:r>
              <a:rPr lang="en-US" sz="2600" dirty="0"/>
              <a:t>If the player adds more Pickups while the Teddy is stopped, the player has to left click on the Teddy again to start it collecting again </a:t>
            </a:r>
          </a:p>
        </p:txBody>
      </p:sp>
    </p:spTree>
    <p:extLst>
      <p:ext uri="{BB962C8B-B14F-4D97-AF65-F5344CB8AC3E}">
        <p14:creationId xmlns:p14="http://schemas.microsoft.com/office/powerpoint/2010/main" val="3446237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6.17 Putting It All Together</a:t>
            </a:r>
          </a:p>
        </p:txBody>
      </p:sp>
      <p:sp>
        <p:nvSpPr>
          <p:cNvPr id="3" name="Content Placeholder 2"/>
          <p:cNvSpPr>
            <a:spLocks noGrp="1"/>
          </p:cNvSpPr>
          <p:nvPr>
            <p:ph idx="1"/>
          </p:nvPr>
        </p:nvSpPr>
        <p:spPr>
          <a:xfrm>
            <a:off x="838200" y="1825624"/>
            <a:ext cx="11353800" cy="4940935"/>
          </a:xfrm>
        </p:spPr>
        <p:txBody>
          <a:bodyPr>
            <a:normAutofit/>
          </a:bodyPr>
          <a:lstStyle/>
          <a:p>
            <a:r>
              <a:rPr lang="en-US" i="1" dirty="0"/>
              <a:t>Understand the Problem</a:t>
            </a:r>
          </a:p>
          <a:p>
            <a:pPr lvl="1"/>
            <a:r>
              <a:rPr lang="en-US" sz="2800" dirty="0"/>
              <a:t>What happens if the player places a new Pickup that's closer to the Teddy than the Pickup it's currently moving to collect. Should the Teddy change its target or should it keep heading toward the current targeted Pickup?</a:t>
            </a:r>
          </a:p>
          <a:p>
            <a:pPr lvl="2"/>
            <a:r>
              <a:rPr lang="en-US" sz="2400" dirty="0"/>
              <a:t>Having the Teddy keep heading toward the current targeted Pickup is the easier problem to solve.</a:t>
            </a:r>
          </a:p>
          <a:p>
            <a:r>
              <a:rPr lang="en-US" i="1" dirty="0"/>
              <a:t>Design a Solution</a:t>
            </a:r>
            <a:r>
              <a:rPr lang="en-US" sz="3200" dirty="0"/>
              <a:t>	</a:t>
            </a:r>
          </a:p>
          <a:p>
            <a:pPr lvl="1"/>
            <a:r>
              <a:rPr lang="en-US" sz="2800" dirty="0"/>
              <a:t>Need to make some changes to our </a:t>
            </a:r>
            <a:r>
              <a:rPr lang="en-US" sz="2800" dirty="0" err="1"/>
              <a:t>TeddyBear</a:t>
            </a:r>
            <a:r>
              <a:rPr lang="en-US" sz="2800" dirty="0"/>
              <a:t> and </a:t>
            </a:r>
            <a:r>
              <a:rPr lang="en-US" sz="2800" dirty="0" err="1"/>
              <a:t>TedTheCollector</a:t>
            </a:r>
            <a:r>
              <a:rPr lang="en-US" sz="2800" dirty="0"/>
              <a:t> scripts.</a:t>
            </a:r>
            <a:endParaRPr lang="en-US" sz="2600" dirty="0"/>
          </a:p>
        </p:txBody>
      </p:sp>
    </p:spTree>
    <p:extLst>
      <p:ext uri="{BB962C8B-B14F-4D97-AF65-F5344CB8AC3E}">
        <p14:creationId xmlns:p14="http://schemas.microsoft.com/office/powerpoint/2010/main" val="1199491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6.17 Putting It All Together</a:t>
            </a:r>
          </a:p>
        </p:txBody>
      </p:sp>
      <p:sp>
        <p:nvSpPr>
          <p:cNvPr id="3" name="Content Placeholder 2"/>
          <p:cNvSpPr>
            <a:spLocks noGrp="1"/>
          </p:cNvSpPr>
          <p:nvPr>
            <p:ph idx="1"/>
          </p:nvPr>
        </p:nvSpPr>
        <p:spPr>
          <a:xfrm>
            <a:off x="838200" y="1825624"/>
            <a:ext cx="11353800" cy="4940935"/>
          </a:xfrm>
        </p:spPr>
        <p:txBody>
          <a:bodyPr>
            <a:normAutofit/>
          </a:bodyPr>
          <a:lstStyle/>
          <a:p>
            <a:r>
              <a:rPr lang="en-US" i="1" dirty="0"/>
              <a:t>Design a Solution</a:t>
            </a:r>
            <a:r>
              <a:rPr lang="en-US" sz="3200" dirty="0"/>
              <a:t>	</a:t>
            </a:r>
          </a:p>
          <a:p>
            <a:pPr lvl="1"/>
            <a:r>
              <a:rPr lang="en-US" b="1" dirty="0" err="1"/>
              <a:t>TeddyBear</a:t>
            </a:r>
            <a:r>
              <a:rPr lang="en-US" b="1" dirty="0"/>
              <a:t> </a:t>
            </a:r>
            <a:r>
              <a:rPr lang="en-US" dirty="0"/>
              <a:t>and </a:t>
            </a:r>
            <a:r>
              <a:rPr lang="en-US" b="1" dirty="0" err="1"/>
              <a:t>TedTheCollector</a:t>
            </a:r>
            <a:r>
              <a:rPr lang="en-US" b="1" dirty="0"/>
              <a:t> </a:t>
            </a:r>
            <a:r>
              <a:rPr lang="en-US" dirty="0"/>
              <a:t>UML</a:t>
            </a:r>
          </a:p>
        </p:txBody>
      </p:sp>
      <p:pic>
        <p:nvPicPr>
          <p:cNvPr id="4" name="Picture 3"/>
          <p:cNvPicPr>
            <a:picLocks noChangeAspect="1"/>
          </p:cNvPicPr>
          <p:nvPr/>
        </p:nvPicPr>
        <p:blipFill>
          <a:blip r:embed="rId2"/>
          <a:stretch>
            <a:fillRect/>
          </a:stretch>
        </p:blipFill>
        <p:spPr>
          <a:xfrm>
            <a:off x="2033588" y="3095622"/>
            <a:ext cx="3286125" cy="3390900"/>
          </a:xfrm>
          <a:prstGeom prst="rect">
            <a:avLst/>
          </a:prstGeom>
        </p:spPr>
      </p:pic>
      <p:pic>
        <p:nvPicPr>
          <p:cNvPr id="5" name="Picture 4"/>
          <p:cNvPicPr>
            <a:picLocks noChangeAspect="1"/>
          </p:cNvPicPr>
          <p:nvPr/>
        </p:nvPicPr>
        <p:blipFill>
          <a:blip r:embed="rId3"/>
          <a:stretch>
            <a:fillRect/>
          </a:stretch>
        </p:blipFill>
        <p:spPr>
          <a:xfrm>
            <a:off x="6777990" y="3095622"/>
            <a:ext cx="3286125" cy="2828925"/>
          </a:xfrm>
          <a:prstGeom prst="rect">
            <a:avLst/>
          </a:prstGeom>
        </p:spPr>
      </p:pic>
    </p:spTree>
    <p:extLst>
      <p:ext uri="{BB962C8B-B14F-4D97-AF65-F5344CB8AC3E}">
        <p14:creationId xmlns:p14="http://schemas.microsoft.com/office/powerpoint/2010/main" val="1243975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6.17 Putting It All Together</a:t>
            </a:r>
          </a:p>
        </p:txBody>
      </p:sp>
      <p:sp>
        <p:nvSpPr>
          <p:cNvPr id="3" name="Content Placeholder 2"/>
          <p:cNvSpPr>
            <a:spLocks noGrp="1"/>
          </p:cNvSpPr>
          <p:nvPr>
            <p:ph idx="1"/>
          </p:nvPr>
        </p:nvSpPr>
        <p:spPr>
          <a:xfrm>
            <a:off x="838200" y="1825624"/>
            <a:ext cx="11353800" cy="4940935"/>
          </a:xfrm>
        </p:spPr>
        <p:txBody>
          <a:bodyPr>
            <a:normAutofit/>
          </a:bodyPr>
          <a:lstStyle/>
          <a:p>
            <a:r>
              <a:rPr lang="en-US" i="1" dirty="0"/>
              <a:t>Write Test Cases</a:t>
            </a:r>
            <a:endParaRPr lang="en-US" dirty="0"/>
          </a:p>
        </p:txBody>
      </p:sp>
      <p:pic>
        <p:nvPicPr>
          <p:cNvPr id="6" name="Picture 5"/>
          <p:cNvPicPr>
            <a:picLocks noChangeAspect="1"/>
          </p:cNvPicPr>
          <p:nvPr/>
        </p:nvPicPr>
        <p:blipFill>
          <a:blip r:embed="rId2"/>
          <a:stretch>
            <a:fillRect/>
          </a:stretch>
        </p:blipFill>
        <p:spPr>
          <a:xfrm>
            <a:off x="1139190" y="2332672"/>
            <a:ext cx="8484870" cy="4045834"/>
          </a:xfrm>
          <a:prstGeom prst="rect">
            <a:avLst/>
          </a:prstGeom>
        </p:spPr>
      </p:pic>
    </p:spTree>
    <p:extLst>
      <p:ext uri="{BB962C8B-B14F-4D97-AF65-F5344CB8AC3E}">
        <p14:creationId xmlns:p14="http://schemas.microsoft.com/office/powerpoint/2010/main" val="524814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6.17 Putting It All Together</a:t>
            </a:r>
          </a:p>
        </p:txBody>
      </p:sp>
      <p:sp>
        <p:nvSpPr>
          <p:cNvPr id="3" name="Content Placeholder 2"/>
          <p:cNvSpPr>
            <a:spLocks noGrp="1"/>
          </p:cNvSpPr>
          <p:nvPr>
            <p:ph idx="1"/>
          </p:nvPr>
        </p:nvSpPr>
        <p:spPr>
          <a:xfrm>
            <a:off x="838200" y="1825624"/>
            <a:ext cx="11353800" cy="4940935"/>
          </a:xfrm>
        </p:spPr>
        <p:txBody>
          <a:bodyPr>
            <a:normAutofit/>
          </a:bodyPr>
          <a:lstStyle/>
          <a:p>
            <a:r>
              <a:rPr lang="en-US" i="1" dirty="0"/>
              <a:t>Write the Code</a:t>
            </a:r>
            <a:endParaRPr lang="en-US" dirty="0"/>
          </a:p>
          <a:p>
            <a:pPr lvl="1"/>
            <a:r>
              <a:rPr lang="en-US" dirty="0"/>
              <a:t>the </a:t>
            </a:r>
            <a:r>
              <a:rPr lang="en-US" dirty="0" err="1"/>
              <a:t>TedTheCollector</a:t>
            </a:r>
            <a:r>
              <a:rPr lang="en-US" dirty="0"/>
              <a:t> Pickups property</a:t>
            </a:r>
          </a:p>
          <a:p>
            <a:pPr lvl="1"/>
            <a:endParaRPr lang="en-US" dirty="0"/>
          </a:p>
          <a:p>
            <a:pPr lvl="1"/>
            <a:endParaRPr lang="en-US" dirty="0"/>
          </a:p>
          <a:p>
            <a:pPr lvl="1"/>
            <a:endParaRPr lang="en-US" dirty="0"/>
          </a:p>
          <a:p>
            <a:pPr lvl="1"/>
            <a:r>
              <a:rPr lang="en-US" dirty="0"/>
              <a:t>In the </a:t>
            </a:r>
            <a:r>
              <a:rPr lang="en-US" dirty="0" err="1"/>
              <a:t>TeddyBear</a:t>
            </a:r>
            <a:r>
              <a:rPr lang="en-US" dirty="0"/>
              <a:t> </a:t>
            </a:r>
            <a:r>
              <a:rPr lang="en-US" dirty="0" err="1"/>
              <a:t>GoToNextPickup</a:t>
            </a:r>
            <a:r>
              <a:rPr lang="en-US" dirty="0"/>
              <a:t> method, change a single line of code from</a:t>
            </a:r>
          </a:p>
          <a:p>
            <a:pPr lvl="1"/>
            <a:endParaRPr lang="en-US" dirty="0"/>
          </a:p>
          <a:p>
            <a:pPr marL="457200" lvl="1" indent="0">
              <a:buNone/>
            </a:pPr>
            <a:r>
              <a:rPr lang="en-US" dirty="0"/>
              <a:t>to</a:t>
            </a:r>
          </a:p>
        </p:txBody>
      </p:sp>
      <p:pic>
        <p:nvPicPr>
          <p:cNvPr id="4" name="Picture 3"/>
          <p:cNvPicPr>
            <a:picLocks noChangeAspect="1"/>
          </p:cNvPicPr>
          <p:nvPr/>
        </p:nvPicPr>
        <p:blipFill>
          <a:blip r:embed="rId2"/>
          <a:stretch>
            <a:fillRect/>
          </a:stretch>
        </p:blipFill>
        <p:spPr>
          <a:xfrm>
            <a:off x="1600200" y="2862262"/>
            <a:ext cx="4232912" cy="1058228"/>
          </a:xfrm>
          <a:prstGeom prst="rect">
            <a:avLst/>
          </a:prstGeom>
        </p:spPr>
      </p:pic>
      <p:pic>
        <p:nvPicPr>
          <p:cNvPr id="5" name="Picture 4"/>
          <p:cNvPicPr>
            <a:picLocks noChangeAspect="1"/>
          </p:cNvPicPr>
          <p:nvPr/>
        </p:nvPicPr>
        <p:blipFill>
          <a:blip r:embed="rId3"/>
          <a:stretch>
            <a:fillRect/>
          </a:stretch>
        </p:blipFill>
        <p:spPr>
          <a:xfrm>
            <a:off x="1600200" y="4304663"/>
            <a:ext cx="6417632" cy="324487"/>
          </a:xfrm>
          <a:prstGeom prst="rect">
            <a:avLst/>
          </a:prstGeom>
        </p:spPr>
      </p:pic>
      <p:pic>
        <p:nvPicPr>
          <p:cNvPr id="7" name="Picture 6"/>
          <p:cNvPicPr>
            <a:picLocks noChangeAspect="1"/>
          </p:cNvPicPr>
          <p:nvPr/>
        </p:nvPicPr>
        <p:blipFill>
          <a:blip r:embed="rId4"/>
          <a:stretch>
            <a:fillRect/>
          </a:stretch>
        </p:blipFill>
        <p:spPr>
          <a:xfrm>
            <a:off x="1634489" y="4991418"/>
            <a:ext cx="4952301" cy="277812"/>
          </a:xfrm>
          <a:prstGeom prst="rect">
            <a:avLst/>
          </a:prstGeom>
        </p:spPr>
      </p:pic>
    </p:spTree>
    <p:extLst>
      <p:ext uri="{BB962C8B-B14F-4D97-AF65-F5344CB8AC3E}">
        <p14:creationId xmlns:p14="http://schemas.microsoft.com/office/powerpoint/2010/main" val="2432794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6.17 Putting It All Together</a:t>
            </a:r>
          </a:p>
        </p:txBody>
      </p:sp>
      <p:sp>
        <p:nvSpPr>
          <p:cNvPr id="3" name="Content Placeholder 2"/>
          <p:cNvSpPr>
            <a:spLocks noGrp="1"/>
          </p:cNvSpPr>
          <p:nvPr>
            <p:ph idx="1"/>
          </p:nvPr>
        </p:nvSpPr>
        <p:spPr>
          <a:xfrm>
            <a:off x="838200" y="1825624"/>
            <a:ext cx="11353800" cy="4940935"/>
          </a:xfrm>
        </p:spPr>
        <p:txBody>
          <a:bodyPr>
            <a:normAutofit/>
          </a:bodyPr>
          <a:lstStyle/>
          <a:p>
            <a:r>
              <a:rPr lang="en-US" i="1" dirty="0"/>
              <a:t>Write the Code</a:t>
            </a:r>
          </a:p>
          <a:p>
            <a:pPr lvl="1"/>
            <a:r>
              <a:rPr lang="en-US" b="1" dirty="0" err="1"/>
              <a:t>GetClosestPickup</a:t>
            </a:r>
            <a:r>
              <a:rPr lang="en-US" dirty="0"/>
              <a:t> method</a:t>
            </a:r>
          </a:p>
        </p:txBody>
      </p:sp>
      <p:pic>
        <p:nvPicPr>
          <p:cNvPr id="6" name="Picture 5"/>
          <p:cNvPicPr>
            <a:picLocks noChangeAspect="1"/>
          </p:cNvPicPr>
          <p:nvPr/>
        </p:nvPicPr>
        <p:blipFill>
          <a:blip r:embed="rId2"/>
          <a:stretch>
            <a:fillRect/>
          </a:stretch>
        </p:blipFill>
        <p:spPr>
          <a:xfrm>
            <a:off x="1651635" y="2752724"/>
            <a:ext cx="7184776" cy="2322571"/>
          </a:xfrm>
          <a:prstGeom prst="rect">
            <a:avLst/>
          </a:prstGeom>
        </p:spPr>
      </p:pic>
      <p:pic>
        <p:nvPicPr>
          <p:cNvPr id="8" name="Picture 7"/>
          <p:cNvPicPr>
            <a:picLocks noChangeAspect="1"/>
          </p:cNvPicPr>
          <p:nvPr/>
        </p:nvPicPr>
        <p:blipFill>
          <a:blip r:embed="rId3"/>
          <a:stretch>
            <a:fillRect/>
          </a:stretch>
        </p:blipFill>
        <p:spPr>
          <a:xfrm>
            <a:off x="2194560" y="5076824"/>
            <a:ext cx="6338230" cy="1541145"/>
          </a:xfrm>
          <a:prstGeom prst="rect">
            <a:avLst/>
          </a:prstGeom>
        </p:spPr>
      </p:pic>
    </p:spTree>
    <p:extLst>
      <p:ext uri="{BB962C8B-B14F-4D97-AF65-F5344CB8AC3E}">
        <p14:creationId xmlns:p14="http://schemas.microsoft.com/office/powerpoint/2010/main" val="2840882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6.17 Putting It All Together</a:t>
            </a:r>
          </a:p>
        </p:txBody>
      </p:sp>
      <p:sp>
        <p:nvSpPr>
          <p:cNvPr id="3" name="Content Placeholder 2"/>
          <p:cNvSpPr>
            <a:spLocks noGrp="1"/>
          </p:cNvSpPr>
          <p:nvPr>
            <p:ph idx="1"/>
          </p:nvPr>
        </p:nvSpPr>
        <p:spPr>
          <a:xfrm>
            <a:off x="838200" y="1825624"/>
            <a:ext cx="11353800" cy="4940935"/>
          </a:xfrm>
        </p:spPr>
        <p:txBody>
          <a:bodyPr>
            <a:normAutofit/>
          </a:bodyPr>
          <a:lstStyle/>
          <a:p>
            <a:r>
              <a:rPr lang="en-US" i="1" dirty="0"/>
              <a:t>Write the Code</a:t>
            </a:r>
          </a:p>
          <a:p>
            <a:pPr lvl="1"/>
            <a:r>
              <a:rPr lang="en-US" b="1" dirty="0" err="1"/>
              <a:t>GetClosestPickup</a:t>
            </a:r>
            <a:r>
              <a:rPr lang="en-US" dirty="0"/>
              <a:t> method</a:t>
            </a:r>
          </a:p>
        </p:txBody>
      </p:sp>
      <p:pic>
        <p:nvPicPr>
          <p:cNvPr id="9" name="Picture 8"/>
          <p:cNvPicPr>
            <a:picLocks noChangeAspect="1"/>
          </p:cNvPicPr>
          <p:nvPr/>
        </p:nvPicPr>
        <p:blipFill>
          <a:blip r:embed="rId2"/>
          <a:stretch>
            <a:fillRect/>
          </a:stretch>
        </p:blipFill>
        <p:spPr>
          <a:xfrm>
            <a:off x="1604010" y="2793682"/>
            <a:ext cx="6120228" cy="3252788"/>
          </a:xfrm>
          <a:prstGeom prst="rect">
            <a:avLst/>
          </a:prstGeom>
        </p:spPr>
      </p:pic>
    </p:spTree>
    <p:extLst>
      <p:ext uri="{BB962C8B-B14F-4D97-AF65-F5344CB8AC3E}">
        <p14:creationId xmlns:p14="http://schemas.microsoft.com/office/powerpoint/2010/main" val="2146336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6.17 Putting It All Together</a:t>
            </a:r>
          </a:p>
        </p:txBody>
      </p:sp>
      <p:sp>
        <p:nvSpPr>
          <p:cNvPr id="3" name="Content Placeholder 2"/>
          <p:cNvSpPr>
            <a:spLocks noGrp="1"/>
          </p:cNvSpPr>
          <p:nvPr>
            <p:ph idx="1"/>
          </p:nvPr>
        </p:nvSpPr>
        <p:spPr>
          <a:xfrm>
            <a:off x="838200" y="1825624"/>
            <a:ext cx="11353800" cy="4940935"/>
          </a:xfrm>
        </p:spPr>
        <p:txBody>
          <a:bodyPr>
            <a:normAutofit/>
          </a:bodyPr>
          <a:lstStyle/>
          <a:p>
            <a:r>
              <a:rPr lang="en-US" i="1" dirty="0"/>
              <a:t>Write the Code</a:t>
            </a:r>
          </a:p>
          <a:p>
            <a:pPr lvl="1"/>
            <a:r>
              <a:rPr lang="en-US" b="1" dirty="0" err="1"/>
              <a:t>GetDistance</a:t>
            </a:r>
            <a:r>
              <a:rPr lang="en-US" dirty="0"/>
              <a:t> method</a:t>
            </a:r>
          </a:p>
          <a:p>
            <a:pPr lvl="1"/>
            <a:endParaRPr lang="en-US" i="1" dirty="0"/>
          </a:p>
          <a:p>
            <a:pPr lvl="1"/>
            <a:endParaRPr lang="en-US" i="1" dirty="0"/>
          </a:p>
          <a:p>
            <a:pPr lvl="1"/>
            <a:endParaRPr lang="en-US" i="1" dirty="0"/>
          </a:p>
          <a:p>
            <a:pPr lvl="1"/>
            <a:r>
              <a:rPr lang="en-US" dirty="0" err="1"/>
              <a:t>TeddyBear</a:t>
            </a:r>
            <a:r>
              <a:rPr lang="en-US" dirty="0"/>
              <a:t> </a:t>
            </a:r>
            <a:r>
              <a:rPr lang="en-US" b="1" dirty="0" err="1"/>
              <a:t>UpdateTarget</a:t>
            </a:r>
            <a:r>
              <a:rPr lang="en-US" dirty="0"/>
              <a:t> method</a:t>
            </a:r>
            <a:endParaRPr lang="en-US" i="1" dirty="0"/>
          </a:p>
        </p:txBody>
      </p:sp>
      <p:pic>
        <p:nvPicPr>
          <p:cNvPr id="4" name="Picture 3"/>
          <p:cNvPicPr>
            <a:picLocks noChangeAspect="1"/>
          </p:cNvPicPr>
          <p:nvPr/>
        </p:nvPicPr>
        <p:blipFill>
          <a:blip r:embed="rId2"/>
          <a:stretch>
            <a:fillRect/>
          </a:stretch>
        </p:blipFill>
        <p:spPr>
          <a:xfrm>
            <a:off x="1610677" y="2707957"/>
            <a:ext cx="9695144" cy="1086803"/>
          </a:xfrm>
          <a:prstGeom prst="rect">
            <a:avLst/>
          </a:prstGeom>
        </p:spPr>
      </p:pic>
      <p:pic>
        <p:nvPicPr>
          <p:cNvPr id="5" name="Picture 4"/>
          <p:cNvPicPr>
            <a:picLocks noChangeAspect="1"/>
          </p:cNvPicPr>
          <p:nvPr/>
        </p:nvPicPr>
        <p:blipFill>
          <a:blip r:embed="rId3"/>
          <a:stretch>
            <a:fillRect/>
          </a:stretch>
        </p:blipFill>
        <p:spPr>
          <a:xfrm>
            <a:off x="1610676" y="4296090"/>
            <a:ext cx="6698933" cy="2288977"/>
          </a:xfrm>
          <a:prstGeom prst="rect">
            <a:avLst/>
          </a:prstGeom>
        </p:spPr>
      </p:pic>
    </p:spTree>
    <p:extLst>
      <p:ext uri="{BB962C8B-B14F-4D97-AF65-F5344CB8AC3E}">
        <p14:creationId xmlns:p14="http://schemas.microsoft.com/office/powerpoint/2010/main" val="2734142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6.17 Putting It All Together</a:t>
            </a:r>
          </a:p>
        </p:txBody>
      </p:sp>
      <p:sp>
        <p:nvSpPr>
          <p:cNvPr id="3" name="Content Placeholder 2"/>
          <p:cNvSpPr>
            <a:spLocks noGrp="1"/>
          </p:cNvSpPr>
          <p:nvPr>
            <p:ph idx="1"/>
          </p:nvPr>
        </p:nvSpPr>
        <p:spPr>
          <a:xfrm>
            <a:off x="838200" y="1825624"/>
            <a:ext cx="11353800" cy="4940935"/>
          </a:xfrm>
        </p:spPr>
        <p:txBody>
          <a:bodyPr>
            <a:normAutofit/>
          </a:bodyPr>
          <a:lstStyle/>
          <a:p>
            <a:r>
              <a:rPr lang="en-US" i="1" dirty="0"/>
              <a:t>Write the Code</a:t>
            </a:r>
          </a:p>
          <a:p>
            <a:pPr lvl="1"/>
            <a:r>
              <a:rPr lang="en-US" b="1" dirty="0" err="1"/>
              <a:t>GoToTargetPickup</a:t>
            </a:r>
            <a:r>
              <a:rPr lang="en-US" dirty="0"/>
              <a:t> method</a:t>
            </a:r>
          </a:p>
          <a:p>
            <a:pPr lvl="1"/>
            <a:endParaRPr lang="en-US" i="1" dirty="0"/>
          </a:p>
          <a:p>
            <a:pPr lvl="1"/>
            <a:endParaRPr lang="en-US" i="1" dirty="0"/>
          </a:p>
          <a:p>
            <a:pPr lvl="1"/>
            <a:endParaRPr lang="en-US" i="1" dirty="0"/>
          </a:p>
          <a:p>
            <a:pPr lvl="1"/>
            <a:endParaRPr lang="en-US" i="1" dirty="0"/>
          </a:p>
          <a:p>
            <a:pPr lvl="1"/>
            <a:endParaRPr lang="en-US" i="1" dirty="0"/>
          </a:p>
          <a:p>
            <a:pPr lvl="1"/>
            <a:endParaRPr lang="en-US" i="1" dirty="0"/>
          </a:p>
          <a:p>
            <a:pPr marL="457200" lvl="1" indent="0">
              <a:buNone/>
            </a:pPr>
            <a:endParaRPr lang="en-US" dirty="0"/>
          </a:p>
          <a:p>
            <a:pPr marL="457200" lvl="1" indent="0">
              <a:buNone/>
            </a:pPr>
            <a:r>
              <a:rPr lang="en-US" dirty="0"/>
              <a:t>and call this method from both the </a:t>
            </a:r>
            <a:r>
              <a:rPr lang="en-US" dirty="0" err="1"/>
              <a:t>GoToNextPickup</a:t>
            </a:r>
            <a:r>
              <a:rPr lang="en-US" dirty="0"/>
              <a:t> method and the </a:t>
            </a:r>
            <a:r>
              <a:rPr lang="en-US" dirty="0" err="1"/>
              <a:t>UpdateTarget</a:t>
            </a:r>
            <a:r>
              <a:rPr lang="en-US" dirty="0"/>
              <a:t> method.</a:t>
            </a:r>
            <a:endParaRPr lang="en-US" i="1" dirty="0"/>
          </a:p>
        </p:txBody>
      </p:sp>
      <p:pic>
        <p:nvPicPr>
          <p:cNvPr id="6" name="Picture 5"/>
          <p:cNvPicPr>
            <a:picLocks noChangeAspect="1"/>
          </p:cNvPicPr>
          <p:nvPr/>
        </p:nvPicPr>
        <p:blipFill>
          <a:blip r:embed="rId2"/>
          <a:stretch>
            <a:fillRect/>
          </a:stretch>
        </p:blipFill>
        <p:spPr>
          <a:xfrm>
            <a:off x="1628774" y="2729865"/>
            <a:ext cx="2923267" cy="483706"/>
          </a:xfrm>
          <a:prstGeom prst="rect">
            <a:avLst/>
          </a:prstGeom>
        </p:spPr>
      </p:pic>
      <p:pic>
        <p:nvPicPr>
          <p:cNvPr id="7" name="Picture 6"/>
          <p:cNvPicPr>
            <a:picLocks noChangeAspect="1"/>
          </p:cNvPicPr>
          <p:nvPr/>
        </p:nvPicPr>
        <p:blipFill>
          <a:blip r:embed="rId3"/>
          <a:stretch>
            <a:fillRect/>
          </a:stretch>
        </p:blipFill>
        <p:spPr>
          <a:xfrm>
            <a:off x="1628775" y="3194048"/>
            <a:ext cx="8338670" cy="2029462"/>
          </a:xfrm>
          <a:prstGeom prst="rect">
            <a:avLst/>
          </a:prstGeom>
        </p:spPr>
      </p:pic>
    </p:spTree>
    <p:extLst>
      <p:ext uri="{BB962C8B-B14F-4D97-AF65-F5344CB8AC3E}">
        <p14:creationId xmlns:p14="http://schemas.microsoft.com/office/powerpoint/2010/main" val="36013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(slot 2)</a:t>
            </a:r>
          </a:p>
        </p:txBody>
      </p:sp>
      <p:sp>
        <p:nvSpPr>
          <p:cNvPr id="3" name="Content Placeholder 2"/>
          <p:cNvSpPr>
            <a:spLocks noGrp="1"/>
          </p:cNvSpPr>
          <p:nvPr>
            <p:ph idx="1"/>
          </p:nvPr>
        </p:nvSpPr>
        <p:spPr>
          <a:xfrm>
            <a:off x="838200" y="1825624"/>
            <a:ext cx="11197590" cy="4883785"/>
          </a:xfrm>
        </p:spPr>
        <p:txBody>
          <a:bodyPr>
            <a:normAutofit fontScale="92500" lnSpcReduction="20000"/>
          </a:bodyPr>
          <a:lstStyle/>
          <a:p>
            <a:r>
              <a:rPr lang="en-US" dirty="0"/>
              <a:t>Iteration Control Structure</a:t>
            </a:r>
          </a:p>
          <a:p>
            <a:r>
              <a:rPr lang="en-US" dirty="0"/>
              <a:t>For Loops</a:t>
            </a:r>
          </a:p>
          <a:p>
            <a:r>
              <a:rPr lang="en-US" dirty="0" err="1"/>
              <a:t>Foreach</a:t>
            </a:r>
            <a:r>
              <a:rPr lang="en-US" dirty="0"/>
              <a:t> Loops</a:t>
            </a:r>
          </a:p>
          <a:p>
            <a:r>
              <a:rPr lang="en-US" dirty="0"/>
              <a:t>Choosing Between For and </a:t>
            </a:r>
            <a:r>
              <a:rPr lang="en-US" dirty="0" err="1"/>
              <a:t>Foreach</a:t>
            </a:r>
            <a:r>
              <a:rPr lang="en-US" dirty="0"/>
              <a:t> Loops</a:t>
            </a:r>
          </a:p>
          <a:p>
            <a:r>
              <a:rPr lang="en-US" dirty="0"/>
              <a:t>Nested Loops</a:t>
            </a:r>
          </a:p>
          <a:p>
            <a:r>
              <a:rPr lang="en-US" dirty="0"/>
              <a:t>Arrays and Loops - "Walking the Array“</a:t>
            </a:r>
          </a:p>
          <a:p>
            <a:r>
              <a:rPr lang="en-US" dirty="0"/>
              <a:t>Exercise 23</a:t>
            </a:r>
          </a:p>
          <a:p>
            <a:r>
              <a:rPr lang="en-US" dirty="0"/>
              <a:t>Exercise 24</a:t>
            </a:r>
          </a:p>
          <a:p>
            <a:r>
              <a:rPr lang="en-US" dirty="0"/>
              <a:t>Blowing Up Teddies, Take 1</a:t>
            </a:r>
          </a:p>
          <a:p>
            <a:r>
              <a:rPr lang="en-US" dirty="0"/>
              <a:t>Blowing Up Teddies, Take 2</a:t>
            </a:r>
          </a:p>
          <a:p>
            <a:r>
              <a:rPr lang="en-US" dirty="0"/>
              <a:t>Putting It All Together</a:t>
            </a:r>
          </a:p>
          <a:p>
            <a:r>
              <a:rPr lang="en-US" dirty="0"/>
              <a:t>Common Mistakes</a:t>
            </a:r>
          </a:p>
        </p:txBody>
      </p:sp>
    </p:spTree>
    <p:extLst>
      <p:ext uri="{BB962C8B-B14F-4D97-AF65-F5344CB8AC3E}">
        <p14:creationId xmlns:p14="http://schemas.microsoft.com/office/powerpoint/2010/main" val="2087425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6.17 Putting It All Together</a:t>
            </a:r>
          </a:p>
        </p:txBody>
      </p:sp>
      <p:sp>
        <p:nvSpPr>
          <p:cNvPr id="3" name="Content Placeholder 2"/>
          <p:cNvSpPr>
            <a:spLocks noGrp="1"/>
          </p:cNvSpPr>
          <p:nvPr>
            <p:ph idx="1"/>
          </p:nvPr>
        </p:nvSpPr>
        <p:spPr>
          <a:xfrm>
            <a:off x="838200" y="1825624"/>
            <a:ext cx="11353800" cy="4940935"/>
          </a:xfrm>
        </p:spPr>
        <p:txBody>
          <a:bodyPr>
            <a:normAutofit/>
          </a:bodyPr>
          <a:lstStyle/>
          <a:p>
            <a:r>
              <a:rPr lang="en-US" i="1" dirty="0"/>
              <a:t>Write the Code</a:t>
            </a:r>
          </a:p>
          <a:p>
            <a:pPr lvl="1"/>
            <a:r>
              <a:rPr lang="en-US" b="1" dirty="0"/>
              <a:t>Start</a:t>
            </a:r>
            <a:r>
              <a:rPr lang="en-US" dirty="0"/>
              <a:t> method</a:t>
            </a:r>
          </a:p>
          <a:p>
            <a:pPr lvl="1"/>
            <a:endParaRPr lang="en-US" i="1" dirty="0"/>
          </a:p>
          <a:p>
            <a:pPr lvl="1"/>
            <a:endParaRPr lang="en-US" i="1" dirty="0"/>
          </a:p>
          <a:p>
            <a:pPr lvl="1"/>
            <a:endParaRPr lang="en-US" i="1" dirty="0"/>
          </a:p>
          <a:p>
            <a:pPr lvl="1"/>
            <a:endParaRPr lang="en-US" i="1" dirty="0"/>
          </a:p>
          <a:p>
            <a:pPr lvl="1"/>
            <a:endParaRPr lang="en-US" i="1" dirty="0"/>
          </a:p>
          <a:p>
            <a:pPr lvl="1"/>
            <a:r>
              <a:rPr lang="en-US" dirty="0"/>
              <a:t>add the following code to the </a:t>
            </a:r>
            <a:r>
              <a:rPr lang="en-US" dirty="0" err="1"/>
              <a:t>TedTheCollector</a:t>
            </a:r>
            <a:r>
              <a:rPr lang="en-US" dirty="0"/>
              <a:t> Update method right after adding a new pickup to the scene</a:t>
            </a:r>
            <a:endParaRPr lang="en-US" i="1" dirty="0"/>
          </a:p>
        </p:txBody>
      </p:sp>
      <p:pic>
        <p:nvPicPr>
          <p:cNvPr id="4" name="Picture 3"/>
          <p:cNvPicPr>
            <a:picLocks noChangeAspect="1"/>
          </p:cNvPicPr>
          <p:nvPr/>
        </p:nvPicPr>
        <p:blipFill>
          <a:blip r:embed="rId2"/>
          <a:stretch>
            <a:fillRect/>
          </a:stretch>
        </p:blipFill>
        <p:spPr>
          <a:xfrm>
            <a:off x="1604962" y="2714940"/>
            <a:ext cx="8453224" cy="1868489"/>
          </a:xfrm>
          <a:prstGeom prst="rect">
            <a:avLst/>
          </a:prstGeom>
        </p:spPr>
      </p:pic>
      <p:pic>
        <p:nvPicPr>
          <p:cNvPr id="5" name="Picture 4"/>
          <p:cNvPicPr>
            <a:picLocks noChangeAspect="1"/>
          </p:cNvPicPr>
          <p:nvPr/>
        </p:nvPicPr>
        <p:blipFill>
          <a:blip r:embed="rId3"/>
          <a:stretch>
            <a:fillRect/>
          </a:stretch>
        </p:blipFill>
        <p:spPr>
          <a:xfrm>
            <a:off x="1604962" y="5441631"/>
            <a:ext cx="4817428" cy="547689"/>
          </a:xfrm>
          <a:prstGeom prst="rect">
            <a:avLst/>
          </a:prstGeom>
        </p:spPr>
      </p:pic>
    </p:spTree>
    <p:extLst>
      <p:ext uri="{BB962C8B-B14F-4D97-AF65-F5344CB8AC3E}">
        <p14:creationId xmlns:p14="http://schemas.microsoft.com/office/powerpoint/2010/main" val="3608525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6.17 Putting It All Together</a:t>
            </a:r>
          </a:p>
        </p:txBody>
      </p:sp>
      <p:sp>
        <p:nvSpPr>
          <p:cNvPr id="3" name="Content Placeholder 2"/>
          <p:cNvSpPr>
            <a:spLocks noGrp="1"/>
          </p:cNvSpPr>
          <p:nvPr>
            <p:ph idx="1"/>
          </p:nvPr>
        </p:nvSpPr>
        <p:spPr>
          <a:xfrm>
            <a:off x="838200" y="1825624"/>
            <a:ext cx="11353800" cy="4940935"/>
          </a:xfrm>
        </p:spPr>
        <p:txBody>
          <a:bodyPr>
            <a:normAutofit/>
          </a:bodyPr>
          <a:lstStyle/>
          <a:p>
            <a:r>
              <a:rPr lang="en-US" i="1" dirty="0"/>
              <a:t>Test the Code</a:t>
            </a:r>
            <a:endParaRPr lang="en-US" dirty="0"/>
          </a:p>
          <a:p>
            <a:pPr lvl="1"/>
            <a:r>
              <a:rPr lang="en-US" b="1" dirty="0"/>
              <a:t>Error Message</a:t>
            </a:r>
          </a:p>
          <a:p>
            <a:pPr lvl="1"/>
            <a:endParaRPr lang="en-US" b="1" i="1" dirty="0"/>
          </a:p>
          <a:p>
            <a:pPr lvl="1"/>
            <a:endParaRPr lang="en-US" b="1" i="1" dirty="0"/>
          </a:p>
          <a:p>
            <a:pPr lvl="1"/>
            <a:endParaRPr lang="en-US" b="1" i="1" dirty="0"/>
          </a:p>
          <a:p>
            <a:r>
              <a:rPr lang="en-US" i="1" dirty="0"/>
              <a:t>Write the Code Again</a:t>
            </a:r>
            <a:endParaRPr lang="en-US" dirty="0"/>
          </a:p>
          <a:p>
            <a:pPr lvl="1"/>
            <a:r>
              <a:rPr lang="en-US" dirty="0"/>
              <a:t>The error message tells us that the error occurs at line 176 in the </a:t>
            </a:r>
            <a:r>
              <a:rPr lang="en-US" dirty="0" err="1"/>
              <a:t>TeddyBear.cs</a:t>
            </a:r>
            <a:r>
              <a:rPr lang="en-US" dirty="0"/>
              <a:t> file; that line is in the </a:t>
            </a:r>
            <a:r>
              <a:rPr lang="en-US" b="1" dirty="0" err="1"/>
              <a:t>GetDistance</a:t>
            </a:r>
            <a:r>
              <a:rPr lang="en-US" dirty="0"/>
              <a:t> method</a:t>
            </a:r>
            <a:endParaRPr lang="en-US" i="1" dirty="0"/>
          </a:p>
          <a:p>
            <a:endParaRPr lang="en-US" i="1" dirty="0"/>
          </a:p>
        </p:txBody>
      </p:sp>
      <p:pic>
        <p:nvPicPr>
          <p:cNvPr id="6" name="Picture 5"/>
          <p:cNvPicPr>
            <a:picLocks noChangeAspect="1"/>
          </p:cNvPicPr>
          <p:nvPr/>
        </p:nvPicPr>
        <p:blipFill>
          <a:blip r:embed="rId2"/>
          <a:stretch>
            <a:fillRect/>
          </a:stretch>
        </p:blipFill>
        <p:spPr>
          <a:xfrm>
            <a:off x="2093594" y="2768917"/>
            <a:ext cx="8165751" cy="1128713"/>
          </a:xfrm>
          <a:prstGeom prst="rect">
            <a:avLst/>
          </a:prstGeom>
        </p:spPr>
      </p:pic>
      <p:pic>
        <p:nvPicPr>
          <p:cNvPr id="7" name="Picture 6"/>
          <p:cNvPicPr>
            <a:picLocks noChangeAspect="1"/>
          </p:cNvPicPr>
          <p:nvPr/>
        </p:nvPicPr>
        <p:blipFill>
          <a:blip r:embed="rId3"/>
          <a:stretch>
            <a:fillRect/>
          </a:stretch>
        </p:blipFill>
        <p:spPr>
          <a:xfrm>
            <a:off x="1249680" y="5144452"/>
            <a:ext cx="9705916" cy="284798"/>
          </a:xfrm>
          <a:prstGeom prst="rect">
            <a:avLst/>
          </a:prstGeom>
        </p:spPr>
      </p:pic>
    </p:spTree>
    <p:extLst>
      <p:ext uri="{BB962C8B-B14F-4D97-AF65-F5344CB8AC3E}">
        <p14:creationId xmlns:p14="http://schemas.microsoft.com/office/powerpoint/2010/main" val="2758441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6.17 Putting It All Together</a:t>
            </a:r>
          </a:p>
        </p:txBody>
      </p:sp>
      <p:sp>
        <p:nvSpPr>
          <p:cNvPr id="3" name="Content Placeholder 2"/>
          <p:cNvSpPr>
            <a:spLocks noGrp="1"/>
          </p:cNvSpPr>
          <p:nvPr>
            <p:ph idx="1"/>
          </p:nvPr>
        </p:nvSpPr>
        <p:spPr>
          <a:xfrm>
            <a:off x="838200" y="1825624"/>
            <a:ext cx="11353800" cy="4940935"/>
          </a:xfrm>
        </p:spPr>
        <p:txBody>
          <a:bodyPr>
            <a:normAutofit/>
          </a:bodyPr>
          <a:lstStyle/>
          <a:p>
            <a:r>
              <a:rPr lang="en-US" i="1" dirty="0"/>
              <a:t>Test the Code</a:t>
            </a:r>
            <a:endParaRPr lang="en-US" dirty="0"/>
          </a:p>
          <a:p>
            <a:pPr lvl="1"/>
            <a:r>
              <a:rPr lang="en-US" dirty="0"/>
              <a:t>change the </a:t>
            </a:r>
            <a:r>
              <a:rPr lang="en-US" b="1" dirty="0" err="1"/>
              <a:t>UpdateTarget</a:t>
            </a:r>
            <a:r>
              <a:rPr lang="en-US" dirty="0"/>
              <a:t> method to</a:t>
            </a:r>
            <a:endParaRPr lang="en-US" i="1" dirty="0"/>
          </a:p>
        </p:txBody>
      </p:sp>
      <p:pic>
        <p:nvPicPr>
          <p:cNvPr id="4" name="Picture 3"/>
          <p:cNvPicPr>
            <a:picLocks noChangeAspect="1"/>
          </p:cNvPicPr>
          <p:nvPr/>
        </p:nvPicPr>
        <p:blipFill>
          <a:blip r:embed="rId2"/>
          <a:stretch>
            <a:fillRect/>
          </a:stretch>
        </p:blipFill>
        <p:spPr>
          <a:xfrm>
            <a:off x="1571625" y="2665094"/>
            <a:ext cx="5303868" cy="1001501"/>
          </a:xfrm>
          <a:prstGeom prst="rect">
            <a:avLst/>
          </a:prstGeom>
        </p:spPr>
      </p:pic>
      <p:pic>
        <p:nvPicPr>
          <p:cNvPr id="5" name="Picture 4"/>
          <p:cNvPicPr>
            <a:picLocks noChangeAspect="1"/>
          </p:cNvPicPr>
          <p:nvPr/>
        </p:nvPicPr>
        <p:blipFill>
          <a:blip r:embed="rId3"/>
          <a:stretch>
            <a:fillRect/>
          </a:stretch>
        </p:blipFill>
        <p:spPr>
          <a:xfrm>
            <a:off x="1571625" y="3644265"/>
            <a:ext cx="6949192" cy="3168014"/>
          </a:xfrm>
          <a:prstGeom prst="rect">
            <a:avLst/>
          </a:prstGeom>
        </p:spPr>
      </p:pic>
    </p:spTree>
    <p:extLst>
      <p:ext uri="{BB962C8B-B14F-4D97-AF65-F5344CB8AC3E}">
        <p14:creationId xmlns:p14="http://schemas.microsoft.com/office/powerpoint/2010/main" val="1080720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6.17 Putting It All Together</a:t>
            </a:r>
          </a:p>
        </p:txBody>
      </p:sp>
      <p:sp>
        <p:nvSpPr>
          <p:cNvPr id="3" name="Content Placeholder 2"/>
          <p:cNvSpPr>
            <a:spLocks noGrp="1"/>
          </p:cNvSpPr>
          <p:nvPr>
            <p:ph idx="1"/>
          </p:nvPr>
        </p:nvSpPr>
        <p:spPr>
          <a:xfrm>
            <a:off x="838200" y="1825624"/>
            <a:ext cx="11353800" cy="4940935"/>
          </a:xfrm>
        </p:spPr>
        <p:txBody>
          <a:bodyPr>
            <a:normAutofit/>
          </a:bodyPr>
          <a:lstStyle/>
          <a:p>
            <a:r>
              <a:rPr lang="en-US" i="1" dirty="0"/>
              <a:t>Test the Code</a:t>
            </a:r>
          </a:p>
          <a:p>
            <a:pPr lvl="1"/>
            <a:r>
              <a:rPr lang="en-US" dirty="0"/>
              <a:t>run the code again and ... ^&amp;$*#$&amp;#$!@$*@#</a:t>
            </a:r>
          </a:p>
          <a:p>
            <a:pPr lvl="1"/>
            <a:r>
              <a:rPr lang="en-US" dirty="0" err="1"/>
              <a:t>UpdateTarget</a:t>
            </a:r>
            <a:r>
              <a:rPr lang="en-US" dirty="0"/>
              <a:t> method was crashing before it got to the call to the </a:t>
            </a:r>
            <a:r>
              <a:rPr lang="en-US" b="1" dirty="0" err="1"/>
              <a:t>GoToTargetPickup</a:t>
            </a:r>
            <a:r>
              <a:rPr lang="en-US" dirty="0"/>
              <a:t> method </a:t>
            </a:r>
            <a:r>
              <a:rPr lang="en-US" dirty="0">
                <a:sym typeface="Wingdings" panose="05000000000000000000" pitchFamily="2" charset="2"/>
              </a:rPr>
              <a:t> </a:t>
            </a:r>
            <a:r>
              <a:rPr lang="en-US" dirty="0"/>
              <a:t>moves the Teddy Bear toward the target pickup even though it's not collecting yet.</a:t>
            </a:r>
          </a:p>
          <a:p>
            <a:r>
              <a:rPr lang="en-US" i="1" dirty="0"/>
              <a:t>Write the Code, Yet Again</a:t>
            </a:r>
          </a:p>
          <a:p>
            <a:pPr lvl="1"/>
            <a:r>
              <a:rPr lang="en-US" dirty="0"/>
              <a:t>In </a:t>
            </a:r>
            <a:r>
              <a:rPr lang="en-US" b="1" dirty="0" err="1"/>
              <a:t>UpdateTarget</a:t>
            </a:r>
            <a:r>
              <a:rPr lang="en-US" dirty="0"/>
              <a:t> method, pull the below two lines of code into a separate </a:t>
            </a:r>
            <a:r>
              <a:rPr lang="en-US" b="1" dirty="0" err="1"/>
              <a:t>SetTarget</a:t>
            </a:r>
            <a:r>
              <a:rPr lang="en-US" dirty="0"/>
              <a:t> method</a:t>
            </a:r>
          </a:p>
          <a:p>
            <a:pPr lvl="1"/>
            <a:endParaRPr lang="en-US" dirty="0"/>
          </a:p>
        </p:txBody>
      </p:sp>
      <p:pic>
        <p:nvPicPr>
          <p:cNvPr id="6" name="Picture 5"/>
          <p:cNvPicPr>
            <a:picLocks noChangeAspect="1"/>
          </p:cNvPicPr>
          <p:nvPr/>
        </p:nvPicPr>
        <p:blipFill>
          <a:blip r:embed="rId2"/>
          <a:stretch>
            <a:fillRect/>
          </a:stretch>
        </p:blipFill>
        <p:spPr>
          <a:xfrm>
            <a:off x="1604010" y="5031104"/>
            <a:ext cx="3128162" cy="592455"/>
          </a:xfrm>
          <a:prstGeom prst="rect">
            <a:avLst/>
          </a:prstGeom>
        </p:spPr>
      </p:pic>
    </p:spTree>
    <p:extLst>
      <p:ext uri="{BB962C8B-B14F-4D97-AF65-F5344CB8AC3E}">
        <p14:creationId xmlns:p14="http://schemas.microsoft.com/office/powerpoint/2010/main" val="4049212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6.17 Putting It All Together</a:t>
            </a:r>
          </a:p>
        </p:txBody>
      </p:sp>
      <p:sp>
        <p:nvSpPr>
          <p:cNvPr id="3" name="Content Placeholder 2"/>
          <p:cNvSpPr>
            <a:spLocks noGrp="1"/>
          </p:cNvSpPr>
          <p:nvPr>
            <p:ph idx="1"/>
          </p:nvPr>
        </p:nvSpPr>
        <p:spPr>
          <a:xfrm>
            <a:off x="838200" y="1825624"/>
            <a:ext cx="11353800" cy="4940935"/>
          </a:xfrm>
        </p:spPr>
        <p:txBody>
          <a:bodyPr>
            <a:normAutofit/>
          </a:bodyPr>
          <a:lstStyle/>
          <a:p>
            <a:r>
              <a:rPr lang="en-US" i="1" dirty="0"/>
              <a:t>Test the Code</a:t>
            </a:r>
          </a:p>
          <a:p>
            <a:pPr lvl="1"/>
            <a:endParaRPr lang="en-US" dirty="0"/>
          </a:p>
          <a:p>
            <a:pPr lvl="1"/>
            <a:endParaRPr lang="en-US" dirty="0"/>
          </a:p>
          <a:p>
            <a:pPr lvl="1"/>
            <a:endParaRPr lang="en-US" dirty="0"/>
          </a:p>
          <a:p>
            <a:pPr lvl="1"/>
            <a:endParaRPr lang="en-US" dirty="0"/>
          </a:p>
          <a:p>
            <a:pPr marL="0" indent="0">
              <a:buNone/>
            </a:pPr>
            <a:endParaRPr lang="en-US" dirty="0"/>
          </a:p>
          <a:p>
            <a:r>
              <a:rPr lang="en-US" dirty="0"/>
              <a:t>Now we always set the </a:t>
            </a:r>
            <a:r>
              <a:rPr lang="en-US" dirty="0" err="1"/>
              <a:t>targetPickup</a:t>
            </a:r>
            <a:r>
              <a:rPr lang="en-US" dirty="0"/>
              <a:t> field (as we should) but only start moving toward the (new) target pickup if the Teddy Bear is already collecting.</a:t>
            </a:r>
          </a:p>
        </p:txBody>
      </p:sp>
      <p:pic>
        <p:nvPicPr>
          <p:cNvPr id="4" name="Picture 3"/>
          <p:cNvPicPr>
            <a:picLocks noChangeAspect="1"/>
          </p:cNvPicPr>
          <p:nvPr/>
        </p:nvPicPr>
        <p:blipFill>
          <a:blip r:embed="rId2"/>
          <a:stretch>
            <a:fillRect/>
          </a:stretch>
        </p:blipFill>
        <p:spPr>
          <a:xfrm>
            <a:off x="1194434" y="2313622"/>
            <a:ext cx="4234815" cy="2032286"/>
          </a:xfrm>
          <a:prstGeom prst="rect">
            <a:avLst/>
          </a:prstGeom>
        </p:spPr>
      </p:pic>
    </p:spTree>
    <p:extLst>
      <p:ext uri="{BB962C8B-B14F-4D97-AF65-F5344CB8AC3E}">
        <p14:creationId xmlns:p14="http://schemas.microsoft.com/office/powerpoint/2010/main" val="7172169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6.17 Putting It All Together</a:t>
            </a:r>
          </a:p>
        </p:txBody>
      </p:sp>
      <p:sp>
        <p:nvSpPr>
          <p:cNvPr id="3" name="Content Placeholder 2"/>
          <p:cNvSpPr>
            <a:spLocks noGrp="1"/>
          </p:cNvSpPr>
          <p:nvPr>
            <p:ph idx="1"/>
          </p:nvPr>
        </p:nvSpPr>
        <p:spPr>
          <a:xfrm>
            <a:off x="838200" y="1825624"/>
            <a:ext cx="11353800" cy="4940935"/>
          </a:xfrm>
        </p:spPr>
        <p:txBody>
          <a:bodyPr>
            <a:normAutofit/>
          </a:bodyPr>
          <a:lstStyle/>
          <a:p>
            <a:r>
              <a:rPr lang="en-US" i="1" dirty="0"/>
              <a:t>Test the Code, Yet Again</a:t>
            </a:r>
            <a:endParaRPr lang="en-US" dirty="0"/>
          </a:p>
          <a:p>
            <a:pPr lvl="1"/>
            <a:r>
              <a:rPr lang="en-US" dirty="0"/>
              <a:t>The Teddy Bear keeps moving toward its original targeted pickup, then keeps going past it without collecting it.</a:t>
            </a:r>
          </a:p>
          <a:p>
            <a:r>
              <a:rPr lang="en-US" i="1" dirty="0"/>
              <a:t>Write the Code (for the fourth time)</a:t>
            </a:r>
          </a:p>
          <a:p>
            <a:pPr lvl="1"/>
            <a:r>
              <a:rPr lang="en-US" dirty="0"/>
              <a:t>If we go to the code, right-click the collecting field, and select Find references, we discover that the field is never set in the code at all (except when it's initialized)! Let's fix that now.</a:t>
            </a:r>
          </a:p>
          <a:p>
            <a:pPr lvl="1"/>
            <a:r>
              <a:rPr lang="en-US" dirty="0"/>
              <a:t>First, we decide when collecting should be set to true. That should happen in the </a:t>
            </a:r>
            <a:r>
              <a:rPr lang="en-US" b="1" dirty="0" err="1"/>
              <a:t>OnMouseDown</a:t>
            </a:r>
            <a:r>
              <a:rPr lang="en-US" dirty="0"/>
              <a:t> method just before we call the </a:t>
            </a:r>
            <a:r>
              <a:rPr lang="en-US" b="1" dirty="0" err="1"/>
              <a:t>GoToNextPickup</a:t>
            </a:r>
            <a:r>
              <a:rPr lang="en-US" dirty="0"/>
              <a:t> method.</a:t>
            </a:r>
          </a:p>
          <a:p>
            <a:pPr lvl="1"/>
            <a:r>
              <a:rPr lang="en-US" dirty="0"/>
              <a:t>Next, we decide when collecting should be set to false. That should happen in the </a:t>
            </a:r>
            <a:r>
              <a:rPr lang="en-US" b="1" dirty="0" err="1"/>
              <a:t>GoToNextPickup</a:t>
            </a:r>
            <a:r>
              <a:rPr lang="en-US" dirty="0"/>
              <a:t> method if there are no more </a:t>
            </a:r>
            <a:r>
              <a:rPr lang="en-US" i="1" dirty="0"/>
              <a:t>Pickups</a:t>
            </a:r>
            <a:r>
              <a:rPr lang="en-US" dirty="0"/>
              <a:t> to be collected in the scene. We know that's the case if the </a:t>
            </a:r>
            <a:r>
              <a:rPr lang="en-US" b="1" dirty="0" err="1"/>
              <a:t>GetClosestPickup</a:t>
            </a:r>
            <a:r>
              <a:rPr lang="en-US" dirty="0"/>
              <a:t> method returns null when we call it.</a:t>
            </a:r>
          </a:p>
          <a:p>
            <a:pPr lvl="1"/>
            <a:endParaRPr lang="en-US" dirty="0"/>
          </a:p>
          <a:p>
            <a:pPr lvl="1"/>
            <a:endParaRPr lang="en-US" dirty="0"/>
          </a:p>
          <a:p>
            <a:pPr lvl="1"/>
            <a:endParaRPr lang="en-US" dirty="0"/>
          </a:p>
          <a:p>
            <a:pPr marL="0" indent="0">
              <a:buNone/>
            </a:pPr>
            <a:endParaRPr lang="en-US" dirty="0"/>
          </a:p>
        </p:txBody>
      </p:sp>
    </p:spTree>
    <p:extLst>
      <p:ext uri="{BB962C8B-B14F-4D97-AF65-F5344CB8AC3E}">
        <p14:creationId xmlns:p14="http://schemas.microsoft.com/office/powerpoint/2010/main" val="28079875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6.18 Common Mistakes</a:t>
            </a:r>
          </a:p>
        </p:txBody>
      </p:sp>
      <p:sp>
        <p:nvSpPr>
          <p:cNvPr id="3" name="Content Placeholder 2"/>
          <p:cNvSpPr>
            <a:spLocks noGrp="1"/>
          </p:cNvSpPr>
          <p:nvPr>
            <p:ph idx="1"/>
          </p:nvPr>
        </p:nvSpPr>
        <p:spPr>
          <a:xfrm>
            <a:off x="838200" y="1825624"/>
            <a:ext cx="11353800" cy="4940935"/>
          </a:xfrm>
        </p:spPr>
        <p:txBody>
          <a:bodyPr>
            <a:normAutofit/>
          </a:bodyPr>
          <a:lstStyle/>
          <a:p>
            <a:r>
              <a:rPr lang="en-US" i="1" dirty="0"/>
              <a:t>Using the Wrong Condition in a For Loop</a:t>
            </a:r>
            <a:endParaRPr lang="en-US" dirty="0"/>
          </a:p>
          <a:p>
            <a:r>
              <a:rPr lang="en-US" i="1" dirty="0"/>
              <a:t>Changing the Array or Collection You're Iterating Over With a </a:t>
            </a:r>
            <a:r>
              <a:rPr lang="en-US" i="1" dirty="0" err="1"/>
              <a:t>Foreach</a:t>
            </a:r>
            <a:r>
              <a:rPr lang="en-US" i="1" dirty="0"/>
              <a:t> Loop</a:t>
            </a:r>
            <a:endParaRPr lang="en-US" dirty="0"/>
          </a:p>
        </p:txBody>
      </p:sp>
    </p:spTree>
    <p:extLst>
      <p:ext uri="{BB962C8B-B14F-4D97-AF65-F5344CB8AC3E}">
        <p14:creationId xmlns:p14="http://schemas.microsoft.com/office/powerpoint/2010/main" val="1375223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6.9 Iteration Control Structure</a:t>
            </a:r>
          </a:p>
        </p:txBody>
      </p:sp>
      <p:sp>
        <p:nvSpPr>
          <p:cNvPr id="3" name="Content Placeholder 2"/>
          <p:cNvSpPr>
            <a:spLocks noGrp="1"/>
          </p:cNvSpPr>
          <p:nvPr>
            <p:ph idx="1"/>
          </p:nvPr>
        </p:nvSpPr>
        <p:spPr>
          <a:xfrm>
            <a:off x="838200" y="1825624"/>
            <a:ext cx="11209020" cy="4780915"/>
          </a:xfrm>
        </p:spPr>
        <p:txBody>
          <a:bodyPr/>
          <a:lstStyle/>
          <a:p>
            <a:pPr marL="0" indent="0">
              <a:buNone/>
            </a:pPr>
            <a:r>
              <a:rPr lang="en-US" i="1" dirty="0"/>
              <a:t>Example 6.1</a:t>
            </a:r>
            <a:r>
              <a:rPr lang="en-US" dirty="0"/>
              <a:t>: </a:t>
            </a:r>
            <a:r>
              <a:rPr lang="en-US" i="1" dirty="0"/>
              <a:t>Printing All the Cards in a Hand</a:t>
            </a:r>
          </a:p>
          <a:p>
            <a:r>
              <a:rPr lang="en-US" dirty="0"/>
              <a:t>Problem Description: Write an algorithm that will print out all the cards in a hand.</a:t>
            </a:r>
          </a:p>
          <a:p>
            <a:r>
              <a:rPr lang="en-US" dirty="0"/>
              <a:t>Algorithm</a:t>
            </a:r>
          </a:p>
          <a:p>
            <a:endParaRPr lang="en-US" dirty="0"/>
          </a:p>
        </p:txBody>
      </p:sp>
      <p:pic>
        <p:nvPicPr>
          <p:cNvPr id="5" name="Picture 4"/>
          <p:cNvPicPr>
            <a:picLocks noChangeAspect="1"/>
          </p:cNvPicPr>
          <p:nvPr/>
        </p:nvPicPr>
        <p:blipFill>
          <a:blip r:embed="rId2"/>
          <a:stretch>
            <a:fillRect/>
          </a:stretch>
        </p:blipFill>
        <p:spPr>
          <a:xfrm>
            <a:off x="1147762" y="3720780"/>
            <a:ext cx="4029884" cy="656909"/>
          </a:xfrm>
          <a:prstGeom prst="rect">
            <a:avLst/>
          </a:prstGeom>
        </p:spPr>
      </p:pic>
    </p:spTree>
    <p:extLst>
      <p:ext uri="{BB962C8B-B14F-4D97-AF65-F5344CB8AC3E}">
        <p14:creationId xmlns:p14="http://schemas.microsoft.com/office/powerpoint/2010/main" val="1189955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6.10 For Loops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2054541"/>
            <a:ext cx="10515600" cy="3997581"/>
          </a:xfrm>
          <a:prstGeom prst="rect">
            <a:avLst/>
          </a:prstGeom>
        </p:spPr>
      </p:pic>
    </p:spTree>
    <p:extLst>
      <p:ext uri="{BB962C8B-B14F-4D97-AF65-F5344CB8AC3E}">
        <p14:creationId xmlns:p14="http://schemas.microsoft.com/office/powerpoint/2010/main" val="179451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6.10 For Loops</a:t>
            </a:r>
          </a:p>
        </p:txBody>
      </p:sp>
      <p:sp>
        <p:nvSpPr>
          <p:cNvPr id="3" name="Content Placeholder 2"/>
          <p:cNvSpPr>
            <a:spLocks noGrp="1"/>
          </p:cNvSpPr>
          <p:nvPr>
            <p:ph idx="1"/>
          </p:nvPr>
        </p:nvSpPr>
        <p:spPr>
          <a:xfrm>
            <a:off x="838200" y="1825624"/>
            <a:ext cx="11220450" cy="4940935"/>
          </a:xfrm>
        </p:spPr>
        <p:txBody>
          <a:bodyPr>
            <a:normAutofit/>
          </a:bodyPr>
          <a:lstStyle/>
          <a:p>
            <a:r>
              <a:rPr lang="en-US" dirty="0"/>
              <a:t>Implement the code for the algorithm in Example 6.1</a:t>
            </a:r>
          </a:p>
          <a:p>
            <a:pPr lvl="1"/>
            <a:r>
              <a:rPr lang="en-US" dirty="0"/>
              <a:t>First add the start and end of the for loop</a:t>
            </a:r>
          </a:p>
          <a:p>
            <a:pPr lvl="1"/>
            <a:endParaRPr lang="en-US" dirty="0"/>
          </a:p>
          <a:p>
            <a:pPr lvl="1"/>
            <a:endParaRPr lang="en-US" dirty="0"/>
          </a:p>
          <a:p>
            <a:pPr lvl="1"/>
            <a:endParaRPr lang="en-US" dirty="0"/>
          </a:p>
          <a:p>
            <a:pPr lvl="1"/>
            <a:endParaRPr lang="en-US" dirty="0"/>
          </a:p>
          <a:p>
            <a:pPr marL="0" indent="0">
              <a:buNone/>
            </a:pPr>
            <a:r>
              <a:rPr lang="en-US" i="1" dirty="0"/>
              <a:t>Example 6.2: Printing Squares of the Integers from 1 to n</a:t>
            </a:r>
            <a:endParaRPr lang="en-US" dirty="0"/>
          </a:p>
          <a:p>
            <a:r>
              <a:rPr lang="en-US" dirty="0"/>
              <a:t>Problem Description: Write a program that will print the squares of the integers from 1 to n, where n is provided by the user.</a:t>
            </a:r>
            <a:br>
              <a:rPr lang="en-US" dirty="0"/>
            </a:br>
            <a:endParaRPr lang="en-US" dirty="0"/>
          </a:p>
          <a:p>
            <a:pPr lvl="1"/>
            <a:endParaRPr lang="en-US" dirty="0"/>
          </a:p>
          <a:p>
            <a:pPr lvl="1"/>
            <a:endParaRPr lang="en-US" dirty="0"/>
          </a:p>
        </p:txBody>
      </p:sp>
      <p:pic>
        <p:nvPicPr>
          <p:cNvPr id="6" name="Picture 5"/>
          <p:cNvPicPr>
            <a:picLocks noChangeAspect="1"/>
          </p:cNvPicPr>
          <p:nvPr/>
        </p:nvPicPr>
        <p:blipFill>
          <a:blip r:embed="rId2"/>
          <a:stretch>
            <a:fillRect/>
          </a:stretch>
        </p:blipFill>
        <p:spPr>
          <a:xfrm>
            <a:off x="1473517" y="2771774"/>
            <a:ext cx="8731568" cy="1525905"/>
          </a:xfrm>
          <a:prstGeom prst="rect">
            <a:avLst/>
          </a:prstGeom>
        </p:spPr>
      </p:pic>
    </p:spTree>
    <p:extLst>
      <p:ext uri="{BB962C8B-B14F-4D97-AF65-F5344CB8AC3E}">
        <p14:creationId xmlns:p14="http://schemas.microsoft.com/office/powerpoint/2010/main" val="3818354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6.10 For Loops</a:t>
            </a:r>
          </a:p>
        </p:txBody>
      </p:sp>
      <p:sp>
        <p:nvSpPr>
          <p:cNvPr id="3" name="Content Placeholder 2"/>
          <p:cNvSpPr>
            <a:spLocks noGrp="1"/>
          </p:cNvSpPr>
          <p:nvPr>
            <p:ph idx="1"/>
          </p:nvPr>
        </p:nvSpPr>
        <p:spPr>
          <a:xfrm>
            <a:off x="838200" y="1825624"/>
            <a:ext cx="11220450" cy="4940935"/>
          </a:xfrm>
        </p:spPr>
        <p:txBody>
          <a:bodyPr>
            <a:normAutofit/>
          </a:bodyPr>
          <a:lstStyle/>
          <a:p>
            <a:pPr marL="0" indent="0">
              <a:buNone/>
            </a:pPr>
            <a:r>
              <a:rPr lang="en-US" i="1" dirty="0"/>
              <a:t>Example 6.2: Printing Squares of the Integers from 1 to n</a:t>
            </a:r>
            <a:endParaRPr lang="en-US" dirty="0"/>
          </a:p>
          <a:p>
            <a:r>
              <a:rPr lang="en-US" dirty="0"/>
              <a:t>Algorithm</a:t>
            </a:r>
          </a:p>
          <a:p>
            <a:endParaRPr lang="en-US" dirty="0"/>
          </a:p>
          <a:p>
            <a:endParaRPr lang="en-US" dirty="0"/>
          </a:p>
          <a:p>
            <a:r>
              <a:rPr lang="en-US" dirty="0"/>
              <a:t>Implementation</a:t>
            </a:r>
            <a:br>
              <a:rPr lang="en-US" dirty="0"/>
            </a:br>
            <a:endParaRPr lang="en-US" dirty="0"/>
          </a:p>
          <a:p>
            <a:pPr lvl="1"/>
            <a:endParaRPr lang="en-US" dirty="0"/>
          </a:p>
          <a:p>
            <a:pPr lvl="1"/>
            <a:endParaRPr lang="en-US" dirty="0"/>
          </a:p>
        </p:txBody>
      </p:sp>
      <p:pic>
        <p:nvPicPr>
          <p:cNvPr id="4" name="Picture 3"/>
          <p:cNvPicPr>
            <a:picLocks noChangeAspect="1"/>
          </p:cNvPicPr>
          <p:nvPr/>
        </p:nvPicPr>
        <p:blipFill>
          <a:blip r:embed="rId2"/>
          <a:stretch>
            <a:fillRect/>
          </a:stretch>
        </p:blipFill>
        <p:spPr>
          <a:xfrm>
            <a:off x="1122712" y="2796540"/>
            <a:ext cx="5325713" cy="963930"/>
          </a:xfrm>
          <a:prstGeom prst="rect">
            <a:avLst/>
          </a:prstGeom>
        </p:spPr>
      </p:pic>
      <p:pic>
        <p:nvPicPr>
          <p:cNvPr id="5" name="Picture 4"/>
          <p:cNvPicPr>
            <a:picLocks noChangeAspect="1"/>
          </p:cNvPicPr>
          <p:nvPr/>
        </p:nvPicPr>
        <p:blipFill>
          <a:blip r:embed="rId3"/>
          <a:stretch>
            <a:fillRect/>
          </a:stretch>
        </p:blipFill>
        <p:spPr>
          <a:xfrm>
            <a:off x="1122712" y="4393882"/>
            <a:ext cx="7660716" cy="2281238"/>
          </a:xfrm>
          <a:prstGeom prst="rect">
            <a:avLst/>
          </a:prstGeom>
        </p:spPr>
      </p:pic>
    </p:spTree>
    <p:extLst>
      <p:ext uri="{BB962C8B-B14F-4D97-AF65-F5344CB8AC3E}">
        <p14:creationId xmlns:p14="http://schemas.microsoft.com/office/powerpoint/2010/main" val="1641498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6.11 </a:t>
            </a:r>
            <a:r>
              <a:rPr lang="en-US" b="1" dirty="0" err="1"/>
              <a:t>Foreach</a:t>
            </a:r>
            <a:r>
              <a:rPr lang="en-US" b="1" dirty="0"/>
              <a:t> Loops</a:t>
            </a:r>
          </a:p>
        </p:txBody>
      </p:sp>
      <p:sp>
        <p:nvSpPr>
          <p:cNvPr id="3" name="Content Placeholder 2"/>
          <p:cNvSpPr>
            <a:spLocks noGrp="1"/>
          </p:cNvSpPr>
          <p:nvPr>
            <p:ph idx="1"/>
          </p:nvPr>
        </p:nvSpPr>
        <p:spPr>
          <a:xfrm>
            <a:off x="838200" y="1825624"/>
            <a:ext cx="11220450" cy="4940935"/>
          </a:xfrm>
        </p:spPr>
        <p:txBody>
          <a:bodyPr>
            <a:normAutofit/>
          </a:bodyPr>
          <a:lstStyle/>
          <a:p>
            <a:pPr marL="0" indent="0">
              <a:buNone/>
            </a:pPr>
            <a:endParaRPr lang="en-US" dirty="0"/>
          </a:p>
          <a:p>
            <a:pPr lvl="1"/>
            <a:endParaRPr lang="en-US" dirty="0"/>
          </a:p>
        </p:txBody>
      </p:sp>
      <p:pic>
        <p:nvPicPr>
          <p:cNvPr id="7" name="Picture 6"/>
          <p:cNvPicPr>
            <a:picLocks noChangeAspect="1"/>
          </p:cNvPicPr>
          <p:nvPr/>
        </p:nvPicPr>
        <p:blipFill>
          <a:blip r:embed="rId2"/>
          <a:stretch>
            <a:fillRect/>
          </a:stretch>
        </p:blipFill>
        <p:spPr>
          <a:xfrm>
            <a:off x="1662559" y="1914524"/>
            <a:ext cx="8866881" cy="3194685"/>
          </a:xfrm>
          <a:prstGeom prst="rect">
            <a:avLst/>
          </a:prstGeom>
        </p:spPr>
      </p:pic>
    </p:spTree>
    <p:extLst>
      <p:ext uri="{BB962C8B-B14F-4D97-AF65-F5344CB8AC3E}">
        <p14:creationId xmlns:p14="http://schemas.microsoft.com/office/powerpoint/2010/main" val="245790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6.11 </a:t>
            </a:r>
            <a:r>
              <a:rPr lang="en-US" b="1" dirty="0" err="1"/>
              <a:t>Foreach</a:t>
            </a:r>
            <a:r>
              <a:rPr lang="en-US" b="1" dirty="0"/>
              <a:t> Loops</a:t>
            </a:r>
          </a:p>
        </p:txBody>
      </p:sp>
      <p:sp>
        <p:nvSpPr>
          <p:cNvPr id="3" name="Content Placeholder 2"/>
          <p:cNvSpPr>
            <a:spLocks noGrp="1"/>
          </p:cNvSpPr>
          <p:nvPr>
            <p:ph idx="1"/>
          </p:nvPr>
        </p:nvSpPr>
        <p:spPr>
          <a:xfrm>
            <a:off x="838200" y="1825624"/>
            <a:ext cx="11220450" cy="4940935"/>
          </a:xfrm>
        </p:spPr>
        <p:txBody>
          <a:bodyPr>
            <a:normAutofit/>
          </a:bodyPr>
          <a:lstStyle/>
          <a:p>
            <a:r>
              <a:rPr lang="en-US" dirty="0"/>
              <a:t>Print the cards in our hand again using a </a:t>
            </a:r>
            <a:r>
              <a:rPr lang="en-US" dirty="0" err="1"/>
              <a:t>foreach</a:t>
            </a:r>
            <a:r>
              <a:rPr lang="en-US" dirty="0"/>
              <a:t> loop</a:t>
            </a:r>
          </a:p>
          <a:p>
            <a:pPr lvl="1"/>
            <a:endParaRPr lang="en-US" dirty="0"/>
          </a:p>
        </p:txBody>
      </p:sp>
      <p:pic>
        <p:nvPicPr>
          <p:cNvPr id="4" name="Picture 3"/>
          <p:cNvPicPr>
            <a:picLocks noChangeAspect="1"/>
          </p:cNvPicPr>
          <p:nvPr/>
        </p:nvPicPr>
        <p:blipFill>
          <a:blip r:embed="rId2"/>
          <a:stretch>
            <a:fillRect/>
          </a:stretch>
        </p:blipFill>
        <p:spPr>
          <a:xfrm>
            <a:off x="1156334" y="2330767"/>
            <a:ext cx="7329635" cy="1418273"/>
          </a:xfrm>
          <a:prstGeom prst="rect">
            <a:avLst/>
          </a:prstGeom>
        </p:spPr>
      </p:pic>
    </p:spTree>
    <p:extLst>
      <p:ext uri="{BB962C8B-B14F-4D97-AF65-F5344CB8AC3E}">
        <p14:creationId xmlns:p14="http://schemas.microsoft.com/office/powerpoint/2010/main" val="2792498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1096</TotalTime>
  <Words>1238</Words>
  <Application>Microsoft Office PowerPoint</Application>
  <PresentationFormat>Widescreen</PresentationFormat>
  <Paragraphs>180</Paragraphs>
  <Slides>36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Module 6</vt:lpstr>
      <vt:lpstr>Iteration: For and Foreach Loops</vt:lpstr>
      <vt:lpstr>Content (slot 2)</vt:lpstr>
      <vt:lpstr>6.9 Iteration Control Structure</vt:lpstr>
      <vt:lpstr>6.10 For Loops</vt:lpstr>
      <vt:lpstr>6.10 For Loops</vt:lpstr>
      <vt:lpstr>6.10 For Loops</vt:lpstr>
      <vt:lpstr>6.11 Foreach Loops</vt:lpstr>
      <vt:lpstr>6.11 Foreach Loops</vt:lpstr>
      <vt:lpstr>6.12 Choosing Between For and Foreach Loops</vt:lpstr>
      <vt:lpstr>6.13 Nested Loops</vt:lpstr>
      <vt:lpstr>6.13 Nested Loops</vt:lpstr>
      <vt:lpstr>6.14 Arrays and Loops – “Walking the Array”</vt:lpstr>
      <vt:lpstr>6.14 Arrays and Loops – “Walking the Array”</vt:lpstr>
      <vt:lpstr>6.14 Arrays and Loops – “Walking the Array”</vt:lpstr>
      <vt:lpstr>Exercise 23: Keeping the Odd</vt:lpstr>
      <vt:lpstr>Exercise 24: For and Foreach Loops</vt:lpstr>
      <vt:lpstr>PowerPoint Presentation</vt:lpstr>
      <vt:lpstr>6.15 Blowing Up Teddies, Take 1 ()</vt:lpstr>
      <vt:lpstr>6.16 Blowing Up Teddies, Take 2</vt:lpstr>
      <vt:lpstr>6.17 Putting It All Together</vt:lpstr>
      <vt:lpstr>6.17 Putting It All Together</vt:lpstr>
      <vt:lpstr>6.17 Putting It All Together</vt:lpstr>
      <vt:lpstr>6.17 Putting It All Together</vt:lpstr>
      <vt:lpstr>6.17 Putting It All Together</vt:lpstr>
      <vt:lpstr>6.17 Putting It All Together</vt:lpstr>
      <vt:lpstr>6.17 Putting It All Together</vt:lpstr>
      <vt:lpstr>6.17 Putting It All Together</vt:lpstr>
      <vt:lpstr>6.17 Putting It All Together</vt:lpstr>
      <vt:lpstr>6.17 Putting It All Together</vt:lpstr>
      <vt:lpstr>6.17 Putting It All Together</vt:lpstr>
      <vt:lpstr>6.17 Putting It All Together</vt:lpstr>
      <vt:lpstr>6.17 Putting It All Together</vt:lpstr>
      <vt:lpstr>6.17 Putting It All Together</vt:lpstr>
      <vt:lpstr>6.17 Putting It All Together</vt:lpstr>
      <vt:lpstr>6.18 Common Mistakes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dc:title>
  <dc:creator>USER</dc:creator>
  <cp:lastModifiedBy>Phu Chu Dinh</cp:lastModifiedBy>
  <cp:revision>84</cp:revision>
  <dcterms:created xsi:type="dcterms:W3CDTF">2021-12-27T06:57:36Z</dcterms:created>
  <dcterms:modified xsi:type="dcterms:W3CDTF">2022-04-19T02:46:41Z</dcterms:modified>
</cp:coreProperties>
</file>