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303" r:id="rId7"/>
    <p:sldId id="305" r:id="rId8"/>
    <p:sldId id="262" r:id="rId9"/>
    <p:sldId id="263" r:id="rId10"/>
    <p:sldId id="264" r:id="rId11"/>
    <p:sldId id="265" r:id="rId12"/>
    <p:sldId id="266" r:id="rId13"/>
    <p:sldId id="275" r:id="rId14"/>
    <p:sldId id="306" r:id="rId15"/>
    <p:sldId id="267" r:id="rId16"/>
    <p:sldId id="304" r:id="rId17"/>
    <p:sldId id="268" r:id="rId18"/>
    <p:sldId id="269" r:id="rId19"/>
    <p:sldId id="270" r:id="rId20"/>
    <p:sldId id="271" r:id="rId21"/>
    <p:sldId id="307" r:id="rId22"/>
    <p:sldId id="272" r:id="rId23"/>
    <p:sldId id="273" r:id="rId24"/>
    <p:sldId id="274" r:id="rId25"/>
    <p:sldId id="276" r:id="rId26"/>
    <p:sldId id="277" r:id="rId27"/>
    <p:sldId id="278" r:id="rId28"/>
    <p:sldId id="279" r:id="rId29"/>
    <p:sldId id="280" r:id="rId30"/>
    <p:sldId id="281" r:id="rId31"/>
    <p:sldId id="283" r:id="rId32"/>
    <p:sldId id="282" r:id="rId33"/>
    <p:sldId id="308" r:id="rId34"/>
    <p:sldId id="30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8" autoAdjust="0"/>
    <p:restoredTop sz="94660"/>
  </p:normalViewPr>
  <p:slideViewPr>
    <p:cSldViewPr snapToGrid="0">
      <p:cViewPr varScale="1">
        <p:scale>
          <a:sx n="87" d="100"/>
          <a:sy n="87" d="100"/>
        </p:scale>
        <p:origin x="42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231253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195722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7354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323332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318835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C658EB-0B22-453E-9172-4357FEA36950}"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184214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C658EB-0B22-453E-9172-4357FEA36950}"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263992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C658EB-0B22-453E-9172-4357FEA36950}"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273552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658EB-0B22-453E-9172-4357FEA36950}"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139214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658EB-0B22-453E-9172-4357FEA36950}"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915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658EB-0B22-453E-9172-4357FEA36950}"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223853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658EB-0B22-453E-9172-4357FEA36950}" type="datetimeFigureOut">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2FE49-E130-4A70-86D5-AA785B7BC8FE}" type="slidenum">
              <a:rPr lang="en-US" smtClean="0"/>
              <a:t>‹#›</a:t>
            </a:fld>
            <a:endParaRPr lang="en-US"/>
          </a:p>
        </p:txBody>
      </p:sp>
    </p:spTree>
    <p:extLst>
      <p:ext uri="{BB962C8B-B14F-4D97-AF65-F5344CB8AC3E}">
        <p14:creationId xmlns:p14="http://schemas.microsoft.com/office/powerpoint/2010/main" val="69093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7</a:t>
            </a:r>
          </a:p>
        </p:txBody>
      </p:sp>
      <p:sp>
        <p:nvSpPr>
          <p:cNvPr id="3" name="Subtitle 2"/>
          <p:cNvSpPr>
            <a:spLocks noGrp="1"/>
          </p:cNvSpPr>
          <p:nvPr>
            <p:ph type="subTitle" idx="1"/>
          </p:nvPr>
        </p:nvSpPr>
        <p:spPr/>
        <p:txBody>
          <a:bodyPr>
            <a:normAutofit/>
          </a:bodyPr>
          <a:lstStyle/>
          <a:p>
            <a:r>
              <a:rPr lang="en-US" sz="4800" b="1" dirty="0"/>
              <a:t>Abstraction and Console App Classes</a:t>
            </a:r>
          </a:p>
        </p:txBody>
      </p:sp>
      <p:pic>
        <p:nvPicPr>
          <p:cNvPr id="4" name="Picture 3" descr="logo - Trường Đại học FPT">
            <a:extLst>
              <a:ext uri="{FF2B5EF4-FFF2-40B4-BE49-F238E27FC236}">
                <a16:creationId xmlns:a16="http://schemas.microsoft.com/office/drawing/2014/main" id="{5FBC2CC8-3FF1-404D-9B81-05B29F6DC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801" y="780134"/>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19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b="1" dirty="0"/>
              <a:t>Implementing Classes in C#: Fields</a:t>
            </a:r>
            <a:endParaRPr lang="en-US" dirty="0"/>
          </a:p>
        </p:txBody>
      </p:sp>
      <p:sp>
        <p:nvSpPr>
          <p:cNvPr id="3" name="Content Placeholder 2"/>
          <p:cNvSpPr>
            <a:spLocks noGrp="1"/>
          </p:cNvSpPr>
          <p:nvPr>
            <p:ph idx="1"/>
          </p:nvPr>
        </p:nvSpPr>
        <p:spPr/>
        <p:txBody>
          <a:bodyPr/>
          <a:lstStyle/>
          <a:p>
            <a:r>
              <a:rPr lang="en-US" dirty="0"/>
              <a:t>Example: define Deck class</a:t>
            </a:r>
          </a:p>
        </p:txBody>
      </p:sp>
      <p:pic>
        <p:nvPicPr>
          <p:cNvPr id="4" name="Picture 3"/>
          <p:cNvPicPr>
            <a:picLocks noChangeAspect="1"/>
          </p:cNvPicPr>
          <p:nvPr/>
        </p:nvPicPr>
        <p:blipFill>
          <a:blip r:embed="rId2"/>
          <a:stretch>
            <a:fillRect/>
          </a:stretch>
        </p:blipFill>
        <p:spPr>
          <a:xfrm>
            <a:off x="1674494" y="2443161"/>
            <a:ext cx="3503296" cy="2128035"/>
          </a:xfrm>
          <a:prstGeom prst="rect">
            <a:avLst/>
          </a:prstGeom>
        </p:spPr>
      </p:pic>
    </p:spTree>
    <p:extLst>
      <p:ext uri="{BB962C8B-B14F-4D97-AF65-F5344CB8AC3E}">
        <p14:creationId xmlns:p14="http://schemas.microsoft.com/office/powerpoint/2010/main" val="150165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b="1" dirty="0"/>
              <a:t>Implementing Classes in C#: Fields</a:t>
            </a:r>
            <a:endParaRPr lang="en-US" dirty="0"/>
          </a:p>
        </p:txBody>
      </p:sp>
      <p:sp>
        <p:nvSpPr>
          <p:cNvPr id="3" name="Content Placeholder 2"/>
          <p:cNvSpPr>
            <a:spLocks noGrp="1"/>
          </p:cNvSpPr>
          <p:nvPr>
            <p:ph idx="1"/>
          </p:nvPr>
        </p:nvSpPr>
        <p:spPr>
          <a:xfrm>
            <a:off x="838200" y="1825624"/>
            <a:ext cx="11353800" cy="5032376"/>
          </a:xfrm>
        </p:spPr>
        <p:txBody>
          <a:bodyPr>
            <a:normAutofit fontScale="7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sz="3100" dirty="0"/>
              <a:t>A </a:t>
            </a:r>
            <a:r>
              <a:rPr lang="en-US" sz="3100" b="1" dirty="0"/>
              <a:t>private</a:t>
            </a:r>
            <a:r>
              <a:rPr lang="en-US" sz="3100" dirty="0"/>
              <a:t> variable is one that can only be looked at and modified by properties and methods contained in the class that declares the variable. </a:t>
            </a:r>
          </a:p>
          <a:p>
            <a:r>
              <a:rPr lang="en-US" sz="3100" dirty="0"/>
              <a:t>Making our variables private helps us keep our variables hidden inside our objects so that objects can only interact with one another through the object properties and methods. </a:t>
            </a:r>
          </a:p>
          <a:p>
            <a:r>
              <a:rPr lang="en-US" sz="3100" dirty="0"/>
              <a:t>Because making our variable private is such a good idea, if we don’t provide an access modifier at all the default for the variable in a class is private, so you only need to add an access modifier if you want something other than private for that variable.</a:t>
            </a:r>
          </a:p>
          <a:p>
            <a:r>
              <a:rPr lang="en-US" dirty="0"/>
              <a:t>Making the (private by default) fields in our Unity scripts visible in the Inspector by marking them with [</a:t>
            </a:r>
            <a:r>
              <a:rPr lang="en-US" dirty="0" err="1"/>
              <a:t>SerializeField</a:t>
            </a:r>
            <a:r>
              <a:rPr lang="en-US" dirty="0"/>
              <a:t>]</a:t>
            </a:r>
            <a:endParaRPr lang="en-US" sz="3100" dirty="0"/>
          </a:p>
          <a:p>
            <a:endParaRPr lang="en-US" dirty="0"/>
          </a:p>
        </p:txBody>
      </p:sp>
      <p:pic>
        <p:nvPicPr>
          <p:cNvPr id="5" name="Picture 4"/>
          <p:cNvPicPr>
            <a:picLocks noChangeAspect="1"/>
          </p:cNvPicPr>
          <p:nvPr/>
        </p:nvPicPr>
        <p:blipFill>
          <a:blip r:embed="rId2"/>
          <a:stretch>
            <a:fillRect/>
          </a:stretch>
        </p:blipFill>
        <p:spPr>
          <a:xfrm>
            <a:off x="1449461" y="1690688"/>
            <a:ext cx="8528929" cy="2521130"/>
          </a:xfrm>
          <a:prstGeom prst="rect">
            <a:avLst/>
          </a:prstGeom>
        </p:spPr>
      </p:pic>
    </p:spTree>
    <p:extLst>
      <p:ext uri="{BB962C8B-B14F-4D97-AF65-F5344CB8AC3E}">
        <p14:creationId xmlns:p14="http://schemas.microsoft.com/office/powerpoint/2010/main" val="3287412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b="1" dirty="0"/>
              <a:t>Implementing Classes in C#: Fields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r>
              <a:rPr lang="en-US" b="1" dirty="0"/>
              <a:t>Public</a:t>
            </a:r>
            <a:r>
              <a:rPr lang="en-US" dirty="0"/>
              <a:t> fields can be accessed directly by methods and objects outside the class; we’ll try to avoid public variables like the plague, but public constants are fine because consumers of the class can’t mess them up. </a:t>
            </a:r>
          </a:p>
          <a:p>
            <a:r>
              <a:rPr lang="en-US" b="1" dirty="0"/>
              <a:t>Protected</a:t>
            </a:r>
            <a:r>
              <a:rPr lang="en-US" dirty="0"/>
              <a:t> fields can be accessed within the class and by subclasses of this class (when we want to use inheritance, which we’ll discuss later in the book); we’ll only use protected fields if we’re using inheritance in our problem solution. </a:t>
            </a:r>
          </a:p>
          <a:p>
            <a:r>
              <a:rPr lang="en-US" dirty="0"/>
              <a:t>The two access modifiers, </a:t>
            </a:r>
            <a:r>
              <a:rPr lang="en-US" b="1" dirty="0"/>
              <a:t>internal</a:t>
            </a:r>
            <a:r>
              <a:rPr lang="en-US" dirty="0"/>
              <a:t> and </a:t>
            </a:r>
            <a:r>
              <a:rPr lang="en-US" b="1" dirty="0"/>
              <a:t>protected internal</a:t>
            </a:r>
            <a:r>
              <a:rPr lang="en-US" dirty="0"/>
              <a:t>, won’t be required for the problems we solve in this book (nor do we use them in any of the commercial games we develop).</a:t>
            </a:r>
          </a:p>
        </p:txBody>
      </p:sp>
    </p:spTree>
    <p:extLst>
      <p:ext uri="{BB962C8B-B14F-4D97-AF65-F5344CB8AC3E}">
        <p14:creationId xmlns:p14="http://schemas.microsoft.com/office/powerpoint/2010/main" val="426590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b="1" dirty="0"/>
              <a:t>Implementing Classes in C#: Fields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r>
              <a:rPr lang="en-US" dirty="0"/>
              <a:t>A </a:t>
            </a:r>
            <a:r>
              <a:rPr lang="en-US" b="1" dirty="0"/>
              <a:t>static</a:t>
            </a:r>
            <a:r>
              <a:rPr lang="en-US" dirty="0"/>
              <a:t> variable is a single variable that gets “shared” by every object that’s been created for that class. </a:t>
            </a:r>
          </a:p>
          <a:p>
            <a:pPr lvl="1"/>
            <a:r>
              <a:rPr lang="en-US" dirty="0"/>
              <a:t>Say we want to give each deck of cards a unique ID. Not only is this a classic example for static variables, we’ve actually had this precise need in one of our commercial games for our game objects. The highest ID that’s been used so far isn’t information that really belongs in one particular object of the class; it’s really class-wide information, since it applies to all objects of that class. </a:t>
            </a:r>
          </a:p>
          <a:p>
            <a:pPr lvl="1"/>
            <a:r>
              <a:rPr lang="en-US" dirty="0"/>
              <a:t>If we use a static variable, we can assign each new deck object a unique ID when we create it (that ID would be stored in an instance variable for the new object), then increment the static variable to make sure the next deck object we create gets a different ID. </a:t>
            </a:r>
            <a:br>
              <a:rPr lang="en-US" dirty="0"/>
            </a:br>
            <a:endParaRPr lang="en-US" dirty="0"/>
          </a:p>
        </p:txBody>
      </p:sp>
    </p:spTree>
    <p:extLst>
      <p:ext uri="{BB962C8B-B14F-4D97-AF65-F5344CB8AC3E}">
        <p14:creationId xmlns:p14="http://schemas.microsoft.com/office/powerpoint/2010/main" val="109919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27: A Classy Apple</a:t>
            </a:r>
          </a:p>
        </p:txBody>
      </p:sp>
      <p:sp>
        <p:nvSpPr>
          <p:cNvPr id="3" name="Content Placeholder 2"/>
          <p:cNvSpPr>
            <a:spLocks noGrp="1"/>
          </p:cNvSpPr>
          <p:nvPr>
            <p:ph idx="1"/>
          </p:nvPr>
        </p:nvSpPr>
        <p:spPr/>
        <p:txBody>
          <a:bodyPr/>
          <a:lstStyle/>
          <a:p>
            <a:r>
              <a:rPr lang="en-US" dirty="0"/>
              <a:t>View in LMS</a:t>
            </a:r>
          </a:p>
        </p:txBody>
      </p:sp>
    </p:spTree>
    <p:extLst>
      <p:ext uri="{BB962C8B-B14F-4D97-AF65-F5344CB8AC3E}">
        <p14:creationId xmlns:p14="http://schemas.microsoft.com/office/powerpoint/2010/main" val="238887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b="1" dirty="0"/>
              <a:t>Implementing Classes in C#: Properties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r>
              <a:rPr lang="en-US" dirty="0"/>
              <a:t>Properties are typically used to provide access to the fields in the class; in other words, to provide access to the state of the object. </a:t>
            </a:r>
          </a:p>
          <a:p>
            <a:r>
              <a:rPr lang="en-US" dirty="0"/>
              <a:t>The three kinds of access we can provide for a property are read access, write access, and read-write access.</a:t>
            </a:r>
          </a:p>
          <a:p>
            <a:pPr lvl="1"/>
            <a:r>
              <a:rPr lang="en-US" dirty="0"/>
              <a:t>read a property using a get </a:t>
            </a:r>
            <a:r>
              <a:rPr lang="en-US" dirty="0" err="1"/>
              <a:t>accessor</a:t>
            </a:r>
            <a:r>
              <a:rPr lang="en-US" dirty="0"/>
              <a:t>.</a:t>
            </a:r>
          </a:p>
          <a:p>
            <a:pPr lvl="1"/>
            <a:r>
              <a:rPr lang="en-US" dirty="0"/>
              <a:t>write a property using a set </a:t>
            </a:r>
            <a:r>
              <a:rPr lang="en-US" dirty="0" err="1"/>
              <a:t>accessor</a:t>
            </a:r>
            <a:r>
              <a:rPr lang="en-US" dirty="0"/>
              <a:t>. </a:t>
            </a:r>
          </a:p>
          <a:p>
            <a:pPr lvl="1"/>
            <a:r>
              <a:rPr lang="en-US" dirty="0"/>
              <a:t>to allow both read and write access (typically called read-write access) to the property, provide both get and set </a:t>
            </a:r>
            <a:r>
              <a:rPr lang="en-US" dirty="0" err="1"/>
              <a:t>accessors</a:t>
            </a:r>
            <a:r>
              <a:rPr lang="en-US" dirty="0"/>
              <a:t> for the property.</a:t>
            </a:r>
          </a:p>
        </p:txBody>
      </p:sp>
    </p:spTree>
    <p:extLst>
      <p:ext uri="{BB962C8B-B14F-4D97-AF65-F5344CB8AC3E}">
        <p14:creationId xmlns:p14="http://schemas.microsoft.com/office/powerpoint/2010/main" val="121774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b="1" dirty="0"/>
              <a:t>Implementing Classes in C#: Properties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Example: </a:t>
            </a:r>
          </a:p>
        </p:txBody>
      </p:sp>
      <p:pic>
        <p:nvPicPr>
          <p:cNvPr id="4" name="Picture 3"/>
          <p:cNvPicPr>
            <a:picLocks noChangeAspect="1"/>
          </p:cNvPicPr>
          <p:nvPr/>
        </p:nvPicPr>
        <p:blipFill>
          <a:blip r:embed="rId2"/>
          <a:stretch>
            <a:fillRect/>
          </a:stretch>
        </p:blipFill>
        <p:spPr>
          <a:xfrm>
            <a:off x="2380297" y="1825624"/>
            <a:ext cx="6266620" cy="1550504"/>
          </a:xfrm>
          <a:prstGeom prst="rect">
            <a:avLst/>
          </a:prstGeom>
        </p:spPr>
      </p:pic>
      <p:pic>
        <p:nvPicPr>
          <p:cNvPr id="5" name="Picture 4"/>
          <p:cNvPicPr>
            <a:picLocks noChangeAspect="1"/>
          </p:cNvPicPr>
          <p:nvPr/>
        </p:nvPicPr>
        <p:blipFill>
          <a:blip r:embed="rId3"/>
          <a:stretch>
            <a:fillRect/>
          </a:stretch>
        </p:blipFill>
        <p:spPr>
          <a:xfrm>
            <a:off x="2380297" y="3376128"/>
            <a:ext cx="8450249" cy="1783080"/>
          </a:xfrm>
          <a:prstGeom prst="rect">
            <a:avLst/>
          </a:prstGeom>
        </p:spPr>
      </p:pic>
      <p:pic>
        <p:nvPicPr>
          <p:cNvPr id="7" name="Picture 6"/>
          <p:cNvPicPr>
            <a:picLocks noChangeAspect="1"/>
          </p:cNvPicPr>
          <p:nvPr/>
        </p:nvPicPr>
        <p:blipFill>
          <a:blip r:embed="rId4"/>
          <a:stretch>
            <a:fillRect/>
          </a:stretch>
        </p:blipFill>
        <p:spPr>
          <a:xfrm>
            <a:off x="2903756" y="5461065"/>
            <a:ext cx="3691353" cy="1360681"/>
          </a:xfrm>
          <a:prstGeom prst="rect">
            <a:avLst/>
          </a:prstGeom>
        </p:spPr>
      </p:pic>
    </p:spTree>
    <p:extLst>
      <p:ext uri="{BB962C8B-B14F-4D97-AF65-F5344CB8AC3E}">
        <p14:creationId xmlns:p14="http://schemas.microsoft.com/office/powerpoint/2010/main" val="1313492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b="1" dirty="0"/>
              <a:t>Implementing Classes in C#: Properties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endParaRPr lang="en-US" dirty="0"/>
          </a:p>
          <a:p>
            <a:endParaRPr lang="en-US" dirty="0"/>
          </a:p>
          <a:p>
            <a:endParaRPr lang="en-US" dirty="0"/>
          </a:p>
          <a:p>
            <a:endParaRPr lang="en-US" dirty="0"/>
          </a:p>
          <a:p>
            <a:endParaRPr lang="en-US" dirty="0"/>
          </a:p>
          <a:p>
            <a:r>
              <a:rPr lang="en-US" dirty="0"/>
              <a:t>Example:</a:t>
            </a:r>
          </a:p>
          <a:p>
            <a:endParaRPr lang="en-US" dirty="0"/>
          </a:p>
          <a:p>
            <a:endParaRPr lang="en-US" dirty="0"/>
          </a:p>
          <a:p>
            <a:endParaRPr lang="en-US" dirty="0"/>
          </a:p>
          <a:p>
            <a:endParaRPr lang="en-US" dirty="0"/>
          </a:p>
          <a:p>
            <a:endParaRPr lang="en-US" dirty="0"/>
          </a:p>
        </p:txBody>
      </p:sp>
      <p:pic>
        <p:nvPicPr>
          <p:cNvPr id="8" name="Picture 7"/>
          <p:cNvPicPr>
            <a:picLocks noChangeAspect="1"/>
          </p:cNvPicPr>
          <p:nvPr/>
        </p:nvPicPr>
        <p:blipFill>
          <a:blip r:embed="rId2"/>
          <a:stretch>
            <a:fillRect/>
          </a:stretch>
        </p:blipFill>
        <p:spPr>
          <a:xfrm>
            <a:off x="2932746" y="2067242"/>
            <a:ext cx="5727057" cy="2129790"/>
          </a:xfrm>
          <a:prstGeom prst="rect">
            <a:avLst/>
          </a:prstGeom>
        </p:spPr>
      </p:pic>
      <p:pic>
        <p:nvPicPr>
          <p:cNvPr id="9" name="Picture 8"/>
          <p:cNvPicPr>
            <a:picLocks noChangeAspect="1"/>
          </p:cNvPicPr>
          <p:nvPr/>
        </p:nvPicPr>
        <p:blipFill>
          <a:blip r:embed="rId3"/>
          <a:stretch>
            <a:fillRect/>
          </a:stretch>
        </p:blipFill>
        <p:spPr>
          <a:xfrm>
            <a:off x="2747962" y="4438650"/>
            <a:ext cx="3421516" cy="407670"/>
          </a:xfrm>
          <a:prstGeom prst="rect">
            <a:avLst/>
          </a:prstGeom>
        </p:spPr>
      </p:pic>
    </p:spTree>
    <p:extLst>
      <p:ext uri="{BB962C8B-B14F-4D97-AF65-F5344CB8AC3E}">
        <p14:creationId xmlns:p14="http://schemas.microsoft.com/office/powerpoint/2010/main" val="270041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b="1" dirty="0"/>
              <a:t>Implementing Classes in C#: Properties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r>
              <a:rPr lang="en-US" dirty="0"/>
              <a:t>So why not just make our fields public instead of private – then we won’t need to use properties at all? There are several reasons: </a:t>
            </a:r>
          </a:p>
          <a:p>
            <a:pPr lvl="1"/>
            <a:r>
              <a:rPr lang="en-US" dirty="0"/>
              <a:t>First, when we make a field public, any consumer of the class can both read and write the field. That might be fine in some cases, but in other cases (like the </a:t>
            </a:r>
            <a:r>
              <a:rPr lang="en-US" i="1" dirty="0"/>
              <a:t>Empty</a:t>
            </a:r>
            <a:r>
              <a:rPr lang="en-US" dirty="0"/>
              <a:t> property in our </a:t>
            </a:r>
            <a:r>
              <a:rPr lang="en-US" b="1" dirty="0"/>
              <a:t>Deck</a:t>
            </a:r>
            <a:r>
              <a:rPr lang="en-US" dirty="0"/>
              <a:t> class) we don’t want to let them both read and write. It’s therefore better – and easier – to always make our fields private and provide the properties necessary to let consumers access them as appropriate.</a:t>
            </a:r>
          </a:p>
          <a:p>
            <a:pPr lvl="1"/>
            <a:r>
              <a:rPr lang="en-US" dirty="0"/>
              <a:t>Second, we can provide error-checking in the set </a:t>
            </a:r>
            <a:r>
              <a:rPr lang="en-US" dirty="0" err="1"/>
              <a:t>accessor</a:t>
            </a:r>
            <a:r>
              <a:rPr lang="en-US" dirty="0"/>
              <a:t> to make sure the consumer setting the property isn’t setting it to an invalid value.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3604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b="1" dirty="0"/>
              <a:t>Implementing Classes in C#: Properties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pPr lvl="1"/>
            <a:r>
              <a:rPr lang="en-US" dirty="0"/>
              <a:t>Example: we can change our Damage property to make sure we clamp the property to 0 if the consumer tries to set the Damage property to a negative number.</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4198620" y="2785109"/>
            <a:ext cx="3539490" cy="3795975"/>
          </a:xfrm>
          <a:prstGeom prst="rect">
            <a:avLst/>
          </a:prstGeom>
        </p:spPr>
      </p:pic>
    </p:spTree>
    <p:extLst>
      <p:ext uri="{BB962C8B-B14F-4D97-AF65-F5344CB8AC3E}">
        <p14:creationId xmlns:p14="http://schemas.microsoft.com/office/powerpoint/2010/main" val="404822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lstStyle/>
          <a:p>
            <a:r>
              <a:rPr lang="en-US" dirty="0"/>
              <a:t>Develop abstractions for a variety of problems</a:t>
            </a:r>
          </a:p>
          <a:p>
            <a:r>
              <a:rPr lang="en-US" dirty="0"/>
              <a:t>Design a class to use in console applications</a:t>
            </a:r>
          </a:p>
          <a:p>
            <a:r>
              <a:rPr lang="en-US" dirty="0"/>
              <a:t>Implement the fields and properties in a console application class</a:t>
            </a:r>
          </a:p>
          <a:p>
            <a:r>
              <a:rPr lang="en-US" dirty="0"/>
              <a:t>Implement the constructors for a console application class</a:t>
            </a:r>
          </a:p>
          <a:p>
            <a:r>
              <a:rPr lang="en-US" dirty="0"/>
              <a:t>Implement the methods in a console application class</a:t>
            </a:r>
          </a:p>
        </p:txBody>
      </p:sp>
    </p:spTree>
    <p:extLst>
      <p:ext uri="{BB962C8B-B14F-4D97-AF65-F5344CB8AC3E}">
        <p14:creationId xmlns:p14="http://schemas.microsoft.com/office/powerpoint/2010/main" val="2612827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b="1" dirty="0"/>
              <a:t>Implementing Classes in C#: Properties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pPr lvl="1"/>
            <a:r>
              <a:rPr lang="en-US" dirty="0"/>
              <a:t>Finally, we can expose properties that are intuitive to the consumer of the class but require a little extra processing “under the hood.” </a:t>
            </a:r>
          </a:p>
          <a:p>
            <a:pPr lvl="1"/>
            <a:r>
              <a:rPr lang="en-US" dirty="0"/>
              <a:t>Example: we wanted to provide the upper left corner of the collider for a </a:t>
            </a:r>
            <a:r>
              <a:rPr lang="en-US" dirty="0" err="1"/>
              <a:t>TeddyBear</a:t>
            </a:r>
            <a:r>
              <a:rPr lang="en-US" dirty="0"/>
              <a:t> object.</a:t>
            </a:r>
          </a:p>
          <a:p>
            <a:endParaRPr lang="en-US" dirty="0"/>
          </a:p>
        </p:txBody>
      </p:sp>
      <p:pic>
        <p:nvPicPr>
          <p:cNvPr id="6" name="Picture 5"/>
          <p:cNvPicPr>
            <a:picLocks noChangeAspect="1"/>
          </p:cNvPicPr>
          <p:nvPr/>
        </p:nvPicPr>
        <p:blipFill>
          <a:blip r:embed="rId2"/>
          <a:stretch>
            <a:fillRect/>
          </a:stretch>
        </p:blipFill>
        <p:spPr>
          <a:xfrm>
            <a:off x="1826894" y="3610292"/>
            <a:ext cx="8138089" cy="2264728"/>
          </a:xfrm>
          <a:prstGeom prst="rect">
            <a:avLst/>
          </a:prstGeom>
        </p:spPr>
      </p:pic>
    </p:spTree>
    <p:extLst>
      <p:ext uri="{BB962C8B-B14F-4D97-AF65-F5344CB8AC3E}">
        <p14:creationId xmlns:p14="http://schemas.microsoft.com/office/powerpoint/2010/main" val="641565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28: Apple Fields and Properties</a:t>
            </a:r>
          </a:p>
        </p:txBody>
      </p:sp>
      <p:sp>
        <p:nvSpPr>
          <p:cNvPr id="3" name="Content Placeholder 2"/>
          <p:cNvSpPr>
            <a:spLocks noGrp="1"/>
          </p:cNvSpPr>
          <p:nvPr>
            <p:ph idx="1"/>
          </p:nvPr>
        </p:nvSpPr>
        <p:spPr/>
        <p:txBody>
          <a:bodyPr/>
          <a:lstStyle/>
          <a:p>
            <a:r>
              <a:rPr lang="en-US" dirty="0"/>
              <a:t>View in LMS</a:t>
            </a:r>
          </a:p>
        </p:txBody>
      </p:sp>
    </p:spTree>
    <p:extLst>
      <p:ext uri="{BB962C8B-B14F-4D97-AF65-F5344CB8AC3E}">
        <p14:creationId xmlns:p14="http://schemas.microsoft.com/office/powerpoint/2010/main" val="1838727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7.4</a:t>
            </a:r>
            <a:r>
              <a:rPr lang="en-US" dirty="0"/>
              <a:t> </a:t>
            </a:r>
            <a:r>
              <a:rPr lang="en-US" b="1" dirty="0"/>
              <a:t>Implementing Classes in C#: Constructors and Other Methods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r>
              <a:rPr lang="en-US" dirty="0"/>
              <a:t>Constructors are used to create new objects, where each object has its own </a:t>
            </a:r>
            <a:r>
              <a:rPr lang="en-US" i="1" dirty="0"/>
              <a:t>identity</a:t>
            </a:r>
            <a:r>
              <a:rPr lang="en-US" dirty="0"/>
              <a:t>. </a:t>
            </a:r>
          </a:p>
          <a:p>
            <a:r>
              <a:rPr lang="en-US" dirty="0"/>
              <a:t>Methods implement the </a:t>
            </a:r>
            <a:r>
              <a:rPr lang="en-US" i="1" dirty="0"/>
              <a:t>behavior </a:t>
            </a:r>
            <a:r>
              <a:rPr lang="en-US" dirty="0"/>
              <a:t>of the object.</a:t>
            </a:r>
          </a:p>
        </p:txBody>
      </p:sp>
    </p:spTree>
    <p:extLst>
      <p:ext uri="{BB962C8B-B14F-4D97-AF65-F5344CB8AC3E}">
        <p14:creationId xmlns:p14="http://schemas.microsoft.com/office/powerpoint/2010/main" val="3734269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7.4</a:t>
            </a:r>
            <a:r>
              <a:rPr lang="en-US" dirty="0"/>
              <a:t> </a:t>
            </a:r>
            <a:r>
              <a:rPr lang="en-US" b="1" dirty="0"/>
              <a:t>Implementing Classes in C#: Constructors and Other Methods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2401252" y="1825624"/>
            <a:ext cx="7372032" cy="4895216"/>
          </a:xfrm>
          <a:prstGeom prst="rect">
            <a:avLst/>
          </a:prstGeom>
        </p:spPr>
      </p:pic>
    </p:spTree>
    <p:extLst>
      <p:ext uri="{BB962C8B-B14F-4D97-AF65-F5344CB8AC3E}">
        <p14:creationId xmlns:p14="http://schemas.microsoft.com/office/powerpoint/2010/main" val="60253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7.4</a:t>
            </a:r>
            <a:r>
              <a:rPr lang="en-US" dirty="0"/>
              <a:t> </a:t>
            </a:r>
            <a:r>
              <a:rPr lang="en-US" b="1" dirty="0"/>
              <a:t>Implementing Classes in C#: Constructors and Other Methods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r>
              <a:rPr lang="en-US" dirty="0"/>
              <a:t>The first part of the method (the part starting with the access modifier and ending just before the open curly brace) is called the </a:t>
            </a:r>
            <a:r>
              <a:rPr lang="en-US" i="1" dirty="0"/>
              <a:t>method header</a:t>
            </a:r>
            <a:r>
              <a:rPr lang="en-US" dirty="0"/>
              <a:t>. Let’s take a closer look.</a:t>
            </a:r>
          </a:p>
          <a:p>
            <a:r>
              <a:rPr lang="en-US" dirty="0"/>
              <a:t>The access modifier for a method works exactly the same way as an access modifier for the fields and properties in the class; we choose between </a:t>
            </a:r>
            <a:r>
              <a:rPr lang="en-US" b="1" dirty="0"/>
              <a:t>public, protected, private, internal, and protected internal</a:t>
            </a:r>
            <a:r>
              <a:rPr lang="en-US" dirty="0"/>
              <a:t> to determine who can see and use this method.</a:t>
            </a:r>
          </a:p>
        </p:txBody>
      </p:sp>
    </p:spTree>
    <p:extLst>
      <p:ext uri="{BB962C8B-B14F-4D97-AF65-F5344CB8AC3E}">
        <p14:creationId xmlns:p14="http://schemas.microsoft.com/office/powerpoint/2010/main" val="3971163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7.4</a:t>
            </a:r>
            <a:r>
              <a:rPr lang="en-US" dirty="0"/>
              <a:t> </a:t>
            </a:r>
            <a:r>
              <a:rPr lang="en-US" b="1" dirty="0"/>
              <a:t>Implementing Classes in C#: Constructors and Other Methods</a:t>
            </a:r>
            <a:endParaRPr lang="en-US" dirty="0"/>
          </a:p>
        </p:txBody>
      </p:sp>
      <p:sp>
        <p:nvSpPr>
          <p:cNvPr id="3" name="Content Placeholder 2"/>
          <p:cNvSpPr>
            <a:spLocks noGrp="1"/>
          </p:cNvSpPr>
          <p:nvPr>
            <p:ph idx="1"/>
          </p:nvPr>
        </p:nvSpPr>
        <p:spPr>
          <a:xfrm>
            <a:off x="838200" y="1825624"/>
            <a:ext cx="11353800" cy="5032376"/>
          </a:xfrm>
        </p:spPr>
        <p:txBody>
          <a:bodyPr>
            <a:normAutofit fontScale="92500" lnSpcReduction="10000"/>
          </a:bodyPr>
          <a:lstStyle/>
          <a:p>
            <a:r>
              <a:rPr lang="en-US" dirty="0"/>
              <a:t>The next thing we need to decide for our methods is whether we want them to be </a:t>
            </a:r>
            <a:r>
              <a:rPr lang="en-US" b="1" dirty="0"/>
              <a:t>static</a:t>
            </a:r>
            <a:r>
              <a:rPr lang="en-US" dirty="0"/>
              <a:t> methods or instance methods; this is the same idea as static variables and instance variables. </a:t>
            </a:r>
          </a:p>
          <a:p>
            <a:pPr lvl="1"/>
            <a:r>
              <a:rPr lang="en-US" dirty="0"/>
              <a:t>If we decide that the method is an instance method – the most common kind in this book and the most common kind you’ll use in general – then each object will have its own copy of this method. </a:t>
            </a:r>
          </a:p>
          <a:p>
            <a:pPr lvl="1"/>
            <a:r>
              <a:rPr lang="en-US" dirty="0"/>
              <a:t>If we decide that a method is a static method, we include the word static in our method declaration. One quick caution – static methods are NOT allowed to access instance variables.</a:t>
            </a:r>
          </a:p>
          <a:p>
            <a:r>
              <a:rPr lang="en-US" dirty="0"/>
              <a:t>The third thing we see in the method header is the return type for the method. This tells us which data type will be returned by the method.</a:t>
            </a:r>
          </a:p>
          <a:p>
            <a:r>
              <a:rPr lang="en-US" dirty="0"/>
              <a:t>Next, we pick our method name, which should be descriptive (just like our field and property names).</a:t>
            </a:r>
            <a:br>
              <a:rPr lang="en-US" dirty="0"/>
            </a:br>
            <a:r>
              <a:rPr lang="en-US" dirty="0"/>
              <a:t>The final part we need to worry about in the method header is the list of parameters for this method.</a:t>
            </a:r>
          </a:p>
        </p:txBody>
      </p:sp>
    </p:spTree>
    <p:extLst>
      <p:ext uri="{BB962C8B-B14F-4D97-AF65-F5344CB8AC3E}">
        <p14:creationId xmlns:p14="http://schemas.microsoft.com/office/powerpoint/2010/main" val="80949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7.4</a:t>
            </a:r>
            <a:r>
              <a:rPr lang="en-US" dirty="0"/>
              <a:t> </a:t>
            </a:r>
            <a:r>
              <a:rPr lang="en-US" b="1" dirty="0"/>
              <a:t>Implementing Classes in C#: Constructors and Other Methods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r>
              <a:rPr lang="en-US" dirty="0"/>
              <a:t>Finally, we include the </a:t>
            </a:r>
            <a:r>
              <a:rPr lang="en-US" i="1" dirty="0"/>
              <a:t>method body</a:t>
            </a:r>
            <a:r>
              <a:rPr lang="en-US" dirty="0"/>
              <a:t>, the part of the method that does the actual work for the method when the method is called. </a:t>
            </a:r>
          </a:p>
          <a:p>
            <a:r>
              <a:rPr lang="en-US" dirty="0"/>
              <a:t>The method body contains any </a:t>
            </a:r>
            <a:r>
              <a:rPr lang="en-US" i="1" dirty="0"/>
              <a:t>local variables </a:t>
            </a:r>
            <a:r>
              <a:rPr lang="en-US" dirty="0"/>
              <a:t>we need in the method. When we have variables or constants that we only need in a particular method, we declare those variables and constants at the beginning of the method body. These are called local variables (and constants) because they can only be used inside the method in which they’re declared.</a:t>
            </a:r>
          </a:p>
          <a:p>
            <a:r>
              <a:rPr lang="en-US" dirty="0"/>
              <a:t>There are two kinds of methods in the classes you define: </a:t>
            </a:r>
            <a:r>
              <a:rPr lang="en-US" i="1" dirty="0"/>
              <a:t>constructors </a:t>
            </a:r>
            <a:r>
              <a:rPr lang="en-US" dirty="0"/>
              <a:t>and all the other methods you need.</a:t>
            </a:r>
          </a:p>
        </p:txBody>
      </p:sp>
    </p:spTree>
    <p:extLst>
      <p:ext uri="{BB962C8B-B14F-4D97-AF65-F5344CB8AC3E}">
        <p14:creationId xmlns:p14="http://schemas.microsoft.com/office/powerpoint/2010/main" val="1436762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7.4</a:t>
            </a:r>
            <a:r>
              <a:rPr lang="en-US" dirty="0"/>
              <a:t> </a:t>
            </a:r>
            <a:r>
              <a:rPr lang="en-US" b="1" dirty="0"/>
              <a:t>Implementing Classes in C#: Constructors and Other Methods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r>
              <a:rPr lang="en-US" i="1" dirty="0"/>
              <a:t>Constructors</a:t>
            </a:r>
            <a:r>
              <a:rPr lang="en-US" dirty="0"/>
              <a:t> are used when you create a new object from this class; whenever we’ve created objects in our programs up to this point, we’ve been using the constructor to do so.</a:t>
            </a:r>
          </a:p>
          <a:p>
            <a:r>
              <a:rPr lang="en-US" dirty="0"/>
              <a:t>Example: create a constructor for the Deck class.</a:t>
            </a:r>
          </a:p>
          <a:p>
            <a:endParaRPr lang="en-US" dirty="0"/>
          </a:p>
          <a:p>
            <a:endParaRPr lang="en-US" dirty="0"/>
          </a:p>
          <a:p>
            <a:endParaRPr lang="en-US" dirty="0"/>
          </a:p>
          <a:p>
            <a:endParaRPr lang="en-US" dirty="0"/>
          </a:p>
          <a:p>
            <a:pPr lvl="1"/>
            <a:r>
              <a:rPr lang="en-US" dirty="0"/>
              <a:t>The constructor doesn’t do anything other than create the object.</a:t>
            </a:r>
          </a:p>
        </p:txBody>
      </p:sp>
      <p:pic>
        <p:nvPicPr>
          <p:cNvPr id="4" name="Picture 3"/>
          <p:cNvPicPr>
            <a:picLocks noChangeAspect="1"/>
          </p:cNvPicPr>
          <p:nvPr/>
        </p:nvPicPr>
        <p:blipFill>
          <a:blip r:embed="rId2"/>
          <a:stretch>
            <a:fillRect/>
          </a:stretch>
        </p:blipFill>
        <p:spPr>
          <a:xfrm>
            <a:off x="4230052" y="3569970"/>
            <a:ext cx="2307908" cy="1799878"/>
          </a:xfrm>
          <a:prstGeom prst="rect">
            <a:avLst/>
          </a:prstGeom>
        </p:spPr>
      </p:pic>
    </p:spTree>
    <p:extLst>
      <p:ext uri="{BB962C8B-B14F-4D97-AF65-F5344CB8AC3E}">
        <p14:creationId xmlns:p14="http://schemas.microsoft.com/office/powerpoint/2010/main" val="2868831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7.4</a:t>
            </a:r>
            <a:r>
              <a:rPr lang="en-US" dirty="0"/>
              <a:t> </a:t>
            </a:r>
            <a:r>
              <a:rPr lang="en-US" b="1" dirty="0"/>
              <a:t>Implementing Classes in C#: Constructors and Other Methods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endParaRPr lang="en-US" dirty="0"/>
          </a:p>
        </p:txBody>
      </p:sp>
      <p:pic>
        <p:nvPicPr>
          <p:cNvPr id="5" name="Picture 4"/>
          <p:cNvPicPr>
            <a:picLocks noChangeAspect="1"/>
          </p:cNvPicPr>
          <p:nvPr/>
        </p:nvPicPr>
        <p:blipFill>
          <a:blip r:embed="rId2"/>
          <a:stretch>
            <a:fillRect/>
          </a:stretch>
        </p:blipFill>
        <p:spPr>
          <a:xfrm>
            <a:off x="1665922" y="2675572"/>
            <a:ext cx="8532629" cy="3176588"/>
          </a:xfrm>
          <a:prstGeom prst="rect">
            <a:avLst/>
          </a:prstGeom>
        </p:spPr>
      </p:pic>
    </p:spTree>
    <p:extLst>
      <p:ext uri="{BB962C8B-B14F-4D97-AF65-F5344CB8AC3E}">
        <p14:creationId xmlns:p14="http://schemas.microsoft.com/office/powerpoint/2010/main" val="170339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7.4</a:t>
            </a:r>
            <a:r>
              <a:rPr lang="en-US" dirty="0"/>
              <a:t> </a:t>
            </a:r>
            <a:r>
              <a:rPr lang="en-US" b="1" dirty="0"/>
              <a:t>Implementing Classes in C#: Constructors and Other Methods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r>
              <a:rPr lang="en-US" dirty="0"/>
              <a:t>Implement </a:t>
            </a:r>
            <a:r>
              <a:rPr lang="en-US" b="1" dirty="0" err="1"/>
              <a:t>TakeTopCard</a:t>
            </a:r>
            <a:r>
              <a:rPr lang="en-US" dirty="0"/>
              <a:t> method</a:t>
            </a:r>
          </a:p>
        </p:txBody>
      </p:sp>
      <p:pic>
        <p:nvPicPr>
          <p:cNvPr id="4" name="Picture 3"/>
          <p:cNvPicPr>
            <a:picLocks noChangeAspect="1"/>
          </p:cNvPicPr>
          <p:nvPr/>
        </p:nvPicPr>
        <p:blipFill>
          <a:blip r:embed="rId2"/>
          <a:stretch>
            <a:fillRect/>
          </a:stretch>
        </p:blipFill>
        <p:spPr>
          <a:xfrm>
            <a:off x="1146810" y="2384107"/>
            <a:ext cx="5985510" cy="3346330"/>
          </a:xfrm>
          <a:prstGeom prst="rect">
            <a:avLst/>
          </a:prstGeom>
        </p:spPr>
      </p:pic>
    </p:spTree>
    <p:extLst>
      <p:ext uri="{BB962C8B-B14F-4D97-AF65-F5344CB8AC3E}">
        <p14:creationId xmlns:p14="http://schemas.microsoft.com/office/powerpoint/2010/main" val="323242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(slot 1)</a:t>
            </a:r>
          </a:p>
        </p:txBody>
      </p:sp>
      <p:sp>
        <p:nvSpPr>
          <p:cNvPr id="3" name="Content Placeholder 2"/>
          <p:cNvSpPr>
            <a:spLocks noGrp="1"/>
          </p:cNvSpPr>
          <p:nvPr>
            <p:ph idx="1"/>
          </p:nvPr>
        </p:nvSpPr>
        <p:spPr>
          <a:xfrm>
            <a:off x="838200" y="1825624"/>
            <a:ext cx="11026140" cy="4723765"/>
          </a:xfrm>
        </p:spPr>
        <p:txBody>
          <a:bodyPr>
            <a:normAutofit lnSpcReduction="10000"/>
          </a:bodyPr>
          <a:lstStyle/>
          <a:p>
            <a:r>
              <a:rPr lang="en-US" dirty="0"/>
              <a:t>High-level Class Design</a:t>
            </a:r>
          </a:p>
          <a:p>
            <a:r>
              <a:rPr lang="en-US" dirty="0"/>
              <a:t>Exercise 25: What is an Apple?</a:t>
            </a:r>
          </a:p>
          <a:p>
            <a:r>
              <a:rPr lang="en-US" dirty="0"/>
              <a:t>Exercise 26: Gravity, It's Just a Theory</a:t>
            </a:r>
          </a:p>
          <a:p>
            <a:r>
              <a:rPr lang="en-US" dirty="0"/>
              <a:t>Implementing Classes in C#: Fields</a:t>
            </a:r>
          </a:p>
          <a:p>
            <a:r>
              <a:rPr lang="en-US" dirty="0"/>
              <a:t>Exercise 27: A Classy Apple</a:t>
            </a:r>
          </a:p>
          <a:p>
            <a:r>
              <a:rPr lang="en-US" dirty="0"/>
              <a:t>Implementing Classes in C#: Properties</a:t>
            </a:r>
          </a:p>
          <a:p>
            <a:r>
              <a:rPr lang="en-US" dirty="0"/>
              <a:t>Exercise 28: Apple Fields and Properties</a:t>
            </a:r>
          </a:p>
          <a:p>
            <a:r>
              <a:rPr lang="en-US" dirty="0"/>
              <a:t>Implementing Classes in C#: Constructors and Other Methods</a:t>
            </a:r>
          </a:p>
          <a:p>
            <a:r>
              <a:rPr lang="en-US" dirty="0"/>
              <a:t>Exercise 29: Building an Apple</a:t>
            </a:r>
          </a:p>
          <a:p>
            <a:r>
              <a:rPr lang="en-US" dirty="0"/>
              <a:t>Exercise 30: Eating an Apple</a:t>
            </a:r>
          </a:p>
        </p:txBody>
      </p:sp>
    </p:spTree>
    <p:extLst>
      <p:ext uri="{BB962C8B-B14F-4D97-AF65-F5344CB8AC3E}">
        <p14:creationId xmlns:p14="http://schemas.microsoft.com/office/powerpoint/2010/main" val="4149850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7.4</a:t>
            </a:r>
            <a:r>
              <a:rPr lang="en-US" dirty="0"/>
              <a:t> </a:t>
            </a:r>
            <a:r>
              <a:rPr lang="en-US" b="1" dirty="0"/>
              <a:t>Implementing Classes in C#: Constructors and Other Methods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r>
              <a:rPr lang="en-US" dirty="0"/>
              <a:t>Implement </a:t>
            </a:r>
            <a:r>
              <a:rPr lang="en-US" b="1" dirty="0"/>
              <a:t>Cut </a:t>
            </a:r>
            <a:r>
              <a:rPr lang="en-US" dirty="0"/>
              <a:t>method</a:t>
            </a:r>
          </a:p>
        </p:txBody>
      </p:sp>
      <p:pic>
        <p:nvPicPr>
          <p:cNvPr id="5" name="Picture 4"/>
          <p:cNvPicPr>
            <a:picLocks noChangeAspect="1"/>
          </p:cNvPicPr>
          <p:nvPr/>
        </p:nvPicPr>
        <p:blipFill>
          <a:blip r:embed="rId2"/>
          <a:stretch>
            <a:fillRect/>
          </a:stretch>
        </p:blipFill>
        <p:spPr>
          <a:xfrm>
            <a:off x="1186814" y="2533593"/>
            <a:ext cx="3667522" cy="523932"/>
          </a:xfrm>
          <a:prstGeom prst="rect">
            <a:avLst/>
          </a:prstGeom>
        </p:spPr>
      </p:pic>
      <p:pic>
        <p:nvPicPr>
          <p:cNvPr id="6" name="Picture 5"/>
          <p:cNvPicPr>
            <a:picLocks noChangeAspect="1"/>
          </p:cNvPicPr>
          <p:nvPr/>
        </p:nvPicPr>
        <p:blipFill>
          <a:blip r:embed="rId3"/>
          <a:stretch>
            <a:fillRect/>
          </a:stretch>
        </p:blipFill>
        <p:spPr>
          <a:xfrm>
            <a:off x="1186814" y="3057525"/>
            <a:ext cx="6711315" cy="3006370"/>
          </a:xfrm>
          <a:prstGeom prst="rect">
            <a:avLst/>
          </a:prstGeom>
        </p:spPr>
      </p:pic>
    </p:spTree>
    <p:extLst>
      <p:ext uri="{BB962C8B-B14F-4D97-AF65-F5344CB8AC3E}">
        <p14:creationId xmlns:p14="http://schemas.microsoft.com/office/powerpoint/2010/main" val="2087429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7.4</a:t>
            </a:r>
            <a:r>
              <a:rPr lang="en-US" dirty="0"/>
              <a:t> </a:t>
            </a:r>
            <a:r>
              <a:rPr lang="en-US" b="1" dirty="0"/>
              <a:t>Implementing Classes in C#: Constructors and Other Methods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r>
              <a:rPr lang="en-US" dirty="0"/>
              <a:t>Revised </a:t>
            </a:r>
            <a:r>
              <a:rPr lang="en-US" b="1" dirty="0"/>
              <a:t>Cut </a:t>
            </a:r>
            <a:r>
              <a:rPr lang="en-US" dirty="0"/>
              <a:t>method (use the </a:t>
            </a:r>
            <a:r>
              <a:rPr lang="en-US" b="1" dirty="0"/>
              <a:t>List</a:t>
            </a:r>
            <a:r>
              <a:rPr lang="en-US" dirty="0"/>
              <a:t> class)</a:t>
            </a:r>
          </a:p>
        </p:txBody>
      </p:sp>
      <p:pic>
        <p:nvPicPr>
          <p:cNvPr id="4" name="Picture 3"/>
          <p:cNvPicPr>
            <a:picLocks noChangeAspect="1"/>
          </p:cNvPicPr>
          <p:nvPr/>
        </p:nvPicPr>
        <p:blipFill>
          <a:blip r:embed="rId2"/>
          <a:stretch>
            <a:fillRect/>
          </a:stretch>
        </p:blipFill>
        <p:spPr>
          <a:xfrm>
            <a:off x="1150620" y="2560637"/>
            <a:ext cx="6892346" cy="2537143"/>
          </a:xfrm>
          <a:prstGeom prst="rect">
            <a:avLst/>
          </a:prstGeom>
        </p:spPr>
      </p:pic>
    </p:spTree>
    <p:extLst>
      <p:ext uri="{BB962C8B-B14F-4D97-AF65-F5344CB8AC3E}">
        <p14:creationId xmlns:p14="http://schemas.microsoft.com/office/powerpoint/2010/main" val="1058217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7.4</a:t>
            </a:r>
            <a:r>
              <a:rPr lang="en-US" dirty="0"/>
              <a:t> </a:t>
            </a:r>
            <a:r>
              <a:rPr lang="en-US" b="1" dirty="0"/>
              <a:t>Implementing Classes in C#: Constructors and Other Methods</a:t>
            </a:r>
            <a:endParaRPr lang="en-US" dirty="0"/>
          </a:p>
        </p:txBody>
      </p:sp>
      <p:sp>
        <p:nvSpPr>
          <p:cNvPr id="3" name="Content Placeholder 2"/>
          <p:cNvSpPr>
            <a:spLocks noGrp="1"/>
          </p:cNvSpPr>
          <p:nvPr>
            <p:ph idx="1"/>
          </p:nvPr>
        </p:nvSpPr>
        <p:spPr>
          <a:xfrm>
            <a:off x="838200" y="1825624"/>
            <a:ext cx="11353800" cy="5032376"/>
          </a:xfrm>
        </p:spPr>
        <p:txBody>
          <a:bodyPr>
            <a:normAutofit/>
          </a:bodyPr>
          <a:lstStyle/>
          <a:p>
            <a:r>
              <a:rPr lang="en-US" dirty="0"/>
              <a:t>Implement </a:t>
            </a:r>
            <a:r>
              <a:rPr lang="en-US" b="1" dirty="0"/>
              <a:t>Shuffle </a:t>
            </a:r>
            <a:r>
              <a:rPr lang="en-US" dirty="0"/>
              <a:t>method</a:t>
            </a:r>
          </a:p>
        </p:txBody>
      </p:sp>
      <p:pic>
        <p:nvPicPr>
          <p:cNvPr id="4" name="Picture 3"/>
          <p:cNvPicPr>
            <a:picLocks noChangeAspect="1"/>
          </p:cNvPicPr>
          <p:nvPr/>
        </p:nvPicPr>
        <p:blipFill>
          <a:blip r:embed="rId2"/>
          <a:stretch>
            <a:fillRect/>
          </a:stretch>
        </p:blipFill>
        <p:spPr>
          <a:xfrm>
            <a:off x="1186814" y="2443161"/>
            <a:ext cx="5934076" cy="2887917"/>
          </a:xfrm>
          <a:prstGeom prst="rect">
            <a:avLst/>
          </a:prstGeom>
        </p:spPr>
      </p:pic>
    </p:spTree>
    <p:extLst>
      <p:ext uri="{BB962C8B-B14F-4D97-AF65-F5344CB8AC3E}">
        <p14:creationId xmlns:p14="http://schemas.microsoft.com/office/powerpoint/2010/main" val="714173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29: Building an Apple</a:t>
            </a:r>
          </a:p>
        </p:txBody>
      </p:sp>
      <p:sp>
        <p:nvSpPr>
          <p:cNvPr id="3" name="Content Placeholder 2"/>
          <p:cNvSpPr>
            <a:spLocks noGrp="1"/>
          </p:cNvSpPr>
          <p:nvPr>
            <p:ph idx="1"/>
          </p:nvPr>
        </p:nvSpPr>
        <p:spPr/>
        <p:txBody>
          <a:bodyPr/>
          <a:lstStyle/>
          <a:p>
            <a:r>
              <a:rPr lang="en-US" dirty="0"/>
              <a:t>View in LMS</a:t>
            </a:r>
          </a:p>
        </p:txBody>
      </p:sp>
    </p:spTree>
    <p:extLst>
      <p:ext uri="{BB962C8B-B14F-4D97-AF65-F5344CB8AC3E}">
        <p14:creationId xmlns:p14="http://schemas.microsoft.com/office/powerpoint/2010/main" val="3221341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30: Eating an Apple</a:t>
            </a:r>
          </a:p>
        </p:txBody>
      </p:sp>
      <p:sp>
        <p:nvSpPr>
          <p:cNvPr id="3" name="Content Placeholder 2"/>
          <p:cNvSpPr>
            <a:spLocks noGrp="1"/>
          </p:cNvSpPr>
          <p:nvPr>
            <p:ph idx="1"/>
          </p:nvPr>
        </p:nvSpPr>
        <p:spPr/>
        <p:txBody>
          <a:bodyPr/>
          <a:lstStyle/>
          <a:p>
            <a:r>
              <a:rPr lang="en-US" dirty="0"/>
              <a:t>View in LMS</a:t>
            </a:r>
          </a:p>
        </p:txBody>
      </p:sp>
    </p:spTree>
    <p:extLst>
      <p:ext uri="{BB962C8B-B14F-4D97-AF65-F5344CB8AC3E}">
        <p14:creationId xmlns:p14="http://schemas.microsoft.com/office/powerpoint/2010/main" val="415116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b="1" dirty="0"/>
              <a:t>High-level Class Design</a:t>
            </a:r>
            <a:endParaRPr lang="en-US" dirty="0"/>
          </a:p>
        </p:txBody>
      </p:sp>
      <p:sp>
        <p:nvSpPr>
          <p:cNvPr id="3" name="Content Placeholder 2"/>
          <p:cNvSpPr>
            <a:spLocks noGrp="1"/>
          </p:cNvSpPr>
          <p:nvPr>
            <p:ph idx="1"/>
          </p:nvPr>
        </p:nvSpPr>
        <p:spPr/>
        <p:txBody>
          <a:bodyPr/>
          <a:lstStyle/>
          <a:p>
            <a:r>
              <a:rPr lang="en-US" dirty="0"/>
              <a:t>Our main goal in this section is to create a UML class diagram for the class we’re trying to design. </a:t>
            </a:r>
          </a:p>
          <a:p>
            <a:r>
              <a:rPr lang="en-US" dirty="0"/>
              <a:t>As we develop more of our own classes, we’ll use this process during the Design a Solution step in our problem-solving process.</a:t>
            </a:r>
          </a:p>
          <a:p>
            <a:r>
              <a:rPr lang="en-US" dirty="0"/>
              <a:t>Problem description:</a:t>
            </a:r>
          </a:p>
          <a:p>
            <a:pPr lvl="1"/>
            <a:r>
              <a:rPr lang="en-US" dirty="0"/>
              <a:t>Design and implement a class for a deck of cards. The class should implement standard operations that we perform on a card deck.</a:t>
            </a:r>
          </a:p>
          <a:p>
            <a:endParaRPr lang="en-US" dirty="0"/>
          </a:p>
        </p:txBody>
      </p:sp>
    </p:spTree>
    <p:extLst>
      <p:ext uri="{BB962C8B-B14F-4D97-AF65-F5344CB8AC3E}">
        <p14:creationId xmlns:p14="http://schemas.microsoft.com/office/powerpoint/2010/main" val="308543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b="1" dirty="0"/>
              <a:t>High-level Class Design</a:t>
            </a:r>
            <a:endParaRPr lang="en-US" dirty="0"/>
          </a:p>
        </p:txBody>
      </p:sp>
      <p:sp>
        <p:nvSpPr>
          <p:cNvPr id="3" name="Content Placeholder 2"/>
          <p:cNvSpPr>
            <a:spLocks noGrp="1"/>
          </p:cNvSpPr>
          <p:nvPr>
            <p:ph idx="1"/>
          </p:nvPr>
        </p:nvSpPr>
        <p:spPr/>
        <p:txBody>
          <a:bodyPr/>
          <a:lstStyle/>
          <a:p>
            <a:r>
              <a:rPr lang="en-US" b="1" dirty="0"/>
              <a:t>Deck </a:t>
            </a:r>
            <a:r>
              <a:rPr lang="en-US" dirty="0"/>
              <a:t>UML Diagram</a:t>
            </a:r>
          </a:p>
        </p:txBody>
      </p:sp>
      <p:pic>
        <p:nvPicPr>
          <p:cNvPr id="5" name="Picture 4"/>
          <p:cNvPicPr>
            <a:picLocks noChangeAspect="1"/>
          </p:cNvPicPr>
          <p:nvPr/>
        </p:nvPicPr>
        <p:blipFill>
          <a:blip r:embed="rId2"/>
          <a:stretch>
            <a:fillRect/>
          </a:stretch>
        </p:blipFill>
        <p:spPr>
          <a:xfrm>
            <a:off x="4511040" y="2778442"/>
            <a:ext cx="2667000" cy="3152775"/>
          </a:xfrm>
          <a:prstGeom prst="rect">
            <a:avLst/>
          </a:prstGeom>
        </p:spPr>
      </p:pic>
    </p:spTree>
    <p:extLst>
      <p:ext uri="{BB962C8B-B14F-4D97-AF65-F5344CB8AC3E}">
        <p14:creationId xmlns:p14="http://schemas.microsoft.com/office/powerpoint/2010/main" val="73962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25: What is an Apple?</a:t>
            </a:r>
          </a:p>
        </p:txBody>
      </p:sp>
      <p:sp>
        <p:nvSpPr>
          <p:cNvPr id="3" name="Content Placeholder 2"/>
          <p:cNvSpPr>
            <a:spLocks noGrp="1"/>
          </p:cNvSpPr>
          <p:nvPr>
            <p:ph idx="1"/>
          </p:nvPr>
        </p:nvSpPr>
        <p:spPr/>
        <p:txBody>
          <a:bodyPr/>
          <a:lstStyle/>
          <a:p>
            <a:r>
              <a:rPr lang="en-US" dirty="0"/>
              <a:t>View in LMS</a:t>
            </a:r>
          </a:p>
        </p:txBody>
      </p:sp>
    </p:spTree>
    <p:extLst>
      <p:ext uri="{BB962C8B-B14F-4D97-AF65-F5344CB8AC3E}">
        <p14:creationId xmlns:p14="http://schemas.microsoft.com/office/powerpoint/2010/main" val="3733244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26: Gravity, It's Just a Theory</a:t>
            </a:r>
          </a:p>
        </p:txBody>
      </p:sp>
      <p:sp>
        <p:nvSpPr>
          <p:cNvPr id="3" name="Content Placeholder 2"/>
          <p:cNvSpPr>
            <a:spLocks noGrp="1"/>
          </p:cNvSpPr>
          <p:nvPr>
            <p:ph idx="1"/>
          </p:nvPr>
        </p:nvSpPr>
        <p:spPr/>
        <p:txBody>
          <a:bodyPr/>
          <a:lstStyle/>
          <a:p>
            <a:r>
              <a:rPr lang="en-US" dirty="0"/>
              <a:t>View in LMS</a:t>
            </a:r>
          </a:p>
        </p:txBody>
      </p:sp>
    </p:spTree>
    <p:extLst>
      <p:ext uri="{BB962C8B-B14F-4D97-AF65-F5344CB8AC3E}">
        <p14:creationId xmlns:p14="http://schemas.microsoft.com/office/powerpoint/2010/main" val="373013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b="1" dirty="0"/>
              <a:t>Implementing Classes in C#: Fields</a:t>
            </a:r>
            <a:endParaRPr lang="en-US" dirty="0"/>
          </a:p>
        </p:txBody>
      </p:sp>
      <p:pic>
        <p:nvPicPr>
          <p:cNvPr id="4" name="Content Placeholder 3"/>
          <p:cNvPicPr>
            <a:picLocks noGrp="1" noChangeAspect="1"/>
          </p:cNvPicPr>
          <p:nvPr>
            <p:ph idx="1"/>
          </p:nvPr>
        </p:nvPicPr>
        <p:blipFill>
          <a:blip r:embed="rId2"/>
          <a:stretch>
            <a:fillRect/>
          </a:stretch>
        </p:blipFill>
        <p:spPr>
          <a:xfrm>
            <a:off x="2850831" y="1896428"/>
            <a:ext cx="6156059" cy="4769326"/>
          </a:xfrm>
          <a:prstGeom prst="rect">
            <a:avLst/>
          </a:prstGeom>
        </p:spPr>
      </p:pic>
    </p:spTree>
    <p:extLst>
      <p:ext uri="{BB962C8B-B14F-4D97-AF65-F5344CB8AC3E}">
        <p14:creationId xmlns:p14="http://schemas.microsoft.com/office/powerpoint/2010/main" val="2703264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b="1" dirty="0"/>
              <a:t>Implementing Classes in C#: Fields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750569" y="2267902"/>
            <a:ext cx="7380623" cy="1208895"/>
          </a:xfrm>
          <a:prstGeom prst="rect">
            <a:avLst/>
          </a:prstGeom>
        </p:spPr>
      </p:pic>
      <p:pic>
        <p:nvPicPr>
          <p:cNvPr id="6" name="Picture 5"/>
          <p:cNvPicPr>
            <a:picLocks noChangeAspect="1"/>
          </p:cNvPicPr>
          <p:nvPr/>
        </p:nvPicPr>
        <p:blipFill>
          <a:blip r:embed="rId3"/>
          <a:stretch>
            <a:fillRect/>
          </a:stretch>
        </p:blipFill>
        <p:spPr>
          <a:xfrm>
            <a:off x="750570" y="3172777"/>
            <a:ext cx="10727344" cy="2405063"/>
          </a:xfrm>
          <a:prstGeom prst="rect">
            <a:avLst/>
          </a:prstGeom>
        </p:spPr>
      </p:pic>
    </p:spTree>
    <p:extLst>
      <p:ext uri="{BB962C8B-B14F-4D97-AF65-F5344CB8AC3E}">
        <p14:creationId xmlns:p14="http://schemas.microsoft.com/office/powerpoint/2010/main" val="1813536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1649</Words>
  <Application>Microsoft Office PowerPoint</Application>
  <PresentationFormat>Widescreen</PresentationFormat>
  <Paragraphs>133</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Module 7</vt:lpstr>
      <vt:lpstr>Learning Objectives</vt:lpstr>
      <vt:lpstr>Content (slot 1)</vt:lpstr>
      <vt:lpstr>7.1 High-level Class Design</vt:lpstr>
      <vt:lpstr>7.1 High-level Class Design</vt:lpstr>
      <vt:lpstr>Exercise 25: What is an Apple?</vt:lpstr>
      <vt:lpstr>Exercise 26: Gravity, It's Just a Theory</vt:lpstr>
      <vt:lpstr>7.2 Implementing Classes in C#: Fields</vt:lpstr>
      <vt:lpstr>7.2 Implementing Classes in C#: Fields</vt:lpstr>
      <vt:lpstr>7.2 Implementing Classes in C#: Fields</vt:lpstr>
      <vt:lpstr>7.2 Implementing Classes in C#: Fields</vt:lpstr>
      <vt:lpstr>7.2 Implementing Classes in C#: Fields</vt:lpstr>
      <vt:lpstr>7.2 Implementing Classes in C#: Fields</vt:lpstr>
      <vt:lpstr>Exercise 27: A Classy Apple</vt:lpstr>
      <vt:lpstr>7.3 Implementing Classes in C#: Properties</vt:lpstr>
      <vt:lpstr>7.3 Implementing Classes in C#: Properties</vt:lpstr>
      <vt:lpstr>7.3 Implementing Classes in C#: Properties</vt:lpstr>
      <vt:lpstr>7.3 Implementing Classes in C#: Properties</vt:lpstr>
      <vt:lpstr>7.3 Implementing Classes in C#: Properties</vt:lpstr>
      <vt:lpstr>7.3 Implementing Classes in C#: Properties</vt:lpstr>
      <vt:lpstr>Exercise 28: Apple Fields and Properties</vt:lpstr>
      <vt:lpstr>7.4 Implementing Classes in C#: Constructors and Other Methods</vt:lpstr>
      <vt:lpstr>7.4 Implementing Classes in C#: Constructors and Other Methods</vt:lpstr>
      <vt:lpstr>7.4 Implementing Classes in C#: Constructors and Other Methods</vt:lpstr>
      <vt:lpstr>7.4 Implementing Classes in C#: Constructors and Other Methods</vt:lpstr>
      <vt:lpstr>7.4 Implementing Classes in C#: Constructors and Other Methods</vt:lpstr>
      <vt:lpstr>7.4 Implementing Classes in C#: Constructors and Other Methods</vt:lpstr>
      <vt:lpstr>7.4 Implementing Classes in C#: Constructors and Other Methods</vt:lpstr>
      <vt:lpstr>7.4 Implementing Classes in C#: Constructors and Other Methods</vt:lpstr>
      <vt:lpstr>7.4 Implementing Classes in C#: Constructors and Other Methods</vt:lpstr>
      <vt:lpstr>7.4 Implementing Classes in C#: Constructors and Other Methods</vt:lpstr>
      <vt:lpstr>7.4 Implementing Classes in C#: Constructors and Other Methods</vt:lpstr>
      <vt:lpstr>Exercise 29: Building an Apple</vt:lpstr>
      <vt:lpstr>Exercise 30: Eating an Apple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USER</dc:creator>
  <cp:lastModifiedBy>Phu Chu Dinh</cp:lastModifiedBy>
  <cp:revision>35</cp:revision>
  <dcterms:created xsi:type="dcterms:W3CDTF">2022-01-04T02:24:00Z</dcterms:created>
  <dcterms:modified xsi:type="dcterms:W3CDTF">2022-04-19T02:47:32Z</dcterms:modified>
</cp:coreProperties>
</file>