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7"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284"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8" autoAdjust="0"/>
    <p:restoredTop sz="94660"/>
  </p:normalViewPr>
  <p:slideViewPr>
    <p:cSldViewPr snapToGrid="0">
      <p:cViewPr varScale="1">
        <p:scale>
          <a:sx n="87" d="100"/>
          <a:sy n="87" d="100"/>
        </p:scale>
        <p:origin x="42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31253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195722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7354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323332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658EB-0B22-453E-9172-4357FEA36950}"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318835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C658EB-0B22-453E-9172-4357FEA36950}"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184214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C658EB-0B22-453E-9172-4357FEA36950}"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63992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C658EB-0B22-453E-9172-4357FEA36950}"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73552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658EB-0B22-453E-9172-4357FEA36950}"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139214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658EB-0B22-453E-9172-4357FEA36950}"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915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658EB-0B22-453E-9172-4357FEA36950}"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2FE49-E130-4A70-86D5-AA785B7BC8FE}" type="slidenum">
              <a:rPr lang="en-US" smtClean="0"/>
              <a:t>‹#›</a:t>
            </a:fld>
            <a:endParaRPr lang="en-US"/>
          </a:p>
        </p:txBody>
      </p:sp>
    </p:spTree>
    <p:extLst>
      <p:ext uri="{BB962C8B-B14F-4D97-AF65-F5344CB8AC3E}">
        <p14:creationId xmlns:p14="http://schemas.microsoft.com/office/powerpoint/2010/main" val="223853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658EB-0B22-453E-9172-4357FEA36950}" type="datetimeFigureOut">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2FE49-E130-4A70-86D5-AA785B7BC8FE}" type="slidenum">
              <a:rPr lang="en-US" smtClean="0"/>
              <a:t>‹#›</a:t>
            </a:fld>
            <a:endParaRPr lang="en-US"/>
          </a:p>
        </p:txBody>
      </p:sp>
    </p:spTree>
    <p:extLst>
      <p:ext uri="{BB962C8B-B14F-4D97-AF65-F5344CB8AC3E}">
        <p14:creationId xmlns:p14="http://schemas.microsoft.com/office/powerpoint/2010/main" val="69093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7</a:t>
            </a:r>
          </a:p>
        </p:txBody>
      </p:sp>
      <p:sp>
        <p:nvSpPr>
          <p:cNvPr id="3" name="Subtitle 2"/>
          <p:cNvSpPr>
            <a:spLocks noGrp="1"/>
          </p:cNvSpPr>
          <p:nvPr>
            <p:ph type="subTitle" idx="1"/>
          </p:nvPr>
        </p:nvSpPr>
        <p:spPr/>
        <p:txBody>
          <a:bodyPr>
            <a:normAutofit/>
          </a:bodyPr>
          <a:lstStyle/>
          <a:p>
            <a:r>
              <a:rPr lang="en-US" sz="4800" b="1" dirty="0"/>
              <a:t>Abstraction and Console App Classes</a:t>
            </a:r>
          </a:p>
        </p:txBody>
      </p:sp>
      <p:pic>
        <p:nvPicPr>
          <p:cNvPr id="4" name="Picture 3" descr="logo - Trường Đại học FPT">
            <a:extLst>
              <a:ext uri="{FF2B5EF4-FFF2-40B4-BE49-F238E27FC236}">
                <a16:creationId xmlns:a16="http://schemas.microsoft.com/office/drawing/2014/main" id="{7C3B58A0-FF1D-491B-8152-EB3991930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01" y="780134"/>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19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 Part 2</a:t>
            </a:r>
            <a:endParaRPr lang="en-US" dirty="0"/>
          </a:p>
          <a:p>
            <a:pPr lvl="1"/>
            <a:r>
              <a:rPr lang="en-US" dirty="0"/>
              <a:t>Add the constructor that takes in the number of sides as a parameter</a:t>
            </a:r>
          </a:p>
          <a:p>
            <a:pPr lvl="1"/>
            <a:endParaRPr lang="en-US" dirty="0"/>
          </a:p>
          <a:p>
            <a:pPr lvl="1"/>
            <a:endParaRPr lang="en-US" dirty="0"/>
          </a:p>
          <a:p>
            <a:pPr lvl="1"/>
            <a:endParaRPr lang="en-US" dirty="0"/>
          </a:p>
          <a:p>
            <a:r>
              <a:rPr lang="en-US" i="1" dirty="0"/>
              <a:t>Test the Code, Part 2</a:t>
            </a:r>
            <a:endParaRPr lang="en-US" dirty="0"/>
          </a:p>
        </p:txBody>
      </p:sp>
      <p:pic>
        <p:nvPicPr>
          <p:cNvPr id="4" name="Picture 3"/>
          <p:cNvPicPr>
            <a:picLocks noChangeAspect="1"/>
          </p:cNvPicPr>
          <p:nvPr/>
        </p:nvPicPr>
        <p:blipFill>
          <a:blip r:embed="rId2"/>
          <a:stretch>
            <a:fillRect/>
          </a:stretch>
        </p:blipFill>
        <p:spPr>
          <a:xfrm>
            <a:off x="4583430" y="2740342"/>
            <a:ext cx="2819400" cy="942975"/>
          </a:xfrm>
          <a:prstGeom prst="rect">
            <a:avLst/>
          </a:prstGeom>
        </p:spPr>
      </p:pic>
      <p:pic>
        <p:nvPicPr>
          <p:cNvPr id="7" name="Picture 6"/>
          <p:cNvPicPr>
            <a:picLocks noChangeAspect="1"/>
          </p:cNvPicPr>
          <p:nvPr/>
        </p:nvPicPr>
        <p:blipFill>
          <a:blip r:embed="rId3"/>
          <a:stretch>
            <a:fillRect/>
          </a:stretch>
        </p:blipFill>
        <p:spPr>
          <a:xfrm>
            <a:off x="1557337" y="4433887"/>
            <a:ext cx="4619625" cy="1304925"/>
          </a:xfrm>
          <a:prstGeom prst="rect">
            <a:avLst/>
          </a:prstGeom>
        </p:spPr>
      </p:pic>
    </p:spTree>
    <p:extLst>
      <p:ext uri="{BB962C8B-B14F-4D97-AF65-F5344CB8AC3E}">
        <p14:creationId xmlns:p14="http://schemas.microsoft.com/office/powerpoint/2010/main" val="207881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 Part 3</a:t>
            </a:r>
          </a:p>
          <a:p>
            <a:pPr lvl="1"/>
            <a:r>
              <a:rPr lang="en-US" dirty="0"/>
              <a:t>Check out the new constructors</a:t>
            </a:r>
          </a:p>
          <a:p>
            <a:pPr lvl="1"/>
            <a:endParaRPr lang="en-US" dirty="0"/>
          </a:p>
          <a:p>
            <a:pPr lvl="1"/>
            <a:endParaRPr lang="en-US" dirty="0"/>
          </a:p>
          <a:p>
            <a:pPr lvl="1"/>
            <a:endParaRPr lang="en-US" dirty="0"/>
          </a:p>
          <a:p>
            <a:pPr lvl="1"/>
            <a:endParaRPr lang="en-US" dirty="0"/>
          </a:p>
          <a:p>
            <a:r>
              <a:rPr lang="en-US" i="1" dirty="0"/>
              <a:t>Test the Code, Part 3</a:t>
            </a:r>
            <a:endParaRPr lang="en-US" dirty="0"/>
          </a:p>
          <a:p>
            <a:pPr lvl="1"/>
            <a:r>
              <a:rPr lang="en-US" dirty="0"/>
              <a:t>Add the Roll method</a:t>
            </a:r>
          </a:p>
        </p:txBody>
      </p:sp>
      <p:pic>
        <p:nvPicPr>
          <p:cNvPr id="5" name="Picture 4"/>
          <p:cNvPicPr>
            <a:picLocks noChangeAspect="1"/>
          </p:cNvPicPr>
          <p:nvPr/>
        </p:nvPicPr>
        <p:blipFill>
          <a:blip r:embed="rId2"/>
          <a:stretch>
            <a:fillRect/>
          </a:stretch>
        </p:blipFill>
        <p:spPr>
          <a:xfrm>
            <a:off x="3379470" y="2649855"/>
            <a:ext cx="2095500" cy="552450"/>
          </a:xfrm>
          <a:prstGeom prst="rect">
            <a:avLst/>
          </a:prstGeom>
        </p:spPr>
      </p:pic>
      <p:pic>
        <p:nvPicPr>
          <p:cNvPr id="6" name="Picture 5"/>
          <p:cNvPicPr>
            <a:picLocks noChangeAspect="1"/>
          </p:cNvPicPr>
          <p:nvPr/>
        </p:nvPicPr>
        <p:blipFill>
          <a:blip r:embed="rId3"/>
          <a:stretch>
            <a:fillRect/>
          </a:stretch>
        </p:blipFill>
        <p:spPr>
          <a:xfrm>
            <a:off x="3468052" y="3245801"/>
            <a:ext cx="2809875" cy="942975"/>
          </a:xfrm>
          <a:prstGeom prst="rect">
            <a:avLst/>
          </a:prstGeom>
        </p:spPr>
      </p:pic>
      <p:pic>
        <p:nvPicPr>
          <p:cNvPr id="8" name="Picture 7"/>
          <p:cNvPicPr>
            <a:picLocks noChangeAspect="1"/>
          </p:cNvPicPr>
          <p:nvPr/>
        </p:nvPicPr>
        <p:blipFill>
          <a:blip r:embed="rId4"/>
          <a:stretch>
            <a:fillRect/>
          </a:stretch>
        </p:blipFill>
        <p:spPr>
          <a:xfrm>
            <a:off x="3379470" y="5132703"/>
            <a:ext cx="3648075" cy="952500"/>
          </a:xfrm>
          <a:prstGeom prst="rect">
            <a:avLst/>
          </a:prstGeom>
        </p:spPr>
      </p:pic>
    </p:spTree>
    <p:extLst>
      <p:ext uri="{BB962C8B-B14F-4D97-AF65-F5344CB8AC3E}">
        <p14:creationId xmlns:p14="http://schemas.microsoft.com/office/powerpoint/2010/main" val="256142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 Part 4</a:t>
            </a:r>
          </a:p>
          <a:p>
            <a:endParaRPr lang="en-US" i="1" dirty="0"/>
          </a:p>
          <a:p>
            <a:endParaRPr lang="en-US" i="1" dirty="0"/>
          </a:p>
          <a:p>
            <a:endParaRPr lang="en-US" i="1" dirty="0"/>
          </a:p>
          <a:p>
            <a:endParaRPr lang="en-US" i="1" dirty="0"/>
          </a:p>
          <a:p>
            <a:endParaRPr lang="en-US" dirty="0"/>
          </a:p>
        </p:txBody>
      </p:sp>
      <p:pic>
        <p:nvPicPr>
          <p:cNvPr id="4" name="Picture 3"/>
          <p:cNvPicPr>
            <a:picLocks noChangeAspect="1"/>
          </p:cNvPicPr>
          <p:nvPr/>
        </p:nvPicPr>
        <p:blipFill>
          <a:blip r:embed="rId2"/>
          <a:stretch>
            <a:fillRect/>
          </a:stretch>
        </p:blipFill>
        <p:spPr>
          <a:xfrm>
            <a:off x="3689985" y="2281237"/>
            <a:ext cx="4629150" cy="1838325"/>
          </a:xfrm>
          <a:prstGeom prst="rect">
            <a:avLst/>
          </a:prstGeom>
        </p:spPr>
      </p:pic>
    </p:spTree>
    <p:extLst>
      <p:ext uri="{BB962C8B-B14F-4D97-AF65-F5344CB8AC3E}">
        <p14:creationId xmlns:p14="http://schemas.microsoft.com/office/powerpoint/2010/main" val="347758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 Part 5</a:t>
            </a:r>
          </a:p>
          <a:p>
            <a:pPr lvl="1"/>
            <a:r>
              <a:rPr lang="en-US" dirty="0"/>
              <a:t>Revised</a:t>
            </a:r>
            <a:r>
              <a:rPr lang="en-US" b="1" dirty="0"/>
              <a:t> Die </a:t>
            </a:r>
            <a:r>
              <a:rPr lang="en-US" dirty="0"/>
              <a:t>UML Diagram</a:t>
            </a:r>
            <a:endParaRPr lang="en-US" i="1" dirty="0"/>
          </a:p>
          <a:p>
            <a:endParaRPr lang="en-US" i="1" dirty="0"/>
          </a:p>
          <a:p>
            <a:endParaRPr lang="en-US" i="1" dirty="0"/>
          </a:p>
          <a:p>
            <a:endParaRPr lang="en-US" i="1" dirty="0"/>
          </a:p>
          <a:p>
            <a:endParaRPr lang="en-US" dirty="0"/>
          </a:p>
        </p:txBody>
      </p:sp>
      <p:pic>
        <p:nvPicPr>
          <p:cNvPr id="5" name="Picture 4"/>
          <p:cNvPicPr>
            <a:picLocks noChangeAspect="1"/>
          </p:cNvPicPr>
          <p:nvPr/>
        </p:nvPicPr>
        <p:blipFill>
          <a:blip r:embed="rId2"/>
          <a:stretch>
            <a:fillRect/>
          </a:stretch>
        </p:blipFill>
        <p:spPr>
          <a:xfrm>
            <a:off x="4582477" y="2707005"/>
            <a:ext cx="2638425" cy="3409950"/>
          </a:xfrm>
          <a:prstGeom prst="rect">
            <a:avLst/>
          </a:prstGeom>
        </p:spPr>
      </p:pic>
    </p:spTree>
    <p:extLst>
      <p:ext uri="{BB962C8B-B14F-4D97-AF65-F5344CB8AC3E}">
        <p14:creationId xmlns:p14="http://schemas.microsoft.com/office/powerpoint/2010/main" val="3964077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 Part 5</a:t>
            </a:r>
          </a:p>
          <a:p>
            <a:endParaRPr lang="en-US" i="1" dirty="0"/>
          </a:p>
          <a:p>
            <a:endParaRPr lang="en-US" i="1" dirty="0"/>
          </a:p>
          <a:p>
            <a:endParaRPr lang="en-US" i="1" dirty="0"/>
          </a:p>
          <a:p>
            <a:endParaRPr lang="en-US" dirty="0"/>
          </a:p>
        </p:txBody>
      </p:sp>
      <p:pic>
        <p:nvPicPr>
          <p:cNvPr id="4" name="Picture 3"/>
          <p:cNvPicPr>
            <a:picLocks noChangeAspect="1"/>
          </p:cNvPicPr>
          <p:nvPr/>
        </p:nvPicPr>
        <p:blipFill>
          <a:blip r:embed="rId2"/>
          <a:stretch>
            <a:fillRect/>
          </a:stretch>
        </p:blipFill>
        <p:spPr>
          <a:xfrm>
            <a:off x="4305300" y="2452687"/>
            <a:ext cx="3581400" cy="3438525"/>
          </a:xfrm>
          <a:prstGeom prst="rect">
            <a:avLst/>
          </a:prstGeom>
        </p:spPr>
      </p:pic>
    </p:spTree>
    <p:extLst>
      <p:ext uri="{BB962C8B-B14F-4D97-AF65-F5344CB8AC3E}">
        <p14:creationId xmlns:p14="http://schemas.microsoft.com/office/powerpoint/2010/main" val="2858559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 Part 5</a:t>
            </a:r>
          </a:p>
          <a:p>
            <a:endParaRPr lang="en-US" i="1" dirty="0"/>
          </a:p>
          <a:p>
            <a:endParaRPr lang="en-US" i="1" dirty="0"/>
          </a:p>
          <a:p>
            <a:endParaRPr lang="en-US" i="1" dirty="0"/>
          </a:p>
          <a:p>
            <a:endParaRPr lang="en-US" dirty="0"/>
          </a:p>
        </p:txBody>
      </p:sp>
      <p:pic>
        <p:nvPicPr>
          <p:cNvPr id="5" name="Picture 4"/>
          <p:cNvPicPr>
            <a:picLocks noChangeAspect="1"/>
          </p:cNvPicPr>
          <p:nvPr/>
        </p:nvPicPr>
        <p:blipFill>
          <a:blip r:embed="rId2"/>
          <a:stretch>
            <a:fillRect/>
          </a:stretch>
        </p:blipFill>
        <p:spPr>
          <a:xfrm>
            <a:off x="4623435" y="1985009"/>
            <a:ext cx="4019550" cy="4781550"/>
          </a:xfrm>
          <a:prstGeom prst="rect">
            <a:avLst/>
          </a:prstGeom>
        </p:spPr>
      </p:pic>
    </p:spTree>
    <p:extLst>
      <p:ext uri="{BB962C8B-B14F-4D97-AF65-F5344CB8AC3E}">
        <p14:creationId xmlns:p14="http://schemas.microsoft.com/office/powerpoint/2010/main" val="263940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 Part 5</a:t>
            </a:r>
          </a:p>
          <a:p>
            <a:endParaRPr lang="en-US" i="1" dirty="0"/>
          </a:p>
          <a:p>
            <a:endParaRPr lang="en-US" i="1" dirty="0"/>
          </a:p>
          <a:p>
            <a:endParaRPr lang="en-US" i="1" dirty="0"/>
          </a:p>
          <a:p>
            <a:endParaRPr lang="en-US" dirty="0"/>
          </a:p>
        </p:txBody>
      </p:sp>
      <p:pic>
        <p:nvPicPr>
          <p:cNvPr id="4" name="Picture 3"/>
          <p:cNvPicPr>
            <a:picLocks noChangeAspect="1"/>
          </p:cNvPicPr>
          <p:nvPr/>
        </p:nvPicPr>
        <p:blipFill>
          <a:blip r:embed="rId2"/>
          <a:stretch>
            <a:fillRect/>
          </a:stretch>
        </p:blipFill>
        <p:spPr>
          <a:xfrm>
            <a:off x="3657600" y="2622232"/>
            <a:ext cx="4419600" cy="2505075"/>
          </a:xfrm>
          <a:prstGeom prst="rect">
            <a:avLst/>
          </a:prstGeom>
        </p:spPr>
      </p:pic>
    </p:spTree>
    <p:extLst>
      <p:ext uri="{BB962C8B-B14F-4D97-AF65-F5344CB8AC3E}">
        <p14:creationId xmlns:p14="http://schemas.microsoft.com/office/powerpoint/2010/main" val="35459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 Part 5</a:t>
            </a:r>
            <a:endParaRPr lang="en-US" dirty="0"/>
          </a:p>
          <a:p>
            <a:pPr lvl="1"/>
            <a:r>
              <a:rPr lang="en-US" b="1" dirty="0"/>
              <a:t>Test Cases 1 and 2 Output</a:t>
            </a:r>
            <a:endParaRPr lang="en-US" i="1" dirty="0"/>
          </a:p>
          <a:p>
            <a:endParaRPr lang="en-US" i="1" dirty="0"/>
          </a:p>
          <a:p>
            <a:endParaRPr lang="en-US" i="1" dirty="0"/>
          </a:p>
          <a:p>
            <a:endParaRPr lang="en-US" dirty="0"/>
          </a:p>
        </p:txBody>
      </p:sp>
      <p:pic>
        <p:nvPicPr>
          <p:cNvPr id="5" name="Picture 4"/>
          <p:cNvPicPr>
            <a:picLocks noChangeAspect="1"/>
          </p:cNvPicPr>
          <p:nvPr/>
        </p:nvPicPr>
        <p:blipFill>
          <a:blip r:embed="rId2"/>
          <a:stretch>
            <a:fillRect/>
          </a:stretch>
        </p:blipFill>
        <p:spPr>
          <a:xfrm>
            <a:off x="3569017" y="2830830"/>
            <a:ext cx="4619625" cy="1790700"/>
          </a:xfrm>
          <a:prstGeom prst="rect">
            <a:avLst/>
          </a:prstGeom>
        </p:spPr>
      </p:pic>
    </p:spTree>
    <p:extLst>
      <p:ext uri="{BB962C8B-B14F-4D97-AF65-F5344CB8AC3E}">
        <p14:creationId xmlns:p14="http://schemas.microsoft.com/office/powerpoint/2010/main" val="1047487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7.6</a:t>
            </a:r>
            <a:r>
              <a:rPr lang="en-US" dirty="0"/>
              <a:t> </a:t>
            </a:r>
            <a:r>
              <a:rPr lang="en-US" b="1" dirty="0"/>
              <a:t>Common Mistakes</a:t>
            </a:r>
          </a:p>
        </p:txBody>
      </p:sp>
      <p:sp>
        <p:nvSpPr>
          <p:cNvPr id="3" name="Content Placeholder 2"/>
          <p:cNvSpPr>
            <a:spLocks noGrp="1"/>
          </p:cNvSpPr>
          <p:nvPr>
            <p:ph idx="1"/>
          </p:nvPr>
        </p:nvSpPr>
        <p:spPr>
          <a:xfrm>
            <a:off x="838200" y="1825624"/>
            <a:ext cx="11353800" cy="5032376"/>
          </a:xfrm>
        </p:spPr>
        <p:txBody>
          <a:bodyPr>
            <a:normAutofit/>
          </a:bodyPr>
          <a:lstStyle/>
          <a:p>
            <a:r>
              <a:rPr lang="en-US" i="1" dirty="0"/>
              <a:t>Trying to Return Something from a Constructor</a:t>
            </a:r>
          </a:p>
          <a:p>
            <a:pPr lvl="1"/>
            <a:r>
              <a:rPr lang="en-US" dirty="0"/>
              <a:t>If we add a return type to our constructors, the compiler views them as “normal” methods rather than constructors, and they won’t be called when you try to create an instance of the class.</a:t>
            </a:r>
          </a:p>
          <a:p>
            <a:r>
              <a:rPr lang="en-US" i="1" dirty="0"/>
              <a:t>Forgetting to Use this When Assigning to an Instance Variable</a:t>
            </a:r>
          </a:p>
          <a:p>
            <a:pPr lvl="1"/>
            <a:r>
              <a:rPr lang="en-US" dirty="0"/>
              <a:t>This is really only an issue when the instance variable has the same name as a parameter, but that happens a lot, especially with constructors. If you forget the this the code will compile and run, it just won’t do what you want it to do!</a:t>
            </a:r>
          </a:p>
          <a:p>
            <a:r>
              <a:rPr lang="en-US" i="1" dirty="0"/>
              <a:t>Trying to Access an Instance Variable from a Static Method</a:t>
            </a:r>
          </a:p>
          <a:p>
            <a:pPr lvl="1"/>
            <a:r>
              <a:rPr lang="en-US" dirty="0"/>
              <a:t>Remember, static methods are only allowed to access static variables, not instance variables. If you find you really need to do this, you need to change your class design to either provide a static variable </a:t>
            </a:r>
            <a:r>
              <a:rPr lang="en-US"/>
              <a:t>to hold the </a:t>
            </a:r>
            <a:r>
              <a:rPr lang="en-US" dirty="0"/>
              <a:t>information you need or change the static method to an instance method.</a:t>
            </a:r>
          </a:p>
        </p:txBody>
      </p:sp>
    </p:spTree>
    <p:extLst>
      <p:ext uri="{BB962C8B-B14F-4D97-AF65-F5344CB8AC3E}">
        <p14:creationId xmlns:p14="http://schemas.microsoft.com/office/powerpoint/2010/main" val="57477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Fields</a:t>
            </a:r>
          </a:p>
          <a:p>
            <a:r>
              <a:rPr lang="en-US" dirty="0"/>
              <a:t>Properties</a:t>
            </a:r>
          </a:p>
          <a:p>
            <a:r>
              <a:rPr lang="en-US"/>
              <a:t>Constructors and Other Methods</a:t>
            </a:r>
          </a:p>
          <a:p>
            <a:endParaRPr lang="en-US"/>
          </a:p>
        </p:txBody>
      </p:sp>
    </p:spTree>
    <p:extLst>
      <p:ext uri="{BB962C8B-B14F-4D97-AF65-F5344CB8AC3E}">
        <p14:creationId xmlns:p14="http://schemas.microsoft.com/office/powerpoint/2010/main" val="283403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(slot 2)</a:t>
            </a:r>
          </a:p>
        </p:txBody>
      </p:sp>
      <p:sp>
        <p:nvSpPr>
          <p:cNvPr id="3" name="Content Placeholder 2"/>
          <p:cNvSpPr>
            <a:spLocks noGrp="1"/>
          </p:cNvSpPr>
          <p:nvPr>
            <p:ph idx="1"/>
          </p:nvPr>
        </p:nvSpPr>
        <p:spPr/>
        <p:txBody>
          <a:bodyPr>
            <a:normAutofit/>
          </a:bodyPr>
          <a:lstStyle/>
          <a:p>
            <a:r>
              <a:rPr lang="en-US" dirty="0"/>
              <a:t>Putting It All Together</a:t>
            </a:r>
          </a:p>
          <a:p>
            <a:r>
              <a:rPr lang="en-US" dirty="0"/>
              <a:t>Common Mistakes </a:t>
            </a:r>
            <a:br>
              <a:rPr lang="en-US" dirty="0"/>
            </a:br>
            <a:endParaRPr lang="en-US" dirty="0"/>
          </a:p>
        </p:txBody>
      </p:sp>
    </p:spTree>
    <p:extLst>
      <p:ext uri="{BB962C8B-B14F-4D97-AF65-F5344CB8AC3E}">
        <p14:creationId xmlns:p14="http://schemas.microsoft.com/office/powerpoint/2010/main" val="414985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pPr marL="0" indent="0">
              <a:buNone/>
            </a:pPr>
            <a:r>
              <a:rPr lang="en-US" dirty="0"/>
              <a:t>The problem description:</a:t>
            </a:r>
            <a:br>
              <a:rPr lang="en-US" dirty="0"/>
            </a:br>
            <a:r>
              <a:rPr lang="en-US" dirty="0"/>
              <a:t>	Design and implement a class to represent a single die. You also 	need to provide the standard die operations for the class.</a:t>
            </a:r>
          </a:p>
          <a:p>
            <a:r>
              <a:rPr lang="en-US" i="1" dirty="0"/>
              <a:t>Understand the Problem</a:t>
            </a:r>
            <a:endParaRPr lang="en-US" dirty="0"/>
          </a:p>
          <a:p>
            <a:pPr lvl="1"/>
            <a:r>
              <a:rPr lang="en-US" dirty="0"/>
              <a:t>How many sides should the die have? </a:t>
            </a:r>
          </a:p>
          <a:p>
            <a:pPr marL="457200" lvl="1" indent="0">
              <a:buNone/>
            </a:pPr>
            <a:r>
              <a:rPr lang="en-US" dirty="0"/>
              <a:t>	A standard die has 6 sides, but you can purchase dice of many different numbers 	of sides (especially if you want to roll to find out the damage the evil Orc has just 	inflicted &lt;grin&gt;). Let’s make the default die a six-sided die, but also provide the 	capability to create a die of any integer number of sides.</a:t>
            </a:r>
          </a:p>
          <a:p>
            <a:pPr lvl="1"/>
            <a:r>
              <a:rPr lang="en-US" dirty="0"/>
              <a:t>What are the standard die operations?</a:t>
            </a:r>
          </a:p>
          <a:p>
            <a:pPr marL="457200" lvl="1" indent="0">
              <a:buNone/>
            </a:pPr>
            <a:r>
              <a:rPr lang="en-US" dirty="0"/>
              <a:t>	Rolling a die and seeing which side is on top are the only common die operations.</a:t>
            </a:r>
          </a:p>
          <a:p>
            <a:pPr lvl="1"/>
            <a:r>
              <a:rPr lang="en-US" dirty="0"/>
              <a:t>How many does sides the die has?</a:t>
            </a:r>
          </a:p>
        </p:txBody>
      </p:sp>
    </p:spTree>
    <p:extLst>
      <p:ext uri="{BB962C8B-B14F-4D97-AF65-F5344CB8AC3E}">
        <p14:creationId xmlns:p14="http://schemas.microsoft.com/office/powerpoint/2010/main" val="1371027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Design a Solution</a:t>
            </a:r>
          </a:p>
          <a:p>
            <a:pPr lvl="1"/>
            <a:r>
              <a:rPr lang="en-US" b="1" dirty="0"/>
              <a:t>Die </a:t>
            </a:r>
            <a:r>
              <a:rPr lang="en-US" dirty="0"/>
              <a:t>UML Diagram</a:t>
            </a:r>
          </a:p>
        </p:txBody>
      </p:sp>
      <p:pic>
        <p:nvPicPr>
          <p:cNvPr id="4" name="Picture 3"/>
          <p:cNvPicPr>
            <a:picLocks noChangeAspect="1"/>
          </p:cNvPicPr>
          <p:nvPr/>
        </p:nvPicPr>
        <p:blipFill>
          <a:blip r:embed="rId2"/>
          <a:stretch>
            <a:fillRect/>
          </a:stretch>
        </p:blipFill>
        <p:spPr>
          <a:xfrm>
            <a:off x="4529137" y="2807970"/>
            <a:ext cx="2676525" cy="3162300"/>
          </a:xfrm>
          <a:prstGeom prst="rect">
            <a:avLst/>
          </a:prstGeom>
        </p:spPr>
      </p:pic>
    </p:spTree>
    <p:extLst>
      <p:ext uri="{BB962C8B-B14F-4D97-AF65-F5344CB8AC3E}">
        <p14:creationId xmlns:p14="http://schemas.microsoft.com/office/powerpoint/2010/main" val="358338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Test Cases</a:t>
            </a:r>
            <a:endParaRPr lang="en-US" dirty="0"/>
          </a:p>
          <a:p>
            <a:endParaRPr lang="en-US" dirty="0"/>
          </a:p>
        </p:txBody>
      </p:sp>
      <p:pic>
        <p:nvPicPr>
          <p:cNvPr id="5" name="Picture 4"/>
          <p:cNvPicPr>
            <a:picLocks noChangeAspect="1"/>
          </p:cNvPicPr>
          <p:nvPr/>
        </p:nvPicPr>
        <p:blipFill>
          <a:blip r:embed="rId2"/>
          <a:stretch>
            <a:fillRect/>
          </a:stretch>
        </p:blipFill>
        <p:spPr>
          <a:xfrm>
            <a:off x="1239201" y="2324416"/>
            <a:ext cx="5173309" cy="2135185"/>
          </a:xfrm>
          <a:prstGeom prst="rect">
            <a:avLst/>
          </a:prstGeom>
        </p:spPr>
      </p:pic>
      <p:pic>
        <p:nvPicPr>
          <p:cNvPr id="6" name="Picture 5"/>
          <p:cNvPicPr>
            <a:picLocks noChangeAspect="1"/>
          </p:cNvPicPr>
          <p:nvPr/>
        </p:nvPicPr>
        <p:blipFill>
          <a:blip r:embed="rId3"/>
          <a:stretch>
            <a:fillRect/>
          </a:stretch>
        </p:blipFill>
        <p:spPr>
          <a:xfrm>
            <a:off x="1239201" y="4560727"/>
            <a:ext cx="5173311" cy="2080102"/>
          </a:xfrm>
          <a:prstGeom prst="rect">
            <a:avLst/>
          </a:prstGeom>
        </p:spPr>
      </p:pic>
    </p:spTree>
    <p:extLst>
      <p:ext uri="{BB962C8B-B14F-4D97-AF65-F5344CB8AC3E}">
        <p14:creationId xmlns:p14="http://schemas.microsoft.com/office/powerpoint/2010/main" val="155256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endParaRPr lang="en-US" dirty="0"/>
          </a:p>
        </p:txBody>
      </p:sp>
      <p:pic>
        <p:nvPicPr>
          <p:cNvPr id="4" name="Picture 3"/>
          <p:cNvPicPr>
            <a:picLocks noChangeAspect="1"/>
          </p:cNvPicPr>
          <p:nvPr/>
        </p:nvPicPr>
        <p:blipFill>
          <a:blip r:embed="rId2"/>
          <a:stretch>
            <a:fillRect/>
          </a:stretch>
        </p:blipFill>
        <p:spPr>
          <a:xfrm>
            <a:off x="3798570" y="2165984"/>
            <a:ext cx="4000500" cy="4600575"/>
          </a:xfrm>
          <a:prstGeom prst="rect">
            <a:avLst/>
          </a:prstGeom>
        </p:spPr>
      </p:pic>
    </p:spTree>
    <p:extLst>
      <p:ext uri="{BB962C8B-B14F-4D97-AF65-F5344CB8AC3E}">
        <p14:creationId xmlns:p14="http://schemas.microsoft.com/office/powerpoint/2010/main" val="98996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Write the Code</a:t>
            </a:r>
            <a:endParaRPr lang="en-US" dirty="0"/>
          </a:p>
        </p:txBody>
      </p:sp>
      <p:pic>
        <p:nvPicPr>
          <p:cNvPr id="5" name="Picture 4"/>
          <p:cNvPicPr>
            <a:picLocks noChangeAspect="1"/>
          </p:cNvPicPr>
          <p:nvPr/>
        </p:nvPicPr>
        <p:blipFill>
          <a:blip r:embed="rId2"/>
          <a:stretch>
            <a:fillRect/>
          </a:stretch>
        </p:blipFill>
        <p:spPr>
          <a:xfrm>
            <a:off x="3524250" y="2610802"/>
            <a:ext cx="3886200" cy="1247775"/>
          </a:xfrm>
          <a:prstGeom prst="rect">
            <a:avLst/>
          </a:prstGeom>
        </p:spPr>
      </p:pic>
      <p:pic>
        <p:nvPicPr>
          <p:cNvPr id="6" name="Picture 5"/>
          <p:cNvPicPr>
            <a:picLocks noChangeAspect="1"/>
          </p:cNvPicPr>
          <p:nvPr/>
        </p:nvPicPr>
        <p:blipFill>
          <a:blip r:embed="rId3"/>
          <a:stretch>
            <a:fillRect/>
          </a:stretch>
        </p:blipFill>
        <p:spPr>
          <a:xfrm>
            <a:off x="3512820" y="3993513"/>
            <a:ext cx="4600575" cy="2476500"/>
          </a:xfrm>
          <a:prstGeom prst="rect">
            <a:avLst/>
          </a:prstGeom>
        </p:spPr>
      </p:pic>
    </p:spTree>
    <p:extLst>
      <p:ext uri="{BB962C8B-B14F-4D97-AF65-F5344CB8AC3E}">
        <p14:creationId xmlns:p14="http://schemas.microsoft.com/office/powerpoint/2010/main" val="2035092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a:t>
            </a:r>
            <a:endParaRPr lang="en-US" dirty="0"/>
          </a:p>
          <a:p>
            <a:pPr lvl="1"/>
            <a:r>
              <a:rPr lang="en-US" dirty="0"/>
              <a:t>class with Test Case 1 partially implemented</a:t>
            </a:r>
          </a:p>
        </p:txBody>
      </p:sp>
      <p:pic>
        <p:nvPicPr>
          <p:cNvPr id="4" name="Picture 3"/>
          <p:cNvPicPr>
            <a:picLocks noChangeAspect="1"/>
          </p:cNvPicPr>
          <p:nvPr/>
        </p:nvPicPr>
        <p:blipFill>
          <a:blip r:embed="rId2"/>
          <a:stretch>
            <a:fillRect/>
          </a:stretch>
        </p:blipFill>
        <p:spPr>
          <a:xfrm>
            <a:off x="2862262" y="2679382"/>
            <a:ext cx="5895975" cy="3419475"/>
          </a:xfrm>
          <a:prstGeom prst="rect">
            <a:avLst/>
          </a:prstGeom>
        </p:spPr>
      </p:pic>
    </p:spTree>
    <p:extLst>
      <p:ext uri="{BB962C8B-B14F-4D97-AF65-F5344CB8AC3E}">
        <p14:creationId xmlns:p14="http://schemas.microsoft.com/office/powerpoint/2010/main" val="181873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7.5 Putting It All Together</a:t>
            </a:r>
          </a:p>
        </p:txBody>
      </p:sp>
      <p:sp>
        <p:nvSpPr>
          <p:cNvPr id="3" name="Content Placeholder 2"/>
          <p:cNvSpPr>
            <a:spLocks noGrp="1"/>
          </p:cNvSpPr>
          <p:nvPr>
            <p:ph idx="1"/>
          </p:nvPr>
        </p:nvSpPr>
        <p:spPr>
          <a:xfrm>
            <a:off x="838200" y="1825624"/>
            <a:ext cx="11353800" cy="4940935"/>
          </a:xfrm>
        </p:spPr>
        <p:txBody>
          <a:bodyPr>
            <a:normAutofit/>
          </a:bodyPr>
          <a:lstStyle/>
          <a:p>
            <a:r>
              <a:rPr lang="en-US" i="1" dirty="0"/>
              <a:t>Test the Code</a:t>
            </a:r>
            <a:endParaRPr lang="en-US" dirty="0"/>
          </a:p>
          <a:p>
            <a:pPr lvl="1"/>
            <a:r>
              <a:rPr lang="en-US" dirty="0"/>
              <a:t>class with Test Case 1 partially implemented</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Test Case 1 Partial Output</a:t>
            </a:r>
          </a:p>
        </p:txBody>
      </p:sp>
      <p:pic>
        <p:nvPicPr>
          <p:cNvPr id="5" name="Picture 4"/>
          <p:cNvPicPr>
            <a:picLocks noChangeAspect="1"/>
          </p:cNvPicPr>
          <p:nvPr/>
        </p:nvPicPr>
        <p:blipFill>
          <a:blip r:embed="rId2"/>
          <a:stretch>
            <a:fillRect/>
          </a:stretch>
        </p:blipFill>
        <p:spPr>
          <a:xfrm>
            <a:off x="3077527" y="2782252"/>
            <a:ext cx="5876925" cy="1933575"/>
          </a:xfrm>
          <a:prstGeom prst="rect">
            <a:avLst/>
          </a:prstGeom>
        </p:spPr>
      </p:pic>
      <p:pic>
        <p:nvPicPr>
          <p:cNvPr id="6" name="Picture 5"/>
          <p:cNvPicPr>
            <a:picLocks noChangeAspect="1"/>
          </p:cNvPicPr>
          <p:nvPr/>
        </p:nvPicPr>
        <p:blipFill>
          <a:blip r:embed="rId3"/>
          <a:stretch>
            <a:fillRect/>
          </a:stretch>
        </p:blipFill>
        <p:spPr>
          <a:xfrm>
            <a:off x="3077527" y="5438775"/>
            <a:ext cx="4648200" cy="895350"/>
          </a:xfrm>
          <a:prstGeom prst="rect">
            <a:avLst/>
          </a:prstGeom>
        </p:spPr>
      </p:pic>
    </p:spTree>
    <p:extLst>
      <p:ext uri="{BB962C8B-B14F-4D97-AF65-F5344CB8AC3E}">
        <p14:creationId xmlns:p14="http://schemas.microsoft.com/office/powerpoint/2010/main" val="3922226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551</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Module 7</vt:lpstr>
      <vt:lpstr>Content (slot 2)</vt:lpstr>
      <vt:lpstr>7.5 Putting It All Together</vt:lpstr>
      <vt:lpstr>7.5 Putting It All Together</vt:lpstr>
      <vt:lpstr>7.5 Putting It All Together</vt:lpstr>
      <vt:lpstr>7.5 Putting It All Together</vt:lpstr>
      <vt:lpstr>7.5 Putting It All Together</vt:lpstr>
      <vt:lpstr>7.5 Putting It All Together</vt:lpstr>
      <vt:lpstr>7.5 Putting It All Together</vt:lpstr>
      <vt:lpstr>7.5 Putting It All Together</vt:lpstr>
      <vt:lpstr>7.5 Putting It All Together</vt:lpstr>
      <vt:lpstr>7.5 Putting It All Together</vt:lpstr>
      <vt:lpstr>7.5 Putting It All Together</vt:lpstr>
      <vt:lpstr>7.5 Putting It All Together</vt:lpstr>
      <vt:lpstr>7.5 Putting It All Together</vt:lpstr>
      <vt:lpstr>7.5 Putting It All Together</vt:lpstr>
      <vt:lpstr>7.5 Putting It All Together</vt:lpstr>
      <vt:lpstr>7.6 Common Mistakes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USER</dc:creator>
  <cp:lastModifiedBy>Phu Chu Dinh</cp:lastModifiedBy>
  <cp:revision>26</cp:revision>
  <dcterms:created xsi:type="dcterms:W3CDTF">2022-01-04T02:24:00Z</dcterms:created>
  <dcterms:modified xsi:type="dcterms:W3CDTF">2022-04-19T02:47:48Z</dcterms:modified>
</cp:coreProperties>
</file>