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9" r:id="rId4"/>
    <p:sldId id="285"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5" autoAdjust="0"/>
    <p:restoredTop sz="94660"/>
  </p:normalViewPr>
  <p:slideViewPr>
    <p:cSldViewPr snapToGrid="0">
      <p:cViewPr varScale="1">
        <p:scale>
          <a:sx n="87" d="100"/>
          <a:sy n="87" d="100"/>
        </p:scale>
        <p:origin x="2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31253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95722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7354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2333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18835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84214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C658EB-0B22-453E-9172-4357FEA36950}"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6399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C658EB-0B22-453E-9172-4357FEA36950}"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73552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658EB-0B22-453E-9172-4357FEA36950}"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39214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915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2385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658EB-0B22-453E-9172-4357FEA36950}"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2FE49-E130-4A70-86D5-AA785B7BC8FE}" type="slidenum">
              <a:rPr lang="en-US" smtClean="0"/>
              <a:t>‹#›</a:t>
            </a:fld>
            <a:endParaRPr lang="en-US"/>
          </a:p>
        </p:txBody>
      </p:sp>
    </p:spTree>
    <p:extLst>
      <p:ext uri="{BB962C8B-B14F-4D97-AF65-F5344CB8AC3E}">
        <p14:creationId xmlns:p14="http://schemas.microsoft.com/office/powerpoint/2010/main" val="6909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8</a:t>
            </a:r>
          </a:p>
        </p:txBody>
      </p:sp>
      <p:sp>
        <p:nvSpPr>
          <p:cNvPr id="3" name="Subtitle 2"/>
          <p:cNvSpPr>
            <a:spLocks noGrp="1"/>
          </p:cNvSpPr>
          <p:nvPr>
            <p:ph type="subTitle" idx="1"/>
          </p:nvPr>
        </p:nvSpPr>
        <p:spPr/>
        <p:txBody>
          <a:bodyPr>
            <a:normAutofit/>
          </a:bodyPr>
          <a:lstStyle/>
          <a:p>
            <a:r>
              <a:rPr lang="en-US" sz="4800" b="1" dirty="0"/>
              <a:t>Methods and Unity Classes</a:t>
            </a:r>
          </a:p>
        </p:txBody>
      </p:sp>
      <p:pic>
        <p:nvPicPr>
          <p:cNvPr id="4" name="Picture 3" descr="logo - Trường Đại học FPT">
            <a:extLst>
              <a:ext uri="{FF2B5EF4-FFF2-40B4-BE49-F238E27FC236}">
                <a16:creationId xmlns:a16="http://schemas.microsoft.com/office/drawing/2014/main" id="{B4717702-D138-4D48-A625-D70E41A6E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9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The Method Body</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Review the method bodies for each of the methods in the Deck class</a:t>
            </a:r>
          </a:p>
          <a:p>
            <a:pPr lvl="1"/>
            <a:r>
              <a:rPr lang="en-US" dirty="0"/>
              <a:t>the </a:t>
            </a:r>
            <a:r>
              <a:rPr lang="en-US" b="1" dirty="0" err="1"/>
              <a:t>TakeTopCard</a:t>
            </a:r>
            <a:r>
              <a:rPr lang="en-US" dirty="0"/>
              <a:t> method</a:t>
            </a:r>
          </a:p>
        </p:txBody>
      </p:sp>
      <p:pic>
        <p:nvPicPr>
          <p:cNvPr id="4" name="Picture 3"/>
          <p:cNvPicPr>
            <a:picLocks noChangeAspect="1"/>
          </p:cNvPicPr>
          <p:nvPr/>
        </p:nvPicPr>
        <p:blipFill>
          <a:blip r:embed="rId2"/>
          <a:stretch>
            <a:fillRect/>
          </a:stretch>
        </p:blipFill>
        <p:spPr>
          <a:xfrm>
            <a:off x="1676400" y="2781616"/>
            <a:ext cx="6381512" cy="2186768"/>
          </a:xfrm>
          <a:prstGeom prst="rect">
            <a:avLst/>
          </a:prstGeom>
        </p:spPr>
      </p:pic>
      <p:pic>
        <p:nvPicPr>
          <p:cNvPr id="5" name="Picture 4"/>
          <p:cNvPicPr>
            <a:picLocks noChangeAspect="1"/>
          </p:cNvPicPr>
          <p:nvPr/>
        </p:nvPicPr>
        <p:blipFill>
          <a:blip r:embed="rId3"/>
          <a:stretch>
            <a:fillRect/>
          </a:stretch>
        </p:blipFill>
        <p:spPr>
          <a:xfrm>
            <a:off x="1676400" y="4968384"/>
            <a:ext cx="2805665" cy="1430339"/>
          </a:xfrm>
          <a:prstGeom prst="rect">
            <a:avLst/>
          </a:prstGeom>
        </p:spPr>
      </p:pic>
    </p:spTree>
    <p:extLst>
      <p:ext uri="{BB962C8B-B14F-4D97-AF65-F5344CB8AC3E}">
        <p14:creationId xmlns:p14="http://schemas.microsoft.com/office/powerpoint/2010/main" val="195383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The Method Body</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Review the method bodies for each of the methods in the Deck class</a:t>
            </a:r>
          </a:p>
          <a:p>
            <a:pPr lvl="1"/>
            <a:r>
              <a:rPr lang="en-US" dirty="0"/>
              <a:t>the </a:t>
            </a:r>
            <a:r>
              <a:rPr lang="en-US" b="1" dirty="0"/>
              <a:t>Cut </a:t>
            </a:r>
            <a:r>
              <a:rPr lang="en-US" dirty="0"/>
              <a:t>method</a:t>
            </a:r>
          </a:p>
        </p:txBody>
      </p:sp>
      <p:pic>
        <p:nvPicPr>
          <p:cNvPr id="6" name="Picture 5"/>
          <p:cNvPicPr>
            <a:picLocks noChangeAspect="1"/>
          </p:cNvPicPr>
          <p:nvPr/>
        </p:nvPicPr>
        <p:blipFill>
          <a:blip r:embed="rId2"/>
          <a:stretch>
            <a:fillRect/>
          </a:stretch>
        </p:blipFill>
        <p:spPr>
          <a:xfrm>
            <a:off x="1585912" y="2887027"/>
            <a:ext cx="6874268" cy="2473643"/>
          </a:xfrm>
          <a:prstGeom prst="rect">
            <a:avLst/>
          </a:prstGeom>
        </p:spPr>
      </p:pic>
    </p:spTree>
    <p:extLst>
      <p:ext uri="{BB962C8B-B14F-4D97-AF65-F5344CB8AC3E}">
        <p14:creationId xmlns:p14="http://schemas.microsoft.com/office/powerpoint/2010/main" val="3019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The Method Body</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Review the method bodies for each of the methods in the Deck class</a:t>
            </a:r>
          </a:p>
          <a:p>
            <a:pPr lvl="1"/>
            <a:r>
              <a:rPr lang="en-US" dirty="0"/>
              <a:t>the </a:t>
            </a:r>
            <a:r>
              <a:rPr lang="en-US" b="1" dirty="0"/>
              <a:t>Shuffle </a:t>
            </a:r>
            <a:r>
              <a:rPr lang="en-US" dirty="0"/>
              <a:t>method</a:t>
            </a:r>
          </a:p>
        </p:txBody>
      </p:sp>
      <p:pic>
        <p:nvPicPr>
          <p:cNvPr id="4" name="Picture 3"/>
          <p:cNvPicPr>
            <a:picLocks noChangeAspect="1"/>
          </p:cNvPicPr>
          <p:nvPr/>
        </p:nvPicPr>
        <p:blipFill>
          <a:blip r:embed="rId2"/>
          <a:stretch>
            <a:fillRect/>
          </a:stretch>
        </p:blipFill>
        <p:spPr>
          <a:xfrm>
            <a:off x="1608772" y="2845117"/>
            <a:ext cx="6316862" cy="1235606"/>
          </a:xfrm>
          <a:prstGeom prst="rect">
            <a:avLst/>
          </a:prstGeom>
        </p:spPr>
      </p:pic>
      <p:pic>
        <p:nvPicPr>
          <p:cNvPr id="5" name="Picture 4"/>
          <p:cNvPicPr>
            <a:picLocks noChangeAspect="1"/>
          </p:cNvPicPr>
          <p:nvPr/>
        </p:nvPicPr>
        <p:blipFill>
          <a:blip r:embed="rId3"/>
          <a:stretch>
            <a:fillRect/>
          </a:stretch>
        </p:blipFill>
        <p:spPr>
          <a:xfrm>
            <a:off x="1608772" y="3968114"/>
            <a:ext cx="6025313" cy="1929766"/>
          </a:xfrm>
          <a:prstGeom prst="rect">
            <a:avLst/>
          </a:prstGeom>
        </p:spPr>
      </p:pic>
    </p:spTree>
    <p:extLst>
      <p:ext uri="{BB962C8B-B14F-4D97-AF65-F5344CB8AC3E}">
        <p14:creationId xmlns:p14="http://schemas.microsoft.com/office/powerpoint/2010/main" val="356311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 Parameters and How They Work</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Whenever we associate an argument in the method call with a parameter in the method header, the value of that argument is copied into a temporary variable with the parameter name inside the method. This approach is called </a:t>
            </a:r>
            <a:r>
              <a:rPr lang="en-US" i="1" dirty="0"/>
              <a:t>pass by value</a:t>
            </a:r>
            <a:r>
              <a:rPr lang="en-US" dirty="0"/>
              <a:t>. </a:t>
            </a:r>
          </a:p>
          <a:p>
            <a:pPr lvl="1"/>
            <a:r>
              <a:rPr lang="en-US" b="1" dirty="0"/>
              <a:t>Note</a:t>
            </a:r>
            <a:r>
              <a:rPr lang="en-US" dirty="0"/>
              <a:t> that this only applies to passing value types as parameters.</a:t>
            </a:r>
          </a:p>
          <a:p>
            <a:r>
              <a:rPr lang="en-US" dirty="0"/>
              <a:t>Look at a code fragment that simply cuts a deck in two different locations using the Cut method</a:t>
            </a:r>
          </a:p>
        </p:txBody>
      </p:sp>
      <p:pic>
        <p:nvPicPr>
          <p:cNvPr id="6" name="Picture 5"/>
          <p:cNvPicPr>
            <a:picLocks noChangeAspect="1"/>
          </p:cNvPicPr>
          <p:nvPr/>
        </p:nvPicPr>
        <p:blipFill>
          <a:blip r:embed="rId2"/>
          <a:stretch>
            <a:fillRect/>
          </a:stretch>
        </p:blipFill>
        <p:spPr>
          <a:xfrm>
            <a:off x="1327784" y="4821555"/>
            <a:ext cx="3724275" cy="1849116"/>
          </a:xfrm>
          <a:prstGeom prst="rect">
            <a:avLst/>
          </a:prstGeom>
        </p:spPr>
      </p:pic>
    </p:spTree>
    <p:extLst>
      <p:ext uri="{BB962C8B-B14F-4D97-AF65-F5344CB8AC3E}">
        <p14:creationId xmlns:p14="http://schemas.microsoft.com/office/powerpoint/2010/main" val="146002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 Parameters and How They Work</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In the method call, the parameter location corresponds to the argument </a:t>
            </a:r>
            <a:r>
              <a:rPr lang="en-US" i="1" dirty="0" err="1"/>
              <a:t>firstCutLocation</a:t>
            </a:r>
            <a:r>
              <a:rPr lang="en-US" dirty="0"/>
              <a:t> (remember, it matches number, order, and type for parameters), so the value of </a:t>
            </a:r>
            <a:r>
              <a:rPr lang="en-US" i="1" dirty="0" err="1"/>
              <a:t>firstCutLocation</a:t>
            </a:r>
            <a:r>
              <a:rPr lang="en-US" dirty="0"/>
              <a:t> gets copied into location.</a:t>
            </a:r>
          </a:p>
          <a:p>
            <a:r>
              <a:rPr lang="en-US" dirty="0"/>
              <a:t>After the method finishes, the deck will have been cut at the location given in </a:t>
            </a:r>
            <a:r>
              <a:rPr lang="en-US" i="1" dirty="0" err="1"/>
              <a:t>firstCutLocation</a:t>
            </a:r>
            <a:r>
              <a:rPr lang="en-US" dirty="0"/>
              <a:t>. Now we call the method again, this time associating the location parameter with the </a:t>
            </a:r>
            <a:r>
              <a:rPr lang="en-US" i="1" dirty="0" err="1"/>
              <a:t>secondCutLocation</a:t>
            </a:r>
            <a:r>
              <a:rPr lang="en-US" dirty="0"/>
              <a:t> argument. That means that the value of </a:t>
            </a:r>
            <a:r>
              <a:rPr lang="en-US" i="1" dirty="0" err="1"/>
              <a:t>secondCutLocation</a:t>
            </a:r>
            <a:r>
              <a:rPr lang="en-US" dirty="0"/>
              <a:t> gets copied into location. After the method completes this time, the deck will have been cut at the location given in </a:t>
            </a:r>
            <a:r>
              <a:rPr lang="en-US" i="1" dirty="0" err="1"/>
              <a:t>secondCutLocation</a:t>
            </a:r>
            <a:r>
              <a:rPr lang="en-US" dirty="0"/>
              <a:t>.</a:t>
            </a:r>
          </a:p>
        </p:txBody>
      </p:sp>
    </p:spTree>
    <p:extLst>
      <p:ext uri="{BB962C8B-B14F-4D97-AF65-F5344CB8AC3E}">
        <p14:creationId xmlns:p14="http://schemas.microsoft.com/office/powerpoint/2010/main" val="246702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8.7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We can’t really pass an object by its value, because the compiler needs to “set aside space” for parameters that are passed by value, and the compiler can’t know before we run the program exactly how big the object will be as we run the program. </a:t>
            </a:r>
          </a:p>
          <a:p>
            <a:r>
              <a:rPr lang="en-US" dirty="0"/>
              <a:t>For example, think of passing a </a:t>
            </a:r>
            <a:r>
              <a:rPr lang="en-US" b="1" dirty="0" err="1"/>
              <a:t>StringBuilder</a:t>
            </a:r>
            <a:r>
              <a:rPr lang="en-US" dirty="0"/>
              <a:t> object into a method. How many characters long will the </a:t>
            </a:r>
            <a:r>
              <a:rPr lang="en-US" b="1" dirty="0" err="1"/>
              <a:t>StringBuilder</a:t>
            </a:r>
            <a:r>
              <a:rPr lang="en-US" dirty="0"/>
              <a:t> be when we pass it into the method? In most cases, we don’t know, so we can’t pass the entire object as a value when we’re passing objects as parameters.</a:t>
            </a:r>
          </a:p>
        </p:txBody>
      </p:sp>
    </p:spTree>
    <p:extLst>
      <p:ext uri="{BB962C8B-B14F-4D97-AF65-F5344CB8AC3E}">
        <p14:creationId xmlns:p14="http://schemas.microsoft.com/office/powerpoint/2010/main" val="217980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For objects, C# doesn't actually pass the entire object as a value – it passes a reference to the object as the value instead. </a:t>
            </a:r>
          </a:p>
          <a:p>
            <a:r>
              <a:rPr lang="en-US" dirty="0"/>
              <a:t>Think of this as passing the memory address of the object rather than the actual object.</a:t>
            </a:r>
          </a:p>
          <a:p>
            <a:r>
              <a:rPr lang="en-US" dirty="0"/>
              <a:t>For example, say we have a </a:t>
            </a:r>
            <a:r>
              <a:rPr lang="en-US" dirty="0" err="1"/>
              <a:t>StringBuilder</a:t>
            </a:r>
            <a:r>
              <a:rPr lang="en-US" dirty="0"/>
              <a:t> object called message, with the value "Hi There!" that’s stored in memory starting in memory location 40 as shown in the next slide</a:t>
            </a:r>
          </a:p>
        </p:txBody>
      </p:sp>
    </p:spTree>
    <p:extLst>
      <p:ext uri="{BB962C8B-B14F-4D97-AF65-F5344CB8AC3E}">
        <p14:creationId xmlns:p14="http://schemas.microsoft.com/office/powerpoint/2010/main" val="353909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b="1" dirty="0" err="1"/>
              <a:t>StringBuilder</a:t>
            </a:r>
            <a:r>
              <a:rPr lang="en-US" b="1" dirty="0"/>
              <a:t> </a:t>
            </a:r>
            <a:r>
              <a:rPr lang="en-US" dirty="0"/>
              <a:t>Object in Memory</a:t>
            </a:r>
          </a:p>
        </p:txBody>
      </p:sp>
      <p:pic>
        <p:nvPicPr>
          <p:cNvPr id="4" name="Picture 3"/>
          <p:cNvPicPr>
            <a:picLocks noChangeAspect="1"/>
          </p:cNvPicPr>
          <p:nvPr/>
        </p:nvPicPr>
        <p:blipFill>
          <a:blip r:embed="rId2"/>
          <a:stretch>
            <a:fillRect/>
          </a:stretch>
        </p:blipFill>
        <p:spPr>
          <a:xfrm>
            <a:off x="6096000" y="1891028"/>
            <a:ext cx="2362200" cy="4810125"/>
          </a:xfrm>
          <a:prstGeom prst="rect">
            <a:avLst/>
          </a:prstGeom>
        </p:spPr>
      </p:pic>
    </p:spTree>
    <p:extLst>
      <p:ext uri="{BB962C8B-B14F-4D97-AF65-F5344CB8AC3E}">
        <p14:creationId xmlns:p14="http://schemas.microsoft.com/office/powerpoint/2010/main" val="550592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When the </a:t>
            </a:r>
            <a:r>
              <a:rPr lang="en-US" b="1" dirty="0" err="1"/>
              <a:t>StringBuilder</a:t>
            </a:r>
            <a:r>
              <a:rPr lang="en-US" dirty="0"/>
              <a:t> is passed as an argument, it’s actually the address of the </a:t>
            </a:r>
            <a:r>
              <a:rPr lang="en-US" b="1" dirty="0" err="1"/>
              <a:t>StringBuilder</a:t>
            </a:r>
            <a:r>
              <a:rPr lang="en-US" dirty="0"/>
              <a:t> object (40) that’s passed rather than the object itself. The compiler can handle this without any trouble, because it simply needs to set aside enough space for an address rather than for the object itself.</a:t>
            </a:r>
          </a:p>
          <a:p>
            <a:r>
              <a:rPr lang="en-US" dirty="0"/>
              <a:t>When we pass objects as arguments to a method, within the method, we can change the contents of the object (changing the contents of our </a:t>
            </a:r>
            <a:r>
              <a:rPr lang="en-US" b="1" dirty="0" err="1"/>
              <a:t>StringBuilder</a:t>
            </a:r>
            <a:r>
              <a:rPr lang="en-US" dirty="0"/>
              <a:t> object, for example) without changing the address, so we can actually change a parameter within a method if it's an object. </a:t>
            </a:r>
          </a:p>
          <a:p>
            <a:pPr lvl="1"/>
            <a:r>
              <a:rPr lang="en-US" dirty="0"/>
              <a:t>It's kind of like changing the furniture in a house; the contents of the house change, but the address stays the same.</a:t>
            </a:r>
          </a:p>
        </p:txBody>
      </p:sp>
    </p:spTree>
    <p:extLst>
      <p:ext uri="{BB962C8B-B14F-4D97-AF65-F5344CB8AC3E}">
        <p14:creationId xmlns:p14="http://schemas.microsoft.com/office/powerpoint/2010/main" val="7831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fontScale="92500" lnSpcReduction="10000"/>
          </a:bodyPr>
          <a:lstStyle/>
          <a:p>
            <a:r>
              <a:rPr lang="en-US" dirty="0"/>
              <a:t>Say we had the following method (comments are omitted for the sake of brevity), which simply replaces all occurrences of 'e' in the string builder object with 'o' instead.</a:t>
            </a:r>
          </a:p>
          <a:p>
            <a:endParaRPr lang="en-US" dirty="0"/>
          </a:p>
          <a:p>
            <a:endParaRPr lang="en-US" dirty="0"/>
          </a:p>
          <a:p>
            <a:endParaRPr lang="en-US" dirty="0"/>
          </a:p>
          <a:p>
            <a:r>
              <a:rPr lang="en-US" dirty="0"/>
              <a:t>We pass our </a:t>
            </a:r>
            <a:r>
              <a:rPr lang="en-US" b="1" dirty="0" err="1"/>
              <a:t>StringBuilder</a:t>
            </a:r>
            <a:r>
              <a:rPr lang="en-US" dirty="0"/>
              <a:t> object in as an argument using</a:t>
            </a:r>
          </a:p>
          <a:p>
            <a:endParaRPr lang="en-US" dirty="0"/>
          </a:p>
          <a:p>
            <a:endParaRPr lang="en-US" dirty="0"/>
          </a:p>
          <a:p>
            <a:r>
              <a:rPr lang="en-US" dirty="0"/>
              <a:t>After the method runs, our message will now be "Hi </a:t>
            </a:r>
            <a:r>
              <a:rPr lang="en-US" dirty="0" err="1"/>
              <a:t>Thoro</a:t>
            </a:r>
            <a:r>
              <a:rPr lang="en-US" dirty="0"/>
              <a:t>!". That’s because we passed the address of the object as an argument rather than the object itself.</a:t>
            </a:r>
            <a:br>
              <a:rPr lang="en-US" dirty="0"/>
            </a:br>
            <a:endParaRPr lang="en-US" dirty="0"/>
          </a:p>
        </p:txBody>
      </p:sp>
      <p:pic>
        <p:nvPicPr>
          <p:cNvPr id="4" name="Picture 3"/>
          <p:cNvPicPr>
            <a:picLocks noChangeAspect="1"/>
          </p:cNvPicPr>
          <p:nvPr/>
        </p:nvPicPr>
        <p:blipFill>
          <a:blip r:embed="rId2"/>
          <a:stretch>
            <a:fillRect/>
          </a:stretch>
        </p:blipFill>
        <p:spPr>
          <a:xfrm>
            <a:off x="1158240" y="3010852"/>
            <a:ext cx="5875436" cy="1161098"/>
          </a:xfrm>
          <a:prstGeom prst="rect">
            <a:avLst/>
          </a:prstGeom>
        </p:spPr>
      </p:pic>
      <p:pic>
        <p:nvPicPr>
          <p:cNvPr id="5" name="Picture 4"/>
          <p:cNvPicPr>
            <a:picLocks noChangeAspect="1"/>
          </p:cNvPicPr>
          <p:nvPr/>
        </p:nvPicPr>
        <p:blipFill>
          <a:blip r:embed="rId3"/>
          <a:stretch>
            <a:fillRect/>
          </a:stretch>
        </p:blipFill>
        <p:spPr>
          <a:xfrm>
            <a:off x="1249680" y="4752974"/>
            <a:ext cx="3394364" cy="333375"/>
          </a:xfrm>
          <a:prstGeom prst="rect">
            <a:avLst/>
          </a:prstGeom>
        </p:spPr>
      </p:pic>
    </p:spTree>
    <p:extLst>
      <p:ext uri="{BB962C8B-B14F-4D97-AF65-F5344CB8AC3E}">
        <p14:creationId xmlns:p14="http://schemas.microsoft.com/office/powerpoint/2010/main" val="64883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Explain how parameters work</a:t>
            </a:r>
          </a:p>
          <a:p>
            <a:r>
              <a:rPr lang="en-US" dirty="0"/>
              <a:t>Develop a console app with all 4 kinds of methods</a:t>
            </a:r>
          </a:p>
        </p:txBody>
      </p:sp>
    </p:spTree>
    <p:extLst>
      <p:ext uri="{BB962C8B-B14F-4D97-AF65-F5344CB8AC3E}">
        <p14:creationId xmlns:p14="http://schemas.microsoft.com/office/powerpoint/2010/main" val="132658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When we change an object that was passed as an argument to a method inside that method, this change is called a </a:t>
            </a:r>
            <a:r>
              <a:rPr lang="en-US" i="1" dirty="0"/>
              <a:t>side effect</a:t>
            </a:r>
            <a:r>
              <a:rPr lang="en-US" dirty="0"/>
              <a:t>. </a:t>
            </a:r>
          </a:p>
          <a:p>
            <a:r>
              <a:rPr lang="en-US" dirty="0"/>
              <a:t>It's called a side effect because the fact that the object might be changed inside the method isn't obvious from the return type of the method or the list of parameters. </a:t>
            </a:r>
          </a:p>
          <a:p>
            <a:r>
              <a:rPr lang="en-US" dirty="0"/>
              <a:t>There are absolutely many times when we want to change object parameters in a method, but be careful when you do this. Errors caused by side effects are very difficult to find, so whenever you implement changes to object parameters inside your method, do so with care.</a:t>
            </a:r>
            <a:br>
              <a:rPr lang="en-US" dirty="0"/>
            </a:br>
            <a:endParaRPr lang="en-US" dirty="0"/>
          </a:p>
        </p:txBody>
      </p:sp>
    </p:spTree>
    <p:extLst>
      <p:ext uri="{BB962C8B-B14F-4D97-AF65-F5344CB8AC3E}">
        <p14:creationId xmlns:p14="http://schemas.microsoft.com/office/powerpoint/2010/main" val="101384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8.8 Passing Objects as Parameters</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We could use literals rather than variables for arguments that were value types. </a:t>
            </a:r>
          </a:p>
          <a:p>
            <a:r>
              <a:rPr lang="en-US" dirty="0"/>
              <a:t>We can't do that for objects, of course, because there's no way to just use a literal value for an object (unless we use null, which isn’t usually useful).</a:t>
            </a:r>
          </a:p>
          <a:p>
            <a:r>
              <a:rPr lang="en-US" dirty="0"/>
              <a:t>We can, however, create a new object for the argument if we don't happen to have an object already created. </a:t>
            </a:r>
          </a:p>
          <a:p>
            <a:r>
              <a:rPr lang="en-US" dirty="0"/>
              <a:t>For example, in the constructor for our Deck class, we used</a:t>
            </a:r>
          </a:p>
          <a:p>
            <a:endParaRPr lang="en-US" dirty="0"/>
          </a:p>
          <a:p>
            <a:pPr marL="0" indent="0">
              <a:buNone/>
            </a:pPr>
            <a:r>
              <a:rPr lang="en-US" dirty="0"/>
              <a:t>to create new cards as arguments for the </a:t>
            </a:r>
            <a:r>
              <a:rPr lang="en-US" b="1" dirty="0"/>
              <a:t>Add</a:t>
            </a:r>
            <a:r>
              <a:rPr lang="en-US" dirty="0"/>
              <a:t> method in the </a:t>
            </a:r>
            <a:r>
              <a:rPr lang="en-US" b="1" dirty="0"/>
              <a:t>List</a:t>
            </a:r>
            <a:r>
              <a:rPr lang="en-US" dirty="0"/>
              <a:t> class. </a:t>
            </a:r>
          </a:p>
        </p:txBody>
      </p:sp>
      <p:pic>
        <p:nvPicPr>
          <p:cNvPr id="4" name="Picture 3"/>
          <p:cNvPicPr>
            <a:picLocks noChangeAspect="1"/>
          </p:cNvPicPr>
          <p:nvPr/>
        </p:nvPicPr>
        <p:blipFill>
          <a:blip r:embed="rId2"/>
          <a:stretch>
            <a:fillRect/>
          </a:stretch>
        </p:blipFill>
        <p:spPr>
          <a:xfrm>
            <a:off x="3004184" y="4933950"/>
            <a:ext cx="5014341" cy="312420"/>
          </a:xfrm>
          <a:prstGeom prst="rect">
            <a:avLst/>
          </a:prstGeom>
        </p:spPr>
      </p:pic>
    </p:spTree>
    <p:extLst>
      <p:ext uri="{BB962C8B-B14F-4D97-AF65-F5344CB8AC3E}">
        <p14:creationId xmlns:p14="http://schemas.microsoft.com/office/powerpoint/2010/main" val="248494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(slot 1)</a:t>
            </a:r>
          </a:p>
        </p:txBody>
      </p:sp>
      <p:sp>
        <p:nvSpPr>
          <p:cNvPr id="3" name="Content Placeholder 2"/>
          <p:cNvSpPr>
            <a:spLocks noGrp="1"/>
          </p:cNvSpPr>
          <p:nvPr>
            <p:ph idx="1"/>
          </p:nvPr>
        </p:nvSpPr>
        <p:spPr>
          <a:xfrm>
            <a:off x="838200" y="1825624"/>
            <a:ext cx="10515600" cy="4735195"/>
          </a:xfrm>
        </p:spPr>
        <p:txBody>
          <a:bodyPr>
            <a:normAutofit/>
          </a:bodyPr>
          <a:lstStyle/>
          <a:p>
            <a:r>
              <a:rPr lang="en-US" dirty="0"/>
              <a:t>A Brief Review</a:t>
            </a:r>
          </a:p>
          <a:p>
            <a:r>
              <a:rPr lang="en-US" dirty="0"/>
              <a:t>Deciding Which Methods to Use</a:t>
            </a:r>
          </a:p>
          <a:p>
            <a:r>
              <a:rPr lang="en-US" dirty="0"/>
              <a:t>Figuring Out Information Flow</a:t>
            </a:r>
          </a:p>
          <a:p>
            <a:r>
              <a:rPr lang="en-US" dirty="0"/>
              <a:t>Creating the Method Header </a:t>
            </a:r>
          </a:p>
          <a:p>
            <a:r>
              <a:rPr lang="en-US" dirty="0"/>
              <a:t>The Method Body</a:t>
            </a:r>
          </a:p>
          <a:p>
            <a:r>
              <a:rPr lang="en-US" dirty="0"/>
              <a:t>Parameters and How They Work</a:t>
            </a:r>
          </a:p>
          <a:p>
            <a:r>
              <a:rPr lang="en-US" dirty="0"/>
              <a:t>Passing Objects as Parameters</a:t>
            </a:r>
          </a:p>
        </p:txBody>
      </p:sp>
    </p:spTree>
    <p:extLst>
      <p:ext uri="{BB962C8B-B14F-4D97-AF65-F5344CB8AC3E}">
        <p14:creationId xmlns:p14="http://schemas.microsoft.com/office/powerpoint/2010/main" val="188776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A Brief Review</a:t>
            </a:r>
            <a:endParaRPr lang="en-US" dirty="0"/>
          </a:p>
        </p:txBody>
      </p:sp>
      <p:sp>
        <p:nvSpPr>
          <p:cNvPr id="3" name="Content Placeholder 2"/>
          <p:cNvSpPr>
            <a:spLocks noGrp="1"/>
          </p:cNvSpPr>
          <p:nvPr>
            <p:ph idx="1"/>
          </p:nvPr>
        </p:nvSpPr>
        <p:spPr/>
        <p:txBody>
          <a:bodyPr>
            <a:normAutofit/>
          </a:bodyPr>
          <a:lstStyle/>
          <a:p>
            <a:r>
              <a:rPr lang="en-US" dirty="0"/>
              <a:t>How we actually decide which methods we should use?</a:t>
            </a:r>
          </a:p>
          <a:p>
            <a:r>
              <a:rPr lang="en-US" dirty="0"/>
              <a:t>If the method doesn’t return anything we set the return type to void, but if the method does need to return a value to the code that called method we set the return type to the data type of that value.</a:t>
            </a:r>
          </a:p>
          <a:p>
            <a:r>
              <a:rPr lang="en-US" dirty="0"/>
              <a:t>Use </a:t>
            </a:r>
            <a:r>
              <a:rPr lang="en-US" b="1" dirty="0"/>
              <a:t>public</a:t>
            </a:r>
            <a:r>
              <a:rPr lang="en-US" dirty="0"/>
              <a:t> methods when we wanted the consumers of the classes to be able to use those methods.</a:t>
            </a:r>
          </a:p>
          <a:p>
            <a:r>
              <a:rPr lang="en-US" b="1" dirty="0"/>
              <a:t>Private</a:t>
            </a:r>
            <a:r>
              <a:rPr lang="en-US" dirty="0"/>
              <a:t> methods are useful inside the classes that contain them, but there’s no reason for a consumer of the class to call those methods directly.</a:t>
            </a:r>
          </a:p>
        </p:txBody>
      </p:sp>
    </p:spTree>
    <p:extLst>
      <p:ext uri="{BB962C8B-B14F-4D97-AF65-F5344CB8AC3E}">
        <p14:creationId xmlns:p14="http://schemas.microsoft.com/office/powerpoint/2010/main" val="220179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Deciding Which Methods to Use</a:t>
            </a:r>
            <a:endParaRPr lang="en-US" dirty="0"/>
          </a:p>
        </p:txBody>
      </p:sp>
      <p:sp>
        <p:nvSpPr>
          <p:cNvPr id="3" name="Content Placeholder 2"/>
          <p:cNvSpPr>
            <a:spLocks noGrp="1"/>
          </p:cNvSpPr>
          <p:nvPr>
            <p:ph idx="1"/>
          </p:nvPr>
        </p:nvSpPr>
        <p:spPr>
          <a:xfrm>
            <a:off x="838200" y="1825624"/>
            <a:ext cx="11254740" cy="4940935"/>
          </a:xfrm>
        </p:spPr>
        <p:txBody>
          <a:bodyPr>
            <a:normAutofit lnSpcReduction="10000"/>
          </a:bodyPr>
          <a:lstStyle/>
          <a:p>
            <a:r>
              <a:rPr lang="en-US" dirty="0"/>
              <a:t>We’ll decide which methods to include in a class by thinking about the behavior that class needs to provide. One of the things that really helps us do this is the realization that many of the classes we design are actually used to model entities in the real world.</a:t>
            </a:r>
          </a:p>
          <a:p>
            <a:r>
              <a:rPr lang="en-US" dirty="0"/>
              <a:t>We can think about how the real world entity behaves and decide which of those behaviors will be useful in the software class.</a:t>
            </a:r>
          </a:p>
          <a:p>
            <a:r>
              <a:rPr lang="en-US" dirty="0"/>
              <a:t>Example: We used this approach for our </a:t>
            </a:r>
            <a:r>
              <a:rPr lang="en-US" b="1" dirty="0"/>
              <a:t>Deck</a:t>
            </a:r>
            <a:r>
              <a:rPr lang="en-US" dirty="0"/>
              <a:t> class in the previous section, exposing </a:t>
            </a:r>
            <a:r>
              <a:rPr lang="en-US" b="1" dirty="0"/>
              <a:t>Shuffle</a:t>
            </a:r>
            <a:r>
              <a:rPr lang="en-US" dirty="0"/>
              <a:t>, </a:t>
            </a:r>
            <a:r>
              <a:rPr lang="en-US" b="1" dirty="0"/>
              <a:t>Cut</a:t>
            </a:r>
            <a:r>
              <a:rPr lang="en-US" dirty="0"/>
              <a:t>, and </a:t>
            </a:r>
            <a:r>
              <a:rPr lang="en-US" b="1" dirty="0" err="1"/>
              <a:t>TakeTopCard</a:t>
            </a:r>
            <a:r>
              <a:rPr lang="en-US" dirty="0"/>
              <a:t> methods because shuffling, cutting, and taking the top card are things we do with real decks of cards.</a:t>
            </a:r>
          </a:p>
          <a:p>
            <a:r>
              <a:rPr lang="en-US" dirty="0"/>
              <a:t>We generally won’t realize we need those methods when we think about the behavior of the real world object we’re modeling; instead, we’ll usually discover them when we Write the Code.</a:t>
            </a:r>
          </a:p>
        </p:txBody>
      </p:sp>
    </p:spTree>
    <p:extLst>
      <p:ext uri="{BB962C8B-B14F-4D97-AF65-F5344CB8AC3E}">
        <p14:creationId xmlns:p14="http://schemas.microsoft.com/office/powerpoint/2010/main" val="110516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Figuring Out Information Flow</a:t>
            </a:r>
            <a:endParaRPr lang="en-US" dirty="0"/>
          </a:p>
        </p:txBody>
      </p:sp>
      <p:sp>
        <p:nvSpPr>
          <p:cNvPr id="3" name="Content Placeholder 2"/>
          <p:cNvSpPr>
            <a:spLocks noGrp="1"/>
          </p:cNvSpPr>
          <p:nvPr>
            <p:ph idx="1"/>
          </p:nvPr>
        </p:nvSpPr>
        <p:spPr>
          <a:xfrm>
            <a:off x="838200" y="1825624"/>
            <a:ext cx="11254740" cy="4940935"/>
          </a:xfrm>
        </p:spPr>
        <p:txBody>
          <a:bodyPr>
            <a:normAutofit lnSpcReduction="10000"/>
          </a:bodyPr>
          <a:lstStyle/>
          <a:p>
            <a:r>
              <a:rPr lang="en-US" dirty="0"/>
              <a:t>Why do we need to figure out the information flow for our methods anyway? </a:t>
            </a:r>
          </a:p>
          <a:p>
            <a:pPr lvl="1"/>
            <a:r>
              <a:rPr lang="en-US" dirty="0"/>
              <a:t>Because we're going to need to use parameters for any information that comes into the method and we're going to need to return whatever information needs to come out of the method. Before we can actually write our methods, we have to know what parameters and return types we need.</a:t>
            </a:r>
          </a:p>
          <a:p>
            <a:r>
              <a:rPr lang="en-US" dirty="0"/>
              <a:t>Revisit the methods from the </a:t>
            </a:r>
            <a:r>
              <a:rPr lang="en-US" b="1" dirty="0"/>
              <a:t>Deck</a:t>
            </a:r>
            <a:r>
              <a:rPr lang="en-US" dirty="0"/>
              <a:t> class:</a:t>
            </a:r>
          </a:p>
          <a:p>
            <a:pPr lvl="1"/>
            <a:r>
              <a:rPr lang="en-US" dirty="0"/>
              <a:t>The constructor doesn't require any information to come in, since it just builds a standard deck of 52 cards with 4 suits and 13 ranks within each suit. We could come up with a more general constructor that lets the code calling the method specify how many suits and ranks there should be, but we'd then also need a new Card class that set the ranks and suits properly. We'll leave the constructor with no</a:t>
            </a:r>
            <a:br>
              <a:rPr lang="en-US" dirty="0"/>
            </a:br>
            <a:r>
              <a:rPr lang="en-US" dirty="0"/>
              <a:t>information coming in through parameters. Like all constructors, this method returns an object of the class.</a:t>
            </a:r>
          </a:p>
        </p:txBody>
      </p:sp>
    </p:spTree>
    <p:extLst>
      <p:ext uri="{BB962C8B-B14F-4D97-AF65-F5344CB8AC3E}">
        <p14:creationId xmlns:p14="http://schemas.microsoft.com/office/powerpoint/2010/main" val="253256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8.3 Figuring Out Information Flow</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pPr lvl="1"/>
            <a:r>
              <a:rPr lang="en-US" dirty="0"/>
              <a:t>The </a:t>
            </a:r>
            <a:r>
              <a:rPr lang="en-US" b="1" dirty="0"/>
              <a:t>Shuffle</a:t>
            </a:r>
            <a:r>
              <a:rPr lang="en-US" dirty="0"/>
              <a:t> method: We don't need any information to come in to the method because the method just randomly shuffles the cards. We also don't pass any information out of the method, so this method doesn't have any information flow at all. No parameters, and the return type is void.</a:t>
            </a:r>
          </a:p>
          <a:p>
            <a:pPr lvl="1"/>
            <a:r>
              <a:rPr lang="en-US" dirty="0"/>
              <a:t>The </a:t>
            </a:r>
            <a:r>
              <a:rPr lang="en-US" b="1" dirty="0"/>
              <a:t>Cut</a:t>
            </a:r>
            <a:r>
              <a:rPr lang="en-US" dirty="0"/>
              <a:t> method does need information to be passed in through a parameter; specifically, the method needs to know the location at which to cut the deck. It doesn’t pass anything out of the method, though; it simply changes the internal state of the deck by cutting it, so the return type should be void.</a:t>
            </a:r>
          </a:p>
          <a:p>
            <a:pPr lvl="1"/>
            <a:r>
              <a:rPr lang="en-US" dirty="0"/>
              <a:t>The </a:t>
            </a:r>
            <a:r>
              <a:rPr lang="en-US" b="1" dirty="0" err="1"/>
              <a:t>TakeTopCard</a:t>
            </a:r>
            <a:r>
              <a:rPr lang="en-US" dirty="0"/>
              <a:t> method doesn't need any information coming in to the method because the deck knows the code calling the method is trying to remove the top card from the deck (rather than some other card). It does need to return that card to the code calling the method, though. So there are no parameters for this method, but the return type for the method is Card.</a:t>
            </a:r>
          </a:p>
        </p:txBody>
      </p:sp>
    </p:spTree>
    <p:extLst>
      <p:ext uri="{BB962C8B-B14F-4D97-AF65-F5344CB8AC3E}">
        <p14:creationId xmlns:p14="http://schemas.microsoft.com/office/powerpoint/2010/main" val="402364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Creating the Method Header</a:t>
            </a:r>
            <a:endParaRPr lang="en-US" dirty="0"/>
          </a:p>
        </p:txBody>
      </p:sp>
      <p:sp>
        <p:nvSpPr>
          <p:cNvPr id="3" name="Content Placeholder 2"/>
          <p:cNvSpPr>
            <a:spLocks noGrp="1"/>
          </p:cNvSpPr>
          <p:nvPr>
            <p:ph idx="1"/>
          </p:nvPr>
        </p:nvSpPr>
        <p:spPr>
          <a:xfrm>
            <a:off x="838200" y="1825624"/>
            <a:ext cx="11254740" cy="4940935"/>
          </a:xfrm>
        </p:spPr>
        <p:txBody>
          <a:bodyPr>
            <a:normAutofit/>
          </a:bodyPr>
          <a:lstStyle/>
          <a:p>
            <a:r>
              <a:rPr lang="en-US" dirty="0"/>
              <a:t>A method header is simply the part of our method that gives the access modifier, the name of the method, and details about information flow in to and out of the method.</a:t>
            </a:r>
          </a:p>
          <a:p>
            <a:r>
              <a:rPr lang="en-US" dirty="0"/>
              <a:t>The method header for a method without any information flow is pretty straightforward – the header for the </a:t>
            </a:r>
            <a:r>
              <a:rPr lang="en-US" b="1" dirty="0"/>
              <a:t>Shuffle</a:t>
            </a:r>
            <a:r>
              <a:rPr lang="en-US" dirty="0"/>
              <a:t> method:</a:t>
            </a:r>
          </a:p>
          <a:p>
            <a:endParaRPr lang="en-US" dirty="0"/>
          </a:p>
          <a:p>
            <a:r>
              <a:rPr lang="en-US" dirty="0"/>
              <a:t>Methods that do have information flow require more complicated method headers. For example, the </a:t>
            </a:r>
            <a:r>
              <a:rPr lang="en-US" b="1" dirty="0"/>
              <a:t>Cut</a:t>
            </a:r>
            <a:r>
              <a:rPr lang="en-US" dirty="0"/>
              <a:t> method has a method header that looks like</a:t>
            </a:r>
          </a:p>
        </p:txBody>
      </p:sp>
      <p:pic>
        <p:nvPicPr>
          <p:cNvPr id="4" name="Picture 3"/>
          <p:cNvPicPr>
            <a:picLocks noChangeAspect="1"/>
          </p:cNvPicPr>
          <p:nvPr/>
        </p:nvPicPr>
        <p:blipFill>
          <a:blip r:embed="rId2"/>
          <a:stretch>
            <a:fillRect/>
          </a:stretch>
        </p:blipFill>
        <p:spPr>
          <a:xfrm>
            <a:off x="4728210" y="3983670"/>
            <a:ext cx="3055620" cy="323191"/>
          </a:xfrm>
          <a:prstGeom prst="rect">
            <a:avLst/>
          </a:prstGeom>
        </p:spPr>
      </p:pic>
      <p:pic>
        <p:nvPicPr>
          <p:cNvPr id="5" name="Picture 4"/>
          <p:cNvPicPr>
            <a:picLocks noChangeAspect="1"/>
          </p:cNvPicPr>
          <p:nvPr/>
        </p:nvPicPr>
        <p:blipFill>
          <a:blip r:embed="rId3"/>
          <a:stretch>
            <a:fillRect/>
          </a:stretch>
        </p:blipFill>
        <p:spPr>
          <a:xfrm>
            <a:off x="4142422" y="5495924"/>
            <a:ext cx="4163737" cy="310516"/>
          </a:xfrm>
          <a:prstGeom prst="rect">
            <a:avLst/>
          </a:prstGeom>
        </p:spPr>
      </p:pic>
    </p:spTree>
    <p:extLst>
      <p:ext uri="{BB962C8B-B14F-4D97-AF65-F5344CB8AC3E}">
        <p14:creationId xmlns:p14="http://schemas.microsoft.com/office/powerpoint/2010/main" val="356270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Creating the Method Header</a:t>
            </a:r>
            <a:endParaRPr lang="en-US" dirty="0"/>
          </a:p>
        </p:txBody>
      </p:sp>
      <p:sp>
        <p:nvSpPr>
          <p:cNvPr id="3" name="Content Placeholder 2"/>
          <p:cNvSpPr>
            <a:spLocks noGrp="1"/>
          </p:cNvSpPr>
          <p:nvPr>
            <p:ph idx="1"/>
          </p:nvPr>
        </p:nvSpPr>
        <p:spPr>
          <a:xfrm>
            <a:off x="838200" y="1825624"/>
            <a:ext cx="11254740" cy="4940935"/>
          </a:xfrm>
        </p:spPr>
        <p:txBody>
          <a:bodyPr>
            <a:normAutofit lnSpcReduction="10000"/>
          </a:bodyPr>
          <a:lstStyle/>
          <a:p>
            <a:r>
              <a:rPr lang="en-US" dirty="0"/>
              <a:t>The </a:t>
            </a:r>
            <a:r>
              <a:rPr lang="en-US" b="1" dirty="0" err="1"/>
              <a:t>TakeTopCard</a:t>
            </a:r>
            <a:r>
              <a:rPr lang="en-US" dirty="0"/>
              <a:t> method doesn't need any information to come in to the method, but it does return the top card from the method. That method header looks like</a:t>
            </a:r>
          </a:p>
          <a:p>
            <a:endParaRPr lang="en-US" dirty="0"/>
          </a:p>
          <a:p>
            <a:r>
              <a:rPr lang="en-US" dirty="0"/>
              <a:t>How do we know how many parameters each method should have? </a:t>
            </a:r>
          </a:p>
          <a:p>
            <a:r>
              <a:rPr lang="en-US" dirty="0"/>
              <a:t>How do we know whether or not the method needs to return a value?</a:t>
            </a:r>
          </a:p>
          <a:p>
            <a:pPr lvl="1"/>
            <a:r>
              <a:rPr lang="en-US" dirty="0"/>
              <a:t>When we did our information flow analysis, we captured the answer in the characteristics of each method in our class diagram. Look again at the method headers we just generated, and you'll see how we easily went from our class diagram to our method header. Don't skip the class diagram because you think your</a:t>
            </a:r>
            <a:br>
              <a:rPr lang="en-US" dirty="0"/>
            </a:br>
            <a:r>
              <a:rPr lang="en-US" dirty="0"/>
              <a:t>problem solving will go faster without it; you're going to have to figure out the method headers no matter what, and the class diagram is a great tool to help you do that.</a:t>
            </a:r>
          </a:p>
        </p:txBody>
      </p:sp>
      <p:pic>
        <p:nvPicPr>
          <p:cNvPr id="6" name="Picture 5"/>
          <p:cNvPicPr>
            <a:picLocks noChangeAspect="1"/>
          </p:cNvPicPr>
          <p:nvPr/>
        </p:nvPicPr>
        <p:blipFill>
          <a:blip r:embed="rId2"/>
          <a:stretch>
            <a:fillRect/>
          </a:stretch>
        </p:blipFill>
        <p:spPr>
          <a:xfrm>
            <a:off x="3583304" y="3047047"/>
            <a:ext cx="3996771" cy="393383"/>
          </a:xfrm>
          <a:prstGeom prst="rect">
            <a:avLst/>
          </a:prstGeom>
        </p:spPr>
      </p:pic>
    </p:spTree>
    <p:extLst>
      <p:ext uri="{BB962C8B-B14F-4D97-AF65-F5344CB8AC3E}">
        <p14:creationId xmlns:p14="http://schemas.microsoft.com/office/powerpoint/2010/main" val="3953610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1831</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Module 8</vt:lpstr>
      <vt:lpstr>Learning Objectives</vt:lpstr>
      <vt:lpstr>Content (slot 1)</vt:lpstr>
      <vt:lpstr>8.1 A Brief Review</vt:lpstr>
      <vt:lpstr>8.2 Deciding Which Methods to Use</vt:lpstr>
      <vt:lpstr>8.3 Figuring Out Information Flow</vt:lpstr>
      <vt:lpstr> 8.3 Figuring Out Information Flow</vt:lpstr>
      <vt:lpstr>8.4 Creating the Method Header</vt:lpstr>
      <vt:lpstr>8.4 Creating the Method Header</vt:lpstr>
      <vt:lpstr>8.5 The Method Body</vt:lpstr>
      <vt:lpstr>8.5 The Method Body</vt:lpstr>
      <vt:lpstr>8.5 The Method Body</vt:lpstr>
      <vt:lpstr>8.6 Parameters and How They Work</vt:lpstr>
      <vt:lpstr>8.6 Parameters and How They Work</vt:lpstr>
      <vt:lpstr>8.7 Passing Objects as Parameters</vt:lpstr>
      <vt:lpstr>8.8 Passing Objects as Parameters</vt:lpstr>
      <vt:lpstr>8.8 Passing Objects as Parameters</vt:lpstr>
      <vt:lpstr>8.8 Passing Objects as Parameters</vt:lpstr>
      <vt:lpstr>8.8 Passing Objects as Parameters</vt:lpstr>
      <vt:lpstr>8.8 Passing Objects as Parameters</vt:lpstr>
      <vt:lpstr>8.8 Passing Objects as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USER</dc:creator>
  <cp:lastModifiedBy>Phu Chu Dinh</cp:lastModifiedBy>
  <cp:revision>41</cp:revision>
  <dcterms:created xsi:type="dcterms:W3CDTF">2022-01-04T02:24:00Z</dcterms:created>
  <dcterms:modified xsi:type="dcterms:W3CDTF">2022-04-19T02:47:59Z</dcterms:modified>
</cp:coreProperties>
</file>