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4" r:id="rId4"/>
    <p:sldId id="258" r:id="rId5"/>
    <p:sldId id="287" r:id="rId6"/>
    <p:sldId id="288" r:id="rId7"/>
    <p:sldId id="289" r:id="rId8"/>
    <p:sldId id="290" r:id="rId9"/>
    <p:sldId id="304" r:id="rId10"/>
    <p:sldId id="305" r:id="rId11"/>
    <p:sldId id="291" r:id="rId12"/>
    <p:sldId id="292" r:id="rId13"/>
    <p:sldId id="293" r:id="rId14"/>
    <p:sldId id="294" r:id="rId15"/>
    <p:sldId id="295" r:id="rId16"/>
    <p:sldId id="296" r:id="rId17"/>
    <p:sldId id="297" r:id="rId18"/>
    <p:sldId id="299" r:id="rId19"/>
    <p:sldId id="300" r:id="rId20"/>
    <p:sldId id="301" r:id="rId21"/>
    <p:sldId id="302" r:id="rId22"/>
    <p:sldId id="303" r:id="rId23"/>
    <p:sldId id="286" r:id="rId24"/>
    <p:sldId id="285" r:id="rId25"/>
    <p:sldId id="259" r:id="rId26"/>
    <p:sldId id="261" r:id="rId27"/>
    <p:sldId id="260" r:id="rId28"/>
    <p:sldId id="262" r:id="rId29"/>
    <p:sldId id="263" r:id="rId30"/>
    <p:sldId id="264" r:id="rId31"/>
    <p:sldId id="265" r:id="rId32"/>
    <p:sldId id="266" r:id="rId33"/>
    <p:sldId id="267" r:id="rId34"/>
    <p:sldId id="26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7" autoAdjust="0"/>
    <p:restoredTop sz="94660"/>
  </p:normalViewPr>
  <p:slideViewPr>
    <p:cSldViewPr snapToGrid="0">
      <p:cViewPr varScale="1">
        <p:scale>
          <a:sx n="87" d="100"/>
          <a:sy n="87" d="100"/>
        </p:scale>
        <p:origin x="43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D68CEF-F135-415A-B6DC-8DBCA9932831}"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E9C2A-6FF8-4085-B714-A6BF88A784FE}" type="slidenum">
              <a:rPr lang="en-US" smtClean="0"/>
              <a:t>‹#›</a:t>
            </a:fld>
            <a:endParaRPr lang="en-US"/>
          </a:p>
        </p:txBody>
      </p:sp>
    </p:spTree>
    <p:extLst>
      <p:ext uri="{BB962C8B-B14F-4D97-AF65-F5344CB8AC3E}">
        <p14:creationId xmlns:p14="http://schemas.microsoft.com/office/powerpoint/2010/main" val="1975795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D68CEF-F135-415A-B6DC-8DBCA9932831}"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E9C2A-6FF8-4085-B714-A6BF88A784FE}" type="slidenum">
              <a:rPr lang="en-US" smtClean="0"/>
              <a:t>‹#›</a:t>
            </a:fld>
            <a:endParaRPr lang="en-US"/>
          </a:p>
        </p:txBody>
      </p:sp>
    </p:spTree>
    <p:extLst>
      <p:ext uri="{BB962C8B-B14F-4D97-AF65-F5344CB8AC3E}">
        <p14:creationId xmlns:p14="http://schemas.microsoft.com/office/powerpoint/2010/main" val="589254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D68CEF-F135-415A-B6DC-8DBCA9932831}"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E9C2A-6FF8-4085-B714-A6BF88A784FE}" type="slidenum">
              <a:rPr lang="en-US" smtClean="0"/>
              <a:t>‹#›</a:t>
            </a:fld>
            <a:endParaRPr lang="en-US"/>
          </a:p>
        </p:txBody>
      </p:sp>
    </p:spTree>
    <p:extLst>
      <p:ext uri="{BB962C8B-B14F-4D97-AF65-F5344CB8AC3E}">
        <p14:creationId xmlns:p14="http://schemas.microsoft.com/office/powerpoint/2010/main" val="3347052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D68CEF-F135-415A-B6DC-8DBCA9932831}"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E9C2A-6FF8-4085-B714-A6BF88A784FE}" type="slidenum">
              <a:rPr lang="en-US" smtClean="0"/>
              <a:t>‹#›</a:t>
            </a:fld>
            <a:endParaRPr lang="en-US"/>
          </a:p>
        </p:txBody>
      </p:sp>
    </p:spTree>
    <p:extLst>
      <p:ext uri="{BB962C8B-B14F-4D97-AF65-F5344CB8AC3E}">
        <p14:creationId xmlns:p14="http://schemas.microsoft.com/office/powerpoint/2010/main" val="1713395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68CEF-F135-415A-B6DC-8DBCA9932831}"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E9C2A-6FF8-4085-B714-A6BF88A784FE}" type="slidenum">
              <a:rPr lang="en-US" smtClean="0"/>
              <a:t>‹#›</a:t>
            </a:fld>
            <a:endParaRPr lang="en-US"/>
          </a:p>
        </p:txBody>
      </p:sp>
    </p:spTree>
    <p:extLst>
      <p:ext uri="{BB962C8B-B14F-4D97-AF65-F5344CB8AC3E}">
        <p14:creationId xmlns:p14="http://schemas.microsoft.com/office/powerpoint/2010/main" val="850896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D68CEF-F135-415A-B6DC-8DBCA9932831}"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3E9C2A-6FF8-4085-B714-A6BF88A784FE}" type="slidenum">
              <a:rPr lang="en-US" smtClean="0"/>
              <a:t>‹#›</a:t>
            </a:fld>
            <a:endParaRPr lang="en-US"/>
          </a:p>
        </p:txBody>
      </p:sp>
    </p:spTree>
    <p:extLst>
      <p:ext uri="{BB962C8B-B14F-4D97-AF65-F5344CB8AC3E}">
        <p14:creationId xmlns:p14="http://schemas.microsoft.com/office/powerpoint/2010/main" val="900765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D68CEF-F135-415A-B6DC-8DBCA9932831}" type="datetimeFigureOut">
              <a:rPr lang="en-US" smtClean="0"/>
              <a:t>4/19/2022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3E9C2A-6FF8-4085-B714-A6BF88A784FE}" type="slidenum">
              <a:rPr lang="en-US" smtClean="0"/>
              <a:t>‹#›</a:t>
            </a:fld>
            <a:endParaRPr lang="en-US"/>
          </a:p>
        </p:txBody>
      </p:sp>
    </p:spTree>
    <p:extLst>
      <p:ext uri="{BB962C8B-B14F-4D97-AF65-F5344CB8AC3E}">
        <p14:creationId xmlns:p14="http://schemas.microsoft.com/office/powerpoint/2010/main" val="346670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D68CEF-F135-415A-B6DC-8DBCA9932831}" type="datetimeFigureOut">
              <a:rPr lang="en-US" smtClean="0"/>
              <a:t>4/19/2022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3E9C2A-6FF8-4085-B714-A6BF88A784FE}" type="slidenum">
              <a:rPr lang="en-US" smtClean="0"/>
              <a:t>‹#›</a:t>
            </a:fld>
            <a:endParaRPr lang="en-US"/>
          </a:p>
        </p:txBody>
      </p:sp>
    </p:spTree>
    <p:extLst>
      <p:ext uri="{BB962C8B-B14F-4D97-AF65-F5344CB8AC3E}">
        <p14:creationId xmlns:p14="http://schemas.microsoft.com/office/powerpoint/2010/main" val="3598136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D68CEF-F135-415A-B6DC-8DBCA9932831}" type="datetimeFigureOut">
              <a:rPr lang="en-US" smtClean="0"/>
              <a:t>4/19/2022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3E9C2A-6FF8-4085-B714-A6BF88A784FE}" type="slidenum">
              <a:rPr lang="en-US" smtClean="0"/>
              <a:t>‹#›</a:t>
            </a:fld>
            <a:endParaRPr lang="en-US"/>
          </a:p>
        </p:txBody>
      </p:sp>
    </p:spTree>
    <p:extLst>
      <p:ext uri="{BB962C8B-B14F-4D97-AF65-F5344CB8AC3E}">
        <p14:creationId xmlns:p14="http://schemas.microsoft.com/office/powerpoint/2010/main" val="2860589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D68CEF-F135-415A-B6DC-8DBCA9932831}"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3E9C2A-6FF8-4085-B714-A6BF88A784FE}" type="slidenum">
              <a:rPr lang="en-US" smtClean="0"/>
              <a:t>‹#›</a:t>
            </a:fld>
            <a:endParaRPr lang="en-US"/>
          </a:p>
        </p:txBody>
      </p:sp>
    </p:spTree>
    <p:extLst>
      <p:ext uri="{BB962C8B-B14F-4D97-AF65-F5344CB8AC3E}">
        <p14:creationId xmlns:p14="http://schemas.microsoft.com/office/powerpoint/2010/main" val="538187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D68CEF-F135-415A-B6DC-8DBCA9932831}"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3E9C2A-6FF8-4085-B714-A6BF88A784FE}" type="slidenum">
              <a:rPr lang="en-US" smtClean="0"/>
              <a:t>‹#›</a:t>
            </a:fld>
            <a:endParaRPr lang="en-US"/>
          </a:p>
        </p:txBody>
      </p:sp>
    </p:spTree>
    <p:extLst>
      <p:ext uri="{BB962C8B-B14F-4D97-AF65-F5344CB8AC3E}">
        <p14:creationId xmlns:p14="http://schemas.microsoft.com/office/powerpoint/2010/main" val="1453935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D68CEF-F135-415A-B6DC-8DBCA9932831}" type="datetimeFigureOut">
              <a:rPr lang="en-US" smtClean="0"/>
              <a:t>4/19/2022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3E9C2A-6FF8-4085-B714-A6BF88A784FE}" type="slidenum">
              <a:rPr lang="en-US" smtClean="0"/>
              <a:t>‹#›</a:t>
            </a:fld>
            <a:endParaRPr lang="en-US"/>
          </a:p>
        </p:txBody>
      </p:sp>
    </p:spTree>
    <p:extLst>
      <p:ext uri="{BB962C8B-B14F-4D97-AF65-F5344CB8AC3E}">
        <p14:creationId xmlns:p14="http://schemas.microsoft.com/office/powerpoint/2010/main" val="3900853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9</a:t>
            </a:r>
          </a:p>
        </p:txBody>
      </p:sp>
      <p:sp>
        <p:nvSpPr>
          <p:cNvPr id="3" name="Subtitle 2"/>
          <p:cNvSpPr>
            <a:spLocks noGrp="1"/>
          </p:cNvSpPr>
          <p:nvPr>
            <p:ph type="subTitle" idx="1"/>
          </p:nvPr>
        </p:nvSpPr>
        <p:spPr/>
        <p:txBody>
          <a:bodyPr>
            <a:normAutofit/>
          </a:bodyPr>
          <a:lstStyle/>
          <a:p>
            <a:r>
              <a:rPr lang="en-US" sz="5400" b="1" dirty="0"/>
              <a:t>Strings, Text IO, and Audio</a:t>
            </a:r>
          </a:p>
        </p:txBody>
      </p:sp>
      <p:pic>
        <p:nvPicPr>
          <p:cNvPr id="4" name="Picture 3" descr="logo - Trường Đại học FPT">
            <a:extLst>
              <a:ext uri="{FF2B5EF4-FFF2-40B4-BE49-F238E27FC236}">
                <a16:creationId xmlns:a16="http://schemas.microsoft.com/office/drawing/2014/main" id="{C4BC5FD4-9CB0-4B8D-B987-7C6124B35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8801" y="780134"/>
            <a:ext cx="2877873" cy="1130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348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Exercise 33: </a:t>
            </a:r>
            <a:r>
              <a:rPr lang="en-US" b="1" dirty="0"/>
              <a:t>CSVs for Me</a:t>
            </a:r>
          </a:p>
        </p:txBody>
      </p:sp>
      <p:sp>
        <p:nvSpPr>
          <p:cNvPr id="3" name="Content Placeholder 2"/>
          <p:cNvSpPr>
            <a:spLocks noGrp="1"/>
          </p:cNvSpPr>
          <p:nvPr>
            <p:ph idx="1"/>
          </p:nvPr>
        </p:nvSpPr>
        <p:spPr/>
        <p:txBody>
          <a:bodyPr/>
          <a:lstStyle/>
          <a:p>
            <a:r>
              <a:rPr lang="en-US" dirty="0"/>
              <a:t>View LMS</a:t>
            </a:r>
          </a:p>
        </p:txBody>
      </p:sp>
    </p:spTree>
    <p:extLst>
      <p:ext uri="{BB962C8B-B14F-4D97-AF65-F5344CB8AC3E}">
        <p14:creationId xmlns:p14="http://schemas.microsoft.com/office/powerpoint/2010/main" val="443458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9.3 Getting Input</a:t>
            </a:r>
          </a:p>
        </p:txBody>
      </p:sp>
      <p:sp>
        <p:nvSpPr>
          <p:cNvPr id="3" name="Content Placeholder 2"/>
          <p:cNvSpPr>
            <a:spLocks noGrp="1"/>
          </p:cNvSpPr>
          <p:nvPr>
            <p:ph idx="1"/>
          </p:nvPr>
        </p:nvSpPr>
        <p:spPr>
          <a:xfrm>
            <a:off x="838200" y="1825624"/>
            <a:ext cx="11353800" cy="4952365"/>
          </a:xfrm>
        </p:spPr>
        <p:txBody>
          <a:bodyPr>
            <a:normAutofit/>
          </a:bodyPr>
          <a:lstStyle/>
          <a:p>
            <a:r>
              <a:rPr lang="en-US" b="1" dirty="0"/>
              <a:t>Console </a:t>
            </a:r>
            <a:r>
              <a:rPr lang="en-US" dirty="0"/>
              <a:t>Class Documentation</a:t>
            </a:r>
          </a:p>
        </p:txBody>
      </p:sp>
      <p:pic>
        <p:nvPicPr>
          <p:cNvPr id="4" name="Picture 3"/>
          <p:cNvPicPr>
            <a:picLocks noChangeAspect="1"/>
          </p:cNvPicPr>
          <p:nvPr/>
        </p:nvPicPr>
        <p:blipFill>
          <a:blip r:embed="rId2"/>
          <a:stretch>
            <a:fillRect/>
          </a:stretch>
        </p:blipFill>
        <p:spPr>
          <a:xfrm>
            <a:off x="2386012" y="2360295"/>
            <a:ext cx="7419975" cy="4171950"/>
          </a:xfrm>
          <a:prstGeom prst="rect">
            <a:avLst/>
          </a:prstGeom>
        </p:spPr>
      </p:pic>
    </p:spTree>
    <p:extLst>
      <p:ext uri="{BB962C8B-B14F-4D97-AF65-F5344CB8AC3E}">
        <p14:creationId xmlns:p14="http://schemas.microsoft.com/office/powerpoint/2010/main" val="3714128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9.3 Getting Input</a:t>
            </a:r>
          </a:p>
        </p:txBody>
      </p:sp>
      <p:sp>
        <p:nvSpPr>
          <p:cNvPr id="3" name="Content Placeholder 2"/>
          <p:cNvSpPr>
            <a:spLocks noGrp="1"/>
          </p:cNvSpPr>
          <p:nvPr>
            <p:ph idx="1"/>
          </p:nvPr>
        </p:nvSpPr>
        <p:spPr>
          <a:xfrm>
            <a:off x="838200" y="1825624"/>
            <a:ext cx="11353800" cy="4952365"/>
          </a:xfrm>
        </p:spPr>
        <p:txBody>
          <a:bodyPr>
            <a:normAutofit/>
          </a:bodyPr>
          <a:lstStyle/>
          <a:p>
            <a:r>
              <a:rPr lang="en-US" b="1" dirty="0" err="1"/>
              <a:t>ReadLine</a:t>
            </a:r>
            <a:r>
              <a:rPr lang="en-US" b="1" dirty="0"/>
              <a:t> </a:t>
            </a:r>
            <a:r>
              <a:rPr lang="en-US" dirty="0"/>
              <a:t>Method Documentation</a:t>
            </a:r>
          </a:p>
        </p:txBody>
      </p:sp>
      <p:pic>
        <p:nvPicPr>
          <p:cNvPr id="5" name="Picture 4"/>
          <p:cNvPicPr>
            <a:picLocks noChangeAspect="1"/>
          </p:cNvPicPr>
          <p:nvPr/>
        </p:nvPicPr>
        <p:blipFill>
          <a:blip r:embed="rId2"/>
          <a:stretch>
            <a:fillRect/>
          </a:stretch>
        </p:blipFill>
        <p:spPr>
          <a:xfrm>
            <a:off x="2414587" y="2369820"/>
            <a:ext cx="7362825" cy="4152900"/>
          </a:xfrm>
          <a:prstGeom prst="rect">
            <a:avLst/>
          </a:prstGeom>
        </p:spPr>
      </p:pic>
    </p:spTree>
    <p:extLst>
      <p:ext uri="{BB962C8B-B14F-4D97-AF65-F5344CB8AC3E}">
        <p14:creationId xmlns:p14="http://schemas.microsoft.com/office/powerpoint/2010/main" val="3164922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9.3 Getting Input</a:t>
            </a:r>
          </a:p>
        </p:txBody>
      </p:sp>
      <p:sp>
        <p:nvSpPr>
          <p:cNvPr id="3" name="Content Placeholder 2"/>
          <p:cNvSpPr>
            <a:spLocks noGrp="1"/>
          </p:cNvSpPr>
          <p:nvPr>
            <p:ph idx="1"/>
          </p:nvPr>
        </p:nvSpPr>
        <p:spPr>
          <a:xfrm>
            <a:off x="838200" y="1825624"/>
            <a:ext cx="11353800" cy="4952365"/>
          </a:xfrm>
        </p:spPr>
        <p:txBody>
          <a:bodyPr>
            <a:normAutofit/>
          </a:bodyPr>
          <a:lstStyle/>
          <a:p>
            <a:r>
              <a:rPr lang="en-US" dirty="0"/>
              <a:t>code to read in a user name</a:t>
            </a:r>
          </a:p>
          <a:p>
            <a:endParaRPr lang="en-US" dirty="0"/>
          </a:p>
          <a:p>
            <a:r>
              <a:rPr lang="en-US" dirty="0"/>
              <a:t>“converts the string representation of a number to its 32-bit signed integer equivalent.” – the Parse method</a:t>
            </a:r>
          </a:p>
        </p:txBody>
      </p:sp>
      <p:pic>
        <p:nvPicPr>
          <p:cNvPr id="4" name="Picture 3"/>
          <p:cNvPicPr>
            <a:picLocks noChangeAspect="1"/>
          </p:cNvPicPr>
          <p:nvPr/>
        </p:nvPicPr>
        <p:blipFill>
          <a:blip r:embed="rId2"/>
          <a:stretch>
            <a:fillRect/>
          </a:stretch>
        </p:blipFill>
        <p:spPr>
          <a:xfrm>
            <a:off x="3490912" y="2301240"/>
            <a:ext cx="5028533" cy="499110"/>
          </a:xfrm>
          <a:prstGeom prst="rect">
            <a:avLst/>
          </a:prstGeom>
        </p:spPr>
      </p:pic>
      <p:pic>
        <p:nvPicPr>
          <p:cNvPr id="6" name="Picture 5"/>
          <p:cNvPicPr>
            <a:picLocks noChangeAspect="1"/>
          </p:cNvPicPr>
          <p:nvPr/>
        </p:nvPicPr>
        <p:blipFill>
          <a:blip r:embed="rId3"/>
          <a:stretch>
            <a:fillRect/>
          </a:stretch>
        </p:blipFill>
        <p:spPr>
          <a:xfrm>
            <a:off x="3490911" y="3707130"/>
            <a:ext cx="5157217" cy="487680"/>
          </a:xfrm>
          <a:prstGeom prst="rect">
            <a:avLst/>
          </a:prstGeom>
        </p:spPr>
      </p:pic>
    </p:spTree>
    <p:extLst>
      <p:ext uri="{BB962C8B-B14F-4D97-AF65-F5344CB8AC3E}">
        <p14:creationId xmlns:p14="http://schemas.microsoft.com/office/powerpoint/2010/main" val="3655641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9.4 Putting It All Together</a:t>
            </a:r>
          </a:p>
        </p:txBody>
      </p:sp>
      <p:sp>
        <p:nvSpPr>
          <p:cNvPr id="3" name="Content Placeholder 2"/>
          <p:cNvSpPr>
            <a:spLocks noGrp="1"/>
          </p:cNvSpPr>
          <p:nvPr>
            <p:ph idx="1"/>
          </p:nvPr>
        </p:nvSpPr>
        <p:spPr>
          <a:xfrm>
            <a:off x="838200" y="1825624"/>
            <a:ext cx="11353800" cy="4952365"/>
          </a:xfrm>
        </p:spPr>
        <p:txBody>
          <a:bodyPr>
            <a:normAutofit/>
          </a:bodyPr>
          <a:lstStyle/>
          <a:p>
            <a:pPr marL="0" indent="0">
              <a:buNone/>
            </a:pPr>
            <a:r>
              <a:rPr lang="en-US" dirty="0"/>
              <a:t>The problem description:</a:t>
            </a:r>
            <a:br>
              <a:rPr lang="en-US" dirty="0"/>
            </a:br>
            <a:r>
              <a:rPr lang="en-US" dirty="0"/>
              <a:t>Read in the names (first name, middle initial, and last name) of three different people from the user. Print the three names in the following format:</a:t>
            </a:r>
            <a:br>
              <a:rPr lang="en-US" dirty="0"/>
            </a:br>
            <a:r>
              <a:rPr lang="en-US" dirty="0" err="1"/>
              <a:t>lastName</a:t>
            </a:r>
            <a:r>
              <a:rPr lang="en-US" dirty="0"/>
              <a:t>, </a:t>
            </a:r>
            <a:r>
              <a:rPr lang="en-US" dirty="0" err="1"/>
              <a:t>firstName</a:t>
            </a:r>
            <a:r>
              <a:rPr lang="en-US" dirty="0"/>
              <a:t> </a:t>
            </a:r>
            <a:r>
              <a:rPr lang="en-US" dirty="0" err="1"/>
              <a:t>middleInitial</a:t>
            </a:r>
            <a:r>
              <a:rPr lang="en-US" dirty="0"/>
              <a:t>. Also, identify the last names that are hyphenated.</a:t>
            </a:r>
          </a:p>
          <a:p>
            <a:r>
              <a:rPr lang="en-US" i="1" dirty="0"/>
              <a:t>Understand the Problem</a:t>
            </a:r>
          </a:p>
          <a:p>
            <a:pPr lvl="1"/>
            <a:r>
              <a:rPr lang="en-US" dirty="0"/>
              <a:t>After printing the 3 names in the above format (we HAVE to meet that requirement), let's print the three last names again with an indicator of whether or not they're hyphenated, like:</a:t>
            </a:r>
          </a:p>
        </p:txBody>
      </p:sp>
      <p:pic>
        <p:nvPicPr>
          <p:cNvPr id="5" name="Picture 4"/>
          <p:cNvPicPr>
            <a:picLocks noChangeAspect="1"/>
          </p:cNvPicPr>
          <p:nvPr/>
        </p:nvPicPr>
        <p:blipFill>
          <a:blip r:embed="rId2"/>
          <a:stretch>
            <a:fillRect/>
          </a:stretch>
        </p:blipFill>
        <p:spPr>
          <a:xfrm>
            <a:off x="3790950" y="5474970"/>
            <a:ext cx="4334256" cy="822960"/>
          </a:xfrm>
          <a:prstGeom prst="rect">
            <a:avLst/>
          </a:prstGeom>
        </p:spPr>
      </p:pic>
    </p:spTree>
    <p:extLst>
      <p:ext uri="{BB962C8B-B14F-4D97-AF65-F5344CB8AC3E}">
        <p14:creationId xmlns:p14="http://schemas.microsoft.com/office/powerpoint/2010/main" val="3872870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9.4 Putting It All Together</a:t>
            </a:r>
          </a:p>
        </p:txBody>
      </p:sp>
      <p:sp>
        <p:nvSpPr>
          <p:cNvPr id="3" name="Content Placeholder 2"/>
          <p:cNvSpPr>
            <a:spLocks noGrp="1"/>
          </p:cNvSpPr>
          <p:nvPr>
            <p:ph idx="1"/>
          </p:nvPr>
        </p:nvSpPr>
        <p:spPr>
          <a:xfrm>
            <a:off x="838200" y="1825624"/>
            <a:ext cx="11353800" cy="4952365"/>
          </a:xfrm>
        </p:spPr>
        <p:txBody>
          <a:bodyPr>
            <a:normAutofit/>
          </a:bodyPr>
          <a:lstStyle/>
          <a:p>
            <a:r>
              <a:rPr lang="en-US" i="1" dirty="0"/>
              <a:t>Design a Solution</a:t>
            </a:r>
          </a:p>
          <a:p>
            <a:pPr lvl="1"/>
            <a:r>
              <a:rPr lang="en-US" dirty="0"/>
              <a:t>Class Diagram for the </a:t>
            </a:r>
            <a:r>
              <a:rPr lang="en-US" b="1" dirty="0"/>
              <a:t>Name </a:t>
            </a:r>
            <a:r>
              <a:rPr lang="en-US" dirty="0"/>
              <a:t>Class</a:t>
            </a:r>
          </a:p>
        </p:txBody>
      </p:sp>
      <p:pic>
        <p:nvPicPr>
          <p:cNvPr id="4" name="Picture 3"/>
          <p:cNvPicPr>
            <a:picLocks noChangeAspect="1"/>
          </p:cNvPicPr>
          <p:nvPr/>
        </p:nvPicPr>
        <p:blipFill>
          <a:blip r:embed="rId2"/>
          <a:stretch>
            <a:fillRect/>
          </a:stretch>
        </p:blipFill>
        <p:spPr>
          <a:xfrm>
            <a:off x="4767262" y="2985135"/>
            <a:ext cx="2657475" cy="3324225"/>
          </a:xfrm>
          <a:prstGeom prst="rect">
            <a:avLst/>
          </a:prstGeom>
        </p:spPr>
      </p:pic>
    </p:spTree>
    <p:extLst>
      <p:ext uri="{BB962C8B-B14F-4D97-AF65-F5344CB8AC3E}">
        <p14:creationId xmlns:p14="http://schemas.microsoft.com/office/powerpoint/2010/main" val="3942475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9.4 Putting It All Together</a:t>
            </a:r>
          </a:p>
        </p:txBody>
      </p:sp>
      <p:sp>
        <p:nvSpPr>
          <p:cNvPr id="3" name="Content Placeholder 2"/>
          <p:cNvSpPr>
            <a:spLocks noGrp="1"/>
          </p:cNvSpPr>
          <p:nvPr>
            <p:ph idx="1"/>
          </p:nvPr>
        </p:nvSpPr>
        <p:spPr>
          <a:xfrm>
            <a:off x="838200" y="1825624"/>
            <a:ext cx="11353800" cy="4952365"/>
          </a:xfrm>
        </p:spPr>
        <p:txBody>
          <a:bodyPr>
            <a:normAutofit/>
          </a:bodyPr>
          <a:lstStyle/>
          <a:p>
            <a:r>
              <a:rPr lang="en-US" i="1" dirty="0"/>
              <a:t>Design a Solution</a:t>
            </a:r>
          </a:p>
          <a:p>
            <a:pPr lvl="1"/>
            <a:r>
              <a:rPr lang="en-US" i="1" dirty="0"/>
              <a:t>Write Test Cases</a:t>
            </a:r>
            <a:endParaRPr lang="en-US" dirty="0"/>
          </a:p>
        </p:txBody>
      </p:sp>
      <p:pic>
        <p:nvPicPr>
          <p:cNvPr id="5" name="Picture 4"/>
          <p:cNvPicPr>
            <a:picLocks noChangeAspect="1"/>
          </p:cNvPicPr>
          <p:nvPr/>
        </p:nvPicPr>
        <p:blipFill>
          <a:blip r:embed="rId2"/>
          <a:stretch>
            <a:fillRect/>
          </a:stretch>
        </p:blipFill>
        <p:spPr>
          <a:xfrm>
            <a:off x="1564004" y="2750819"/>
            <a:ext cx="3853815" cy="3005491"/>
          </a:xfrm>
          <a:prstGeom prst="rect">
            <a:avLst/>
          </a:prstGeom>
        </p:spPr>
      </p:pic>
    </p:spTree>
    <p:extLst>
      <p:ext uri="{BB962C8B-B14F-4D97-AF65-F5344CB8AC3E}">
        <p14:creationId xmlns:p14="http://schemas.microsoft.com/office/powerpoint/2010/main" val="3174616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9.4 Putting It All Together</a:t>
            </a:r>
          </a:p>
        </p:txBody>
      </p:sp>
      <p:sp>
        <p:nvSpPr>
          <p:cNvPr id="3" name="Content Placeholder 2"/>
          <p:cNvSpPr>
            <a:spLocks noGrp="1"/>
          </p:cNvSpPr>
          <p:nvPr>
            <p:ph idx="1"/>
          </p:nvPr>
        </p:nvSpPr>
        <p:spPr>
          <a:xfrm>
            <a:off x="838200" y="1825624"/>
            <a:ext cx="11353800" cy="4952365"/>
          </a:xfrm>
        </p:spPr>
        <p:txBody>
          <a:bodyPr>
            <a:normAutofit/>
          </a:bodyPr>
          <a:lstStyle/>
          <a:p>
            <a:r>
              <a:rPr lang="en-US" i="1" dirty="0"/>
              <a:t>Design a Solution</a:t>
            </a:r>
          </a:p>
          <a:p>
            <a:pPr lvl="1"/>
            <a:r>
              <a:rPr lang="en-US" i="1" dirty="0"/>
              <a:t>Write the Code</a:t>
            </a:r>
            <a:endParaRPr lang="en-US" dirty="0"/>
          </a:p>
        </p:txBody>
      </p:sp>
      <p:pic>
        <p:nvPicPr>
          <p:cNvPr id="8" name="Picture 7"/>
          <p:cNvPicPr>
            <a:picLocks noChangeAspect="1"/>
          </p:cNvPicPr>
          <p:nvPr/>
        </p:nvPicPr>
        <p:blipFill>
          <a:blip r:embed="rId2"/>
          <a:stretch>
            <a:fillRect/>
          </a:stretch>
        </p:blipFill>
        <p:spPr>
          <a:xfrm>
            <a:off x="1608772" y="2809875"/>
            <a:ext cx="2851761" cy="1694352"/>
          </a:xfrm>
          <a:prstGeom prst="rect">
            <a:avLst/>
          </a:prstGeom>
        </p:spPr>
      </p:pic>
      <p:pic>
        <p:nvPicPr>
          <p:cNvPr id="9" name="Picture 8"/>
          <p:cNvPicPr>
            <a:picLocks noChangeAspect="1"/>
          </p:cNvPicPr>
          <p:nvPr/>
        </p:nvPicPr>
        <p:blipFill>
          <a:blip r:embed="rId3"/>
          <a:stretch>
            <a:fillRect/>
          </a:stretch>
        </p:blipFill>
        <p:spPr>
          <a:xfrm>
            <a:off x="1608772" y="4639163"/>
            <a:ext cx="7803565" cy="1909129"/>
          </a:xfrm>
          <a:prstGeom prst="rect">
            <a:avLst/>
          </a:prstGeom>
        </p:spPr>
      </p:pic>
    </p:spTree>
    <p:extLst>
      <p:ext uri="{BB962C8B-B14F-4D97-AF65-F5344CB8AC3E}">
        <p14:creationId xmlns:p14="http://schemas.microsoft.com/office/powerpoint/2010/main" val="1519326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9.4 Putting It All Together</a:t>
            </a:r>
          </a:p>
        </p:txBody>
      </p:sp>
      <p:sp>
        <p:nvSpPr>
          <p:cNvPr id="3" name="Content Placeholder 2"/>
          <p:cNvSpPr>
            <a:spLocks noGrp="1"/>
          </p:cNvSpPr>
          <p:nvPr>
            <p:ph idx="1"/>
          </p:nvPr>
        </p:nvSpPr>
        <p:spPr>
          <a:xfrm>
            <a:off x="838200" y="1825624"/>
            <a:ext cx="11353800" cy="4952365"/>
          </a:xfrm>
        </p:spPr>
        <p:txBody>
          <a:bodyPr>
            <a:normAutofit/>
          </a:bodyPr>
          <a:lstStyle/>
          <a:p>
            <a:r>
              <a:rPr lang="en-US" i="1" dirty="0"/>
              <a:t>Write the Code</a:t>
            </a:r>
            <a:endParaRPr lang="en-US" dirty="0"/>
          </a:p>
        </p:txBody>
      </p:sp>
      <p:pic>
        <p:nvPicPr>
          <p:cNvPr id="4" name="Picture 3"/>
          <p:cNvPicPr>
            <a:picLocks noChangeAspect="1"/>
          </p:cNvPicPr>
          <p:nvPr/>
        </p:nvPicPr>
        <p:blipFill>
          <a:blip r:embed="rId2"/>
          <a:stretch>
            <a:fillRect/>
          </a:stretch>
        </p:blipFill>
        <p:spPr>
          <a:xfrm>
            <a:off x="1603057" y="2469832"/>
            <a:ext cx="3768774" cy="1016154"/>
          </a:xfrm>
          <a:prstGeom prst="rect">
            <a:avLst/>
          </a:prstGeom>
        </p:spPr>
      </p:pic>
      <p:pic>
        <p:nvPicPr>
          <p:cNvPr id="5" name="Picture 4"/>
          <p:cNvPicPr>
            <a:picLocks noChangeAspect="1"/>
          </p:cNvPicPr>
          <p:nvPr/>
        </p:nvPicPr>
        <p:blipFill>
          <a:blip r:embed="rId3"/>
          <a:stretch>
            <a:fillRect/>
          </a:stretch>
        </p:blipFill>
        <p:spPr>
          <a:xfrm>
            <a:off x="1603057" y="3495192"/>
            <a:ext cx="4321870" cy="1016154"/>
          </a:xfrm>
          <a:prstGeom prst="rect">
            <a:avLst/>
          </a:prstGeom>
        </p:spPr>
      </p:pic>
      <p:pic>
        <p:nvPicPr>
          <p:cNvPr id="6" name="Picture 5"/>
          <p:cNvPicPr>
            <a:picLocks noChangeAspect="1"/>
          </p:cNvPicPr>
          <p:nvPr/>
        </p:nvPicPr>
        <p:blipFill>
          <a:blip r:embed="rId4"/>
          <a:stretch>
            <a:fillRect/>
          </a:stretch>
        </p:blipFill>
        <p:spPr>
          <a:xfrm>
            <a:off x="1603057" y="4497692"/>
            <a:ext cx="3640148" cy="1029017"/>
          </a:xfrm>
          <a:prstGeom prst="rect">
            <a:avLst/>
          </a:prstGeom>
        </p:spPr>
      </p:pic>
      <p:pic>
        <p:nvPicPr>
          <p:cNvPr id="7" name="Picture 6"/>
          <p:cNvPicPr>
            <a:picLocks noChangeAspect="1"/>
          </p:cNvPicPr>
          <p:nvPr/>
        </p:nvPicPr>
        <p:blipFill>
          <a:blip r:embed="rId5"/>
          <a:stretch>
            <a:fillRect/>
          </a:stretch>
        </p:blipFill>
        <p:spPr>
          <a:xfrm>
            <a:off x="1603057" y="5620843"/>
            <a:ext cx="5895552" cy="974265"/>
          </a:xfrm>
          <a:prstGeom prst="rect">
            <a:avLst/>
          </a:prstGeom>
        </p:spPr>
      </p:pic>
    </p:spTree>
    <p:extLst>
      <p:ext uri="{BB962C8B-B14F-4D97-AF65-F5344CB8AC3E}">
        <p14:creationId xmlns:p14="http://schemas.microsoft.com/office/powerpoint/2010/main" val="1040036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9.4 Putting It All Together</a:t>
            </a:r>
          </a:p>
        </p:txBody>
      </p:sp>
      <p:sp>
        <p:nvSpPr>
          <p:cNvPr id="3" name="Content Placeholder 2"/>
          <p:cNvSpPr>
            <a:spLocks noGrp="1"/>
          </p:cNvSpPr>
          <p:nvPr>
            <p:ph idx="1"/>
          </p:nvPr>
        </p:nvSpPr>
        <p:spPr>
          <a:xfrm>
            <a:off x="838200" y="1825624"/>
            <a:ext cx="11353800" cy="4952365"/>
          </a:xfrm>
        </p:spPr>
        <p:txBody>
          <a:bodyPr>
            <a:normAutofit/>
          </a:bodyPr>
          <a:lstStyle/>
          <a:p>
            <a:r>
              <a:rPr lang="en-US" i="1" dirty="0"/>
              <a:t>Write the Code</a:t>
            </a:r>
            <a:endParaRPr lang="en-US" dirty="0"/>
          </a:p>
        </p:txBody>
      </p:sp>
      <p:pic>
        <p:nvPicPr>
          <p:cNvPr id="7" name="Picture 6"/>
          <p:cNvPicPr>
            <a:picLocks noChangeAspect="1"/>
          </p:cNvPicPr>
          <p:nvPr/>
        </p:nvPicPr>
        <p:blipFill>
          <a:blip r:embed="rId2"/>
          <a:stretch>
            <a:fillRect/>
          </a:stretch>
        </p:blipFill>
        <p:spPr>
          <a:xfrm>
            <a:off x="1147762" y="2394584"/>
            <a:ext cx="7012447" cy="3194685"/>
          </a:xfrm>
          <a:prstGeom prst="rect">
            <a:avLst/>
          </a:prstGeom>
        </p:spPr>
      </p:pic>
    </p:spTree>
    <p:extLst>
      <p:ext uri="{BB962C8B-B14F-4D97-AF65-F5344CB8AC3E}">
        <p14:creationId xmlns:p14="http://schemas.microsoft.com/office/powerpoint/2010/main" val="1026008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Learning Objectives</a:t>
            </a:r>
            <a:endParaRPr lang="en-US" dirty="0"/>
          </a:p>
        </p:txBody>
      </p:sp>
      <p:sp>
        <p:nvSpPr>
          <p:cNvPr id="3" name="Content Placeholder 2"/>
          <p:cNvSpPr>
            <a:spLocks noGrp="1"/>
          </p:cNvSpPr>
          <p:nvPr>
            <p:ph idx="1"/>
          </p:nvPr>
        </p:nvSpPr>
        <p:spPr/>
        <p:txBody>
          <a:bodyPr/>
          <a:lstStyle/>
          <a:p>
            <a:r>
              <a:rPr lang="en-US" dirty="0"/>
              <a:t>Use String methods to process a CSV string</a:t>
            </a:r>
          </a:p>
          <a:p>
            <a:r>
              <a:rPr lang="en-US" dirty="0"/>
              <a:t>Build a Unity game that outputs text</a:t>
            </a:r>
          </a:p>
          <a:p>
            <a:r>
              <a:rPr lang="en-US" dirty="0"/>
              <a:t>Build a Unity game that plays sound effects</a:t>
            </a:r>
          </a:p>
        </p:txBody>
      </p:sp>
    </p:spTree>
    <p:extLst>
      <p:ext uri="{BB962C8B-B14F-4D97-AF65-F5344CB8AC3E}">
        <p14:creationId xmlns:p14="http://schemas.microsoft.com/office/powerpoint/2010/main" val="1179773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9.4 Putting It All Together</a:t>
            </a:r>
          </a:p>
        </p:txBody>
      </p:sp>
      <p:sp>
        <p:nvSpPr>
          <p:cNvPr id="3" name="Content Placeholder 2"/>
          <p:cNvSpPr>
            <a:spLocks noGrp="1"/>
          </p:cNvSpPr>
          <p:nvPr>
            <p:ph idx="1"/>
          </p:nvPr>
        </p:nvSpPr>
        <p:spPr>
          <a:xfrm>
            <a:off x="838200" y="1690688"/>
            <a:ext cx="11353800" cy="5087301"/>
          </a:xfrm>
        </p:spPr>
        <p:txBody>
          <a:bodyPr>
            <a:normAutofit/>
          </a:bodyPr>
          <a:lstStyle/>
          <a:p>
            <a:r>
              <a:rPr lang="en-US" i="1" dirty="0"/>
              <a:t>Write the Code</a:t>
            </a:r>
            <a:endParaRPr lang="en-US" dirty="0"/>
          </a:p>
        </p:txBody>
      </p:sp>
      <p:pic>
        <p:nvPicPr>
          <p:cNvPr id="4" name="Picture 3"/>
          <p:cNvPicPr>
            <a:picLocks noChangeAspect="1"/>
          </p:cNvPicPr>
          <p:nvPr/>
        </p:nvPicPr>
        <p:blipFill>
          <a:blip r:embed="rId2"/>
          <a:stretch>
            <a:fillRect/>
          </a:stretch>
        </p:blipFill>
        <p:spPr>
          <a:xfrm>
            <a:off x="2178367" y="2231547"/>
            <a:ext cx="6593716" cy="3498237"/>
          </a:xfrm>
          <a:prstGeom prst="rect">
            <a:avLst/>
          </a:prstGeom>
        </p:spPr>
      </p:pic>
      <p:pic>
        <p:nvPicPr>
          <p:cNvPr id="5" name="Picture 4"/>
          <p:cNvPicPr>
            <a:picLocks noChangeAspect="1"/>
          </p:cNvPicPr>
          <p:nvPr/>
        </p:nvPicPr>
        <p:blipFill>
          <a:blip r:embed="rId3"/>
          <a:stretch>
            <a:fillRect/>
          </a:stretch>
        </p:blipFill>
        <p:spPr>
          <a:xfrm>
            <a:off x="856297" y="5764074"/>
            <a:ext cx="3705370" cy="897574"/>
          </a:xfrm>
          <a:prstGeom prst="rect">
            <a:avLst/>
          </a:prstGeom>
        </p:spPr>
      </p:pic>
    </p:spTree>
    <p:extLst>
      <p:ext uri="{BB962C8B-B14F-4D97-AF65-F5344CB8AC3E}">
        <p14:creationId xmlns:p14="http://schemas.microsoft.com/office/powerpoint/2010/main" val="301747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9.4 Putting It All Together</a:t>
            </a:r>
          </a:p>
        </p:txBody>
      </p:sp>
      <p:sp>
        <p:nvSpPr>
          <p:cNvPr id="3" name="Content Placeholder 2"/>
          <p:cNvSpPr>
            <a:spLocks noGrp="1"/>
          </p:cNvSpPr>
          <p:nvPr>
            <p:ph idx="1"/>
          </p:nvPr>
        </p:nvSpPr>
        <p:spPr>
          <a:xfrm>
            <a:off x="838200" y="1690688"/>
            <a:ext cx="11353800" cy="5087301"/>
          </a:xfrm>
        </p:spPr>
        <p:txBody>
          <a:bodyPr>
            <a:normAutofit/>
          </a:bodyPr>
          <a:lstStyle/>
          <a:p>
            <a:r>
              <a:rPr lang="en-US" i="1" dirty="0"/>
              <a:t>Test the Code</a:t>
            </a:r>
          </a:p>
          <a:p>
            <a:pPr lvl="1"/>
            <a:r>
              <a:rPr lang="en-US" dirty="0"/>
              <a:t>Test Case 1: Checking Name Info Results </a:t>
            </a:r>
          </a:p>
        </p:txBody>
      </p:sp>
      <p:pic>
        <p:nvPicPr>
          <p:cNvPr id="6" name="Picture 5"/>
          <p:cNvPicPr>
            <a:picLocks noChangeAspect="1"/>
          </p:cNvPicPr>
          <p:nvPr/>
        </p:nvPicPr>
        <p:blipFill>
          <a:blip r:embed="rId2"/>
          <a:stretch>
            <a:fillRect/>
          </a:stretch>
        </p:blipFill>
        <p:spPr>
          <a:xfrm>
            <a:off x="2602962" y="2719071"/>
            <a:ext cx="6986076" cy="2064068"/>
          </a:xfrm>
          <a:prstGeom prst="rect">
            <a:avLst/>
          </a:prstGeom>
        </p:spPr>
      </p:pic>
    </p:spTree>
    <p:extLst>
      <p:ext uri="{BB962C8B-B14F-4D97-AF65-F5344CB8AC3E}">
        <p14:creationId xmlns:p14="http://schemas.microsoft.com/office/powerpoint/2010/main" val="3447372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9.4 Common Mistakes</a:t>
            </a:r>
          </a:p>
        </p:txBody>
      </p:sp>
      <p:sp>
        <p:nvSpPr>
          <p:cNvPr id="3" name="Content Placeholder 2"/>
          <p:cNvSpPr>
            <a:spLocks noGrp="1"/>
          </p:cNvSpPr>
          <p:nvPr>
            <p:ph idx="1"/>
          </p:nvPr>
        </p:nvSpPr>
        <p:spPr>
          <a:xfrm>
            <a:off x="838200" y="1817370"/>
            <a:ext cx="11353800" cy="4960619"/>
          </a:xfrm>
        </p:spPr>
        <p:txBody>
          <a:bodyPr>
            <a:normAutofit/>
          </a:bodyPr>
          <a:lstStyle/>
          <a:p>
            <a:r>
              <a:rPr lang="en-US" i="1" dirty="0"/>
              <a:t>Forgetting That Character Locations Are Zero-Based</a:t>
            </a:r>
            <a:endParaRPr lang="en-US" dirty="0"/>
          </a:p>
        </p:txBody>
      </p:sp>
    </p:spTree>
    <p:extLst>
      <p:ext uri="{BB962C8B-B14F-4D97-AF65-F5344CB8AC3E}">
        <p14:creationId xmlns:p14="http://schemas.microsoft.com/office/powerpoint/2010/main" val="2756342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normAutofit/>
          </a:bodyPr>
          <a:lstStyle/>
          <a:p>
            <a:r>
              <a:rPr lang="en-US" sz="5400" b="1" dirty="0"/>
              <a:t>Text IO</a:t>
            </a:r>
          </a:p>
        </p:txBody>
      </p:sp>
    </p:spTree>
    <p:extLst>
      <p:ext uri="{BB962C8B-B14F-4D97-AF65-F5344CB8AC3E}">
        <p14:creationId xmlns:p14="http://schemas.microsoft.com/office/powerpoint/2010/main" val="1174273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a:t>
            </a:r>
          </a:p>
        </p:txBody>
      </p:sp>
      <p:sp>
        <p:nvSpPr>
          <p:cNvPr id="3" name="Content Placeholder 2"/>
          <p:cNvSpPr>
            <a:spLocks noGrp="1"/>
          </p:cNvSpPr>
          <p:nvPr>
            <p:ph idx="1"/>
          </p:nvPr>
        </p:nvSpPr>
        <p:spPr/>
        <p:txBody>
          <a:bodyPr>
            <a:normAutofit/>
          </a:bodyPr>
          <a:lstStyle/>
          <a:p>
            <a:r>
              <a:rPr lang="en-US" dirty="0"/>
              <a:t>A Big Idea</a:t>
            </a:r>
          </a:p>
          <a:p>
            <a:r>
              <a:rPr lang="en-US" dirty="0"/>
              <a:t>Text Output</a:t>
            </a:r>
          </a:p>
          <a:p>
            <a:r>
              <a:rPr lang="en-US" dirty="0"/>
              <a:t>Text Input</a:t>
            </a:r>
          </a:p>
          <a:p>
            <a:r>
              <a:rPr lang="en-US" dirty="0"/>
              <a:t>Putting It All Together: The Circle Problem in Unity</a:t>
            </a:r>
          </a:p>
          <a:p>
            <a:r>
              <a:rPr lang="en-US" dirty="0"/>
              <a:t>Exercise 31: The Counting Bouncer</a:t>
            </a:r>
          </a:p>
          <a:p>
            <a:pPr marL="0" indent="0">
              <a:buNone/>
            </a:pPr>
            <a:endParaRPr lang="en-US" dirty="0"/>
          </a:p>
        </p:txBody>
      </p:sp>
    </p:spTree>
    <p:extLst>
      <p:ext uri="{BB962C8B-B14F-4D97-AF65-F5344CB8AC3E}">
        <p14:creationId xmlns:p14="http://schemas.microsoft.com/office/powerpoint/2010/main" val="4248034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9.5 A Big Idea </a:t>
            </a:r>
          </a:p>
        </p:txBody>
      </p:sp>
      <p:sp>
        <p:nvSpPr>
          <p:cNvPr id="3" name="Content Placeholder 2"/>
          <p:cNvSpPr>
            <a:spLocks noGrp="1"/>
          </p:cNvSpPr>
          <p:nvPr>
            <p:ph idx="1"/>
          </p:nvPr>
        </p:nvSpPr>
        <p:spPr/>
        <p:txBody>
          <a:bodyPr/>
          <a:lstStyle/>
          <a:p>
            <a:r>
              <a:rPr lang="en-US" dirty="0"/>
              <a:t>An important idea in Unity UI: the Canvas component. </a:t>
            </a:r>
          </a:p>
          <a:p>
            <a:r>
              <a:rPr lang="en-US" dirty="0"/>
              <a:t>As the Unity manual says, “The </a:t>
            </a:r>
            <a:r>
              <a:rPr lang="en-US" b="1" dirty="0"/>
              <a:t>Canvas </a:t>
            </a:r>
            <a:r>
              <a:rPr lang="en-US" dirty="0"/>
              <a:t>component represents the</a:t>
            </a:r>
            <a:br>
              <a:rPr lang="en-US" dirty="0"/>
            </a:br>
            <a:r>
              <a:rPr lang="en-US" dirty="0"/>
              <a:t>abstract space in which the UI is laid out and rendered.” </a:t>
            </a:r>
          </a:p>
          <a:p>
            <a:r>
              <a:rPr lang="en-US" dirty="0"/>
              <a:t>Think of a Canvas as a place we put our UI elements on and you have the basic concept. </a:t>
            </a:r>
          </a:p>
          <a:p>
            <a:r>
              <a:rPr lang="en-US" dirty="0"/>
              <a:t>Sometimes we'll have a single canvas in our scene and sometimes we'll have multiple canvases, but every UI element we include in the scene will be a child of a </a:t>
            </a:r>
            <a:r>
              <a:rPr lang="en-US" b="1" dirty="0" err="1"/>
              <a:t>GameObject</a:t>
            </a:r>
            <a:r>
              <a:rPr lang="en-US" dirty="0"/>
              <a:t> that has a Canvas component attached to it. </a:t>
            </a:r>
            <a:br>
              <a:rPr lang="en-US" dirty="0"/>
            </a:br>
            <a:endParaRPr lang="en-US" dirty="0"/>
          </a:p>
        </p:txBody>
      </p:sp>
    </p:spTree>
    <p:extLst>
      <p:ext uri="{BB962C8B-B14F-4D97-AF65-F5344CB8AC3E}">
        <p14:creationId xmlns:p14="http://schemas.microsoft.com/office/powerpoint/2010/main" val="3816199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9.6 Text Output</a:t>
            </a:r>
          </a:p>
        </p:txBody>
      </p:sp>
      <p:sp>
        <p:nvSpPr>
          <p:cNvPr id="3" name="Content Placeholder 2"/>
          <p:cNvSpPr>
            <a:spLocks noGrp="1"/>
          </p:cNvSpPr>
          <p:nvPr>
            <p:ph idx="1"/>
          </p:nvPr>
        </p:nvSpPr>
        <p:spPr>
          <a:xfrm>
            <a:off x="838200" y="1825624"/>
            <a:ext cx="11266170" cy="5032376"/>
          </a:xfrm>
        </p:spPr>
        <p:txBody>
          <a:bodyPr>
            <a:normAutofit fontScale="92500" lnSpcReduction="10000"/>
          </a:bodyPr>
          <a:lstStyle/>
          <a:p>
            <a:r>
              <a:rPr lang="en-US" dirty="0"/>
              <a:t>One of the things that we’ve been sorely missing in our games so far is the ability to share textual information with the player. </a:t>
            </a:r>
          </a:p>
          <a:p>
            <a:r>
              <a:rPr lang="en-US" dirty="0"/>
              <a:t>Example: games regularly have a score, and though we could certainly</a:t>
            </a:r>
            <a:br>
              <a:rPr lang="en-US" dirty="0"/>
            </a:br>
            <a:r>
              <a:rPr lang="en-US" dirty="0"/>
              <a:t>keep track of a player’s score using a variable, we don’t currently have a way to tell the player what their score is!</a:t>
            </a:r>
          </a:p>
          <a:p>
            <a:r>
              <a:rPr lang="en-US" dirty="0"/>
              <a:t>Add a score display to the fish game we built in Module 5, where the player drives a fish around eating teddy bears. </a:t>
            </a:r>
          </a:p>
          <a:p>
            <a:pPr lvl="1"/>
            <a:r>
              <a:rPr lang="en-US" dirty="0"/>
              <a:t>First, we need to add a Text component to our scene. Right click in the Hierarchy</a:t>
            </a:r>
            <a:br>
              <a:rPr lang="en-US" dirty="0"/>
            </a:br>
            <a:r>
              <a:rPr lang="en-US" dirty="0"/>
              <a:t>window and select UI &gt; Text.</a:t>
            </a:r>
          </a:p>
          <a:p>
            <a:pPr lvl="1"/>
            <a:r>
              <a:rPr lang="en-US" dirty="0"/>
              <a:t>Select </a:t>
            </a:r>
            <a:r>
              <a:rPr lang="en-US" dirty="0" err="1"/>
              <a:t>ScoreText</a:t>
            </a:r>
            <a:r>
              <a:rPr lang="en-US" dirty="0"/>
              <a:t> in the Hierarchy window and change the </a:t>
            </a:r>
            <a:r>
              <a:rPr lang="en-US" dirty="0" err="1"/>
              <a:t>Pos</a:t>
            </a:r>
            <a:r>
              <a:rPr lang="en-US" dirty="0"/>
              <a:t> X and </a:t>
            </a:r>
            <a:r>
              <a:rPr lang="en-US" dirty="0" err="1"/>
              <a:t>Pos</a:t>
            </a:r>
            <a:r>
              <a:rPr lang="en-US" dirty="0"/>
              <a:t> Y values in the </a:t>
            </a:r>
            <a:r>
              <a:rPr lang="en-US" dirty="0" err="1"/>
              <a:t>Rect</a:t>
            </a:r>
            <a:br>
              <a:rPr lang="en-US" dirty="0"/>
            </a:br>
            <a:r>
              <a:rPr lang="en-US" dirty="0"/>
              <a:t>Transform component to move the text to be near the upper left corner of the screen (we used -300 and 160 for these values). </a:t>
            </a:r>
          </a:p>
          <a:p>
            <a:pPr lvl="1"/>
            <a:r>
              <a:rPr lang="en-US" dirty="0"/>
              <a:t>In the Text (Script) component, change the Font Style to Bold, the Font Size to 24, and the Color to white.</a:t>
            </a:r>
          </a:p>
        </p:txBody>
      </p:sp>
    </p:spTree>
    <p:extLst>
      <p:ext uri="{BB962C8B-B14F-4D97-AF65-F5344CB8AC3E}">
        <p14:creationId xmlns:p14="http://schemas.microsoft.com/office/powerpoint/2010/main" val="4149931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9.6 Text Output</a:t>
            </a:r>
          </a:p>
        </p:txBody>
      </p:sp>
      <p:sp>
        <p:nvSpPr>
          <p:cNvPr id="3" name="Content Placeholder 2"/>
          <p:cNvSpPr>
            <a:spLocks noGrp="1"/>
          </p:cNvSpPr>
          <p:nvPr>
            <p:ph idx="1"/>
          </p:nvPr>
        </p:nvSpPr>
        <p:spPr>
          <a:xfrm>
            <a:off x="838200" y="1825624"/>
            <a:ext cx="11266170" cy="5032376"/>
          </a:xfrm>
        </p:spPr>
        <p:txBody>
          <a:bodyPr>
            <a:normAutofit/>
          </a:bodyPr>
          <a:lstStyle/>
          <a:p>
            <a:pPr lvl="1"/>
            <a:r>
              <a:rPr lang="en-US" dirty="0"/>
              <a:t>In the Text (Script) component, change the Font Style to Bold, the Font Size to 24, and the Color to white.</a:t>
            </a:r>
          </a:p>
          <a:p>
            <a:pPr lvl="1"/>
            <a:r>
              <a:rPr lang="en-US" dirty="0"/>
              <a:t>If you run the game now, you'll see that you can use the keyboard to drive the fish around eating teddy bears, </a:t>
            </a:r>
            <a:r>
              <a:rPr lang="en-US" dirty="0">
                <a:solidFill>
                  <a:srgbClr val="FF0000"/>
                </a:solidFill>
              </a:rPr>
              <a:t>but the score display always says New Text</a:t>
            </a:r>
            <a:r>
              <a:rPr lang="en-US" dirty="0"/>
              <a:t>.</a:t>
            </a:r>
          </a:p>
          <a:p>
            <a:pPr lvl="1">
              <a:buFont typeface="Wingdings" panose="05000000000000000000" pitchFamily="2" charset="2"/>
              <a:buChar char="è"/>
            </a:pPr>
            <a:r>
              <a:rPr lang="en-US" dirty="0"/>
              <a:t>add fields and processing to the Fish script to have it keep track of the current score and to update the score display when it destroys a teddy bear:</a:t>
            </a:r>
          </a:p>
          <a:p>
            <a:pPr lvl="2"/>
            <a:r>
              <a:rPr lang="en-US" dirty="0"/>
              <a:t>a </a:t>
            </a:r>
            <a:r>
              <a:rPr lang="en-US" i="1" dirty="0"/>
              <a:t>score</a:t>
            </a:r>
            <a:r>
              <a:rPr lang="en-US" dirty="0"/>
              <a:t> field to keep track of the current score, a </a:t>
            </a:r>
            <a:r>
              <a:rPr lang="en-US" i="1" dirty="0" err="1"/>
              <a:t>bearPoints</a:t>
            </a:r>
            <a:r>
              <a:rPr lang="en-US" dirty="0"/>
              <a:t> field that tells how many points each bear is worth, and a </a:t>
            </a:r>
            <a:r>
              <a:rPr lang="en-US" i="1" dirty="0" err="1"/>
              <a:t>scoreText</a:t>
            </a:r>
            <a:r>
              <a:rPr lang="en-US" dirty="0"/>
              <a:t> field that saves a reference to the </a:t>
            </a:r>
            <a:r>
              <a:rPr lang="en-US" dirty="0" err="1"/>
              <a:t>ScoreText</a:t>
            </a:r>
            <a:r>
              <a:rPr lang="en-US" dirty="0"/>
              <a:t> component for efficiency.</a:t>
            </a:r>
          </a:p>
        </p:txBody>
      </p:sp>
      <p:pic>
        <p:nvPicPr>
          <p:cNvPr id="4" name="Picture 3"/>
          <p:cNvPicPr>
            <a:picLocks noChangeAspect="1"/>
          </p:cNvPicPr>
          <p:nvPr/>
        </p:nvPicPr>
        <p:blipFill>
          <a:blip r:embed="rId2"/>
          <a:stretch>
            <a:fillRect/>
          </a:stretch>
        </p:blipFill>
        <p:spPr>
          <a:xfrm>
            <a:off x="4377690" y="4807849"/>
            <a:ext cx="2457450" cy="1932994"/>
          </a:xfrm>
          <a:prstGeom prst="rect">
            <a:avLst/>
          </a:prstGeom>
        </p:spPr>
      </p:pic>
    </p:spTree>
    <p:extLst>
      <p:ext uri="{BB962C8B-B14F-4D97-AF65-F5344CB8AC3E}">
        <p14:creationId xmlns:p14="http://schemas.microsoft.com/office/powerpoint/2010/main" val="2548254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9.6 Text Output</a:t>
            </a:r>
          </a:p>
        </p:txBody>
      </p:sp>
      <p:sp>
        <p:nvSpPr>
          <p:cNvPr id="3" name="Content Placeholder 2"/>
          <p:cNvSpPr>
            <a:spLocks noGrp="1"/>
          </p:cNvSpPr>
          <p:nvPr>
            <p:ph idx="1"/>
          </p:nvPr>
        </p:nvSpPr>
        <p:spPr>
          <a:xfrm>
            <a:off x="838200" y="1825624"/>
            <a:ext cx="11266170" cy="5032376"/>
          </a:xfrm>
        </p:spPr>
        <p:txBody>
          <a:bodyPr>
            <a:normAutofit/>
          </a:bodyPr>
          <a:lstStyle/>
          <a:p>
            <a:pPr lvl="1"/>
            <a:r>
              <a:rPr lang="en-US" dirty="0"/>
              <a:t>In the Unity editor, select the Fish game object in the Hierarchy window. Set the Bear Points value in the Inspector to 10 and drag the Score Text component from the Hierarchy window onto the Score Text field in the Inspector. Click the Overrides dropdown near the top of the Inspector and click the Apply All button to apply the changes to the prefab.</a:t>
            </a:r>
          </a:p>
          <a:p>
            <a:pPr lvl="1"/>
            <a:r>
              <a:rPr lang="en-US" dirty="0"/>
              <a:t>Set the score text properly when the game starts; the appropriate place to do that is in the Fish Start method, but before we can do that we need to know how to interact with a Text object to change the text it displays.</a:t>
            </a:r>
          </a:p>
        </p:txBody>
      </p:sp>
    </p:spTree>
    <p:extLst>
      <p:ext uri="{BB962C8B-B14F-4D97-AF65-F5344CB8AC3E}">
        <p14:creationId xmlns:p14="http://schemas.microsoft.com/office/powerpoint/2010/main" val="171571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9.6 Text Output</a:t>
            </a:r>
          </a:p>
        </p:txBody>
      </p:sp>
      <p:sp>
        <p:nvSpPr>
          <p:cNvPr id="3" name="Content Placeholder 2"/>
          <p:cNvSpPr>
            <a:spLocks noGrp="1"/>
          </p:cNvSpPr>
          <p:nvPr>
            <p:ph idx="1"/>
          </p:nvPr>
        </p:nvSpPr>
        <p:spPr>
          <a:xfrm>
            <a:off x="838200" y="1825624"/>
            <a:ext cx="11266170" cy="5032376"/>
          </a:xfrm>
        </p:spPr>
        <p:txBody>
          <a:bodyPr>
            <a:normAutofit/>
          </a:bodyPr>
          <a:lstStyle/>
          <a:p>
            <a:pPr lvl="1"/>
            <a:r>
              <a:rPr lang="en-US" b="1" dirty="0"/>
              <a:t>Text</a:t>
            </a:r>
            <a:r>
              <a:rPr lang="en-US" dirty="0"/>
              <a:t> class document</a:t>
            </a:r>
          </a:p>
        </p:txBody>
      </p:sp>
      <p:pic>
        <p:nvPicPr>
          <p:cNvPr id="4" name="Picture 3"/>
          <p:cNvPicPr>
            <a:picLocks noChangeAspect="1"/>
          </p:cNvPicPr>
          <p:nvPr/>
        </p:nvPicPr>
        <p:blipFill>
          <a:blip r:embed="rId2"/>
          <a:stretch>
            <a:fillRect/>
          </a:stretch>
        </p:blipFill>
        <p:spPr>
          <a:xfrm>
            <a:off x="2236469" y="2263140"/>
            <a:ext cx="8264231" cy="4303395"/>
          </a:xfrm>
          <a:prstGeom prst="rect">
            <a:avLst/>
          </a:prstGeom>
        </p:spPr>
      </p:pic>
    </p:spTree>
    <p:extLst>
      <p:ext uri="{BB962C8B-B14F-4D97-AF65-F5344CB8AC3E}">
        <p14:creationId xmlns:p14="http://schemas.microsoft.com/office/powerpoint/2010/main" val="1338536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normAutofit/>
          </a:bodyPr>
          <a:lstStyle/>
          <a:p>
            <a:r>
              <a:rPr lang="en-US" sz="5400" b="1" dirty="0"/>
              <a:t>Strings</a:t>
            </a:r>
          </a:p>
        </p:txBody>
      </p:sp>
    </p:spTree>
    <p:extLst>
      <p:ext uri="{BB962C8B-B14F-4D97-AF65-F5344CB8AC3E}">
        <p14:creationId xmlns:p14="http://schemas.microsoft.com/office/powerpoint/2010/main" val="983553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9.6 Text Output</a:t>
            </a:r>
          </a:p>
        </p:txBody>
      </p:sp>
      <p:sp>
        <p:nvSpPr>
          <p:cNvPr id="3" name="Content Placeholder 2"/>
          <p:cNvSpPr>
            <a:spLocks noGrp="1"/>
          </p:cNvSpPr>
          <p:nvPr>
            <p:ph idx="1"/>
          </p:nvPr>
        </p:nvSpPr>
        <p:spPr>
          <a:xfrm>
            <a:off x="838200" y="1825624"/>
            <a:ext cx="11266170" cy="5032376"/>
          </a:xfrm>
        </p:spPr>
        <p:txBody>
          <a:bodyPr>
            <a:normAutofit/>
          </a:bodyPr>
          <a:lstStyle/>
          <a:p>
            <a:r>
              <a:rPr lang="en-US" dirty="0"/>
              <a:t>Add the following code to the Fish Start method</a:t>
            </a:r>
          </a:p>
          <a:p>
            <a:endParaRPr lang="en-US" dirty="0"/>
          </a:p>
          <a:p>
            <a:r>
              <a:rPr lang="en-US" dirty="0"/>
              <a:t>Initial output score</a:t>
            </a:r>
          </a:p>
        </p:txBody>
      </p:sp>
      <p:pic>
        <p:nvPicPr>
          <p:cNvPr id="5" name="Picture 4"/>
          <p:cNvPicPr>
            <a:picLocks noChangeAspect="1"/>
          </p:cNvPicPr>
          <p:nvPr/>
        </p:nvPicPr>
        <p:blipFill>
          <a:blip r:embed="rId2"/>
          <a:stretch>
            <a:fillRect/>
          </a:stretch>
        </p:blipFill>
        <p:spPr>
          <a:xfrm>
            <a:off x="1152524" y="2243137"/>
            <a:ext cx="5012821" cy="637223"/>
          </a:xfrm>
          <a:prstGeom prst="rect">
            <a:avLst/>
          </a:prstGeom>
        </p:spPr>
      </p:pic>
      <p:pic>
        <p:nvPicPr>
          <p:cNvPr id="6" name="Picture 5"/>
          <p:cNvPicPr>
            <a:picLocks noChangeAspect="1"/>
          </p:cNvPicPr>
          <p:nvPr/>
        </p:nvPicPr>
        <p:blipFill>
          <a:blip r:embed="rId3"/>
          <a:stretch>
            <a:fillRect/>
          </a:stretch>
        </p:blipFill>
        <p:spPr>
          <a:xfrm>
            <a:off x="3209354" y="3511867"/>
            <a:ext cx="5363146" cy="3277478"/>
          </a:xfrm>
          <a:prstGeom prst="rect">
            <a:avLst/>
          </a:prstGeom>
        </p:spPr>
      </p:pic>
    </p:spTree>
    <p:extLst>
      <p:ext uri="{BB962C8B-B14F-4D97-AF65-F5344CB8AC3E}">
        <p14:creationId xmlns:p14="http://schemas.microsoft.com/office/powerpoint/2010/main" val="4001748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9.6 Text Output</a:t>
            </a:r>
          </a:p>
        </p:txBody>
      </p:sp>
      <p:sp>
        <p:nvSpPr>
          <p:cNvPr id="3" name="Content Placeholder 2"/>
          <p:cNvSpPr>
            <a:spLocks noGrp="1"/>
          </p:cNvSpPr>
          <p:nvPr>
            <p:ph idx="1"/>
          </p:nvPr>
        </p:nvSpPr>
        <p:spPr>
          <a:xfrm>
            <a:off x="838200" y="1825624"/>
            <a:ext cx="11266170" cy="5032376"/>
          </a:xfrm>
        </p:spPr>
        <p:txBody>
          <a:bodyPr>
            <a:normAutofit/>
          </a:bodyPr>
          <a:lstStyle/>
          <a:p>
            <a:r>
              <a:rPr lang="en-US" dirty="0"/>
              <a:t>In the Fish OnCollisionEnter2D method when we detect a collision between the fish's head and a teddy bear:</a:t>
            </a:r>
          </a:p>
          <a:p>
            <a:endParaRPr lang="en-US" dirty="0"/>
          </a:p>
          <a:p>
            <a:endParaRPr lang="en-US" dirty="0"/>
          </a:p>
        </p:txBody>
      </p:sp>
      <p:pic>
        <p:nvPicPr>
          <p:cNvPr id="4" name="Picture 3"/>
          <p:cNvPicPr>
            <a:picLocks noChangeAspect="1"/>
          </p:cNvPicPr>
          <p:nvPr/>
        </p:nvPicPr>
        <p:blipFill>
          <a:blip r:embed="rId2"/>
          <a:stretch>
            <a:fillRect/>
          </a:stretch>
        </p:blipFill>
        <p:spPr>
          <a:xfrm>
            <a:off x="2306954" y="2717482"/>
            <a:ext cx="5089891" cy="905828"/>
          </a:xfrm>
          <a:prstGeom prst="rect">
            <a:avLst/>
          </a:prstGeom>
        </p:spPr>
      </p:pic>
    </p:spTree>
    <p:extLst>
      <p:ext uri="{BB962C8B-B14F-4D97-AF65-F5344CB8AC3E}">
        <p14:creationId xmlns:p14="http://schemas.microsoft.com/office/powerpoint/2010/main" val="4123016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9.6 Text Output</a:t>
            </a:r>
          </a:p>
        </p:txBody>
      </p:sp>
      <p:sp>
        <p:nvSpPr>
          <p:cNvPr id="3" name="Content Placeholder 2"/>
          <p:cNvSpPr>
            <a:spLocks noGrp="1"/>
          </p:cNvSpPr>
          <p:nvPr>
            <p:ph idx="1"/>
          </p:nvPr>
        </p:nvSpPr>
        <p:spPr>
          <a:xfrm>
            <a:off x="838200" y="1825624"/>
            <a:ext cx="11266170" cy="5032376"/>
          </a:xfrm>
        </p:spPr>
        <p:txBody>
          <a:bodyPr>
            <a:normAutofit/>
          </a:bodyPr>
          <a:lstStyle/>
          <a:p>
            <a:r>
              <a:rPr lang="en-US" dirty="0"/>
              <a:t>Maximize on Play Score Output</a:t>
            </a:r>
          </a:p>
        </p:txBody>
      </p:sp>
      <p:pic>
        <p:nvPicPr>
          <p:cNvPr id="5" name="Picture 4"/>
          <p:cNvPicPr>
            <a:picLocks noChangeAspect="1"/>
          </p:cNvPicPr>
          <p:nvPr/>
        </p:nvPicPr>
        <p:blipFill>
          <a:blip r:embed="rId2"/>
          <a:stretch>
            <a:fillRect/>
          </a:stretch>
        </p:blipFill>
        <p:spPr>
          <a:xfrm>
            <a:off x="2447925" y="2588895"/>
            <a:ext cx="7296150" cy="3943350"/>
          </a:xfrm>
          <a:prstGeom prst="rect">
            <a:avLst/>
          </a:prstGeom>
        </p:spPr>
      </p:pic>
    </p:spTree>
    <p:extLst>
      <p:ext uri="{BB962C8B-B14F-4D97-AF65-F5344CB8AC3E}">
        <p14:creationId xmlns:p14="http://schemas.microsoft.com/office/powerpoint/2010/main" val="4208724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9.6 Text Output</a:t>
            </a:r>
          </a:p>
        </p:txBody>
      </p:sp>
      <p:sp>
        <p:nvSpPr>
          <p:cNvPr id="3" name="Content Placeholder 2"/>
          <p:cNvSpPr>
            <a:spLocks noGrp="1"/>
          </p:cNvSpPr>
          <p:nvPr>
            <p:ph idx="1"/>
          </p:nvPr>
        </p:nvSpPr>
        <p:spPr>
          <a:xfrm>
            <a:off x="838200" y="1825624"/>
            <a:ext cx="11266170" cy="5032376"/>
          </a:xfrm>
        </p:spPr>
        <p:txBody>
          <a:bodyPr>
            <a:normAutofit/>
          </a:bodyPr>
          <a:lstStyle/>
          <a:p>
            <a:r>
              <a:rPr lang="en-US" dirty="0"/>
              <a:t>The score is definitely not in the correct place any more.</a:t>
            </a:r>
          </a:p>
          <a:p>
            <a:r>
              <a:rPr lang="en-US" dirty="0"/>
              <a:t>Select the </a:t>
            </a:r>
            <a:r>
              <a:rPr lang="en-US" dirty="0" err="1"/>
              <a:t>ScoreText</a:t>
            </a:r>
            <a:r>
              <a:rPr lang="en-US" dirty="0"/>
              <a:t> game object in the Hierarchy window. In the Inspector, click the circled area in the </a:t>
            </a:r>
            <a:r>
              <a:rPr lang="en-US" dirty="0" err="1"/>
              <a:t>Rect</a:t>
            </a:r>
            <a:r>
              <a:rPr lang="en-US" dirty="0"/>
              <a:t> Transform component as shown in the below Figure.</a:t>
            </a:r>
          </a:p>
          <a:p>
            <a:pPr marL="0" indent="0">
              <a:buNone/>
            </a:pPr>
            <a:r>
              <a:rPr lang="en-US" dirty="0"/>
              <a:t>			Anchor Presets Button </a:t>
            </a:r>
            <a:br>
              <a:rPr lang="en-US" dirty="0"/>
            </a:br>
            <a:endParaRPr lang="en-US" dirty="0"/>
          </a:p>
        </p:txBody>
      </p:sp>
      <p:pic>
        <p:nvPicPr>
          <p:cNvPr id="4" name="Picture 3"/>
          <p:cNvPicPr>
            <a:picLocks noChangeAspect="1"/>
          </p:cNvPicPr>
          <p:nvPr/>
        </p:nvPicPr>
        <p:blipFill>
          <a:blip r:embed="rId2"/>
          <a:stretch>
            <a:fillRect/>
          </a:stretch>
        </p:blipFill>
        <p:spPr>
          <a:xfrm>
            <a:off x="2866464" y="4022407"/>
            <a:ext cx="5933292" cy="2687003"/>
          </a:xfrm>
          <a:prstGeom prst="rect">
            <a:avLst/>
          </a:prstGeom>
        </p:spPr>
      </p:pic>
    </p:spTree>
    <p:extLst>
      <p:ext uri="{BB962C8B-B14F-4D97-AF65-F5344CB8AC3E}">
        <p14:creationId xmlns:p14="http://schemas.microsoft.com/office/powerpoint/2010/main" val="40073475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9.6 Text Output</a:t>
            </a:r>
          </a:p>
        </p:txBody>
      </p:sp>
      <p:sp>
        <p:nvSpPr>
          <p:cNvPr id="3" name="Content Placeholder 2"/>
          <p:cNvSpPr>
            <a:spLocks noGrp="1"/>
          </p:cNvSpPr>
          <p:nvPr>
            <p:ph idx="1"/>
          </p:nvPr>
        </p:nvSpPr>
        <p:spPr>
          <a:xfrm>
            <a:off x="742950" y="1825624"/>
            <a:ext cx="11361420" cy="5032376"/>
          </a:xfrm>
        </p:spPr>
        <p:txBody>
          <a:bodyPr>
            <a:normAutofit/>
          </a:bodyPr>
          <a:lstStyle/>
          <a:p>
            <a:r>
              <a:rPr lang="en-US" dirty="0"/>
              <a:t>Clicking this button gives us access to a set of presets for anchoring our Text component to a particular position on the Canvas. Select the circled preset as shown in the below Figure, which will anchor the Text component to the upper left corner of the Canvas.</a:t>
            </a:r>
          </a:p>
          <a:p>
            <a:pPr marL="0" indent="0">
              <a:buNone/>
            </a:pPr>
            <a:r>
              <a:rPr lang="en-US" dirty="0"/>
              <a:t>		Upper Left Anchor Preset</a:t>
            </a:r>
          </a:p>
        </p:txBody>
      </p:sp>
      <p:pic>
        <p:nvPicPr>
          <p:cNvPr id="5" name="Picture 4"/>
          <p:cNvPicPr>
            <a:picLocks noChangeAspect="1"/>
          </p:cNvPicPr>
          <p:nvPr/>
        </p:nvPicPr>
        <p:blipFill>
          <a:blip r:embed="rId2"/>
          <a:stretch>
            <a:fillRect/>
          </a:stretch>
        </p:blipFill>
        <p:spPr>
          <a:xfrm>
            <a:off x="6423660" y="3133880"/>
            <a:ext cx="4286250" cy="3724119"/>
          </a:xfrm>
          <a:prstGeom prst="rect">
            <a:avLst/>
          </a:prstGeom>
        </p:spPr>
      </p:pic>
    </p:spTree>
    <p:extLst>
      <p:ext uri="{BB962C8B-B14F-4D97-AF65-F5344CB8AC3E}">
        <p14:creationId xmlns:p14="http://schemas.microsoft.com/office/powerpoint/2010/main" val="2928615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a:t>
            </a:r>
          </a:p>
        </p:txBody>
      </p:sp>
      <p:sp>
        <p:nvSpPr>
          <p:cNvPr id="3" name="Content Placeholder 2"/>
          <p:cNvSpPr>
            <a:spLocks noGrp="1"/>
          </p:cNvSpPr>
          <p:nvPr>
            <p:ph idx="1"/>
          </p:nvPr>
        </p:nvSpPr>
        <p:spPr/>
        <p:txBody>
          <a:bodyPr>
            <a:normAutofit/>
          </a:bodyPr>
          <a:lstStyle/>
          <a:p>
            <a:r>
              <a:rPr lang="en-US" dirty="0"/>
              <a:t>The String Class</a:t>
            </a:r>
          </a:p>
          <a:p>
            <a:r>
              <a:rPr lang="en-US" dirty="0"/>
              <a:t>The </a:t>
            </a:r>
            <a:r>
              <a:rPr lang="en-US" dirty="0" err="1"/>
              <a:t>StringBuilder</a:t>
            </a:r>
            <a:r>
              <a:rPr lang="en-US" dirty="0"/>
              <a:t> Class</a:t>
            </a:r>
          </a:p>
          <a:p>
            <a:r>
              <a:rPr lang="en-US" dirty="0"/>
              <a:t>Exercise 32: </a:t>
            </a:r>
            <a:r>
              <a:rPr lang="en-US" dirty="0" err="1"/>
              <a:t>Yer</a:t>
            </a:r>
            <a:r>
              <a:rPr lang="en-US" dirty="0"/>
              <a:t> Birthday</a:t>
            </a:r>
          </a:p>
          <a:p>
            <a:r>
              <a:rPr lang="en-US" dirty="0"/>
              <a:t>Exercise 33: CSVs for Me</a:t>
            </a:r>
          </a:p>
          <a:p>
            <a:r>
              <a:rPr lang="en-US" dirty="0"/>
              <a:t>Getting Input</a:t>
            </a:r>
          </a:p>
          <a:p>
            <a:r>
              <a:rPr lang="en-US" dirty="0"/>
              <a:t>Putting It All Together</a:t>
            </a:r>
          </a:p>
          <a:p>
            <a:r>
              <a:rPr lang="en-US" dirty="0"/>
              <a:t>Common Mistakes</a:t>
            </a:r>
          </a:p>
        </p:txBody>
      </p:sp>
    </p:spTree>
    <p:extLst>
      <p:ext uri="{BB962C8B-B14F-4D97-AF65-F5344CB8AC3E}">
        <p14:creationId xmlns:p14="http://schemas.microsoft.com/office/powerpoint/2010/main" val="1616563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9.1 The String Class</a:t>
            </a:r>
          </a:p>
        </p:txBody>
      </p:sp>
      <p:sp>
        <p:nvSpPr>
          <p:cNvPr id="3" name="Content Placeholder 2"/>
          <p:cNvSpPr>
            <a:spLocks noGrp="1"/>
          </p:cNvSpPr>
          <p:nvPr>
            <p:ph idx="1"/>
          </p:nvPr>
        </p:nvSpPr>
        <p:spPr>
          <a:xfrm>
            <a:off x="838200" y="1825624"/>
            <a:ext cx="11353800" cy="4952365"/>
          </a:xfrm>
        </p:spPr>
        <p:txBody>
          <a:bodyPr>
            <a:normAutofit lnSpcReduction="10000"/>
          </a:bodyPr>
          <a:lstStyle/>
          <a:p>
            <a:r>
              <a:rPr lang="en-US" dirty="0"/>
              <a:t>A </a:t>
            </a:r>
            <a:r>
              <a:rPr lang="en-US" b="1" dirty="0"/>
              <a:t>string</a:t>
            </a:r>
            <a:r>
              <a:rPr lang="en-US" dirty="0"/>
              <a:t> is simply a sequence (or string) of characters.</a:t>
            </a:r>
          </a:p>
          <a:p>
            <a:r>
              <a:rPr lang="en-US" dirty="0"/>
              <a:t>Example:</a:t>
            </a:r>
          </a:p>
          <a:p>
            <a:pPr marL="0" indent="0">
              <a:buNone/>
            </a:pPr>
            <a:r>
              <a:rPr lang="en-US" dirty="0"/>
              <a:t>	or</a:t>
            </a:r>
          </a:p>
          <a:p>
            <a:pPr marL="0" indent="0">
              <a:buNone/>
            </a:pPr>
            <a:endParaRPr lang="en-US" dirty="0"/>
          </a:p>
          <a:p>
            <a:r>
              <a:rPr lang="en-US" dirty="0"/>
              <a:t>C# lets us use the more compact syntax for assigning a value to a value type for </a:t>
            </a:r>
            <a:r>
              <a:rPr lang="en-US" b="1" dirty="0"/>
              <a:t>string</a:t>
            </a:r>
            <a:r>
              <a:rPr lang="en-US" dirty="0"/>
              <a:t>, even though </a:t>
            </a:r>
            <a:r>
              <a:rPr lang="en-US" b="1" dirty="0"/>
              <a:t>string</a:t>
            </a:r>
            <a:r>
              <a:rPr lang="en-US" dirty="0"/>
              <a:t> is actually a reference type.</a:t>
            </a:r>
          </a:p>
          <a:p>
            <a:r>
              <a:rPr lang="en-US" dirty="0"/>
              <a:t>We’ll typically use </a:t>
            </a:r>
            <a:r>
              <a:rPr lang="en-US" b="1" dirty="0"/>
              <a:t>String</a:t>
            </a:r>
            <a:r>
              <a:rPr lang="en-US" dirty="0"/>
              <a:t> when we’re talking about the class and </a:t>
            </a:r>
            <a:r>
              <a:rPr lang="en-US" b="1" dirty="0"/>
              <a:t>string</a:t>
            </a:r>
            <a:r>
              <a:rPr lang="en-US" dirty="0"/>
              <a:t> when we’re talking about an object of the class, but they’re essentially the same thing.</a:t>
            </a:r>
          </a:p>
          <a:p>
            <a:r>
              <a:rPr lang="en-US" dirty="0"/>
              <a:t>you can get the complete set of methods from the MSDN documentation for the </a:t>
            </a:r>
            <a:r>
              <a:rPr lang="en-US" b="1" dirty="0"/>
              <a:t>String</a:t>
            </a:r>
            <a:r>
              <a:rPr lang="en-US" dirty="0"/>
              <a:t> class.</a:t>
            </a:r>
          </a:p>
          <a:p>
            <a:endParaRPr lang="en-US" dirty="0"/>
          </a:p>
        </p:txBody>
      </p:sp>
      <p:pic>
        <p:nvPicPr>
          <p:cNvPr id="4" name="Picture 3"/>
          <p:cNvPicPr>
            <a:picLocks noChangeAspect="1"/>
          </p:cNvPicPr>
          <p:nvPr/>
        </p:nvPicPr>
        <p:blipFill>
          <a:blip r:embed="rId2"/>
          <a:stretch>
            <a:fillRect/>
          </a:stretch>
        </p:blipFill>
        <p:spPr>
          <a:xfrm>
            <a:off x="2820352" y="2407920"/>
            <a:ext cx="4403408" cy="578358"/>
          </a:xfrm>
          <a:prstGeom prst="rect">
            <a:avLst/>
          </a:prstGeom>
        </p:spPr>
      </p:pic>
      <p:pic>
        <p:nvPicPr>
          <p:cNvPr id="5" name="Picture 4"/>
          <p:cNvPicPr>
            <a:picLocks noChangeAspect="1"/>
          </p:cNvPicPr>
          <p:nvPr/>
        </p:nvPicPr>
        <p:blipFill>
          <a:blip r:embed="rId3"/>
          <a:stretch>
            <a:fillRect/>
          </a:stretch>
        </p:blipFill>
        <p:spPr>
          <a:xfrm>
            <a:off x="2820352" y="3207386"/>
            <a:ext cx="5666046" cy="495934"/>
          </a:xfrm>
          <a:prstGeom prst="rect">
            <a:avLst/>
          </a:prstGeom>
        </p:spPr>
      </p:pic>
    </p:spTree>
    <p:extLst>
      <p:ext uri="{BB962C8B-B14F-4D97-AF65-F5344CB8AC3E}">
        <p14:creationId xmlns:p14="http://schemas.microsoft.com/office/powerpoint/2010/main" val="1952900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9.1 The String Class</a:t>
            </a:r>
          </a:p>
        </p:txBody>
      </p:sp>
      <p:sp>
        <p:nvSpPr>
          <p:cNvPr id="3" name="Content Placeholder 2"/>
          <p:cNvSpPr>
            <a:spLocks noGrp="1"/>
          </p:cNvSpPr>
          <p:nvPr>
            <p:ph idx="1"/>
          </p:nvPr>
        </p:nvSpPr>
        <p:spPr>
          <a:xfrm>
            <a:off x="838200" y="1825624"/>
            <a:ext cx="11353800" cy="4952365"/>
          </a:xfrm>
        </p:spPr>
        <p:txBody>
          <a:bodyPr>
            <a:normAutofit/>
          </a:bodyPr>
          <a:lstStyle/>
          <a:p>
            <a:r>
              <a:rPr lang="en-US" dirty="0"/>
              <a:t>Example: find out how long a string is by accessing the </a:t>
            </a:r>
            <a:r>
              <a:rPr lang="en-US" i="1" dirty="0"/>
              <a:t>Length</a:t>
            </a:r>
            <a:r>
              <a:rPr lang="en-US" dirty="0"/>
              <a:t> property</a:t>
            </a:r>
          </a:p>
          <a:p>
            <a:endParaRPr lang="en-US" dirty="0"/>
          </a:p>
          <a:p>
            <a:r>
              <a:rPr lang="en-US" dirty="0"/>
              <a:t>find characters or strings within a string by using the </a:t>
            </a:r>
            <a:r>
              <a:rPr lang="en-US" i="1" dirty="0" err="1"/>
              <a:t>IndexOf</a:t>
            </a:r>
            <a:r>
              <a:rPr lang="en-US" dirty="0"/>
              <a:t> method</a:t>
            </a:r>
          </a:p>
          <a:p>
            <a:endParaRPr lang="en-US" dirty="0"/>
          </a:p>
          <a:p>
            <a:r>
              <a:rPr lang="en-US" dirty="0"/>
              <a:t>find the location of a string in another string using the </a:t>
            </a:r>
            <a:r>
              <a:rPr lang="en-US" i="1" dirty="0" err="1"/>
              <a:t>IndexOf</a:t>
            </a:r>
            <a:r>
              <a:rPr lang="en-US" dirty="0"/>
              <a:t> method</a:t>
            </a:r>
          </a:p>
          <a:p>
            <a:endParaRPr lang="en-US" dirty="0"/>
          </a:p>
          <a:p>
            <a:r>
              <a:rPr lang="en-US" dirty="0"/>
              <a:t>extract the substring that represents how many thousands of dollars the car costs from </a:t>
            </a:r>
            <a:r>
              <a:rPr lang="en-US" b="1" dirty="0" err="1"/>
              <a:t>carPrice</a:t>
            </a:r>
            <a:endParaRPr lang="en-US" b="1" dirty="0"/>
          </a:p>
        </p:txBody>
      </p:sp>
      <p:pic>
        <p:nvPicPr>
          <p:cNvPr id="6" name="Picture 5"/>
          <p:cNvPicPr>
            <a:picLocks noChangeAspect="1"/>
          </p:cNvPicPr>
          <p:nvPr/>
        </p:nvPicPr>
        <p:blipFill>
          <a:blip r:embed="rId2"/>
          <a:stretch>
            <a:fillRect/>
          </a:stretch>
        </p:blipFill>
        <p:spPr>
          <a:xfrm>
            <a:off x="3937635" y="2321242"/>
            <a:ext cx="4863026" cy="559118"/>
          </a:xfrm>
          <a:prstGeom prst="rect">
            <a:avLst/>
          </a:prstGeom>
        </p:spPr>
      </p:pic>
      <p:pic>
        <p:nvPicPr>
          <p:cNvPr id="7" name="Picture 6"/>
          <p:cNvPicPr>
            <a:picLocks noChangeAspect="1"/>
          </p:cNvPicPr>
          <p:nvPr/>
        </p:nvPicPr>
        <p:blipFill>
          <a:blip r:embed="rId3"/>
          <a:stretch>
            <a:fillRect/>
          </a:stretch>
        </p:blipFill>
        <p:spPr>
          <a:xfrm>
            <a:off x="4017644" y="3345816"/>
            <a:ext cx="5580465" cy="528954"/>
          </a:xfrm>
          <a:prstGeom prst="rect">
            <a:avLst/>
          </a:prstGeom>
        </p:spPr>
      </p:pic>
      <p:pic>
        <p:nvPicPr>
          <p:cNvPr id="8" name="Picture 7"/>
          <p:cNvPicPr>
            <a:picLocks noChangeAspect="1"/>
          </p:cNvPicPr>
          <p:nvPr/>
        </p:nvPicPr>
        <p:blipFill>
          <a:blip r:embed="rId4"/>
          <a:stretch>
            <a:fillRect/>
          </a:stretch>
        </p:blipFill>
        <p:spPr>
          <a:xfrm>
            <a:off x="3937634" y="4381820"/>
            <a:ext cx="6197055" cy="533080"/>
          </a:xfrm>
          <a:prstGeom prst="rect">
            <a:avLst/>
          </a:prstGeom>
        </p:spPr>
      </p:pic>
      <p:pic>
        <p:nvPicPr>
          <p:cNvPr id="9" name="Picture 8"/>
          <p:cNvPicPr>
            <a:picLocks noChangeAspect="1"/>
          </p:cNvPicPr>
          <p:nvPr/>
        </p:nvPicPr>
        <p:blipFill>
          <a:blip r:embed="rId5"/>
          <a:stretch>
            <a:fillRect/>
          </a:stretch>
        </p:blipFill>
        <p:spPr>
          <a:xfrm>
            <a:off x="3937633" y="5755957"/>
            <a:ext cx="7266487" cy="244793"/>
          </a:xfrm>
          <a:prstGeom prst="rect">
            <a:avLst/>
          </a:prstGeom>
        </p:spPr>
      </p:pic>
    </p:spTree>
    <p:extLst>
      <p:ext uri="{BB962C8B-B14F-4D97-AF65-F5344CB8AC3E}">
        <p14:creationId xmlns:p14="http://schemas.microsoft.com/office/powerpoint/2010/main" val="1019472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9.2 The </a:t>
            </a:r>
            <a:r>
              <a:rPr lang="en-US" b="1" dirty="0" err="1"/>
              <a:t>StringBuilder</a:t>
            </a:r>
            <a:r>
              <a:rPr lang="en-US" b="1" dirty="0"/>
              <a:t> Class</a:t>
            </a:r>
          </a:p>
        </p:txBody>
      </p:sp>
      <p:sp>
        <p:nvSpPr>
          <p:cNvPr id="3" name="Content Placeholder 2"/>
          <p:cNvSpPr>
            <a:spLocks noGrp="1"/>
          </p:cNvSpPr>
          <p:nvPr>
            <p:ph idx="1"/>
          </p:nvPr>
        </p:nvSpPr>
        <p:spPr>
          <a:xfrm>
            <a:off x="838200" y="1825624"/>
            <a:ext cx="11353800" cy="4952365"/>
          </a:xfrm>
        </p:spPr>
        <p:txBody>
          <a:bodyPr>
            <a:normAutofit/>
          </a:bodyPr>
          <a:lstStyle/>
          <a:p>
            <a:r>
              <a:rPr lang="en-US" dirty="0"/>
              <a:t>The </a:t>
            </a:r>
            <a:r>
              <a:rPr lang="en-US" b="1" dirty="0"/>
              <a:t>String</a:t>
            </a:r>
            <a:r>
              <a:rPr lang="en-US" dirty="0"/>
              <a:t> class is very useful in C#, and it is used a lot. But it's </a:t>
            </a:r>
            <a:r>
              <a:rPr lang="en-US" i="1" dirty="0"/>
              <a:t>immutable</a:t>
            </a:r>
            <a:r>
              <a:rPr lang="en-US" dirty="0"/>
              <a:t>.</a:t>
            </a:r>
          </a:p>
          <a:p>
            <a:pPr lvl="1"/>
            <a:r>
              <a:rPr lang="en-US" dirty="0"/>
              <a:t>Once we create a string object, we can't change that object. We can certainly make changes and put them in a different string object (that's exactly what the Substring method does), but sometimes what we really want to do is change this object instead of creating a new one.</a:t>
            </a:r>
          </a:p>
          <a:p>
            <a:r>
              <a:rPr lang="en-US" dirty="0"/>
              <a:t>Use the </a:t>
            </a:r>
            <a:r>
              <a:rPr lang="en-US" b="1" dirty="0" err="1"/>
              <a:t>StringBuilder</a:t>
            </a:r>
            <a:r>
              <a:rPr lang="en-US" dirty="0"/>
              <a:t> class instead of a string.</a:t>
            </a:r>
          </a:p>
          <a:p>
            <a:r>
              <a:rPr lang="en-US" dirty="0"/>
              <a:t>We have to explicitly use the class constructor when we create a </a:t>
            </a:r>
            <a:r>
              <a:rPr lang="en-US" b="1" dirty="0" err="1"/>
              <a:t>StringBuilder</a:t>
            </a:r>
            <a:r>
              <a:rPr lang="en-US" dirty="0"/>
              <a:t> object:</a:t>
            </a:r>
          </a:p>
          <a:p>
            <a:endParaRPr lang="en-US" b="1" dirty="0"/>
          </a:p>
          <a:p>
            <a:pPr lvl="1"/>
            <a:r>
              <a:rPr lang="en-US" dirty="0"/>
              <a:t>add the hyphen to </a:t>
            </a:r>
            <a:r>
              <a:rPr lang="en-US" b="1" dirty="0" err="1"/>
              <a:t>lastName</a:t>
            </a:r>
            <a:endParaRPr lang="en-US" b="1" dirty="0"/>
          </a:p>
        </p:txBody>
      </p:sp>
      <p:pic>
        <p:nvPicPr>
          <p:cNvPr id="4" name="Picture 3"/>
          <p:cNvPicPr>
            <a:picLocks noChangeAspect="1"/>
          </p:cNvPicPr>
          <p:nvPr/>
        </p:nvPicPr>
        <p:blipFill>
          <a:blip r:embed="rId2"/>
          <a:stretch>
            <a:fillRect/>
          </a:stretch>
        </p:blipFill>
        <p:spPr>
          <a:xfrm>
            <a:off x="2610801" y="5180648"/>
            <a:ext cx="7310439" cy="286952"/>
          </a:xfrm>
          <a:prstGeom prst="rect">
            <a:avLst/>
          </a:prstGeom>
        </p:spPr>
      </p:pic>
      <p:pic>
        <p:nvPicPr>
          <p:cNvPr id="5" name="Picture 4"/>
          <p:cNvPicPr>
            <a:picLocks noChangeAspect="1"/>
          </p:cNvPicPr>
          <p:nvPr/>
        </p:nvPicPr>
        <p:blipFill>
          <a:blip r:embed="rId3"/>
          <a:stretch>
            <a:fillRect/>
          </a:stretch>
        </p:blipFill>
        <p:spPr>
          <a:xfrm>
            <a:off x="4076700" y="5992177"/>
            <a:ext cx="2855872" cy="282893"/>
          </a:xfrm>
          <a:prstGeom prst="rect">
            <a:avLst/>
          </a:prstGeom>
        </p:spPr>
      </p:pic>
      <p:pic>
        <p:nvPicPr>
          <p:cNvPr id="10" name="Picture 9"/>
          <p:cNvPicPr>
            <a:picLocks noChangeAspect="1"/>
          </p:cNvPicPr>
          <p:nvPr/>
        </p:nvPicPr>
        <p:blipFill>
          <a:blip r:embed="rId4"/>
          <a:stretch>
            <a:fillRect/>
          </a:stretch>
        </p:blipFill>
        <p:spPr>
          <a:xfrm>
            <a:off x="4076699" y="6275070"/>
            <a:ext cx="3443859" cy="262890"/>
          </a:xfrm>
          <a:prstGeom prst="rect">
            <a:avLst/>
          </a:prstGeom>
        </p:spPr>
      </p:pic>
    </p:spTree>
    <p:extLst>
      <p:ext uri="{BB962C8B-B14F-4D97-AF65-F5344CB8AC3E}">
        <p14:creationId xmlns:p14="http://schemas.microsoft.com/office/powerpoint/2010/main" val="2622700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9.2 The </a:t>
            </a:r>
            <a:r>
              <a:rPr lang="en-US" b="1" dirty="0" err="1"/>
              <a:t>StringBuilder</a:t>
            </a:r>
            <a:r>
              <a:rPr lang="en-US" b="1" dirty="0"/>
              <a:t> Class</a:t>
            </a:r>
          </a:p>
        </p:txBody>
      </p:sp>
      <p:sp>
        <p:nvSpPr>
          <p:cNvPr id="3" name="Content Placeholder 2"/>
          <p:cNvSpPr>
            <a:spLocks noGrp="1"/>
          </p:cNvSpPr>
          <p:nvPr>
            <p:ph idx="1"/>
          </p:nvPr>
        </p:nvSpPr>
        <p:spPr>
          <a:xfrm>
            <a:off x="838200" y="1825624"/>
            <a:ext cx="11353800" cy="4952365"/>
          </a:xfrm>
        </p:spPr>
        <p:txBody>
          <a:bodyPr>
            <a:normAutofit/>
          </a:bodyPr>
          <a:lstStyle/>
          <a:p>
            <a:pPr lvl="1"/>
            <a:r>
              <a:rPr lang="en-US" dirty="0"/>
              <a:t>What if we know we're done changing </a:t>
            </a:r>
            <a:r>
              <a:rPr lang="en-US" b="1" dirty="0" err="1"/>
              <a:t>lastName</a:t>
            </a:r>
            <a:r>
              <a:rPr lang="en-US" dirty="0"/>
              <a:t> and we want to put it into a string variable called </a:t>
            </a:r>
            <a:r>
              <a:rPr lang="en-US" b="1" dirty="0" err="1"/>
              <a:t>finalLastName</a:t>
            </a:r>
            <a:r>
              <a:rPr lang="en-US" dirty="0"/>
              <a:t> rather than a </a:t>
            </a:r>
            <a:r>
              <a:rPr lang="en-US" b="1" dirty="0" err="1"/>
              <a:t>StringBuilder</a:t>
            </a:r>
            <a:r>
              <a:rPr lang="en-US" dirty="0"/>
              <a:t>? We use the </a:t>
            </a:r>
            <a:r>
              <a:rPr lang="en-US" b="1" dirty="0" err="1"/>
              <a:t>ToString</a:t>
            </a:r>
            <a:r>
              <a:rPr lang="en-US" dirty="0"/>
              <a:t> method to convert the </a:t>
            </a:r>
            <a:r>
              <a:rPr lang="en-US" b="1" dirty="0" err="1"/>
              <a:t>StringBuilder</a:t>
            </a:r>
            <a:r>
              <a:rPr lang="en-US" dirty="0"/>
              <a:t> object to a string:</a:t>
            </a:r>
          </a:p>
          <a:p>
            <a:pPr lvl="1"/>
            <a:endParaRPr lang="en-US" b="1" dirty="0"/>
          </a:p>
          <a:p>
            <a:r>
              <a:rPr lang="en-US" dirty="0"/>
              <a:t>The </a:t>
            </a:r>
            <a:r>
              <a:rPr lang="en-US" b="1" dirty="0" err="1"/>
              <a:t>StringBuilder</a:t>
            </a:r>
            <a:r>
              <a:rPr lang="en-US" dirty="0"/>
              <a:t> class also provides other useful methods, including methods that let us remove substrings, insert substrings at particular locations, and even replace substrings with other substrings.</a:t>
            </a:r>
            <a:endParaRPr lang="en-US" b="1" dirty="0"/>
          </a:p>
        </p:txBody>
      </p:sp>
      <p:pic>
        <p:nvPicPr>
          <p:cNvPr id="6" name="Picture 5"/>
          <p:cNvPicPr>
            <a:picLocks noChangeAspect="1"/>
          </p:cNvPicPr>
          <p:nvPr/>
        </p:nvPicPr>
        <p:blipFill>
          <a:blip r:embed="rId2"/>
          <a:stretch>
            <a:fillRect/>
          </a:stretch>
        </p:blipFill>
        <p:spPr>
          <a:xfrm>
            <a:off x="2925127" y="2920364"/>
            <a:ext cx="5911557" cy="245746"/>
          </a:xfrm>
          <a:prstGeom prst="rect">
            <a:avLst/>
          </a:prstGeom>
        </p:spPr>
      </p:pic>
    </p:spTree>
    <p:extLst>
      <p:ext uri="{BB962C8B-B14F-4D97-AF65-F5344CB8AC3E}">
        <p14:creationId xmlns:p14="http://schemas.microsoft.com/office/powerpoint/2010/main" val="882828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 32: </a:t>
            </a:r>
            <a:r>
              <a:rPr lang="en-US" b="1" dirty="0" err="1"/>
              <a:t>Yer</a:t>
            </a:r>
            <a:r>
              <a:rPr lang="en-US" b="1" dirty="0"/>
              <a:t> Birthday</a:t>
            </a:r>
          </a:p>
        </p:txBody>
      </p:sp>
      <p:sp>
        <p:nvSpPr>
          <p:cNvPr id="3" name="Content Placeholder 2"/>
          <p:cNvSpPr>
            <a:spLocks noGrp="1"/>
          </p:cNvSpPr>
          <p:nvPr>
            <p:ph idx="1"/>
          </p:nvPr>
        </p:nvSpPr>
        <p:spPr/>
        <p:txBody>
          <a:bodyPr/>
          <a:lstStyle/>
          <a:p>
            <a:r>
              <a:rPr lang="en-US" dirty="0"/>
              <a:t>View LMS</a:t>
            </a:r>
          </a:p>
        </p:txBody>
      </p:sp>
    </p:spTree>
    <p:extLst>
      <p:ext uri="{BB962C8B-B14F-4D97-AF65-F5344CB8AC3E}">
        <p14:creationId xmlns:p14="http://schemas.microsoft.com/office/powerpoint/2010/main" val="3148394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TotalTime>
  <Words>1365</Words>
  <Application>Microsoft Office PowerPoint</Application>
  <PresentationFormat>Widescreen</PresentationFormat>
  <Paragraphs>122</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Wingdings</vt:lpstr>
      <vt:lpstr>Office Theme</vt:lpstr>
      <vt:lpstr>Module 9</vt:lpstr>
      <vt:lpstr>Learning Objectives</vt:lpstr>
      <vt:lpstr>PowerPoint Presentation</vt:lpstr>
      <vt:lpstr>Content</vt:lpstr>
      <vt:lpstr>9.1 The String Class</vt:lpstr>
      <vt:lpstr>9.1 The String Class</vt:lpstr>
      <vt:lpstr>9.2 The StringBuilder Class</vt:lpstr>
      <vt:lpstr>9.2 The StringBuilder Class</vt:lpstr>
      <vt:lpstr>Exercise 32: Yer Birthday</vt:lpstr>
      <vt:lpstr>Exercise 33: CSVs for Me</vt:lpstr>
      <vt:lpstr>9.3 Getting Input</vt:lpstr>
      <vt:lpstr>9.3 Getting Input</vt:lpstr>
      <vt:lpstr>9.3 Getting Input</vt:lpstr>
      <vt:lpstr>9.4 Putting It All Together</vt:lpstr>
      <vt:lpstr>9.4 Putting It All Together</vt:lpstr>
      <vt:lpstr>9.4 Putting It All Together</vt:lpstr>
      <vt:lpstr>9.4 Putting It All Together</vt:lpstr>
      <vt:lpstr>9.4 Putting It All Together</vt:lpstr>
      <vt:lpstr>9.4 Putting It All Together</vt:lpstr>
      <vt:lpstr>9.4 Putting It All Together</vt:lpstr>
      <vt:lpstr>9.4 Putting It All Together</vt:lpstr>
      <vt:lpstr>9.4 Common Mistakes</vt:lpstr>
      <vt:lpstr>PowerPoint Presentation</vt:lpstr>
      <vt:lpstr>Content</vt:lpstr>
      <vt:lpstr>9.5 A Big Idea </vt:lpstr>
      <vt:lpstr>9.6 Text Output</vt:lpstr>
      <vt:lpstr>9.6 Text Output</vt:lpstr>
      <vt:lpstr>9.6 Text Output</vt:lpstr>
      <vt:lpstr>9.6 Text Output</vt:lpstr>
      <vt:lpstr>9.6 Text Output</vt:lpstr>
      <vt:lpstr>9.6 Text Output</vt:lpstr>
      <vt:lpstr>9.6 Text Output</vt:lpstr>
      <vt:lpstr>9.6 Text Output</vt:lpstr>
      <vt:lpstr>9.6 Text 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9</dc:title>
  <dc:creator>USER</dc:creator>
  <cp:lastModifiedBy>Phu Chu Dinh</cp:lastModifiedBy>
  <cp:revision>47</cp:revision>
  <dcterms:created xsi:type="dcterms:W3CDTF">2022-01-05T01:10:38Z</dcterms:created>
  <dcterms:modified xsi:type="dcterms:W3CDTF">2022-04-19T02:48:55Z</dcterms:modified>
</cp:coreProperties>
</file>