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72" r:id="rId6"/>
    <p:sldId id="274" r:id="rId7"/>
    <p:sldId id="273" r:id="rId8"/>
    <p:sldId id="275" r:id="rId9"/>
    <p:sldId id="276" r:id="rId10"/>
    <p:sldId id="277" r:id="rId11"/>
    <p:sldId id="278" r:id="rId12"/>
    <p:sldId id="280" r:id="rId13"/>
    <p:sldId id="279" r:id="rId14"/>
    <p:sldId id="281" r:id="rId15"/>
    <p:sldId id="282" r:id="rId16"/>
    <p:sldId id="318"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28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7" autoAdjust="0"/>
    <p:restoredTop sz="94660"/>
  </p:normalViewPr>
  <p:slideViewPr>
    <p:cSldViewPr snapToGrid="0">
      <p:cViewPr varScale="1">
        <p:scale>
          <a:sx n="83" d="100"/>
          <a:sy n="83" d="100"/>
        </p:scale>
        <p:origin x="59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D68CEF-F135-415A-B6DC-8DBCA9932831}"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E9C2A-6FF8-4085-B714-A6BF88A784FE}" type="slidenum">
              <a:rPr lang="en-US" smtClean="0"/>
              <a:t>‹#›</a:t>
            </a:fld>
            <a:endParaRPr lang="en-US"/>
          </a:p>
        </p:txBody>
      </p:sp>
    </p:spTree>
    <p:extLst>
      <p:ext uri="{BB962C8B-B14F-4D97-AF65-F5344CB8AC3E}">
        <p14:creationId xmlns:p14="http://schemas.microsoft.com/office/powerpoint/2010/main" val="1975795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D68CEF-F135-415A-B6DC-8DBCA9932831}"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E9C2A-6FF8-4085-B714-A6BF88A784FE}" type="slidenum">
              <a:rPr lang="en-US" smtClean="0"/>
              <a:t>‹#›</a:t>
            </a:fld>
            <a:endParaRPr lang="en-US"/>
          </a:p>
        </p:txBody>
      </p:sp>
    </p:spTree>
    <p:extLst>
      <p:ext uri="{BB962C8B-B14F-4D97-AF65-F5344CB8AC3E}">
        <p14:creationId xmlns:p14="http://schemas.microsoft.com/office/powerpoint/2010/main" val="589254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D68CEF-F135-415A-B6DC-8DBCA9932831}"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E9C2A-6FF8-4085-B714-A6BF88A784FE}" type="slidenum">
              <a:rPr lang="en-US" smtClean="0"/>
              <a:t>‹#›</a:t>
            </a:fld>
            <a:endParaRPr lang="en-US"/>
          </a:p>
        </p:txBody>
      </p:sp>
    </p:spTree>
    <p:extLst>
      <p:ext uri="{BB962C8B-B14F-4D97-AF65-F5344CB8AC3E}">
        <p14:creationId xmlns:p14="http://schemas.microsoft.com/office/powerpoint/2010/main" val="3347052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D68CEF-F135-415A-B6DC-8DBCA9932831}"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E9C2A-6FF8-4085-B714-A6BF88A784FE}" type="slidenum">
              <a:rPr lang="en-US" smtClean="0"/>
              <a:t>‹#›</a:t>
            </a:fld>
            <a:endParaRPr lang="en-US"/>
          </a:p>
        </p:txBody>
      </p:sp>
    </p:spTree>
    <p:extLst>
      <p:ext uri="{BB962C8B-B14F-4D97-AF65-F5344CB8AC3E}">
        <p14:creationId xmlns:p14="http://schemas.microsoft.com/office/powerpoint/2010/main" val="1713395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68CEF-F135-415A-B6DC-8DBCA9932831}"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3E9C2A-6FF8-4085-B714-A6BF88A784FE}" type="slidenum">
              <a:rPr lang="en-US" smtClean="0"/>
              <a:t>‹#›</a:t>
            </a:fld>
            <a:endParaRPr lang="en-US"/>
          </a:p>
        </p:txBody>
      </p:sp>
    </p:spTree>
    <p:extLst>
      <p:ext uri="{BB962C8B-B14F-4D97-AF65-F5344CB8AC3E}">
        <p14:creationId xmlns:p14="http://schemas.microsoft.com/office/powerpoint/2010/main" val="850896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D68CEF-F135-415A-B6DC-8DBCA9932831}"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3E9C2A-6FF8-4085-B714-A6BF88A784FE}" type="slidenum">
              <a:rPr lang="en-US" smtClean="0"/>
              <a:t>‹#›</a:t>
            </a:fld>
            <a:endParaRPr lang="en-US"/>
          </a:p>
        </p:txBody>
      </p:sp>
    </p:spTree>
    <p:extLst>
      <p:ext uri="{BB962C8B-B14F-4D97-AF65-F5344CB8AC3E}">
        <p14:creationId xmlns:p14="http://schemas.microsoft.com/office/powerpoint/2010/main" val="900765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D68CEF-F135-415A-B6DC-8DBCA9932831}" type="datetimeFigureOut">
              <a:rPr lang="en-US" smtClean="0"/>
              <a:t>4/19/2022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3E9C2A-6FF8-4085-B714-A6BF88A784FE}" type="slidenum">
              <a:rPr lang="en-US" smtClean="0"/>
              <a:t>‹#›</a:t>
            </a:fld>
            <a:endParaRPr lang="en-US"/>
          </a:p>
        </p:txBody>
      </p:sp>
    </p:spTree>
    <p:extLst>
      <p:ext uri="{BB962C8B-B14F-4D97-AF65-F5344CB8AC3E}">
        <p14:creationId xmlns:p14="http://schemas.microsoft.com/office/powerpoint/2010/main" val="346670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D68CEF-F135-415A-B6DC-8DBCA9932831}" type="datetimeFigureOut">
              <a:rPr lang="en-US" smtClean="0"/>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3E9C2A-6FF8-4085-B714-A6BF88A784FE}" type="slidenum">
              <a:rPr lang="en-US" smtClean="0"/>
              <a:t>‹#›</a:t>
            </a:fld>
            <a:endParaRPr lang="en-US"/>
          </a:p>
        </p:txBody>
      </p:sp>
    </p:spTree>
    <p:extLst>
      <p:ext uri="{BB962C8B-B14F-4D97-AF65-F5344CB8AC3E}">
        <p14:creationId xmlns:p14="http://schemas.microsoft.com/office/powerpoint/2010/main" val="3598136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D68CEF-F135-415A-B6DC-8DBCA9932831}" type="datetimeFigureOut">
              <a:rPr lang="en-US" smtClean="0"/>
              <a:t>4/19/2022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3E9C2A-6FF8-4085-B714-A6BF88A784FE}" type="slidenum">
              <a:rPr lang="en-US" smtClean="0"/>
              <a:t>‹#›</a:t>
            </a:fld>
            <a:endParaRPr lang="en-US"/>
          </a:p>
        </p:txBody>
      </p:sp>
    </p:spTree>
    <p:extLst>
      <p:ext uri="{BB962C8B-B14F-4D97-AF65-F5344CB8AC3E}">
        <p14:creationId xmlns:p14="http://schemas.microsoft.com/office/powerpoint/2010/main" val="286058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D68CEF-F135-415A-B6DC-8DBCA9932831}"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3E9C2A-6FF8-4085-B714-A6BF88A784FE}" type="slidenum">
              <a:rPr lang="en-US" smtClean="0"/>
              <a:t>‹#›</a:t>
            </a:fld>
            <a:endParaRPr lang="en-US"/>
          </a:p>
        </p:txBody>
      </p:sp>
    </p:spTree>
    <p:extLst>
      <p:ext uri="{BB962C8B-B14F-4D97-AF65-F5344CB8AC3E}">
        <p14:creationId xmlns:p14="http://schemas.microsoft.com/office/powerpoint/2010/main" val="538187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D68CEF-F135-415A-B6DC-8DBCA9932831}"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3E9C2A-6FF8-4085-B714-A6BF88A784FE}" type="slidenum">
              <a:rPr lang="en-US" smtClean="0"/>
              <a:t>‹#›</a:t>
            </a:fld>
            <a:endParaRPr lang="en-US"/>
          </a:p>
        </p:txBody>
      </p:sp>
    </p:spTree>
    <p:extLst>
      <p:ext uri="{BB962C8B-B14F-4D97-AF65-F5344CB8AC3E}">
        <p14:creationId xmlns:p14="http://schemas.microsoft.com/office/powerpoint/2010/main" val="1453935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68CEF-F135-415A-B6DC-8DBCA9932831}" type="datetimeFigureOut">
              <a:rPr lang="en-US" smtClean="0"/>
              <a:t>4/19/2022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3E9C2A-6FF8-4085-B714-A6BF88A784FE}" type="slidenum">
              <a:rPr lang="en-US" smtClean="0"/>
              <a:t>‹#›</a:t>
            </a:fld>
            <a:endParaRPr lang="en-US"/>
          </a:p>
        </p:txBody>
      </p:sp>
    </p:spTree>
    <p:extLst>
      <p:ext uri="{BB962C8B-B14F-4D97-AF65-F5344CB8AC3E}">
        <p14:creationId xmlns:p14="http://schemas.microsoft.com/office/powerpoint/2010/main" val="3900853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9</a:t>
            </a:r>
          </a:p>
        </p:txBody>
      </p:sp>
      <p:sp>
        <p:nvSpPr>
          <p:cNvPr id="3" name="Subtitle 2"/>
          <p:cNvSpPr>
            <a:spLocks noGrp="1"/>
          </p:cNvSpPr>
          <p:nvPr>
            <p:ph type="subTitle" idx="1"/>
          </p:nvPr>
        </p:nvSpPr>
        <p:spPr/>
        <p:txBody>
          <a:bodyPr>
            <a:normAutofit/>
          </a:bodyPr>
          <a:lstStyle/>
          <a:p>
            <a:r>
              <a:rPr lang="en-US" sz="5400" b="1" dirty="0"/>
              <a:t>Strings, Text IO, and Audio</a:t>
            </a:r>
          </a:p>
        </p:txBody>
      </p:sp>
      <p:pic>
        <p:nvPicPr>
          <p:cNvPr id="4" name="Picture 3" descr="logo - Trường Đại học FPT">
            <a:extLst>
              <a:ext uri="{FF2B5EF4-FFF2-40B4-BE49-F238E27FC236}">
                <a16:creationId xmlns:a16="http://schemas.microsoft.com/office/drawing/2014/main" id="{9C5A4CB5-FA59-40DB-BB70-034B8A7E7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8801" y="780134"/>
            <a:ext cx="2877873" cy="1130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348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9.8 Putting It All Together: The Circle Problem in Unity Revisited</a:t>
            </a:r>
          </a:p>
        </p:txBody>
      </p:sp>
      <p:sp>
        <p:nvSpPr>
          <p:cNvPr id="7" name="Content Placeholder 6"/>
          <p:cNvSpPr>
            <a:spLocks noGrp="1"/>
          </p:cNvSpPr>
          <p:nvPr>
            <p:ph idx="1"/>
          </p:nvPr>
        </p:nvSpPr>
        <p:spPr>
          <a:xfrm>
            <a:off x="838200" y="1825624"/>
            <a:ext cx="11266170" cy="4952365"/>
          </a:xfrm>
        </p:spPr>
        <p:txBody>
          <a:bodyPr>
            <a:normAutofit/>
          </a:bodyPr>
          <a:lstStyle/>
          <a:p>
            <a:r>
              <a:rPr lang="en-US" i="1" dirty="0"/>
              <a:t>Write the Code</a:t>
            </a:r>
          </a:p>
          <a:p>
            <a:pPr lvl="1"/>
            <a:r>
              <a:rPr lang="en-US" dirty="0"/>
              <a:t>right clicking in the Hierarchy window and selecting Create Empty. </a:t>
            </a:r>
          </a:p>
          <a:p>
            <a:pPr lvl="1"/>
            <a:r>
              <a:rPr lang="en-US" dirty="0"/>
              <a:t>Next, we dragged the circle from the sprites folder onto our new game object, which made the sprite a child of that game object. </a:t>
            </a:r>
          </a:p>
          <a:p>
            <a:pPr lvl="1"/>
            <a:r>
              <a:rPr lang="en-US" dirty="0"/>
              <a:t>Next, we right clicked our game object, selected UI &gt; Text, and named the new Text component </a:t>
            </a:r>
            <a:r>
              <a:rPr lang="en-US" dirty="0" err="1"/>
              <a:t>RadiusText</a:t>
            </a:r>
            <a:r>
              <a:rPr lang="en-US" dirty="0"/>
              <a:t>. We then repeated those steps to add the </a:t>
            </a:r>
            <a:r>
              <a:rPr lang="en-US" dirty="0" err="1"/>
              <a:t>AreaText</a:t>
            </a:r>
            <a:r>
              <a:rPr lang="en-US" dirty="0"/>
              <a:t> component. </a:t>
            </a:r>
          </a:p>
          <a:p>
            <a:pPr lvl="1"/>
            <a:r>
              <a:rPr lang="en-US" dirty="0"/>
              <a:t>Finally, we dragged our game object into the prefabs folder in the Project window and renamed the prefab Circle.</a:t>
            </a:r>
          </a:p>
        </p:txBody>
      </p:sp>
    </p:spTree>
    <p:extLst>
      <p:ext uri="{BB962C8B-B14F-4D97-AF65-F5344CB8AC3E}">
        <p14:creationId xmlns:p14="http://schemas.microsoft.com/office/powerpoint/2010/main" val="3646745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9.8 Putting It All Together: The Circle Problem in Unity Revisited</a:t>
            </a:r>
          </a:p>
        </p:txBody>
      </p:sp>
      <p:sp>
        <p:nvSpPr>
          <p:cNvPr id="7" name="Content Placeholder 6"/>
          <p:cNvSpPr>
            <a:spLocks noGrp="1"/>
          </p:cNvSpPr>
          <p:nvPr>
            <p:ph idx="1"/>
          </p:nvPr>
        </p:nvSpPr>
        <p:spPr>
          <a:xfrm>
            <a:off x="838200" y="1825624"/>
            <a:ext cx="11266170" cy="4952365"/>
          </a:xfrm>
        </p:spPr>
        <p:txBody>
          <a:bodyPr>
            <a:normAutofit/>
          </a:bodyPr>
          <a:lstStyle/>
          <a:p>
            <a:r>
              <a:rPr lang="en-US" i="1" dirty="0"/>
              <a:t>Write the Code</a:t>
            </a:r>
          </a:p>
          <a:p>
            <a:pPr lvl="1"/>
            <a:r>
              <a:rPr lang="en-US" dirty="0"/>
              <a:t>Add a using directive for the </a:t>
            </a:r>
            <a:r>
              <a:rPr lang="en-US" dirty="0" err="1"/>
              <a:t>UnityEngine.UI</a:t>
            </a:r>
            <a:r>
              <a:rPr lang="en-US" dirty="0"/>
              <a:t> namespace because the Text class is in that namespace, and use Text objects to display the radius and area information for each circle.</a:t>
            </a:r>
          </a:p>
        </p:txBody>
      </p:sp>
      <p:pic>
        <p:nvPicPr>
          <p:cNvPr id="3" name="Picture 2"/>
          <p:cNvPicPr>
            <a:picLocks noChangeAspect="1"/>
          </p:cNvPicPr>
          <p:nvPr/>
        </p:nvPicPr>
        <p:blipFill>
          <a:blip r:embed="rId2"/>
          <a:stretch>
            <a:fillRect/>
          </a:stretch>
        </p:blipFill>
        <p:spPr>
          <a:xfrm>
            <a:off x="3724275" y="3368355"/>
            <a:ext cx="4311088" cy="1154335"/>
          </a:xfrm>
          <a:prstGeom prst="rect">
            <a:avLst/>
          </a:prstGeom>
        </p:spPr>
      </p:pic>
      <p:pic>
        <p:nvPicPr>
          <p:cNvPr id="4" name="Picture 3"/>
          <p:cNvPicPr>
            <a:picLocks noChangeAspect="1"/>
          </p:cNvPicPr>
          <p:nvPr/>
        </p:nvPicPr>
        <p:blipFill>
          <a:blip r:embed="rId3"/>
          <a:stretch>
            <a:fillRect/>
          </a:stretch>
        </p:blipFill>
        <p:spPr>
          <a:xfrm>
            <a:off x="4215765" y="4568824"/>
            <a:ext cx="1908188" cy="930536"/>
          </a:xfrm>
          <a:prstGeom prst="rect">
            <a:avLst/>
          </a:prstGeom>
        </p:spPr>
      </p:pic>
      <p:pic>
        <p:nvPicPr>
          <p:cNvPr id="5" name="Picture 4"/>
          <p:cNvPicPr>
            <a:picLocks noChangeAspect="1"/>
          </p:cNvPicPr>
          <p:nvPr/>
        </p:nvPicPr>
        <p:blipFill>
          <a:blip r:embed="rId4"/>
          <a:stretch>
            <a:fillRect/>
          </a:stretch>
        </p:blipFill>
        <p:spPr>
          <a:xfrm>
            <a:off x="4215765" y="5531167"/>
            <a:ext cx="4558446" cy="1189672"/>
          </a:xfrm>
          <a:prstGeom prst="rect">
            <a:avLst/>
          </a:prstGeom>
        </p:spPr>
      </p:pic>
    </p:spTree>
    <p:extLst>
      <p:ext uri="{BB962C8B-B14F-4D97-AF65-F5344CB8AC3E}">
        <p14:creationId xmlns:p14="http://schemas.microsoft.com/office/powerpoint/2010/main" val="1392777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9.8 Putting It All Together: The Circle Problem in Unity Revisited</a:t>
            </a:r>
          </a:p>
        </p:txBody>
      </p:sp>
      <p:sp>
        <p:nvSpPr>
          <p:cNvPr id="7" name="Content Placeholder 6"/>
          <p:cNvSpPr>
            <a:spLocks noGrp="1"/>
          </p:cNvSpPr>
          <p:nvPr>
            <p:ph idx="1"/>
          </p:nvPr>
        </p:nvSpPr>
        <p:spPr>
          <a:xfrm>
            <a:off x="838200" y="1825624"/>
            <a:ext cx="11266170" cy="4952365"/>
          </a:xfrm>
        </p:spPr>
        <p:txBody>
          <a:bodyPr>
            <a:normAutofit/>
          </a:bodyPr>
          <a:lstStyle/>
          <a:p>
            <a:r>
              <a:rPr lang="en-US" i="1" dirty="0"/>
              <a:t>Write the Code</a:t>
            </a:r>
          </a:p>
          <a:p>
            <a:pPr lvl="1"/>
            <a:r>
              <a:rPr lang="en-US" dirty="0"/>
              <a:t>Use these two constants to offset the radius and area text from the center of the circle sprite.</a:t>
            </a:r>
            <a:endParaRPr lang="en-US" i="1" dirty="0"/>
          </a:p>
        </p:txBody>
      </p:sp>
      <p:pic>
        <p:nvPicPr>
          <p:cNvPr id="6" name="Picture 5"/>
          <p:cNvPicPr>
            <a:picLocks noChangeAspect="1"/>
          </p:cNvPicPr>
          <p:nvPr/>
        </p:nvPicPr>
        <p:blipFill>
          <a:blip r:embed="rId2"/>
          <a:stretch>
            <a:fillRect/>
          </a:stretch>
        </p:blipFill>
        <p:spPr>
          <a:xfrm>
            <a:off x="1684020" y="3251834"/>
            <a:ext cx="8361598" cy="2234565"/>
          </a:xfrm>
          <a:prstGeom prst="rect">
            <a:avLst/>
          </a:prstGeom>
        </p:spPr>
      </p:pic>
    </p:spTree>
    <p:extLst>
      <p:ext uri="{BB962C8B-B14F-4D97-AF65-F5344CB8AC3E}">
        <p14:creationId xmlns:p14="http://schemas.microsoft.com/office/powerpoint/2010/main" val="2184104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9.8 Putting It All Together: The Circle Problem in Unity Revisited</a:t>
            </a:r>
          </a:p>
        </p:txBody>
      </p:sp>
      <p:sp>
        <p:nvSpPr>
          <p:cNvPr id="7" name="Content Placeholder 6"/>
          <p:cNvSpPr>
            <a:spLocks noGrp="1"/>
          </p:cNvSpPr>
          <p:nvPr>
            <p:ph idx="1"/>
          </p:nvPr>
        </p:nvSpPr>
        <p:spPr>
          <a:xfrm>
            <a:off x="838200" y="1825624"/>
            <a:ext cx="11266170" cy="4952365"/>
          </a:xfrm>
        </p:spPr>
        <p:txBody>
          <a:bodyPr>
            <a:normAutofit/>
          </a:bodyPr>
          <a:lstStyle/>
          <a:p>
            <a:r>
              <a:rPr lang="en-US" i="1" dirty="0"/>
              <a:t>Write the Code</a:t>
            </a:r>
          </a:p>
          <a:p>
            <a:pPr lvl="1"/>
            <a:r>
              <a:rPr lang="en-US" dirty="0"/>
              <a:t>Circle game object, trying to find a </a:t>
            </a:r>
            <a:r>
              <a:rPr lang="en-US" dirty="0" err="1"/>
              <a:t>SpriteRenderer</a:t>
            </a:r>
            <a:r>
              <a:rPr lang="en-US" dirty="0"/>
              <a:t> component; when it finds it (in the circle sprite), it puts that component into the </a:t>
            </a:r>
            <a:r>
              <a:rPr lang="en-US" dirty="0" err="1"/>
              <a:t>spriteRenderer</a:t>
            </a:r>
            <a:r>
              <a:rPr lang="en-US" dirty="0"/>
              <a:t> variable. We need this reference to scale the circle sprite based on the Circle's radius.</a:t>
            </a:r>
            <a:endParaRPr lang="en-US" i="1" dirty="0"/>
          </a:p>
        </p:txBody>
      </p:sp>
      <p:pic>
        <p:nvPicPr>
          <p:cNvPr id="8" name="Picture 7"/>
          <p:cNvPicPr>
            <a:picLocks noChangeAspect="1"/>
          </p:cNvPicPr>
          <p:nvPr/>
        </p:nvPicPr>
        <p:blipFill>
          <a:blip r:embed="rId2"/>
          <a:stretch>
            <a:fillRect/>
          </a:stretch>
        </p:blipFill>
        <p:spPr>
          <a:xfrm>
            <a:off x="1631632" y="3391216"/>
            <a:ext cx="6498397" cy="986474"/>
          </a:xfrm>
          <a:prstGeom prst="rect">
            <a:avLst/>
          </a:prstGeom>
        </p:spPr>
      </p:pic>
      <p:pic>
        <p:nvPicPr>
          <p:cNvPr id="9" name="Picture 8"/>
          <p:cNvPicPr>
            <a:picLocks noChangeAspect="1"/>
          </p:cNvPicPr>
          <p:nvPr/>
        </p:nvPicPr>
        <p:blipFill>
          <a:blip r:embed="rId3"/>
          <a:stretch>
            <a:fillRect/>
          </a:stretch>
        </p:blipFill>
        <p:spPr>
          <a:xfrm>
            <a:off x="1700654" y="4566282"/>
            <a:ext cx="7691596" cy="1857378"/>
          </a:xfrm>
          <a:prstGeom prst="rect">
            <a:avLst/>
          </a:prstGeom>
        </p:spPr>
      </p:pic>
    </p:spTree>
    <p:extLst>
      <p:ext uri="{BB962C8B-B14F-4D97-AF65-F5344CB8AC3E}">
        <p14:creationId xmlns:p14="http://schemas.microsoft.com/office/powerpoint/2010/main" val="2954876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9.8 Putting It All Together: The Circle Problem in Unity Revisited</a:t>
            </a:r>
          </a:p>
        </p:txBody>
      </p:sp>
      <p:sp>
        <p:nvSpPr>
          <p:cNvPr id="7" name="Content Placeholder 6"/>
          <p:cNvSpPr>
            <a:spLocks noGrp="1"/>
          </p:cNvSpPr>
          <p:nvPr>
            <p:ph idx="1"/>
          </p:nvPr>
        </p:nvSpPr>
        <p:spPr>
          <a:xfrm>
            <a:off x="838200" y="1825624"/>
            <a:ext cx="11266170" cy="4952365"/>
          </a:xfrm>
        </p:spPr>
        <p:txBody>
          <a:bodyPr>
            <a:normAutofit/>
          </a:bodyPr>
          <a:lstStyle/>
          <a:p>
            <a:r>
              <a:rPr lang="en-US" i="1" dirty="0"/>
              <a:t>Write the Code</a:t>
            </a:r>
          </a:p>
          <a:p>
            <a:pPr lvl="1"/>
            <a:endParaRPr lang="en-US" i="1" dirty="0"/>
          </a:p>
        </p:txBody>
      </p:sp>
      <p:pic>
        <p:nvPicPr>
          <p:cNvPr id="3" name="Picture 2"/>
          <p:cNvPicPr>
            <a:picLocks noChangeAspect="1"/>
          </p:cNvPicPr>
          <p:nvPr/>
        </p:nvPicPr>
        <p:blipFill>
          <a:blip r:embed="rId2"/>
          <a:stretch>
            <a:fillRect/>
          </a:stretch>
        </p:blipFill>
        <p:spPr>
          <a:xfrm>
            <a:off x="1701164" y="2326957"/>
            <a:ext cx="7847894" cy="2747963"/>
          </a:xfrm>
          <a:prstGeom prst="rect">
            <a:avLst/>
          </a:prstGeom>
        </p:spPr>
      </p:pic>
      <p:pic>
        <p:nvPicPr>
          <p:cNvPr id="4" name="Picture 3"/>
          <p:cNvPicPr>
            <a:picLocks noChangeAspect="1"/>
          </p:cNvPicPr>
          <p:nvPr/>
        </p:nvPicPr>
        <p:blipFill>
          <a:blip r:embed="rId3"/>
          <a:stretch>
            <a:fillRect/>
          </a:stretch>
        </p:blipFill>
        <p:spPr>
          <a:xfrm>
            <a:off x="729614" y="5061266"/>
            <a:ext cx="6858464" cy="1305244"/>
          </a:xfrm>
          <a:prstGeom prst="rect">
            <a:avLst/>
          </a:prstGeom>
        </p:spPr>
      </p:pic>
    </p:spTree>
    <p:extLst>
      <p:ext uri="{BB962C8B-B14F-4D97-AF65-F5344CB8AC3E}">
        <p14:creationId xmlns:p14="http://schemas.microsoft.com/office/powerpoint/2010/main" val="19662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9.8 Putting It All Together: The Circle Problem in Unity Revisited</a:t>
            </a:r>
          </a:p>
        </p:txBody>
      </p:sp>
      <p:sp>
        <p:nvSpPr>
          <p:cNvPr id="7" name="Content Placeholder 6"/>
          <p:cNvSpPr>
            <a:spLocks noGrp="1"/>
          </p:cNvSpPr>
          <p:nvPr>
            <p:ph idx="1"/>
          </p:nvPr>
        </p:nvSpPr>
        <p:spPr>
          <a:xfrm>
            <a:off x="838200" y="1825624"/>
            <a:ext cx="11266170" cy="4952365"/>
          </a:xfrm>
        </p:spPr>
        <p:txBody>
          <a:bodyPr>
            <a:normAutofit/>
          </a:bodyPr>
          <a:lstStyle/>
          <a:p>
            <a:r>
              <a:rPr lang="en-US" i="1" dirty="0"/>
              <a:t>Test the Code</a:t>
            </a:r>
            <a:endParaRPr lang="en-US" dirty="0"/>
          </a:p>
          <a:p>
            <a:pPr marL="0" indent="0">
              <a:buNone/>
            </a:pPr>
            <a:r>
              <a:rPr lang="en-US" i="1" dirty="0"/>
              <a:t>	</a:t>
            </a:r>
            <a:r>
              <a:rPr lang="en-US" b="1" dirty="0"/>
              <a:t>Test Case 1: </a:t>
            </a:r>
            <a:r>
              <a:rPr lang="en-US" dirty="0"/>
              <a:t>Checking Radius and Area Info Results</a:t>
            </a:r>
            <a:endParaRPr lang="en-US" i="1" dirty="0"/>
          </a:p>
        </p:txBody>
      </p:sp>
      <p:pic>
        <p:nvPicPr>
          <p:cNvPr id="5" name="Picture 4"/>
          <p:cNvPicPr>
            <a:picLocks noChangeAspect="1"/>
          </p:cNvPicPr>
          <p:nvPr/>
        </p:nvPicPr>
        <p:blipFill>
          <a:blip r:embed="rId2"/>
          <a:stretch>
            <a:fillRect/>
          </a:stretch>
        </p:blipFill>
        <p:spPr>
          <a:xfrm>
            <a:off x="2414587" y="2845117"/>
            <a:ext cx="7362825" cy="3933825"/>
          </a:xfrm>
          <a:prstGeom prst="rect">
            <a:avLst/>
          </a:prstGeom>
        </p:spPr>
      </p:pic>
    </p:spTree>
    <p:extLst>
      <p:ext uri="{BB962C8B-B14F-4D97-AF65-F5344CB8AC3E}">
        <p14:creationId xmlns:p14="http://schemas.microsoft.com/office/powerpoint/2010/main" val="2381997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34: The Counting Bouncer</a:t>
            </a:r>
          </a:p>
        </p:txBody>
      </p:sp>
      <p:sp>
        <p:nvSpPr>
          <p:cNvPr id="3" name="Content Placeholder 2"/>
          <p:cNvSpPr>
            <a:spLocks noGrp="1"/>
          </p:cNvSpPr>
          <p:nvPr>
            <p:ph idx="1"/>
          </p:nvPr>
        </p:nvSpPr>
        <p:spPr/>
        <p:txBody>
          <a:bodyPr/>
          <a:lstStyle/>
          <a:p>
            <a:r>
              <a:rPr lang="en-US" dirty="0"/>
              <a:t>View LMS</a:t>
            </a:r>
          </a:p>
        </p:txBody>
      </p:sp>
    </p:spTree>
    <p:extLst>
      <p:ext uri="{BB962C8B-B14F-4D97-AF65-F5344CB8AC3E}">
        <p14:creationId xmlns:p14="http://schemas.microsoft.com/office/powerpoint/2010/main" val="2909547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normAutofit/>
          </a:bodyPr>
          <a:lstStyle/>
          <a:p>
            <a:r>
              <a:rPr lang="en-US" sz="5400" b="1" dirty="0"/>
              <a:t>Unity Audio</a:t>
            </a:r>
          </a:p>
        </p:txBody>
      </p:sp>
    </p:spTree>
    <p:extLst>
      <p:ext uri="{BB962C8B-B14F-4D97-AF65-F5344CB8AC3E}">
        <p14:creationId xmlns:p14="http://schemas.microsoft.com/office/powerpoint/2010/main" val="2609669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a:t>
            </a:r>
          </a:p>
        </p:txBody>
      </p:sp>
      <p:sp>
        <p:nvSpPr>
          <p:cNvPr id="3" name="Content Placeholder 2"/>
          <p:cNvSpPr>
            <a:spLocks noGrp="1"/>
          </p:cNvSpPr>
          <p:nvPr>
            <p:ph idx="1"/>
          </p:nvPr>
        </p:nvSpPr>
        <p:spPr/>
        <p:txBody>
          <a:bodyPr/>
          <a:lstStyle/>
          <a:p>
            <a:r>
              <a:rPr lang="en-US" dirty="0"/>
              <a:t>Adding Audio Content</a:t>
            </a:r>
          </a:p>
          <a:p>
            <a:r>
              <a:rPr lang="en-US" dirty="0"/>
              <a:t>Audio Sources and the Audio Listener</a:t>
            </a:r>
          </a:p>
          <a:p>
            <a:r>
              <a:rPr lang="en-US" dirty="0"/>
              <a:t>Playing Audio Clips from Scripts</a:t>
            </a:r>
          </a:p>
          <a:p>
            <a:r>
              <a:rPr lang="en-US" dirty="0"/>
              <a:t>Exercise 35: The Loud Bouncer</a:t>
            </a:r>
          </a:p>
          <a:p>
            <a:pPr marL="0" indent="0">
              <a:buNone/>
            </a:pPr>
            <a:endParaRPr lang="en-US" dirty="0"/>
          </a:p>
        </p:txBody>
      </p:sp>
    </p:spTree>
    <p:extLst>
      <p:ext uri="{BB962C8B-B14F-4D97-AF65-F5344CB8AC3E}">
        <p14:creationId xmlns:p14="http://schemas.microsoft.com/office/powerpoint/2010/main" val="288547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9.9 Adding Audio Content</a:t>
            </a:r>
          </a:p>
        </p:txBody>
      </p:sp>
      <p:sp>
        <p:nvSpPr>
          <p:cNvPr id="3" name="Content Placeholder 2"/>
          <p:cNvSpPr>
            <a:spLocks noGrp="1"/>
          </p:cNvSpPr>
          <p:nvPr>
            <p:ph idx="1"/>
          </p:nvPr>
        </p:nvSpPr>
        <p:spPr>
          <a:xfrm>
            <a:off x="838200" y="1825624"/>
            <a:ext cx="11266170" cy="5032375"/>
          </a:xfrm>
        </p:spPr>
        <p:txBody>
          <a:bodyPr/>
          <a:lstStyle/>
          <a:p>
            <a:r>
              <a:rPr lang="en-US" dirty="0"/>
              <a:t>The first thing you need to do to add audio to your game is to actually create the audio assets. You can do that in a number of different ways, including using a microphone to record sounds or voices, converting music files into a usable format, and so on.</a:t>
            </a:r>
          </a:p>
          <a:p>
            <a:r>
              <a:rPr lang="en-US" dirty="0"/>
              <a:t>Adding the audio files to the Unity project is just as easy as adding sprites; all we need to do is copy the files into our project.</a:t>
            </a:r>
          </a:p>
        </p:txBody>
      </p:sp>
    </p:spTree>
    <p:extLst>
      <p:ext uri="{BB962C8B-B14F-4D97-AF65-F5344CB8AC3E}">
        <p14:creationId xmlns:p14="http://schemas.microsoft.com/office/powerpoint/2010/main" val="2113556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9.7 Text Input</a:t>
            </a:r>
          </a:p>
        </p:txBody>
      </p:sp>
      <p:sp>
        <p:nvSpPr>
          <p:cNvPr id="3" name="Content Placeholder 2"/>
          <p:cNvSpPr>
            <a:spLocks noGrp="1"/>
          </p:cNvSpPr>
          <p:nvPr>
            <p:ph idx="1"/>
          </p:nvPr>
        </p:nvSpPr>
        <p:spPr>
          <a:xfrm>
            <a:off x="742950" y="1825624"/>
            <a:ext cx="11361420" cy="5032376"/>
          </a:xfrm>
        </p:spPr>
        <p:txBody>
          <a:bodyPr>
            <a:normAutofit/>
          </a:bodyPr>
          <a:lstStyle/>
          <a:p>
            <a:r>
              <a:rPr lang="en-US" dirty="0"/>
              <a:t>To get text input, we use another user interface component called an Input Field. </a:t>
            </a:r>
          </a:p>
          <a:p>
            <a:r>
              <a:rPr lang="en-US" dirty="0"/>
              <a:t>The Input Field isn't a stand-alone component, though; we need to add it to a Text component. </a:t>
            </a:r>
          </a:p>
          <a:p>
            <a:r>
              <a:rPr lang="en-US" dirty="0"/>
              <a:t>By the way, Input Field is called an “Interaction Component” in Unity because it's a component the player can interact with.</a:t>
            </a:r>
          </a:p>
          <a:p>
            <a:r>
              <a:rPr lang="en-US" dirty="0"/>
              <a:t>Create a new Unity Project, add a Text component to the scene, and rename the Text component </a:t>
            </a:r>
            <a:r>
              <a:rPr lang="en-US" dirty="0" err="1"/>
              <a:t>GamertagText</a:t>
            </a:r>
            <a:r>
              <a:rPr lang="en-US" dirty="0"/>
              <a:t>. Select the Text component in the Hierarchy window and change the </a:t>
            </a:r>
            <a:r>
              <a:rPr lang="en-US" dirty="0" err="1"/>
              <a:t>Pos</a:t>
            </a:r>
            <a:r>
              <a:rPr lang="en-US" dirty="0"/>
              <a:t> X and </a:t>
            </a:r>
            <a:r>
              <a:rPr lang="en-US" dirty="0" err="1"/>
              <a:t>Pos</a:t>
            </a:r>
            <a:r>
              <a:rPr lang="en-US" dirty="0"/>
              <a:t> Y values in the </a:t>
            </a:r>
            <a:r>
              <a:rPr lang="en-US" dirty="0" err="1"/>
              <a:t>Rect</a:t>
            </a:r>
            <a:r>
              <a:rPr lang="en-US" dirty="0"/>
              <a:t> Transform component to 0. In the Text (Script) component, change the</a:t>
            </a:r>
            <a:br>
              <a:rPr lang="en-US" dirty="0"/>
            </a:br>
            <a:r>
              <a:rPr lang="en-US" dirty="0"/>
              <a:t>Color to white.</a:t>
            </a:r>
          </a:p>
        </p:txBody>
      </p:sp>
    </p:spTree>
    <p:extLst>
      <p:ext uri="{BB962C8B-B14F-4D97-AF65-F5344CB8AC3E}">
        <p14:creationId xmlns:p14="http://schemas.microsoft.com/office/powerpoint/2010/main" val="742095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9.9 Adding Audio Content</a:t>
            </a:r>
          </a:p>
        </p:txBody>
      </p:sp>
      <p:sp>
        <p:nvSpPr>
          <p:cNvPr id="3" name="Content Placeholder 2"/>
          <p:cNvSpPr>
            <a:spLocks noGrp="1"/>
          </p:cNvSpPr>
          <p:nvPr>
            <p:ph idx="1"/>
          </p:nvPr>
        </p:nvSpPr>
        <p:spPr>
          <a:xfrm>
            <a:off x="838200" y="1825624"/>
            <a:ext cx="11266170" cy="5032375"/>
          </a:xfrm>
        </p:spPr>
        <p:txBody>
          <a:bodyPr/>
          <a:lstStyle/>
          <a:p>
            <a:r>
              <a:rPr lang="en-US" dirty="0"/>
              <a:t>Audio Clip Import</a:t>
            </a:r>
          </a:p>
        </p:txBody>
      </p:sp>
      <p:pic>
        <p:nvPicPr>
          <p:cNvPr id="4" name="Picture 3"/>
          <p:cNvPicPr>
            <a:picLocks noChangeAspect="1"/>
          </p:cNvPicPr>
          <p:nvPr/>
        </p:nvPicPr>
        <p:blipFill>
          <a:blip r:embed="rId2"/>
          <a:stretch>
            <a:fillRect/>
          </a:stretch>
        </p:blipFill>
        <p:spPr>
          <a:xfrm>
            <a:off x="2419350" y="2322511"/>
            <a:ext cx="7353300" cy="4038600"/>
          </a:xfrm>
          <a:prstGeom prst="rect">
            <a:avLst/>
          </a:prstGeom>
        </p:spPr>
      </p:pic>
    </p:spTree>
    <p:extLst>
      <p:ext uri="{BB962C8B-B14F-4D97-AF65-F5344CB8AC3E}">
        <p14:creationId xmlns:p14="http://schemas.microsoft.com/office/powerpoint/2010/main" val="2609430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9.10 Audio Sources and the Audio Listener</a:t>
            </a:r>
          </a:p>
        </p:txBody>
      </p:sp>
      <p:sp>
        <p:nvSpPr>
          <p:cNvPr id="3" name="Content Placeholder 2"/>
          <p:cNvSpPr>
            <a:spLocks noGrp="1"/>
          </p:cNvSpPr>
          <p:nvPr>
            <p:ph idx="1"/>
          </p:nvPr>
        </p:nvSpPr>
        <p:spPr>
          <a:xfrm>
            <a:off x="838200" y="1825624"/>
            <a:ext cx="11266170" cy="5032375"/>
          </a:xfrm>
        </p:spPr>
        <p:txBody>
          <a:bodyPr>
            <a:normAutofit/>
          </a:bodyPr>
          <a:lstStyle/>
          <a:p>
            <a:r>
              <a:rPr lang="en-US" dirty="0"/>
              <a:t>The general idea behind audio in Unity is that there are one or more Audio Sources (e.g., things making noise) and one Audio Listener (e.g., the thing that hears the noise).</a:t>
            </a:r>
          </a:p>
          <a:p>
            <a:pPr lvl="1"/>
            <a:r>
              <a:rPr lang="en-US" dirty="0"/>
              <a:t>If you have a bunch of Audio Sources making tree falling in a forest sounds but no Audio Listener, you won't hear any of those sounds in your game.</a:t>
            </a:r>
          </a:p>
          <a:p>
            <a:r>
              <a:rPr lang="en-US" dirty="0"/>
              <a:t>By default, the Main Camera has an Audio Listener component attached to it. </a:t>
            </a:r>
          </a:p>
          <a:p>
            <a:pPr lvl="1"/>
            <a:r>
              <a:rPr lang="en-US" dirty="0"/>
              <a:t>If you're doing fancy stuff like having the direction a sound is coming from important to player immersion, you might decide to remove the Audio Listener from the Main Camera and attach an Audio Listener to a different object (most commonly, the player) instead. For our 2D game here, though, leaving the Audio Listener on the Main Camera will work fine.</a:t>
            </a:r>
          </a:p>
        </p:txBody>
      </p:sp>
    </p:spTree>
    <p:extLst>
      <p:ext uri="{BB962C8B-B14F-4D97-AF65-F5344CB8AC3E}">
        <p14:creationId xmlns:p14="http://schemas.microsoft.com/office/powerpoint/2010/main" val="4247097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9.10 Audio Sources and the Audio Listener</a:t>
            </a:r>
          </a:p>
        </p:txBody>
      </p:sp>
      <p:sp>
        <p:nvSpPr>
          <p:cNvPr id="3" name="Content Placeholder 2"/>
          <p:cNvSpPr>
            <a:spLocks noGrp="1"/>
          </p:cNvSpPr>
          <p:nvPr>
            <p:ph idx="1"/>
          </p:nvPr>
        </p:nvSpPr>
        <p:spPr>
          <a:xfrm>
            <a:off x="838200" y="1825624"/>
            <a:ext cx="11266170" cy="5032375"/>
          </a:xfrm>
        </p:spPr>
        <p:txBody>
          <a:bodyPr>
            <a:normAutofit/>
          </a:bodyPr>
          <a:lstStyle/>
          <a:p>
            <a:r>
              <a:rPr lang="en-US" dirty="0"/>
              <a:t>Add Audio Source components to the game objects that will play the audio in our game. We'll start with the background music; it makes sense for the Main Camera to just play the background music for the game.</a:t>
            </a:r>
          </a:p>
          <a:p>
            <a:r>
              <a:rPr lang="en-US" dirty="0"/>
              <a:t>Select the Main Camera in the Hierarchy window, click the Add Component button at the bottom of the Inspector, and select Audio &gt; Audio Source.</a:t>
            </a:r>
          </a:p>
        </p:txBody>
      </p:sp>
    </p:spTree>
    <p:extLst>
      <p:ext uri="{BB962C8B-B14F-4D97-AF65-F5344CB8AC3E}">
        <p14:creationId xmlns:p14="http://schemas.microsoft.com/office/powerpoint/2010/main" val="2982343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9.10 Audio Sources and the Audio Listener</a:t>
            </a:r>
          </a:p>
        </p:txBody>
      </p:sp>
      <p:sp>
        <p:nvSpPr>
          <p:cNvPr id="3" name="Content Placeholder 2"/>
          <p:cNvSpPr>
            <a:spLocks noGrp="1"/>
          </p:cNvSpPr>
          <p:nvPr>
            <p:ph idx="1"/>
          </p:nvPr>
        </p:nvSpPr>
        <p:spPr>
          <a:xfrm>
            <a:off x="838200" y="1825624"/>
            <a:ext cx="11266170" cy="5032375"/>
          </a:xfrm>
        </p:spPr>
        <p:txBody>
          <a:bodyPr>
            <a:normAutofit/>
          </a:bodyPr>
          <a:lstStyle/>
          <a:p>
            <a:r>
              <a:rPr lang="en-US" dirty="0"/>
              <a:t>Main Camera Audio Source Component</a:t>
            </a:r>
          </a:p>
        </p:txBody>
      </p:sp>
      <p:pic>
        <p:nvPicPr>
          <p:cNvPr id="5" name="Picture 4"/>
          <p:cNvPicPr>
            <a:picLocks noChangeAspect="1"/>
          </p:cNvPicPr>
          <p:nvPr/>
        </p:nvPicPr>
        <p:blipFill>
          <a:blip r:embed="rId2"/>
          <a:stretch>
            <a:fillRect/>
          </a:stretch>
        </p:blipFill>
        <p:spPr>
          <a:xfrm>
            <a:off x="3795712" y="2460623"/>
            <a:ext cx="4600575" cy="3762375"/>
          </a:xfrm>
          <a:prstGeom prst="rect">
            <a:avLst/>
          </a:prstGeom>
        </p:spPr>
      </p:pic>
    </p:spTree>
    <p:extLst>
      <p:ext uri="{BB962C8B-B14F-4D97-AF65-F5344CB8AC3E}">
        <p14:creationId xmlns:p14="http://schemas.microsoft.com/office/powerpoint/2010/main" val="767208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9.11 Playing Audio Clips from Scripts</a:t>
            </a:r>
          </a:p>
        </p:txBody>
      </p:sp>
      <p:sp>
        <p:nvSpPr>
          <p:cNvPr id="3" name="Content Placeholder 2"/>
          <p:cNvSpPr>
            <a:spLocks noGrp="1"/>
          </p:cNvSpPr>
          <p:nvPr>
            <p:ph idx="1"/>
          </p:nvPr>
        </p:nvSpPr>
        <p:spPr>
          <a:xfrm>
            <a:off x="838200" y="1825624"/>
            <a:ext cx="11266170" cy="5032375"/>
          </a:xfrm>
        </p:spPr>
        <p:txBody>
          <a:bodyPr>
            <a:normAutofit/>
          </a:bodyPr>
          <a:lstStyle/>
          <a:p>
            <a:r>
              <a:rPr lang="en-US" dirty="0"/>
              <a:t>Since we detect when the fish eats a teddy bear in the Fish </a:t>
            </a:r>
            <a:r>
              <a:rPr lang="en-US" b="1" dirty="0"/>
              <a:t>OnCollisionEnter2D</a:t>
            </a:r>
            <a:r>
              <a:rPr lang="en-US" dirty="0"/>
              <a:t> method, we'll add the Audio Source for this sound effect to the Fish prefab.</a:t>
            </a:r>
          </a:p>
          <a:p>
            <a:r>
              <a:rPr lang="en-US" dirty="0"/>
              <a:t>Select the Fish prefab in the prefabs folder in the Project window, click the Add Component button at the bottom of the Inspector, and select Audio &gt; Audio Source. </a:t>
            </a:r>
          </a:p>
          <a:p>
            <a:pPr lvl="1"/>
            <a:r>
              <a:rPr lang="en-US" dirty="0"/>
              <a:t>Drag eat from the Audio folder in the Project window and drop it on the </a:t>
            </a:r>
            <a:r>
              <a:rPr lang="en-US" dirty="0" err="1"/>
              <a:t>AudioClip</a:t>
            </a:r>
            <a:r>
              <a:rPr lang="en-US" dirty="0"/>
              <a:t> field of the Audio Source component in the Inspector. </a:t>
            </a:r>
          </a:p>
          <a:p>
            <a:pPr lvl="1"/>
            <a:r>
              <a:rPr lang="en-US" dirty="0"/>
              <a:t>Uncheck the check box for the Play On Awake field; we don't want the sound effect to play when we add the Fish to the scene (which is what Play On Awake does), we want to play the sound effect from the Fish script when the fish eats a teddy bear.</a:t>
            </a:r>
          </a:p>
        </p:txBody>
      </p:sp>
    </p:spTree>
    <p:extLst>
      <p:ext uri="{BB962C8B-B14F-4D97-AF65-F5344CB8AC3E}">
        <p14:creationId xmlns:p14="http://schemas.microsoft.com/office/powerpoint/2010/main" val="3632901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9.11 Playing Audio Clips from Scripts</a:t>
            </a:r>
          </a:p>
        </p:txBody>
      </p:sp>
      <p:sp>
        <p:nvSpPr>
          <p:cNvPr id="3" name="Content Placeholder 2"/>
          <p:cNvSpPr>
            <a:spLocks noGrp="1"/>
          </p:cNvSpPr>
          <p:nvPr>
            <p:ph idx="1"/>
          </p:nvPr>
        </p:nvSpPr>
        <p:spPr>
          <a:xfrm>
            <a:off x="838200" y="1825624"/>
            <a:ext cx="11266170" cy="5032375"/>
          </a:xfrm>
        </p:spPr>
        <p:txBody>
          <a:bodyPr>
            <a:normAutofit/>
          </a:bodyPr>
          <a:lstStyle/>
          <a:p>
            <a:r>
              <a:rPr lang="en-US" dirty="0" err="1"/>
              <a:t>AudioSource</a:t>
            </a:r>
            <a:r>
              <a:rPr lang="en-US" dirty="0"/>
              <a:t> Documentation</a:t>
            </a:r>
          </a:p>
        </p:txBody>
      </p:sp>
      <p:pic>
        <p:nvPicPr>
          <p:cNvPr id="4" name="Picture 3"/>
          <p:cNvPicPr>
            <a:picLocks noChangeAspect="1"/>
          </p:cNvPicPr>
          <p:nvPr/>
        </p:nvPicPr>
        <p:blipFill>
          <a:blip r:embed="rId2"/>
          <a:stretch>
            <a:fillRect/>
          </a:stretch>
        </p:blipFill>
        <p:spPr>
          <a:xfrm>
            <a:off x="2414587" y="2351722"/>
            <a:ext cx="7362825" cy="3800475"/>
          </a:xfrm>
          <a:prstGeom prst="rect">
            <a:avLst/>
          </a:prstGeom>
        </p:spPr>
      </p:pic>
    </p:spTree>
    <p:extLst>
      <p:ext uri="{BB962C8B-B14F-4D97-AF65-F5344CB8AC3E}">
        <p14:creationId xmlns:p14="http://schemas.microsoft.com/office/powerpoint/2010/main" val="3068006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9.11 Playing Audio Clips from Scripts</a:t>
            </a:r>
          </a:p>
        </p:txBody>
      </p:sp>
      <p:sp>
        <p:nvSpPr>
          <p:cNvPr id="3" name="Content Placeholder 2"/>
          <p:cNvSpPr>
            <a:spLocks noGrp="1"/>
          </p:cNvSpPr>
          <p:nvPr>
            <p:ph idx="1"/>
          </p:nvPr>
        </p:nvSpPr>
        <p:spPr>
          <a:xfrm>
            <a:off x="838200" y="1825624"/>
            <a:ext cx="11266170" cy="5032375"/>
          </a:xfrm>
        </p:spPr>
        <p:txBody>
          <a:bodyPr>
            <a:normAutofit/>
          </a:bodyPr>
          <a:lstStyle/>
          <a:p>
            <a:r>
              <a:rPr lang="en-US" dirty="0"/>
              <a:t>Add a field to the Fish script </a:t>
            </a:r>
          </a:p>
          <a:p>
            <a:endParaRPr lang="en-US" dirty="0"/>
          </a:p>
          <a:p>
            <a:r>
              <a:rPr lang="en-US" dirty="0"/>
              <a:t>Populate that field in the Fish </a:t>
            </a:r>
            <a:r>
              <a:rPr lang="en-US" b="1" dirty="0"/>
              <a:t>Start</a:t>
            </a:r>
            <a:r>
              <a:rPr lang="en-US" dirty="0"/>
              <a:t> method using the following code:</a:t>
            </a:r>
          </a:p>
        </p:txBody>
      </p:sp>
      <p:pic>
        <p:nvPicPr>
          <p:cNvPr id="5" name="Picture 4"/>
          <p:cNvPicPr>
            <a:picLocks noChangeAspect="1"/>
          </p:cNvPicPr>
          <p:nvPr/>
        </p:nvPicPr>
        <p:blipFill>
          <a:blip r:embed="rId2"/>
          <a:stretch>
            <a:fillRect/>
          </a:stretch>
        </p:blipFill>
        <p:spPr>
          <a:xfrm>
            <a:off x="2648902" y="3432173"/>
            <a:ext cx="8330942" cy="2145667"/>
          </a:xfrm>
          <a:prstGeom prst="rect">
            <a:avLst/>
          </a:prstGeom>
        </p:spPr>
      </p:pic>
      <p:pic>
        <p:nvPicPr>
          <p:cNvPr id="6" name="Picture 5"/>
          <p:cNvPicPr>
            <a:picLocks noChangeAspect="1"/>
          </p:cNvPicPr>
          <p:nvPr/>
        </p:nvPicPr>
        <p:blipFill>
          <a:blip r:embed="rId3"/>
          <a:stretch>
            <a:fillRect/>
          </a:stretch>
        </p:blipFill>
        <p:spPr>
          <a:xfrm>
            <a:off x="2648902" y="2343149"/>
            <a:ext cx="2986088" cy="459398"/>
          </a:xfrm>
          <a:prstGeom prst="rect">
            <a:avLst/>
          </a:prstGeom>
        </p:spPr>
      </p:pic>
    </p:spTree>
    <p:extLst>
      <p:ext uri="{BB962C8B-B14F-4D97-AF65-F5344CB8AC3E}">
        <p14:creationId xmlns:p14="http://schemas.microsoft.com/office/powerpoint/2010/main" val="2781217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9.11 Playing Audio Clips from Scripts</a:t>
            </a:r>
          </a:p>
        </p:txBody>
      </p:sp>
      <p:sp>
        <p:nvSpPr>
          <p:cNvPr id="3" name="Content Placeholder 2"/>
          <p:cNvSpPr>
            <a:spLocks noGrp="1"/>
          </p:cNvSpPr>
          <p:nvPr>
            <p:ph idx="1"/>
          </p:nvPr>
        </p:nvSpPr>
        <p:spPr>
          <a:xfrm>
            <a:off x="838200" y="1825624"/>
            <a:ext cx="11266170" cy="5032375"/>
          </a:xfrm>
        </p:spPr>
        <p:txBody>
          <a:bodyPr>
            <a:normAutofit/>
          </a:bodyPr>
          <a:lstStyle/>
          <a:p>
            <a:r>
              <a:rPr lang="en-US" dirty="0"/>
              <a:t>Play the eat sound when the fish eats a teddy bear (in the Fish OnCollisionEnter2D method).</a:t>
            </a:r>
          </a:p>
          <a:p>
            <a:endParaRPr lang="en-US" dirty="0"/>
          </a:p>
          <a:p>
            <a:r>
              <a:rPr lang="en-US" dirty="0"/>
              <a:t>Add two more Audio Source components to the Fish prefab, one for bounce1 and one for bounce2.</a:t>
            </a:r>
          </a:p>
          <a:p>
            <a:pPr lvl="1"/>
            <a:r>
              <a:rPr lang="en-US" dirty="0"/>
              <a:t>add one more field to the Fish script</a:t>
            </a:r>
          </a:p>
        </p:txBody>
      </p:sp>
      <p:pic>
        <p:nvPicPr>
          <p:cNvPr id="4" name="Picture 3"/>
          <p:cNvPicPr>
            <a:picLocks noChangeAspect="1"/>
          </p:cNvPicPr>
          <p:nvPr/>
        </p:nvPicPr>
        <p:blipFill>
          <a:blip r:embed="rId2"/>
          <a:stretch>
            <a:fillRect/>
          </a:stretch>
        </p:blipFill>
        <p:spPr>
          <a:xfrm>
            <a:off x="4560570" y="2673667"/>
            <a:ext cx="2408294" cy="561023"/>
          </a:xfrm>
          <a:prstGeom prst="rect">
            <a:avLst/>
          </a:prstGeom>
        </p:spPr>
      </p:pic>
      <p:pic>
        <p:nvPicPr>
          <p:cNvPr id="7" name="Picture 6"/>
          <p:cNvPicPr>
            <a:picLocks noChangeAspect="1"/>
          </p:cNvPicPr>
          <p:nvPr/>
        </p:nvPicPr>
        <p:blipFill>
          <a:blip r:embed="rId3"/>
          <a:stretch>
            <a:fillRect/>
          </a:stretch>
        </p:blipFill>
        <p:spPr>
          <a:xfrm>
            <a:off x="2862262" y="4545330"/>
            <a:ext cx="6522149" cy="255270"/>
          </a:xfrm>
          <a:prstGeom prst="rect">
            <a:avLst/>
          </a:prstGeom>
        </p:spPr>
      </p:pic>
    </p:spTree>
    <p:extLst>
      <p:ext uri="{BB962C8B-B14F-4D97-AF65-F5344CB8AC3E}">
        <p14:creationId xmlns:p14="http://schemas.microsoft.com/office/powerpoint/2010/main" val="3647855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9.11 Playing Audio Clips from Scripts</a:t>
            </a:r>
          </a:p>
        </p:txBody>
      </p:sp>
      <p:sp>
        <p:nvSpPr>
          <p:cNvPr id="3" name="Content Placeholder 2"/>
          <p:cNvSpPr>
            <a:spLocks noGrp="1"/>
          </p:cNvSpPr>
          <p:nvPr>
            <p:ph idx="1"/>
          </p:nvPr>
        </p:nvSpPr>
        <p:spPr>
          <a:xfrm>
            <a:off x="838200" y="1825624"/>
            <a:ext cx="11266170" cy="5032375"/>
          </a:xfrm>
        </p:spPr>
        <p:txBody>
          <a:bodyPr>
            <a:normAutofit/>
          </a:bodyPr>
          <a:lstStyle/>
          <a:p>
            <a:r>
              <a:rPr lang="en-US" dirty="0"/>
              <a:t>Add code to the Fish </a:t>
            </a:r>
            <a:r>
              <a:rPr lang="en-US" b="1" dirty="0"/>
              <a:t>Start</a:t>
            </a:r>
            <a:r>
              <a:rPr lang="en-US" dirty="0"/>
              <a:t> method to add the Audio Sources for the bounce1 and bounce2 clips to our new bounce field.</a:t>
            </a:r>
          </a:p>
        </p:txBody>
      </p:sp>
      <p:pic>
        <p:nvPicPr>
          <p:cNvPr id="5" name="Picture 4"/>
          <p:cNvPicPr>
            <a:picLocks noChangeAspect="1"/>
          </p:cNvPicPr>
          <p:nvPr/>
        </p:nvPicPr>
        <p:blipFill>
          <a:blip r:embed="rId2"/>
          <a:stretch>
            <a:fillRect/>
          </a:stretch>
        </p:blipFill>
        <p:spPr>
          <a:xfrm>
            <a:off x="2068829" y="2822257"/>
            <a:ext cx="7883759" cy="3201353"/>
          </a:xfrm>
          <a:prstGeom prst="rect">
            <a:avLst/>
          </a:prstGeom>
        </p:spPr>
      </p:pic>
    </p:spTree>
    <p:extLst>
      <p:ext uri="{BB962C8B-B14F-4D97-AF65-F5344CB8AC3E}">
        <p14:creationId xmlns:p14="http://schemas.microsoft.com/office/powerpoint/2010/main" val="1827796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9.11 Playing Audio Clips from Scripts</a:t>
            </a:r>
          </a:p>
        </p:txBody>
      </p:sp>
      <p:sp>
        <p:nvSpPr>
          <p:cNvPr id="3" name="Content Placeholder 2"/>
          <p:cNvSpPr>
            <a:spLocks noGrp="1"/>
          </p:cNvSpPr>
          <p:nvPr>
            <p:ph idx="1"/>
          </p:nvPr>
        </p:nvSpPr>
        <p:spPr>
          <a:xfrm>
            <a:off x="838200" y="1825624"/>
            <a:ext cx="11266170" cy="5032375"/>
          </a:xfrm>
        </p:spPr>
        <p:txBody>
          <a:bodyPr>
            <a:normAutofit/>
          </a:bodyPr>
          <a:lstStyle/>
          <a:p>
            <a:r>
              <a:rPr lang="en-US" dirty="0"/>
              <a:t>Change the Fish </a:t>
            </a:r>
            <a:r>
              <a:rPr lang="en-US" b="1" dirty="0"/>
              <a:t>OnCollisionEnter2D </a:t>
            </a:r>
            <a:r>
              <a:rPr lang="en-US" dirty="0"/>
              <a:t>method to play one of the bounce sound effects when we've detected a collision between the fish and a teddy bear that's not at the front of the fish.</a:t>
            </a:r>
          </a:p>
        </p:txBody>
      </p:sp>
      <p:pic>
        <p:nvPicPr>
          <p:cNvPr id="4" name="Picture 3"/>
          <p:cNvPicPr>
            <a:picLocks noChangeAspect="1"/>
          </p:cNvPicPr>
          <p:nvPr/>
        </p:nvPicPr>
        <p:blipFill>
          <a:blip r:embed="rId2"/>
          <a:stretch>
            <a:fillRect/>
          </a:stretch>
        </p:blipFill>
        <p:spPr>
          <a:xfrm>
            <a:off x="3017519" y="3301364"/>
            <a:ext cx="5971273" cy="607696"/>
          </a:xfrm>
          <a:prstGeom prst="rect">
            <a:avLst/>
          </a:prstGeom>
        </p:spPr>
      </p:pic>
    </p:spTree>
    <p:extLst>
      <p:ext uri="{BB962C8B-B14F-4D97-AF65-F5344CB8AC3E}">
        <p14:creationId xmlns:p14="http://schemas.microsoft.com/office/powerpoint/2010/main" val="386584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9.7 Text Input</a:t>
            </a:r>
          </a:p>
        </p:txBody>
      </p:sp>
      <p:sp>
        <p:nvSpPr>
          <p:cNvPr id="3" name="Content Placeholder 2"/>
          <p:cNvSpPr>
            <a:spLocks noGrp="1"/>
          </p:cNvSpPr>
          <p:nvPr>
            <p:ph idx="1"/>
          </p:nvPr>
        </p:nvSpPr>
        <p:spPr>
          <a:xfrm>
            <a:off x="742950" y="1825624"/>
            <a:ext cx="11361420" cy="5032376"/>
          </a:xfrm>
        </p:spPr>
        <p:txBody>
          <a:bodyPr>
            <a:normAutofit lnSpcReduction="10000"/>
          </a:bodyPr>
          <a:lstStyle/>
          <a:p>
            <a:r>
              <a:rPr lang="en-US" dirty="0"/>
              <a:t>At this point, the text is displayed when we run the game (just like the score was in the previous section), but the player can't actually interact with the text to change it.</a:t>
            </a:r>
          </a:p>
          <a:p>
            <a:r>
              <a:rPr lang="en-US" dirty="0"/>
              <a:t>Click the Add Component button in the Inspector and select UI &gt; Input Field. Now drag the </a:t>
            </a:r>
            <a:r>
              <a:rPr lang="en-US" dirty="0" err="1"/>
              <a:t>GamertagText</a:t>
            </a:r>
            <a:r>
              <a:rPr lang="en-US" dirty="0"/>
              <a:t> game object from the Hierarchy window onto the Text Component value of the new Input Field (Script) component.</a:t>
            </a:r>
          </a:p>
          <a:p>
            <a:pPr lvl="1"/>
            <a:r>
              <a:rPr lang="en-US" b="1" dirty="0"/>
              <a:t>Note:</a:t>
            </a:r>
            <a:r>
              <a:rPr lang="en-US" dirty="0"/>
              <a:t> You may get a warning that says “Using Rich Text with input is unsupported”. If you do, uncheck the Rich Text checkbox under the Character heading in the Text component.</a:t>
            </a:r>
          </a:p>
          <a:p>
            <a:r>
              <a:rPr lang="en-US" dirty="0"/>
              <a:t>Make the text change color when the player hovers the mouse over it so they understand they can do something. To do this, change the Highlighted Color of the Input Field to be different from the Normal Color. If you run the game now, you'll see the text color change appropriately.</a:t>
            </a:r>
          </a:p>
        </p:txBody>
      </p:sp>
    </p:spTree>
    <p:extLst>
      <p:ext uri="{BB962C8B-B14F-4D97-AF65-F5344CB8AC3E}">
        <p14:creationId xmlns:p14="http://schemas.microsoft.com/office/powerpoint/2010/main" val="1696998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35: The Loud Bouncer</a:t>
            </a:r>
          </a:p>
        </p:txBody>
      </p:sp>
      <p:sp>
        <p:nvSpPr>
          <p:cNvPr id="3" name="Content Placeholder 2"/>
          <p:cNvSpPr>
            <a:spLocks noGrp="1"/>
          </p:cNvSpPr>
          <p:nvPr>
            <p:ph idx="1"/>
          </p:nvPr>
        </p:nvSpPr>
        <p:spPr/>
        <p:txBody>
          <a:bodyPr/>
          <a:lstStyle/>
          <a:p>
            <a:r>
              <a:rPr lang="en-US" dirty="0"/>
              <a:t>View LMS</a:t>
            </a:r>
          </a:p>
        </p:txBody>
      </p:sp>
    </p:spTree>
    <p:extLst>
      <p:ext uri="{BB962C8B-B14F-4D97-AF65-F5344CB8AC3E}">
        <p14:creationId xmlns:p14="http://schemas.microsoft.com/office/powerpoint/2010/main" val="3106514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p>
        </p:txBody>
      </p:sp>
      <p:sp>
        <p:nvSpPr>
          <p:cNvPr id="3" name="Content Placeholder 2"/>
          <p:cNvSpPr>
            <a:spLocks noGrp="1"/>
          </p:cNvSpPr>
          <p:nvPr>
            <p:ph idx="1"/>
          </p:nvPr>
        </p:nvSpPr>
        <p:spPr/>
        <p:txBody>
          <a:bodyPr>
            <a:normAutofit/>
          </a:bodyPr>
          <a:lstStyle/>
          <a:p>
            <a:r>
              <a:rPr lang="en-US" dirty="0"/>
              <a:t>String</a:t>
            </a:r>
          </a:p>
          <a:p>
            <a:r>
              <a:rPr lang="en-US" dirty="0"/>
              <a:t>Text Output</a:t>
            </a:r>
          </a:p>
          <a:p>
            <a:r>
              <a:rPr lang="en-US" dirty="0"/>
              <a:t>Text Input</a:t>
            </a:r>
          </a:p>
          <a:p>
            <a:r>
              <a:rPr lang="en-US"/>
              <a:t>Audio</a:t>
            </a:r>
            <a:endParaRPr lang="en-US" dirty="0"/>
          </a:p>
          <a:p>
            <a:endParaRPr lang="en-US" dirty="0"/>
          </a:p>
        </p:txBody>
      </p:sp>
    </p:spTree>
    <p:extLst>
      <p:ext uri="{BB962C8B-B14F-4D97-AF65-F5344CB8AC3E}">
        <p14:creationId xmlns:p14="http://schemas.microsoft.com/office/powerpoint/2010/main" val="939846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9.7 Text Input</a:t>
            </a:r>
          </a:p>
        </p:txBody>
      </p:sp>
      <p:sp>
        <p:nvSpPr>
          <p:cNvPr id="3" name="Content Placeholder 2"/>
          <p:cNvSpPr>
            <a:spLocks noGrp="1"/>
          </p:cNvSpPr>
          <p:nvPr>
            <p:ph idx="1"/>
          </p:nvPr>
        </p:nvSpPr>
        <p:spPr>
          <a:xfrm>
            <a:off x="742950" y="1825624"/>
            <a:ext cx="11361420" cy="5032376"/>
          </a:xfrm>
        </p:spPr>
        <p:txBody>
          <a:bodyPr>
            <a:normAutofit/>
          </a:bodyPr>
          <a:lstStyle/>
          <a:p>
            <a:r>
              <a:rPr lang="en-US" dirty="0"/>
              <a:t>How do we actually get the text they entered?</a:t>
            </a:r>
          </a:p>
          <a:p>
            <a:r>
              <a:rPr lang="en-US" dirty="0"/>
              <a:t>Add a new Scripts folder in the Project window and add a new </a:t>
            </a:r>
            <a:r>
              <a:rPr lang="en-US" dirty="0" err="1"/>
              <a:t>PrintGamertag</a:t>
            </a:r>
            <a:r>
              <a:rPr lang="en-US" dirty="0"/>
              <a:t> C# Script to that folder. Open up the new script in Visual Studio and change it to the following:</a:t>
            </a:r>
          </a:p>
          <a:p>
            <a:endParaRPr lang="en-US" dirty="0"/>
          </a:p>
          <a:p>
            <a:endParaRPr lang="en-US" dirty="0"/>
          </a:p>
          <a:p>
            <a:endParaRPr lang="en-US" dirty="0"/>
          </a:p>
          <a:p>
            <a:pPr lvl="1"/>
            <a:r>
              <a:rPr lang="en-US" dirty="0"/>
              <a:t>Add a using directive for the </a:t>
            </a:r>
            <a:r>
              <a:rPr lang="en-US" b="1" dirty="0" err="1"/>
              <a:t>UnityEngine.UI</a:t>
            </a:r>
            <a:r>
              <a:rPr lang="en-US" dirty="0"/>
              <a:t> namespace because the </a:t>
            </a:r>
            <a:r>
              <a:rPr lang="en-US" b="1" dirty="0"/>
              <a:t>Text</a:t>
            </a:r>
            <a:r>
              <a:rPr lang="en-US" dirty="0"/>
              <a:t> and </a:t>
            </a:r>
            <a:r>
              <a:rPr lang="en-US" b="1" dirty="0" err="1"/>
              <a:t>InputField</a:t>
            </a:r>
            <a:r>
              <a:rPr lang="en-US" dirty="0"/>
              <a:t> classes are in that namespace.</a:t>
            </a:r>
          </a:p>
        </p:txBody>
      </p:sp>
      <p:pic>
        <p:nvPicPr>
          <p:cNvPr id="4" name="Picture 3"/>
          <p:cNvPicPr>
            <a:picLocks noChangeAspect="1"/>
          </p:cNvPicPr>
          <p:nvPr/>
        </p:nvPicPr>
        <p:blipFill>
          <a:blip r:embed="rId2"/>
          <a:stretch>
            <a:fillRect/>
          </a:stretch>
        </p:blipFill>
        <p:spPr>
          <a:xfrm>
            <a:off x="3643312" y="3686174"/>
            <a:ext cx="4688132" cy="1091565"/>
          </a:xfrm>
          <a:prstGeom prst="rect">
            <a:avLst/>
          </a:prstGeom>
        </p:spPr>
      </p:pic>
    </p:spTree>
    <p:extLst>
      <p:ext uri="{BB962C8B-B14F-4D97-AF65-F5344CB8AC3E}">
        <p14:creationId xmlns:p14="http://schemas.microsoft.com/office/powerpoint/2010/main" val="2169996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9.7 Text Input</a:t>
            </a:r>
          </a:p>
        </p:txBody>
      </p:sp>
      <p:sp>
        <p:nvSpPr>
          <p:cNvPr id="3" name="Content Placeholder 2"/>
          <p:cNvSpPr>
            <a:spLocks noGrp="1"/>
          </p:cNvSpPr>
          <p:nvPr>
            <p:ph idx="1"/>
          </p:nvPr>
        </p:nvSpPr>
        <p:spPr>
          <a:xfrm>
            <a:off x="742950" y="1825624"/>
            <a:ext cx="11361420" cy="5032376"/>
          </a:xfrm>
        </p:spPr>
        <p:txBody>
          <a:bodyPr>
            <a:normAutofit/>
          </a:bodyPr>
          <a:lstStyle/>
          <a:p>
            <a:r>
              <a:rPr lang="en-US" dirty="0"/>
              <a:t>How do we actually get the text they entered?</a:t>
            </a:r>
          </a:p>
          <a:p>
            <a:r>
              <a:rPr lang="en-US" dirty="0"/>
              <a:t>Add a new Scripts folder in the Project window and add a new </a:t>
            </a:r>
            <a:r>
              <a:rPr lang="en-US" dirty="0" err="1"/>
              <a:t>PrintGamertag</a:t>
            </a:r>
            <a:r>
              <a:rPr lang="en-US" dirty="0"/>
              <a:t> C# Script to that folder. Open up the new script in Visual Studio and change it to the following:</a:t>
            </a:r>
          </a:p>
          <a:p>
            <a:endParaRPr lang="en-US" dirty="0"/>
          </a:p>
          <a:p>
            <a:endParaRPr lang="en-US" dirty="0"/>
          </a:p>
          <a:p>
            <a:endParaRPr lang="en-US" dirty="0"/>
          </a:p>
          <a:p>
            <a:pPr lvl="1"/>
            <a:r>
              <a:rPr lang="en-US" dirty="0"/>
              <a:t>Add a using directive for the </a:t>
            </a:r>
            <a:r>
              <a:rPr lang="en-US" b="1" dirty="0" err="1"/>
              <a:t>UnityEngine.UI</a:t>
            </a:r>
            <a:r>
              <a:rPr lang="en-US" dirty="0"/>
              <a:t> namespace because the </a:t>
            </a:r>
            <a:r>
              <a:rPr lang="en-US" b="1" dirty="0"/>
              <a:t>Text</a:t>
            </a:r>
            <a:r>
              <a:rPr lang="en-US" dirty="0"/>
              <a:t> and </a:t>
            </a:r>
            <a:r>
              <a:rPr lang="en-US" b="1" dirty="0" err="1"/>
              <a:t>InputField</a:t>
            </a:r>
            <a:r>
              <a:rPr lang="en-US" dirty="0"/>
              <a:t> classes are in that namespace.</a:t>
            </a:r>
          </a:p>
        </p:txBody>
      </p:sp>
      <p:pic>
        <p:nvPicPr>
          <p:cNvPr id="4" name="Picture 3"/>
          <p:cNvPicPr>
            <a:picLocks noChangeAspect="1"/>
          </p:cNvPicPr>
          <p:nvPr/>
        </p:nvPicPr>
        <p:blipFill>
          <a:blip r:embed="rId2"/>
          <a:stretch>
            <a:fillRect/>
          </a:stretch>
        </p:blipFill>
        <p:spPr>
          <a:xfrm>
            <a:off x="3643312" y="3686174"/>
            <a:ext cx="4688132" cy="1091565"/>
          </a:xfrm>
          <a:prstGeom prst="rect">
            <a:avLst/>
          </a:prstGeom>
        </p:spPr>
      </p:pic>
    </p:spTree>
    <p:extLst>
      <p:ext uri="{BB962C8B-B14F-4D97-AF65-F5344CB8AC3E}">
        <p14:creationId xmlns:p14="http://schemas.microsoft.com/office/powerpoint/2010/main" val="400434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9.7 Text Input</a:t>
            </a:r>
          </a:p>
        </p:txBody>
      </p:sp>
      <p:sp>
        <p:nvSpPr>
          <p:cNvPr id="3" name="Content Placeholder 2"/>
          <p:cNvSpPr>
            <a:spLocks noGrp="1"/>
          </p:cNvSpPr>
          <p:nvPr>
            <p:ph idx="1"/>
          </p:nvPr>
        </p:nvSpPr>
        <p:spPr>
          <a:xfrm>
            <a:off x="742950" y="1825624"/>
            <a:ext cx="11361420" cy="5032376"/>
          </a:xfrm>
        </p:spPr>
        <p:txBody>
          <a:bodyPr>
            <a:normAutofit/>
          </a:bodyPr>
          <a:lstStyle/>
          <a:p>
            <a:endParaRPr lang="en-US" dirty="0"/>
          </a:p>
          <a:p>
            <a:endParaRPr lang="en-US" dirty="0"/>
          </a:p>
          <a:p>
            <a:endParaRPr lang="en-US" dirty="0"/>
          </a:p>
          <a:p>
            <a:endParaRPr lang="en-US" dirty="0"/>
          </a:p>
          <a:p>
            <a:endParaRPr lang="en-US" dirty="0"/>
          </a:p>
        </p:txBody>
      </p:sp>
      <p:pic>
        <p:nvPicPr>
          <p:cNvPr id="5" name="Content Placeholder 5"/>
          <p:cNvPicPr>
            <a:picLocks noChangeAspect="1"/>
          </p:cNvPicPr>
          <p:nvPr/>
        </p:nvPicPr>
        <p:blipFill>
          <a:blip r:embed="rId2"/>
          <a:stretch>
            <a:fillRect/>
          </a:stretch>
        </p:blipFill>
        <p:spPr>
          <a:xfrm>
            <a:off x="3492976" y="3767136"/>
            <a:ext cx="4965224" cy="495343"/>
          </a:xfrm>
          <a:prstGeom prst="rect">
            <a:avLst/>
          </a:prstGeom>
        </p:spPr>
      </p:pic>
      <p:pic>
        <p:nvPicPr>
          <p:cNvPr id="6" name="Picture 5"/>
          <p:cNvPicPr>
            <a:picLocks noChangeAspect="1"/>
          </p:cNvPicPr>
          <p:nvPr/>
        </p:nvPicPr>
        <p:blipFill>
          <a:blip r:embed="rId3"/>
          <a:stretch>
            <a:fillRect/>
          </a:stretch>
        </p:blipFill>
        <p:spPr>
          <a:xfrm>
            <a:off x="3047047" y="1818322"/>
            <a:ext cx="5059575" cy="1922403"/>
          </a:xfrm>
          <a:prstGeom prst="rect">
            <a:avLst/>
          </a:prstGeom>
        </p:spPr>
      </p:pic>
      <p:pic>
        <p:nvPicPr>
          <p:cNvPr id="7" name="Picture 6"/>
          <p:cNvPicPr>
            <a:picLocks noChangeAspect="1"/>
          </p:cNvPicPr>
          <p:nvPr/>
        </p:nvPicPr>
        <p:blipFill>
          <a:blip r:embed="rId4"/>
          <a:stretch>
            <a:fillRect/>
          </a:stretch>
        </p:blipFill>
        <p:spPr>
          <a:xfrm>
            <a:off x="3081337" y="4206240"/>
            <a:ext cx="5727353" cy="2579052"/>
          </a:xfrm>
          <a:prstGeom prst="rect">
            <a:avLst/>
          </a:prstGeom>
        </p:spPr>
      </p:pic>
    </p:spTree>
    <p:extLst>
      <p:ext uri="{BB962C8B-B14F-4D97-AF65-F5344CB8AC3E}">
        <p14:creationId xmlns:p14="http://schemas.microsoft.com/office/powerpoint/2010/main" val="644124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9.7 Text Input</a:t>
            </a:r>
          </a:p>
        </p:txBody>
      </p:sp>
      <p:sp>
        <p:nvSpPr>
          <p:cNvPr id="7" name="Content Placeholder 6"/>
          <p:cNvSpPr>
            <a:spLocks noGrp="1"/>
          </p:cNvSpPr>
          <p:nvPr>
            <p:ph idx="1"/>
          </p:nvPr>
        </p:nvSpPr>
        <p:spPr>
          <a:xfrm>
            <a:off x="838200" y="1825624"/>
            <a:ext cx="11266170" cy="4952365"/>
          </a:xfrm>
        </p:spPr>
        <p:txBody>
          <a:bodyPr>
            <a:normAutofit/>
          </a:bodyPr>
          <a:lstStyle/>
          <a:p>
            <a:r>
              <a:rPr lang="en-US" dirty="0"/>
              <a:t>Attach the script to the Main Camera in the scene and populate the </a:t>
            </a:r>
            <a:r>
              <a:rPr lang="en-US" dirty="0" err="1"/>
              <a:t>Gamertag</a:t>
            </a:r>
            <a:r>
              <a:rPr lang="en-US" dirty="0"/>
              <a:t> Text field by dragging the </a:t>
            </a:r>
            <a:r>
              <a:rPr lang="en-US" dirty="0" err="1"/>
              <a:t>GamertagText</a:t>
            </a:r>
            <a:r>
              <a:rPr lang="en-US" dirty="0"/>
              <a:t> component from the Hierarchy window onto the field. If you run the game, you'll see the</a:t>
            </a:r>
            <a:br>
              <a:rPr lang="en-US" dirty="0"/>
            </a:br>
            <a:r>
              <a:rPr lang="en-US" dirty="0"/>
              <a:t>current value of the Input Field displayed in the Console window approximately every second, and you can see that value change as the player edits the contents of that Input Field.</a:t>
            </a:r>
          </a:p>
          <a:p>
            <a:r>
              <a:rPr lang="en-US" dirty="0"/>
              <a:t>There are many ways to make player text input more visually appealing and to process that input more efficiently (using Chapter 17 concepts in the textbook), but this example should give you a good understanding of how we can get text input from the player.</a:t>
            </a:r>
          </a:p>
        </p:txBody>
      </p:sp>
    </p:spTree>
    <p:extLst>
      <p:ext uri="{BB962C8B-B14F-4D97-AF65-F5344CB8AC3E}">
        <p14:creationId xmlns:p14="http://schemas.microsoft.com/office/powerpoint/2010/main" val="3400744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9.8 Putting It All Together: The Circle Problem in Unity Revisited</a:t>
            </a:r>
          </a:p>
        </p:txBody>
      </p:sp>
      <p:sp>
        <p:nvSpPr>
          <p:cNvPr id="7" name="Content Placeholder 6"/>
          <p:cNvSpPr>
            <a:spLocks noGrp="1"/>
          </p:cNvSpPr>
          <p:nvPr>
            <p:ph idx="1"/>
          </p:nvPr>
        </p:nvSpPr>
        <p:spPr>
          <a:xfrm>
            <a:off x="838200" y="1825624"/>
            <a:ext cx="11266170" cy="4952365"/>
          </a:xfrm>
        </p:spPr>
        <p:txBody>
          <a:bodyPr>
            <a:normAutofit/>
          </a:bodyPr>
          <a:lstStyle/>
          <a:p>
            <a:pPr marL="0" indent="0">
              <a:buNone/>
            </a:pPr>
            <a:r>
              <a:rPr lang="en-US" dirty="0"/>
              <a:t>The problem description (solve the same problem we solved in Module 3):</a:t>
            </a:r>
          </a:p>
          <a:p>
            <a:pPr marL="0" indent="0">
              <a:buNone/>
            </a:pPr>
            <a:r>
              <a:rPr lang="en-US" dirty="0"/>
              <a:t>Display circles with integer radii from 1 to 5 in the game window, with each circle displaying its radius and area.</a:t>
            </a:r>
          </a:p>
          <a:p>
            <a:r>
              <a:rPr lang="en-US" i="1" dirty="0"/>
              <a:t>Understand the Problem</a:t>
            </a:r>
            <a:endParaRPr lang="en-US" dirty="0"/>
          </a:p>
          <a:p>
            <a:pPr lvl="1"/>
            <a:r>
              <a:rPr lang="en-US" dirty="0"/>
              <a:t>As before, the problem description says to display the circles “in the game window”, but it doesn't say where, so we'll place those circles as we see fit. Also, the problem description doesn't say where we should have each circle display its radius and area, so we'll just have each circle display that information centered itself.</a:t>
            </a:r>
          </a:p>
          <a:p>
            <a:r>
              <a:rPr lang="en-US" i="1" dirty="0"/>
              <a:t>Design a Solution</a:t>
            </a:r>
          </a:p>
          <a:p>
            <a:pPr lvl="1"/>
            <a:r>
              <a:rPr lang="en-US" dirty="0"/>
              <a:t>Because each circle will be responsible for displaying itself and its information once it's been placed in the scene, it makes sense to modify the Circle script and implement the required functionality in the Start method in that script.</a:t>
            </a:r>
          </a:p>
        </p:txBody>
      </p:sp>
    </p:spTree>
    <p:extLst>
      <p:ext uri="{BB962C8B-B14F-4D97-AF65-F5344CB8AC3E}">
        <p14:creationId xmlns:p14="http://schemas.microsoft.com/office/powerpoint/2010/main" val="3598021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9.8 Putting It All Together: The Circle Problem in Unity Revisited</a:t>
            </a:r>
          </a:p>
        </p:txBody>
      </p:sp>
      <p:sp>
        <p:nvSpPr>
          <p:cNvPr id="7" name="Content Placeholder 6"/>
          <p:cNvSpPr>
            <a:spLocks noGrp="1"/>
          </p:cNvSpPr>
          <p:nvPr>
            <p:ph idx="1"/>
          </p:nvPr>
        </p:nvSpPr>
        <p:spPr>
          <a:xfrm>
            <a:off x="838200" y="1825624"/>
            <a:ext cx="11266170" cy="4952365"/>
          </a:xfrm>
        </p:spPr>
        <p:txBody>
          <a:bodyPr>
            <a:normAutofit/>
          </a:bodyPr>
          <a:lstStyle/>
          <a:p>
            <a:r>
              <a:rPr lang="en-US" i="1" dirty="0"/>
              <a:t>Write Test Cases</a:t>
            </a:r>
            <a:endParaRPr lang="en-US" dirty="0"/>
          </a:p>
          <a:p>
            <a:pPr lvl="1"/>
            <a:endParaRPr lang="en-US" dirty="0"/>
          </a:p>
        </p:txBody>
      </p:sp>
      <p:pic>
        <p:nvPicPr>
          <p:cNvPr id="3" name="Picture 2"/>
          <p:cNvPicPr>
            <a:picLocks noChangeAspect="1"/>
          </p:cNvPicPr>
          <p:nvPr/>
        </p:nvPicPr>
        <p:blipFill>
          <a:blip r:embed="rId2"/>
          <a:stretch>
            <a:fillRect/>
          </a:stretch>
        </p:blipFill>
        <p:spPr>
          <a:xfrm>
            <a:off x="1193481" y="2373630"/>
            <a:ext cx="10244425" cy="2564130"/>
          </a:xfrm>
          <a:prstGeom prst="rect">
            <a:avLst/>
          </a:prstGeom>
        </p:spPr>
      </p:pic>
    </p:spTree>
    <p:extLst>
      <p:ext uri="{BB962C8B-B14F-4D97-AF65-F5344CB8AC3E}">
        <p14:creationId xmlns:p14="http://schemas.microsoft.com/office/powerpoint/2010/main" val="3336765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666</TotalTime>
  <Words>1733</Words>
  <Application>Microsoft Office PowerPoint</Application>
  <PresentationFormat>Widescreen</PresentationFormat>
  <Paragraphs>112</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Module 9</vt:lpstr>
      <vt:lpstr>9.7 Text Input</vt:lpstr>
      <vt:lpstr>9.7 Text Input</vt:lpstr>
      <vt:lpstr>9.7 Text Input</vt:lpstr>
      <vt:lpstr>9.7 Text Input</vt:lpstr>
      <vt:lpstr>9.7 Text Input</vt:lpstr>
      <vt:lpstr>9.7 Text Input</vt:lpstr>
      <vt:lpstr>9.8 Putting It All Together: The Circle Problem in Unity Revisited</vt:lpstr>
      <vt:lpstr>9.8 Putting It All Together: The Circle Problem in Unity Revisited</vt:lpstr>
      <vt:lpstr>9.8 Putting It All Together: The Circle Problem in Unity Revisited</vt:lpstr>
      <vt:lpstr>9.8 Putting It All Together: The Circle Problem in Unity Revisited</vt:lpstr>
      <vt:lpstr>9.8 Putting It All Together: The Circle Problem in Unity Revisited</vt:lpstr>
      <vt:lpstr>9.8 Putting It All Together: The Circle Problem in Unity Revisited</vt:lpstr>
      <vt:lpstr>9.8 Putting It All Together: The Circle Problem in Unity Revisited</vt:lpstr>
      <vt:lpstr>9.8 Putting It All Together: The Circle Problem in Unity Revisited</vt:lpstr>
      <vt:lpstr>Exercise 34: The Counting Bouncer</vt:lpstr>
      <vt:lpstr>PowerPoint Presentation</vt:lpstr>
      <vt:lpstr>Content</vt:lpstr>
      <vt:lpstr>9.9 Adding Audio Content</vt:lpstr>
      <vt:lpstr>9.9 Adding Audio Content</vt:lpstr>
      <vt:lpstr>9.10 Audio Sources and the Audio Listener</vt:lpstr>
      <vt:lpstr>9.10 Audio Sources and the Audio Listener</vt:lpstr>
      <vt:lpstr>9.10 Audio Sources and the Audio Listener</vt:lpstr>
      <vt:lpstr>9.11 Playing Audio Clips from Scripts</vt:lpstr>
      <vt:lpstr>9.11 Playing Audio Clips from Scripts</vt:lpstr>
      <vt:lpstr>9.11 Playing Audio Clips from Scripts</vt:lpstr>
      <vt:lpstr>9.11 Playing Audio Clips from Scripts</vt:lpstr>
      <vt:lpstr>9.11 Playing Audio Clips from Scripts</vt:lpstr>
      <vt:lpstr>9.11 Playing Audio Clips from Scripts</vt:lpstr>
      <vt:lpstr>Exercise 35: The Loud Bouncer</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dc:title>
  <dc:creator>USER</dc:creator>
  <cp:lastModifiedBy>Phu Chu Dinh</cp:lastModifiedBy>
  <cp:revision>45</cp:revision>
  <dcterms:created xsi:type="dcterms:W3CDTF">2022-01-05T01:10:38Z</dcterms:created>
  <dcterms:modified xsi:type="dcterms:W3CDTF">2022-04-19T02:49:01Z</dcterms:modified>
</cp:coreProperties>
</file>