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6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jaFMNmYD+k6WYUlVj4ODCNkVQV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0" autoAdjust="0"/>
    <p:restoredTop sz="95196" autoAdjust="0"/>
  </p:normalViewPr>
  <p:slideViewPr>
    <p:cSldViewPr snapToGrid="0">
      <p:cViewPr varScale="1">
        <p:scale>
          <a:sx n="73" d="100"/>
          <a:sy n="73" d="100"/>
        </p:scale>
        <p:origin x="97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7739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6497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0806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136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8142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7919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19086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36697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03455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8936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1908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9794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2932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body" idx="1"/>
          </p:nvPr>
        </p:nvSpPr>
        <p:spPr>
          <a:xfrm>
            <a:off x="988497" y="1529046"/>
            <a:ext cx="10515600" cy="14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5848B"/>
              </a:buClr>
              <a:buSzPct val="100000"/>
              <a:buNone/>
            </a:pPr>
            <a:r>
              <a:rPr lang="en-US" b="1" dirty="0">
                <a:solidFill>
                  <a:srgbClr val="15848B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Times New Roman"/>
              </a:rPr>
              <a:t>BÁO CÁO </a:t>
            </a:r>
            <a:endParaRPr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5848B"/>
              </a:buClr>
              <a:buSzPct val="100000"/>
              <a:buNone/>
            </a:pPr>
            <a:r>
              <a:rPr lang="en-US" b="1" dirty="0">
                <a:solidFill>
                  <a:srgbClr val="15848B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Times New Roman"/>
              </a:rPr>
              <a:t>KHOA CÔNG NGHỆ THÔNG TIN</a:t>
            </a:r>
            <a:endParaRPr b="1" dirty="0">
              <a:solidFill>
                <a:srgbClr val="15848B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5848B"/>
              </a:buClr>
              <a:buSzPct val="100000"/>
              <a:buNone/>
            </a:pPr>
            <a:r>
              <a:rPr lang="en-US" b="1" dirty="0">
                <a:solidFill>
                  <a:srgbClr val="15848B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Times New Roman"/>
              </a:rPr>
              <a:t>BỘ MÔN CƠ SỞ MÁY TÍNH</a:t>
            </a:r>
            <a:endParaRPr b="1" dirty="0">
              <a:solidFill>
                <a:srgbClr val="15848B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Times New Roman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title"/>
          </p:nvPr>
        </p:nvSpPr>
        <p:spPr>
          <a:xfrm>
            <a:off x="5119668" y="245226"/>
            <a:ext cx="6825343" cy="91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rgbClr val="008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TRƯỜNG ĐẠI HỌC GIAO THÔNG VẬN TẢI </a:t>
            </a:r>
            <a:br>
              <a:rPr lang="en-US" sz="2400" b="1" dirty="0">
                <a:solidFill>
                  <a:srgbClr val="008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1" dirty="0">
                <a:solidFill>
                  <a:srgbClr val="008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THÀNH PHỐ HỒ CHÍ MINH</a:t>
            </a:r>
            <a:endParaRPr sz="2400" b="1" dirty="0"/>
          </a:p>
        </p:txBody>
      </p:sp>
      <p:sp>
        <p:nvSpPr>
          <p:cNvPr id="91" name="Google Shape;91;p1"/>
          <p:cNvSpPr txBox="1"/>
          <p:nvPr/>
        </p:nvSpPr>
        <p:spPr>
          <a:xfrm>
            <a:off x="634561" y="3111844"/>
            <a:ext cx="10922877" cy="798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i="0" u="none" strike="noStrike" dirty="0">
                <a:ln w="0"/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  <a:sym typeface="Times New Roman"/>
              </a:rPr>
              <a:t>Report Bài Tập Lớn</a:t>
            </a:r>
            <a:endParaRPr sz="3600" i="0" u="none" strike="noStrike" dirty="0">
              <a:ln w="0"/>
              <a:solidFill>
                <a:schemeClr val="tx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Open Sans" pitchFamily="2" charset="0"/>
              <a:ea typeface="Open Sans" pitchFamily="2" charset="0"/>
              <a:cs typeface="Open Sans" pitchFamily="2" charset="0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i="0" u="none" strike="noStrike" dirty="0">
              <a:ln w="0"/>
              <a:solidFill>
                <a:schemeClr val="tx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Open Sans" pitchFamily="2" charset="0"/>
              <a:ea typeface="Open Sans" pitchFamily="2" charset="0"/>
              <a:cs typeface="Open Sans" pitchFamily="2" charset="0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A5D19E-22D0-3EAA-A0C1-3465E894BF2A}"/>
              </a:ext>
            </a:extLst>
          </p:cNvPr>
          <p:cNvSpPr txBox="1"/>
          <p:nvPr/>
        </p:nvSpPr>
        <p:spPr>
          <a:xfrm>
            <a:off x="2487598" y="6077500"/>
            <a:ext cx="807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1" u="none" strike="noStrike" cap="none" dirty="0">
                <a:solidFill>
                  <a:schemeClr val="dk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Times New Roman"/>
              </a:rPr>
              <a:t>Thành </a:t>
            </a:r>
            <a:r>
              <a:rPr lang="en-US" sz="2000" b="0" i="1" u="none" strike="noStrike" cap="none" dirty="0" err="1">
                <a:solidFill>
                  <a:schemeClr val="dk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Times New Roman"/>
              </a:rPr>
              <a:t>phố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Times New Roman"/>
              </a:rPr>
              <a:t> </a:t>
            </a:r>
            <a:r>
              <a:rPr lang="en-US" sz="2000" b="0" i="1" u="none" strike="noStrike" cap="none" dirty="0" err="1">
                <a:solidFill>
                  <a:schemeClr val="dk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Times New Roman"/>
              </a:rPr>
              <a:t>Hồ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Times New Roman"/>
              </a:rPr>
              <a:t> Chí Minh, </a:t>
            </a:r>
            <a:r>
              <a:rPr lang="en-US" sz="2000" b="0" i="1" u="none" strike="noStrike" cap="none" dirty="0" err="1">
                <a:solidFill>
                  <a:schemeClr val="dk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Times New Roman"/>
              </a:rPr>
              <a:t>ngày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Times New Roman"/>
              </a:rPr>
              <a:t>  </a:t>
            </a:r>
            <a:r>
              <a:rPr lang="en-US" sz="2000" b="0" i="1" u="none" strike="noStrike" cap="none" dirty="0" smtClean="0">
                <a:solidFill>
                  <a:schemeClr val="dk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Times New Roman"/>
              </a:rPr>
              <a:t>28   </a:t>
            </a:r>
            <a:r>
              <a:rPr lang="en-US" sz="2000" b="0" i="1" u="none" strike="noStrike" cap="none" dirty="0" err="1" smtClean="0">
                <a:solidFill>
                  <a:schemeClr val="dk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Times New Roman"/>
              </a:rPr>
              <a:t>tháng</a:t>
            </a:r>
            <a:r>
              <a:rPr lang="en-US" sz="2000" b="0" i="1" u="none" strike="noStrike" cap="none" dirty="0" smtClean="0">
                <a:solidFill>
                  <a:schemeClr val="dk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Times New Roman"/>
              </a:rPr>
              <a:t> 1     </a:t>
            </a:r>
            <a:r>
              <a:rPr lang="en-US" sz="2000" b="0" i="1" u="none" strike="noStrike" cap="none" dirty="0" err="1">
                <a:solidFill>
                  <a:schemeClr val="dk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Times New Roman"/>
              </a:rPr>
              <a:t>năm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Times New Roman"/>
              </a:rPr>
              <a:t> </a:t>
            </a:r>
            <a:r>
              <a:rPr lang="en-US" sz="2000" b="0" i="1" u="none" strike="noStrike" cap="none" dirty="0" smtClean="0">
                <a:solidFill>
                  <a:schemeClr val="dk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Times New Roman"/>
              </a:rPr>
              <a:t>2024</a:t>
            </a:r>
            <a:endParaRPr lang="en-US" sz="20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98883" y="4709048"/>
            <a:ext cx="3332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accent3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Thành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800" dirty="0" err="1" smtClean="0">
                <a:solidFill>
                  <a:schemeClr val="accent3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viên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800" dirty="0" err="1" smtClean="0">
                <a:solidFill>
                  <a:schemeClr val="accent3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nhóm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</a:t>
            </a:r>
            <a:endParaRPr lang="en-US" sz="2800" dirty="0">
              <a:solidFill>
                <a:schemeClr val="accent3">
                  <a:lumMod val="50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30901" y="4804555"/>
            <a:ext cx="27570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Trần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Minh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Thiện</a:t>
            </a:r>
            <a:endParaRPr lang="en-US" sz="2000" dirty="0" smtClean="0">
              <a:solidFill>
                <a:schemeClr val="accent3">
                  <a:lumMod val="50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Nguyễn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Huy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Lai</a:t>
            </a:r>
          </a:p>
          <a:p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Phạm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Trương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Anh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Tú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87956" y="4840863"/>
            <a:ext cx="2757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MSSV: 079205010726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         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094205001839 </a:t>
            </a:r>
            <a:endParaRPr lang="en-US" dirty="0" smtClean="0">
              <a:solidFill>
                <a:schemeClr val="accent3">
                  <a:lumMod val="50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         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051205000251 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9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766357" y="1535641"/>
            <a:ext cx="72890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Hàm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hiển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thị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Menu</a:t>
            </a:r>
            <a:endParaRPr lang="en-US" sz="2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just"/>
            <a:r>
              <a:rPr 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       -</a:t>
            </a:r>
            <a:r>
              <a:rPr 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itchFamily="2" charset="0"/>
              </a:rPr>
              <a:t>H</a:t>
            </a:r>
            <a:r>
              <a:rPr lang="vi-VN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àm </a:t>
            </a:r>
            <a:r>
              <a:rPr lang="vi-V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disp_o_menu xử lý hiển thị và điều hướng của các menu khác nhau, chẳng hạn như menu chính, lựa chọn cấp độ và lựa chọn người </a:t>
            </a:r>
            <a:r>
              <a:rPr lang="vi-VN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chơi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,…</a:t>
            </a:r>
            <a:endParaRPr lang="en-US" sz="2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0905" y="3177207"/>
            <a:ext cx="72890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Hàm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Sleep</a:t>
            </a:r>
            <a:endParaRPr lang="en-US" sz="2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just"/>
            <a:r>
              <a:rPr 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       -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itchFamily="2" charset="0"/>
              </a:rPr>
              <a:t>Sẽ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itchFamily="2" charset="0"/>
              </a:rPr>
              <a:t>tạo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itchFamily="2" charset="0"/>
              </a:rPr>
              <a:t>độ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itchFamily="2" charset="0"/>
              </a:rPr>
              <a:t>trễ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itchFamily="2" charset="0"/>
              </a:rPr>
              <a:t>để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itchFamily="2" charset="0"/>
              </a:rPr>
              <a:t>kiểm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itchFamily="2" charset="0"/>
              </a:rPr>
              <a:t>soát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itchFamily="2" charset="0"/>
              </a:rPr>
              <a:t>tốc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itchFamily="2" charset="0"/>
              </a:rPr>
              <a:t>độ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itchFamily="2" charset="0"/>
              </a:rPr>
              <a:t>xuất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itchFamily="2" charset="0"/>
              </a:rPr>
              <a:t>thông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itchFamily="2" charset="0"/>
              </a:rPr>
              <a:t> tin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itchFamily="2" charset="0"/>
              </a:rPr>
              <a:t>cũng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itchFamily="2" charset="0"/>
              </a:rPr>
              <a:t>như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itchFamily="2" charset="0"/>
              </a:rPr>
              <a:t>là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itchFamily="2" charset="0"/>
              </a:rPr>
              <a:t>tốc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itchFamily="2" charset="0"/>
              </a:rPr>
              <a:t>độ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itchFamily="2" charset="0"/>
              </a:rPr>
              <a:t>của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itchFamily="2" charset="0"/>
              </a:rPr>
              <a:t>trò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itchFamily="2" charset="0"/>
              </a:rPr>
              <a:t>chơi</a:t>
            </a:r>
            <a:r>
              <a:rPr 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itchFamily="2" charset="0"/>
              </a:rPr>
              <a:t>.</a:t>
            </a:r>
            <a:endParaRPr lang="en-US" sz="2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74276" y="4573768"/>
            <a:ext cx="72890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Chỉnh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màu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sắc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console</a:t>
            </a:r>
            <a:endParaRPr lang="en-US" sz="2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just"/>
            <a:r>
              <a:rPr 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       -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itchFamily="2" charset="0"/>
              </a:rPr>
              <a:t>SetConsoleTextAttribute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itchFamily="2" charset="0"/>
              </a:rPr>
              <a:t>được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itchFamily="2" charset="0"/>
              </a:rPr>
              <a:t>sử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itchFamily="2" charset="0"/>
              </a:rPr>
              <a:t>dụng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itchFamily="2" charset="0"/>
              </a:rPr>
              <a:t>để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itchFamily="2" charset="0"/>
              </a:rPr>
              <a:t>chỉnh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itchFamily="2" charset="0"/>
              </a:rPr>
              <a:t>màu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itchFamily="2" charset="0"/>
              </a:rPr>
              <a:t>sắc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itchFamily="2" charset="0"/>
              </a:rPr>
              <a:t>cho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itchFamily="2" charset="0"/>
              </a:rPr>
              <a:t> console,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itchFamily="2" charset="0"/>
              </a:rPr>
              <a:t>đi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itchFamily="2" charset="0"/>
              </a:rPr>
              <a:t>cùng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itchFamily="2" charset="0"/>
              </a:rPr>
              <a:t>với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itchFamily="2" charset="0"/>
              </a:rPr>
              <a:t> </a:t>
            </a:r>
            <a:r>
              <a:rPr lang="en-US" sz="2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itchFamily="2" charset="0"/>
              </a:rPr>
              <a:t>#include &lt;</a:t>
            </a:r>
            <a:r>
              <a:rPr lang="en-US" sz="2000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itchFamily="2" charset="0"/>
              </a:rPr>
              <a:t>window.h</a:t>
            </a:r>
            <a:r>
              <a:rPr lang="en-US" sz="2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itchFamily="2" charset="0"/>
              </a:rPr>
              <a:t>&gt;</a:t>
            </a:r>
            <a:endParaRPr lang="en-US" sz="20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705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11</a:t>
            </a:fld>
            <a:endParaRPr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" name="Google Shape;125;p6"/>
          <p:cNvSpPr txBox="1">
            <a:spLocks noGrp="1"/>
          </p:cNvSpPr>
          <p:nvPr>
            <p:ph type="body" idx="1"/>
          </p:nvPr>
        </p:nvSpPr>
        <p:spPr>
          <a:xfrm>
            <a:off x="341811" y="1773374"/>
            <a:ext cx="5301343" cy="813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Các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kiến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thức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được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sử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dụng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…</a:t>
            </a:r>
            <a:endParaRPr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53588" y="2690949"/>
            <a:ext cx="46895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C++ Basic:</a:t>
            </a:r>
            <a:b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   </a:t>
            </a:r>
            <a:r>
              <a:rPr lang="vi-VN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Sử dụng cú pháp cơ bản của C++, bao gồm khai báo </a:t>
            </a:r>
            <a:r>
              <a:rPr lang="vi-VN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biến</a:t>
            </a:r>
            <a:r>
              <a:rPr lang="vi-VN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, mảng, hàm, lệnh điều kiện, vòng lặp, và toán tử. 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3587" y="3582795"/>
            <a:ext cx="46895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File I/O( </a:t>
            </a:r>
            <a:r>
              <a:rPr lang="en-US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Đọc</a:t>
            </a:r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và</a:t>
            </a:r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ghi</a:t>
            </a:r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tệp</a:t>
            </a:r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):</a:t>
            </a:r>
          </a:p>
          <a:p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   </a:t>
            </a:r>
            <a:r>
              <a:rPr lang="vi-VN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Sử dụng thư viện fstream để đọc và ghi dữ liệu vào tệp tin, trong trường hợp này, để lưu trạng thái của người chơi.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3587" y="4690084"/>
            <a:ext cx="46895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Windows API</a:t>
            </a:r>
          </a:p>
          <a:p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   </a:t>
            </a:r>
            <a:r>
              <a:rPr lang="vi-VN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Sử dụng windows.h để tương tác với console và thực hiện các chức năng như đặt màu sắc văn bản, thiết lập thuộc tính của console, và tạo âm </a:t>
            </a:r>
            <a:r>
              <a:rPr lang="vi-VN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thanh</a:t>
            </a:r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65815" y="2690949"/>
            <a:ext cx="46895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Random Number Generation (</a:t>
            </a:r>
            <a:r>
              <a:rPr lang="en-US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Sinh</a:t>
            </a:r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Số</a:t>
            </a:r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Ngẫu</a:t>
            </a:r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Nhiên</a:t>
            </a:r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): </a:t>
            </a:r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/>
            </a:r>
            <a:b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   </a:t>
            </a:r>
            <a:r>
              <a:rPr lang="vi-VN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Sử dụng cú pháp cơ bản của C++, bao gồm khai báo biến, mảng, hàm, lệnh điều kiện, vòng lặp, và toán tử. 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65814" y="3582795"/>
            <a:ext cx="46895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Standard Template Library (STL):</a:t>
            </a:r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/>
            </a:r>
            <a:b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   </a:t>
            </a:r>
            <a:r>
              <a:rPr lang="vi-VN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Sử dụng các container như vector và queue từ STL để quản lý và lưu trữ dữ liệu.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65813" y="4690084"/>
            <a:ext cx="46895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Xử</a:t>
            </a:r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Lý</a:t>
            </a:r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Sự</a:t>
            </a:r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Kiện</a:t>
            </a:r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Bàn</a:t>
            </a:r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Phím</a:t>
            </a:r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:</a:t>
            </a:r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/>
            </a:r>
            <a:b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   </a:t>
            </a:r>
            <a:r>
              <a:rPr lang="vi-VN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Sử dụng hàm GetAsyncKeyState để theo dõi trạng thái các phím bàn phím và thực hiện các hành động tương ứng.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65812" y="1632339"/>
            <a:ext cx="46895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User Interface </a:t>
            </a:r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Design:</a:t>
            </a:r>
            <a:b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   </a:t>
            </a:r>
            <a:r>
              <a:rPr lang="vi-VN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Thiết kế các menu và giao diện người dùng sử dụng các hàm như disp_o_menu để hiển thị và điều hướng qua các tùy chọn.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734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4833258" y="901337"/>
            <a:ext cx="3317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  <a:sym typeface="Times New Roman"/>
              </a:rPr>
              <a:t>CHƯƠNG </a:t>
            </a:r>
            <a:r>
              <a:rPr lang="en-US" sz="4000" b="1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  <a:sym typeface="Times New Roman"/>
              </a:rPr>
              <a:t>2</a:t>
            </a:r>
            <a:endParaRPr lang="en-US" sz="4000" b="1" dirty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471" y="1609223"/>
            <a:ext cx="7289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Giải</a:t>
            </a:r>
            <a:r>
              <a:rPr lang="en-US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thích</a:t>
            </a:r>
            <a:r>
              <a:rPr lang="en-US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project</a:t>
            </a:r>
            <a:endParaRPr lang="en-US" sz="2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71" y="2009333"/>
            <a:ext cx="3855715" cy="16440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30186" y="2477421"/>
            <a:ext cx="4692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Đầu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tiên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ta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sẽ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tạo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lớp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class player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với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thuộc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tính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là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name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và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level</a:t>
            </a:r>
            <a:endParaRPr lang="en-US" sz="2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71" y="4053505"/>
            <a:ext cx="8548499" cy="3006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4471" y="4531030"/>
            <a:ext cx="5381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Song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sau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đó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ta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sẽ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lập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1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bảng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2D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với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những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phần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tử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số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1 -&gt; 15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đại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diện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cho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puzzle 4x4.</a:t>
            </a:r>
            <a:endParaRPr lang="en-US" sz="2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543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484" y="870570"/>
            <a:ext cx="6547155" cy="13755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377" y="2246169"/>
            <a:ext cx="64530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Để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có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thể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xuất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dữ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liệu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lên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console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mà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có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dấu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ta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phải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xài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“</a:t>
            </a:r>
            <a:r>
              <a:rPr lang="en-US" sz="20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SetConsoleOutputCP</a:t>
            </a:r>
            <a:r>
              <a:rPr lang="en-US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(CP_UTF8)”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kết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hợp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với</a:t>
            </a:r>
            <a:r>
              <a:rPr lang="en-US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#include &lt;</a:t>
            </a:r>
            <a:r>
              <a:rPr lang="en-US" sz="20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windows.h</a:t>
            </a:r>
            <a:r>
              <a:rPr lang="en-US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&gt; </a:t>
            </a:r>
            <a:endParaRPr lang="en-US" sz="2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8011" y="3261832"/>
            <a:ext cx="64530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Và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ta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bắt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đầu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khai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báo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hàm</a:t>
            </a:r>
            <a:r>
              <a:rPr 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showconst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để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show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những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thông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tin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lên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console.</a:t>
            </a:r>
          </a:p>
          <a:p>
            <a:pPr algn="just"/>
            <a:r>
              <a:rPr lang="en-US" sz="20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H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àm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game_play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sẽ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có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nhiệm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vụ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như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1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công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cụ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để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giúp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giải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đố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puzzle.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49681" y="4585271"/>
            <a:ext cx="92006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Hàm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int</a:t>
            </a:r>
            <a:r>
              <a:rPr lang="en-US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disp_o_menu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sẽ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được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sử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dụng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để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hiển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thị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1 menu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với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các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sự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lựa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chọn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,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nó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sẽ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có</a:t>
            </a:r>
            <a:r>
              <a:rPr 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1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mảng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2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chiều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đại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diện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cho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các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mục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menu, </a:t>
            </a:r>
            <a:r>
              <a:rPr lang="en-US" sz="20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int</a:t>
            </a:r>
            <a:r>
              <a:rPr lang="en-US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n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sẽ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là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số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lượng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mục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trong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menu, </a:t>
            </a:r>
            <a:r>
              <a:rPr lang="en-US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char* string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sẽ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là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tiêu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đề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của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menu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07921" y="5624699"/>
            <a:ext cx="9200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Hàm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int</a:t>
            </a:r>
            <a:r>
              <a:rPr lang="en-US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disp_o_menu</a:t>
            </a:r>
            <a:r>
              <a:rPr lang="en-US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sẽ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còn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gồm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có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int</a:t>
            </a:r>
            <a:r>
              <a:rPr lang="en-US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level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để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liên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quan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tới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việc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chọn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cấp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độ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trò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chơi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8576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92" y="1136517"/>
            <a:ext cx="7285168" cy="19855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3792" y="3122024"/>
            <a:ext cx="72890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Sẽ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có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menu </a:t>
            </a:r>
            <a:r>
              <a:rPr lang="en-US" sz="20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chính</a:t>
            </a:r>
            <a:r>
              <a:rPr lang="en-US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và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menu </a:t>
            </a:r>
            <a:r>
              <a:rPr lang="en-US" sz="20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phụ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, </a:t>
            </a:r>
            <a:r>
              <a:rPr lang="en-US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menu </a:t>
            </a:r>
            <a:r>
              <a:rPr lang="en-US" sz="20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chính</a:t>
            </a:r>
            <a:r>
              <a:rPr lang="en-US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sẽ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là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nơi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đưa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ra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4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lựa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chọn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chính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là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“</a:t>
            </a:r>
            <a:r>
              <a:rPr lang="en-US" sz="20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Bắt</a:t>
            </a:r>
            <a:r>
              <a:rPr lang="en-US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đầu</a:t>
            </a:r>
            <a:r>
              <a:rPr lang="en-US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”,”</a:t>
            </a:r>
            <a:r>
              <a:rPr lang="en-US" sz="20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Hướng</a:t>
            </a:r>
            <a:r>
              <a:rPr lang="en-US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dẫn</a:t>
            </a:r>
            <a:r>
              <a:rPr lang="en-US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”,”Auto run”,”</a:t>
            </a:r>
            <a:r>
              <a:rPr lang="en-US" sz="20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Thoát</a:t>
            </a:r>
            <a:r>
              <a:rPr lang="en-US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”.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Còn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Menu </a:t>
            </a:r>
            <a:r>
              <a:rPr lang="en-US" sz="20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phụ</a:t>
            </a:r>
            <a:r>
              <a:rPr lang="en-US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sẽ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là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lựa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chọn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tiếp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theo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nếu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người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chơi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chọn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“</a:t>
            </a:r>
            <a:r>
              <a:rPr lang="en-US" sz="20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Bắt</a:t>
            </a:r>
            <a:r>
              <a:rPr lang="en-US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đầu</a:t>
            </a:r>
            <a:r>
              <a:rPr lang="en-US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”</a:t>
            </a:r>
            <a:endParaRPr lang="en-US" sz="2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8889" y="4445811"/>
            <a:ext cx="72890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Khai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báo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5 level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với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5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mức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độ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khác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nhau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và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tự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thiết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lập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độ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khó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của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nó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</a:p>
          <a:p>
            <a:pPr algn="just"/>
            <a:endParaRPr lang="en-US" sz="2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25060" y="5261418"/>
            <a:ext cx="7289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Int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correct [5]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sẽ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hiện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số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vị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trí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đúng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ban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đầu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của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5 level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và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thay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đổi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theo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khi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người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chơi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di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chuyển</a:t>
            </a:r>
            <a:r>
              <a:rPr 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endParaRPr lang="en-US" sz="2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038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77" y="966141"/>
            <a:ext cx="6813306" cy="46997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22935" y="3316009"/>
            <a:ext cx="72890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Ở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đây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ta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sẽ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khai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báo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choice1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với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nhiệm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vụ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là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ngòi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nổ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cho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menu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khi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người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chơi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đưa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ra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sự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lựa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chọn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.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Nếu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người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chơi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chọn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đầu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tiên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thì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sẽ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chuyển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đến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màn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console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thứ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2,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nơi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đây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sẽ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có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menu </a:t>
            </a:r>
            <a:r>
              <a:rPr lang="en-US" sz="20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phụ</a:t>
            </a:r>
            <a:r>
              <a:rPr lang="en-US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và</a:t>
            </a:r>
            <a:r>
              <a:rPr 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cùng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với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các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lựa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chọn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tiếp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theo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….</a:t>
            </a:r>
            <a:endParaRPr lang="en-US" sz="2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119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59" y="1139191"/>
            <a:ext cx="7494404" cy="30931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21526" y="4232364"/>
            <a:ext cx="72890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Hàm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này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sẽ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lặp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ra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từng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mảng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2D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của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bảng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để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kiểm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tra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xem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nếu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phần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tử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số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là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99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thì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sẽ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được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đặt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là</a:t>
            </a:r>
            <a:r>
              <a:rPr 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“__”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đại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diện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cho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ô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trống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trong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puzzle.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Nếu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không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phải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thì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nó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sẽ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hiển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thị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giá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trị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của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phần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tử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với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chiều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rộng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là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3 </a:t>
            </a:r>
            <a:r>
              <a:rPr lang="en-US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(</a:t>
            </a:r>
            <a:r>
              <a:rPr lang="en-US" sz="20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setw</a:t>
            </a:r>
            <a:r>
              <a:rPr lang="en-US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(3)).</a:t>
            </a:r>
            <a:endParaRPr lang="en-US" sz="2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126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33" y="1096100"/>
            <a:ext cx="8541342" cy="23002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94267" y="3552907"/>
            <a:ext cx="72890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Hàm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game_play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là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hàm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thực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hiện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các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thuật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toán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logic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của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puzzle,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điều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kiện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để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win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trò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chơi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là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khi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“win” =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các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ô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đúng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vị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trí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với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ptr1, ptr2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để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lưu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vị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trí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ô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trống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.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Khi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nào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tất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cả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ô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đều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đúng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vị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trí</a:t>
            </a:r>
            <a:r>
              <a:rPr 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(;win!=16)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thì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chúng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ta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hoàn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thành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game.</a:t>
            </a:r>
            <a:endParaRPr lang="en-US" sz="2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83674" y="5032910"/>
            <a:ext cx="72890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Ở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bên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dưới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chúng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ta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sẽ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dùng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vòng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lặp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for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để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thể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hiện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thuật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toán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,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bao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gồm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cả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hàm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GetAsyncKeyState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để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cho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phép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tương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tác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với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bàn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phím</a:t>
            </a:r>
            <a:endParaRPr lang="en-US" sz="2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950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19" y="1132406"/>
            <a:ext cx="5233398" cy="23423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6314" y="3674372"/>
            <a:ext cx="7289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Để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có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thể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thỏa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mãn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yêu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cầu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của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project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thì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phải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có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them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nút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kích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hoạt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chế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độ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aut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o run</a:t>
            </a:r>
            <a:endParaRPr lang="en-US" sz="2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7834" y="4581910"/>
            <a:ext cx="72890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Hàm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random_move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có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nhiệm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vụ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thực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hiện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một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bước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di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chuyển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ngẫu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nhiên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trong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trò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chơi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puzzle,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nó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sẽ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thực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hiện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1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vòng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lặp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lựa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chọn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hướng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di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chuyển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ngẫu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nhiên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,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và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kiểm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tra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xem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hướng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đó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có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hợp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lệ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hay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không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  <a:endParaRPr lang="en-US" sz="2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315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4833258" y="901337"/>
            <a:ext cx="3317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  <a:sym typeface="Times New Roman"/>
              </a:rPr>
              <a:t>CHƯƠNG </a:t>
            </a:r>
            <a:r>
              <a:rPr lang="en-US" sz="4000" b="1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  <a:sym typeface="Times New Roman"/>
              </a:rPr>
              <a:t>3</a:t>
            </a:r>
            <a:endParaRPr lang="en-US" sz="4000" b="1" dirty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4158" y="1959429"/>
            <a:ext cx="63354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Với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sự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đóng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góp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của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cả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3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thành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viên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,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bọn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em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đã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làm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được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một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trò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chơi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puzzle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với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chương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trình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auto run.</a:t>
            </a:r>
            <a:endParaRPr lang="en-US" sz="2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4158" y="3125243"/>
            <a:ext cx="2757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Trần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Minh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Thiện</a:t>
            </a:r>
            <a:endParaRPr lang="en-US" sz="2000" dirty="0" smtClean="0">
              <a:solidFill>
                <a:schemeClr val="accent3">
                  <a:lumMod val="50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5186" y="3125243"/>
            <a:ext cx="7263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-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Làm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phần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menu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và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quay video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thuyết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trình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endParaRPr lang="en-US" sz="2000" dirty="0" smtClean="0">
              <a:solidFill>
                <a:schemeClr val="accent3">
                  <a:lumMod val="50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4158" y="3675504"/>
            <a:ext cx="2757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Nguyễn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Huy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Lai</a:t>
            </a:r>
            <a:endParaRPr lang="en-US" sz="2000" dirty="0" smtClean="0">
              <a:solidFill>
                <a:schemeClr val="accent3">
                  <a:lumMod val="50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35186" y="3675504"/>
            <a:ext cx="2757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-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Làm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phần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game_play</a:t>
            </a:r>
            <a:endParaRPr lang="en-US" sz="2000" dirty="0" smtClean="0">
              <a:solidFill>
                <a:schemeClr val="accent3">
                  <a:lumMod val="50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4158" y="4225765"/>
            <a:ext cx="2757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Phạm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Trương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Anh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Tú</a:t>
            </a:r>
            <a:endParaRPr lang="en-US" sz="2000" dirty="0" smtClean="0">
              <a:solidFill>
                <a:schemeClr val="accent3">
                  <a:lumMod val="50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35185" y="4225765"/>
            <a:ext cx="5448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-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làm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phần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chương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trình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auto run</a:t>
            </a:r>
            <a:endParaRPr lang="en-US" sz="2000" dirty="0" smtClean="0">
              <a:solidFill>
                <a:schemeClr val="accent3">
                  <a:lumMod val="50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70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9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9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9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9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9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838200" y="1045029"/>
            <a:ext cx="10515600" cy="645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dirty="0" err="1" smtClean="0">
                <a:latin typeface="Open Sans" pitchFamily="2" charset="0"/>
                <a:ea typeface="Open Sans" pitchFamily="2" charset="0"/>
                <a:cs typeface="Open Sans" pitchFamily="2" charset="0"/>
                <a:sym typeface="Times New Roman"/>
              </a:rPr>
              <a:t>Mục</a:t>
            </a:r>
            <a:r>
              <a:rPr lang="en-US" sz="3200" b="1" dirty="0" smtClean="0">
                <a:latin typeface="Open Sans" pitchFamily="2" charset="0"/>
                <a:ea typeface="Open Sans" pitchFamily="2" charset="0"/>
                <a:cs typeface="Open Sans" pitchFamily="2" charset="0"/>
                <a:sym typeface="Times New Roman"/>
              </a:rPr>
              <a:t> </a:t>
            </a:r>
            <a:r>
              <a:rPr lang="en-US" sz="3200" b="1" dirty="0" err="1" smtClean="0">
                <a:latin typeface="Open Sans" pitchFamily="2" charset="0"/>
                <a:ea typeface="Open Sans" pitchFamily="2" charset="0"/>
                <a:cs typeface="Open Sans" pitchFamily="2" charset="0"/>
                <a:sym typeface="Times New Roman"/>
              </a:rPr>
              <a:t>lục</a:t>
            </a:r>
            <a:endParaRPr sz="3200" b="1" dirty="0">
              <a:latin typeface="Open Sans" pitchFamily="2" charset="0"/>
              <a:ea typeface="Open Sans" pitchFamily="2" charset="0"/>
              <a:cs typeface="Open Sans" pitchFamily="2" charset="0"/>
              <a:sym typeface="Times New Roman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515144" y="1808254"/>
            <a:ext cx="7161712" cy="4062548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2739934" y="2139134"/>
            <a:ext cx="7600406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  <a:sym typeface="Times New Roman"/>
              </a:rPr>
              <a:t>-GIỚI THIỆU.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  <a:sym typeface="Times New Roman"/>
              </a:rPr>
              <a:t>-CHƯƠNG 1:</a:t>
            </a:r>
          </a:p>
          <a:p>
            <a:pPr lvl="1" indent="-457200">
              <a:spcBef>
                <a:spcPts val="0"/>
              </a:spcBef>
              <a:buSzPts val="2000"/>
              <a:buAutoNum type="arabicPeriod"/>
            </a:pPr>
            <a:r>
              <a:rPr lang="en-US" sz="28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  <a:sym typeface="Times New Roman"/>
              </a:rPr>
              <a:t>Mục</a:t>
            </a:r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  <a:sym typeface="Times New Roman"/>
              </a:rPr>
              <a:t> </a:t>
            </a:r>
            <a:r>
              <a:rPr lang="en-US" sz="28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  <a:sym typeface="Times New Roman"/>
              </a:rPr>
              <a:t>tiêu</a:t>
            </a:r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  <a:sym typeface="Times New Roman"/>
              </a:rPr>
              <a:t>.</a:t>
            </a:r>
          </a:p>
          <a:p>
            <a:pPr lvl="1" indent="-457200">
              <a:spcBef>
                <a:spcPts val="0"/>
              </a:spcBef>
              <a:buSzPts val="2000"/>
              <a:buAutoNum type="arabicPeriod"/>
            </a:pPr>
            <a:r>
              <a:rPr lang="en-US" sz="28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  <a:sym typeface="Times New Roman"/>
              </a:rPr>
              <a:t>Phương</a:t>
            </a:r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  <a:sym typeface="Times New Roman"/>
              </a:rPr>
              <a:t> </a:t>
            </a:r>
            <a:r>
              <a:rPr lang="en-US" sz="28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  <a:sym typeface="Times New Roman"/>
              </a:rPr>
              <a:t>án</a:t>
            </a:r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  <a:sym typeface="Times New Roman"/>
              </a:rPr>
              <a:t> </a:t>
            </a:r>
            <a:r>
              <a:rPr lang="en-US" sz="28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  <a:sym typeface="Times New Roman"/>
              </a:rPr>
              <a:t>thực</a:t>
            </a:r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  <a:sym typeface="Times New Roman"/>
              </a:rPr>
              <a:t> </a:t>
            </a:r>
            <a:r>
              <a:rPr lang="en-US" sz="28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  <a:sym typeface="Times New Roman"/>
              </a:rPr>
              <a:t>hiện</a:t>
            </a:r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  <a:sym typeface="Times New Roman"/>
              </a:rPr>
              <a:t>.</a:t>
            </a:r>
          </a:p>
          <a:p>
            <a:pPr lvl="1" indent="-457200">
              <a:spcBef>
                <a:spcPts val="0"/>
              </a:spcBef>
              <a:buSzPts val="2000"/>
              <a:buAutoNum type="arabicPeriod"/>
            </a:pPr>
            <a:r>
              <a:rPr lang="en-US" sz="28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  <a:sym typeface="Times New Roman"/>
              </a:rPr>
              <a:t>Tổng</a:t>
            </a:r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  <a:sym typeface="Times New Roman"/>
              </a:rPr>
              <a:t> </a:t>
            </a:r>
            <a:r>
              <a:rPr lang="en-US" sz="28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  <a:sym typeface="Times New Roman"/>
              </a:rPr>
              <a:t>quan</a:t>
            </a:r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  <a:sym typeface="Times New Roman"/>
              </a:rPr>
              <a:t> </a:t>
            </a:r>
            <a:r>
              <a:rPr lang="en-US" sz="28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  <a:sym typeface="Times New Roman"/>
              </a:rPr>
              <a:t>kiến</a:t>
            </a:r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  <a:sym typeface="Times New Roman"/>
              </a:rPr>
              <a:t> </a:t>
            </a:r>
            <a:r>
              <a:rPr lang="en-US" sz="28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  <a:sym typeface="Times New Roman"/>
              </a:rPr>
              <a:t>thức</a:t>
            </a:r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  <a:sym typeface="Times New Roman"/>
              </a:rPr>
              <a:t> </a:t>
            </a:r>
            <a:r>
              <a:rPr lang="en-US" sz="28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  <a:sym typeface="Times New Roman"/>
              </a:rPr>
              <a:t>được</a:t>
            </a:r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  <a:sym typeface="Times New Roman"/>
              </a:rPr>
              <a:t> </a:t>
            </a:r>
            <a:r>
              <a:rPr lang="en-US" sz="28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  <a:sym typeface="Times New Roman"/>
              </a:rPr>
              <a:t>sử</a:t>
            </a:r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  <a:sym typeface="Times New Roman"/>
              </a:rPr>
              <a:t> </a:t>
            </a:r>
            <a:r>
              <a:rPr lang="en-US" sz="28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  <a:sym typeface="Times New Roman"/>
              </a:rPr>
              <a:t>dụng</a:t>
            </a:r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  <a:sym typeface="Times New Roman"/>
              </a:rPr>
              <a:t>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  <a:sym typeface="Times New Roman"/>
              </a:rPr>
              <a:t>-CHƯƠNG 2: </a:t>
            </a:r>
            <a:r>
              <a:rPr lang="en-US" sz="32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  <a:sym typeface="Times New Roman"/>
              </a:rPr>
              <a:t>Giải</a:t>
            </a:r>
            <a:r>
              <a:rPr 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  <a:sym typeface="Times New Roman"/>
              </a:rPr>
              <a:t> </a:t>
            </a:r>
            <a:r>
              <a:rPr lang="en-US" sz="32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  <a:sym typeface="Times New Roman"/>
              </a:rPr>
              <a:t>thích</a:t>
            </a:r>
            <a:r>
              <a:rPr 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  <a:sym typeface="Times New Roman"/>
              </a:rPr>
              <a:t> project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  <a:sym typeface="Times New Roman"/>
              </a:rPr>
              <a:t>-CHƯƠNG 3:Kết </a:t>
            </a:r>
            <a:r>
              <a:rPr lang="en-US" sz="32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  <a:sym typeface="Times New Roman"/>
              </a:rPr>
              <a:t>luận</a:t>
            </a:r>
            <a:r>
              <a:rPr 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  <a:sym typeface="Times New Roman"/>
              </a:rPr>
              <a:t>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3200" b="1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Open Sans" pitchFamily="2" charset="0"/>
              <a:ea typeface="Open Sans" pitchFamily="2" charset="0"/>
              <a:cs typeface="Open Sans" pitchFamily="2" charset="0"/>
              <a:sym typeface="Times New Roman"/>
            </a:endParaRP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endParaRPr sz="32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Open Sans" pitchFamily="2" charset="0"/>
              <a:ea typeface="Open Sans" pitchFamily="2" charset="0"/>
              <a:cs typeface="Open Sans" pitchFamily="2" charset="0"/>
              <a:sym typeface="Times New Roman"/>
            </a:endParaRPr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3714948" y="594727"/>
            <a:ext cx="5405846" cy="650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3200"/>
            </a:pPr>
            <a:r>
              <a:rPr lang="en-US" sz="4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  <a:sym typeface="Times New Roman"/>
              </a:rPr>
              <a:t>GIỚI THIỆU</a:t>
            </a:r>
            <a:endParaRPr sz="4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 txBox="1">
            <a:spLocks/>
          </p:cNvSpPr>
          <p:nvPr/>
        </p:nvSpPr>
        <p:spPr>
          <a:xfrm>
            <a:off x="303059" y="1577188"/>
            <a:ext cx="576072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smtClean="0">
                <a:ln w="0"/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ĐỀ TÀI:</a:t>
            </a:r>
            <a:endParaRPr lang="en-US" sz="5400" dirty="0">
              <a:ln w="0"/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94279" y="2263613"/>
            <a:ext cx="5929431" cy="2021875"/>
            <a:chOff x="5449824" y="2438401"/>
            <a:chExt cx="5929431" cy="2021875"/>
          </a:xfrm>
        </p:grpSpPr>
        <p:sp>
          <p:nvSpPr>
            <p:cNvPr id="9" name="Rounded Rectangle 8"/>
            <p:cNvSpPr/>
            <p:nvPr/>
          </p:nvSpPr>
          <p:spPr>
            <a:xfrm>
              <a:off x="5449824" y="2438401"/>
              <a:ext cx="5929431" cy="1302327"/>
            </a:xfrm>
            <a:prstGeom prst="round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08993" y="2521284"/>
              <a:ext cx="561109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000" b="1" dirty="0">
                  <a:ln w="0"/>
                  <a:solidFill>
                    <a:srgbClr val="00B0F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pen Sans" pitchFamily="2" charset="0"/>
                  <a:ea typeface="Open Sans" pitchFamily="2" charset="0"/>
                  <a:cs typeface="Open Sans" pitchFamily="2" charset="0"/>
                </a:rPr>
                <a:t>Trò chơi Puzzle là một trò  chơi  xếp các  số trong một bảng hình vuông theo một thứ tự nhất định chẳng hạn với một hình vuông 9 ô:</a:t>
              </a:r>
            </a:p>
            <a:p>
              <a:r>
                <a:rPr lang="vi-VN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/>
              </a:r>
              <a:br>
                <a:rPr lang="vi-VN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endPara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533" y="3967429"/>
            <a:ext cx="2301658" cy="20752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4841" y="3967429"/>
            <a:ext cx="2301658" cy="2075212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6297640" y="5005035"/>
            <a:ext cx="101167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9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9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1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93116" y="3847649"/>
            <a:ext cx="9076964" cy="3044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 err="1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Luật</a:t>
            </a:r>
            <a:r>
              <a:rPr lang="en-US" b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chơi</a:t>
            </a:r>
            <a:r>
              <a:rPr lang="en-US" b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là</a:t>
            </a:r>
            <a:r>
              <a:rPr lang="en-US" b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các</a:t>
            </a:r>
            <a:r>
              <a:rPr lang="en-US" b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chữ</a:t>
            </a:r>
            <a:r>
              <a:rPr lang="en-US" b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số</a:t>
            </a:r>
            <a:r>
              <a:rPr lang="en-US" b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bên</a:t>
            </a:r>
            <a:r>
              <a:rPr lang="en-US" b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cạnh</a:t>
            </a:r>
            <a:r>
              <a:rPr lang="en-US" b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ô </a:t>
            </a:r>
            <a:r>
              <a:rPr lang="en-US" b="1" dirty="0" err="1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trống</a:t>
            </a:r>
            <a:r>
              <a:rPr lang="en-US" b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có</a:t>
            </a:r>
            <a:r>
              <a:rPr lang="en-US" b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thể</a:t>
            </a:r>
            <a:r>
              <a:rPr lang="en-US" b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được</a:t>
            </a:r>
            <a:r>
              <a:rPr lang="en-US" b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chuyển</a:t>
            </a:r>
            <a:r>
              <a:rPr lang="en-US" b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sang ô </a:t>
            </a:r>
            <a:r>
              <a:rPr lang="en-US" b="1" dirty="0" err="1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trống</a:t>
            </a:r>
            <a:r>
              <a:rPr lang="en-US" b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</a:p>
          <a:p>
            <a:pPr marL="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 err="1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Chương</a:t>
            </a:r>
            <a:r>
              <a:rPr lang="en-US" b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trình</a:t>
            </a:r>
            <a:r>
              <a:rPr lang="en-US" b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có</a:t>
            </a:r>
            <a:r>
              <a:rPr lang="en-US" b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phần</a:t>
            </a:r>
            <a:r>
              <a:rPr lang="en-US" b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auto run</a:t>
            </a:r>
            <a:br>
              <a:rPr lang="en-US" b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vi-VN" b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/>
            </a:r>
            <a:br>
              <a:rPr lang="vi-VN" b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endParaRPr lang="en-US" b="1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8453" y="1571170"/>
            <a:ext cx="76245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u="sng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Yêu cầu</a:t>
            </a:r>
            <a:r>
              <a:rPr lang="vi-VN" sz="2800" b="1" u="sng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:</a:t>
            </a:r>
            <a:endParaRPr lang="en-US" sz="2800" b="1" u="sng" dirty="0" smtClean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endParaRPr lang="vi-VN" sz="2800" b="1" u="sng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Có</a:t>
            </a:r>
            <a:r>
              <a:rPr lang="en-US" sz="2800" b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800" b="1" dirty="0" err="1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thể</a:t>
            </a:r>
            <a:r>
              <a:rPr lang="en-US" sz="2800" b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800" b="1" dirty="0" err="1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sử</a:t>
            </a:r>
            <a:r>
              <a:rPr lang="en-US" sz="2800" b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800" b="1" dirty="0" err="1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dụng</a:t>
            </a:r>
            <a:r>
              <a:rPr lang="en-US" sz="2800" b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800" b="1" dirty="0" err="1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giao</a:t>
            </a:r>
            <a:r>
              <a:rPr lang="en-US" sz="2800" b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800" b="1" dirty="0" err="1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diện</a:t>
            </a:r>
            <a:r>
              <a:rPr lang="en-US" sz="2800" b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800" b="1" dirty="0" err="1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dạng</a:t>
            </a:r>
            <a:r>
              <a:rPr lang="en-US" sz="2800" b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text </a:t>
            </a:r>
            <a:r>
              <a:rPr lang="en-US" sz="2800" b="1" dirty="0" err="1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hoặc</a:t>
            </a:r>
            <a:r>
              <a:rPr lang="en-US" sz="2800" b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800" b="1" dirty="0" err="1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đồ</a:t>
            </a:r>
            <a:r>
              <a:rPr lang="en-US" sz="2800" b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800" b="1" dirty="0" err="1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họa</a:t>
            </a:r>
            <a:r>
              <a:rPr lang="en-US" sz="2800" b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800" b="1" dirty="0" err="1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tùy</a:t>
            </a:r>
            <a:r>
              <a:rPr lang="en-US" sz="2800" b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ý, </a:t>
            </a:r>
            <a:r>
              <a:rPr lang="en-US" sz="2800" b="1" dirty="0" err="1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miễn</a:t>
            </a:r>
            <a:r>
              <a:rPr lang="en-US" sz="2800" b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800" b="1" dirty="0" err="1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là</a:t>
            </a:r>
            <a:r>
              <a:rPr lang="en-US" sz="2800" b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800" b="1" dirty="0" err="1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dễ</a:t>
            </a:r>
            <a:r>
              <a:rPr lang="en-US" sz="2800" b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800" b="1" dirty="0" err="1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thao</a:t>
            </a:r>
            <a:r>
              <a:rPr lang="en-US" sz="2800" b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800" b="1" dirty="0" err="1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tác</a:t>
            </a:r>
            <a:r>
              <a:rPr lang="en-US" sz="2800" b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800" b="1" dirty="0" err="1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cho</a:t>
            </a:r>
            <a:r>
              <a:rPr lang="en-US" sz="2800" b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800" b="1" dirty="0" err="1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người</a:t>
            </a:r>
            <a:r>
              <a:rPr lang="en-US" sz="2800" b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800" b="1" dirty="0" err="1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chơi</a:t>
            </a:r>
            <a:r>
              <a:rPr lang="en-US" sz="2800" b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1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833258" y="901337"/>
            <a:ext cx="3317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  <a:sym typeface="Times New Roman"/>
              </a:rPr>
              <a:t>CHƯƠNG 1</a:t>
            </a:r>
            <a:endParaRPr lang="en-US" sz="4000" b="1" dirty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319" y="1933303"/>
            <a:ext cx="85431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>
                <a:ln w="0"/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Mục</a:t>
            </a:r>
            <a:r>
              <a:rPr lang="en-US" sz="2400" b="1" dirty="0" smtClean="0">
                <a:ln w="0"/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b="1" dirty="0" err="1" smtClean="0">
                <a:ln w="0"/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tiêu</a:t>
            </a:r>
            <a:r>
              <a:rPr lang="en-US" sz="2400" b="1" dirty="0" smtClean="0">
                <a:ln w="0"/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:</a:t>
            </a:r>
          </a:p>
          <a:p>
            <a:pPr algn="just"/>
            <a:r>
              <a:rPr lang="en-US" sz="2400" b="1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	</a:t>
            </a:r>
            <a:r>
              <a:rPr lang="en-US" sz="2400" b="1" dirty="0" err="1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Tạo</a:t>
            </a:r>
            <a:r>
              <a:rPr lang="en-US" sz="2400" b="1" dirty="0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b="1" dirty="0" err="1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ra</a:t>
            </a:r>
            <a:r>
              <a:rPr lang="en-US" sz="2400" b="1" dirty="0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b="1" dirty="0" err="1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một</a:t>
            </a:r>
            <a:r>
              <a:rPr lang="en-US" sz="2400" b="1" dirty="0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game puzzle </a:t>
            </a:r>
            <a:r>
              <a:rPr lang="en-US" sz="2400" b="1" dirty="0" err="1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dạng</a:t>
            </a:r>
            <a:r>
              <a:rPr lang="en-US" sz="2400" b="1" dirty="0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3x3 </a:t>
            </a:r>
            <a:r>
              <a:rPr lang="en-US" sz="2400" b="1" dirty="0" err="1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hoặc</a:t>
            </a:r>
            <a:r>
              <a:rPr lang="en-US" sz="2400" b="1" dirty="0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4x4 </a:t>
            </a:r>
            <a:r>
              <a:rPr lang="en-US" sz="2400" b="1" dirty="0" err="1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để</a:t>
            </a:r>
            <a:r>
              <a:rPr lang="en-US" sz="2400" b="1" dirty="0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	</a:t>
            </a:r>
            <a:r>
              <a:rPr lang="en-US" sz="2400" b="1" dirty="0" err="1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sử</a:t>
            </a:r>
            <a:r>
              <a:rPr lang="en-US" sz="2400" b="1" dirty="0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b="1" dirty="0" err="1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dụng</a:t>
            </a:r>
            <a:r>
              <a:rPr lang="en-US" sz="2400" b="1" dirty="0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b="1" dirty="0" err="1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giao</a:t>
            </a:r>
            <a:r>
              <a:rPr lang="en-US" sz="2400" b="1" dirty="0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b="1" dirty="0" err="1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diện</a:t>
            </a:r>
            <a:r>
              <a:rPr lang="en-US" sz="2400" b="1" dirty="0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text </a:t>
            </a:r>
            <a:r>
              <a:rPr lang="en-US" sz="2400" b="1" dirty="0" err="1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dễ</a:t>
            </a:r>
            <a:r>
              <a:rPr lang="en-US" sz="2400" b="1" dirty="0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b="1" dirty="0" err="1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nhìn</a:t>
            </a:r>
            <a:r>
              <a:rPr lang="en-US" sz="2400" b="1" dirty="0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, </a:t>
            </a:r>
            <a:r>
              <a:rPr lang="en-US" sz="2400" b="1" dirty="0" err="1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mục</a:t>
            </a:r>
            <a:r>
              <a:rPr lang="en-US" sz="2400" b="1" dirty="0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b="1" dirty="0" err="1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tiêu</a:t>
            </a:r>
            <a:r>
              <a:rPr lang="en-US" sz="2400" b="1" dirty="0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b="1" dirty="0" err="1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là</a:t>
            </a:r>
            <a:r>
              <a:rPr lang="en-US" sz="2400" b="1" dirty="0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b="1" dirty="0" err="1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đưa</a:t>
            </a:r>
            <a:r>
              <a:rPr lang="en-US" sz="2400" b="1" dirty="0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	</a:t>
            </a:r>
            <a:r>
              <a:rPr lang="en-US" sz="2400" b="1" dirty="0" err="1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các</a:t>
            </a:r>
            <a:r>
              <a:rPr lang="en-US" sz="2400" b="1" dirty="0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b="1" dirty="0" err="1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số</a:t>
            </a:r>
            <a:r>
              <a:rPr lang="en-US" sz="2400" b="1" dirty="0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b="1" dirty="0" err="1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từ</a:t>
            </a:r>
            <a:r>
              <a:rPr lang="en-US" sz="2400" b="1" dirty="0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1-15 </a:t>
            </a:r>
            <a:r>
              <a:rPr lang="en-US" sz="2400" b="1" dirty="0" err="1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về</a:t>
            </a:r>
            <a:r>
              <a:rPr lang="en-US" sz="2400" b="1" dirty="0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b="1" dirty="0" err="1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đúng</a:t>
            </a:r>
            <a:r>
              <a:rPr lang="en-US" sz="2400" b="1" dirty="0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b="1" dirty="0" err="1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vị</a:t>
            </a:r>
            <a:r>
              <a:rPr lang="en-US" sz="2400" b="1" dirty="0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b="1" dirty="0" err="1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trí</a:t>
            </a:r>
            <a:r>
              <a:rPr lang="en-US" sz="2400" b="1" dirty="0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b="1" dirty="0" err="1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để</a:t>
            </a:r>
            <a:r>
              <a:rPr lang="en-US" sz="2400" b="1" dirty="0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b="1" dirty="0" err="1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giành</a:t>
            </a:r>
            <a:r>
              <a:rPr lang="en-US" sz="2400" b="1" dirty="0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b="1" dirty="0" err="1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được</a:t>
            </a:r>
            <a:r>
              <a:rPr lang="en-US" sz="2400" b="1" dirty="0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b="1" dirty="0" err="1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chiến</a:t>
            </a:r>
            <a:r>
              <a:rPr lang="en-US" sz="2400" b="1" dirty="0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	</a:t>
            </a:r>
            <a:r>
              <a:rPr lang="en-US" sz="2400" b="1" dirty="0" err="1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thắng</a:t>
            </a:r>
            <a:r>
              <a:rPr lang="en-US" sz="2400" b="1" dirty="0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, </a:t>
            </a:r>
            <a:r>
              <a:rPr lang="en-US" sz="2400" b="1" dirty="0" err="1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trò</a:t>
            </a:r>
            <a:r>
              <a:rPr lang="en-US" sz="2400" b="1" dirty="0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b="1" dirty="0" err="1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chơi</a:t>
            </a:r>
            <a:r>
              <a:rPr lang="en-US" sz="2400" b="1" dirty="0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b="1" dirty="0" err="1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sẽ</a:t>
            </a:r>
            <a:r>
              <a:rPr lang="en-US" sz="2400" b="1" dirty="0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b="1" dirty="0" err="1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bao</a:t>
            </a:r>
            <a:r>
              <a:rPr lang="en-US" sz="2400" b="1" dirty="0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b="1" dirty="0" err="1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gồm</a:t>
            </a:r>
            <a:r>
              <a:rPr lang="en-US" sz="2400" b="1" dirty="0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b="1" dirty="0" err="1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phần</a:t>
            </a:r>
            <a:r>
              <a:rPr lang="en-US" sz="2400" b="1" dirty="0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b="1" dirty="0" err="1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bắt</a:t>
            </a:r>
            <a:r>
              <a:rPr lang="en-US" sz="2400" b="1" dirty="0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b="1" dirty="0" err="1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đầu</a:t>
            </a:r>
            <a:r>
              <a:rPr lang="en-US" sz="2400" b="1" dirty="0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b="1" dirty="0" err="1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chơi</a:t>
            </a:r>
            <a:r>
              <a:rPr lang="en-US" sz="2400" b="1" dirty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b="1" dirty="0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– 	</a:t>
            </a:r>
            <a:r>
              <a:rPr lang="en-US" sz="2400" b="1" dirty="0" err="1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hướng</a:t>
            </a:r>
            <a:r>
              <a:rPr lang="en-US" sz="2400" b="1" dirty="0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b="1" dirty="0" err="1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dẫn</a:t>
            </a:r>
            <a:r>
              <a:rPr lang="en-US" sz="2400" b="1" dirty="0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– auto run - </a:t>
            </a:r>
            <a:r>
              <a:rPr lang="en-US" sz="2400" b="1" dirty="0" err="1" smtClean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thoát</a:t>
            </a:r>
            <a:endParaRPr lang="en-US" sz="2400" b="1" dirty="0">
              <a:ln w="0"/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03567" y="4241627"/>
            <a:ext cx="717586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Phần</a:t>
            </a:r>
            <a:r>
              <a:rPr lang="en-US" sz="2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hướng</a:t>
            </a:r>
            <a:r>
              <a:rPr lang="en-US" sz="2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dẫn</a:t>
            </a:r>
            <a:r>
              <a:rPr lang="en-US" sz="2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sẽ</a:t>
            </a:r>
            <a:r>
              <a:rPr lang="en-US" sz="2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hướng</a:t>
            </a:r>
            <a:r>
              <a:rPr lang="en-US" sz="2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dẫn</a:t>
            </a:r>
            <a:r>
              <a:rPr lang="en-US" sz="2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người</a:t>
            </a:r>
            <a:r>
              <a:rPr lang="en-US" sz="2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chơi</a:t>
            </a:r>
            <a:r>
              <a:rPr lang="en-US" sz="2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cách</a:t>
            </a:r>
            <a:r>
              <a:rPr lang="en-US" sz="2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chơi</a:t>
            </a:r>
            <a:r>
              <a:rPr lang="en-US" sz="2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Phần</a:t>
            </a:r>
            <a:r>
              <a:rPr lang="en-US" sz="2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bắt</a:t>
            </a:r>
            <a:r>
              <a:rPr lang="en-US" sz="2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đầu</a:t>
            </a:r>
            <a:r>
              <a:rPr lang="en-US" sz="2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sẽ</a:t>
            </a:r>
            <a:r>
              <a:rPr lang="en-US" sz="2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chuyển</a:t>
            </a:r>
            <a:r>
              <a:rPr lang="en-US" sz="2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người</a:t>
            </a:r>
            <a:r>
              <a:rPr lang="en-US" sz="2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chơi</a:t>
            </a:r>
            <a:r>
              <a:rPr lang="en-US" sz="2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vào</a:t>
            </a:r>
            <a:r>
              <a:rPr lang="en-US" sz="2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phần</a:t>
            </a:r>
            <a:r>
              <a:rPr lang="en-US" sz="2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menu </a:t>
            </a:r>
            <a:r>
              <a:rPr lang="en-US" sz="22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tiếp</a:t>
            </a:r>
            <a:r>
              <a:rPr lang="en-US" sz="2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theo.</a:t>
            </a:r>
            <a:endParaRPr lang="en-US" sz="22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Phần</a:t>
            </a:r>
            <a:r>
              <a:rPr lang="en-US" sz="2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Auto run </a:t>
            </a:r>
            <a:r>
              <a:rPr lang="en-US" sz="22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sẽ</a:t>
            </a:r>
            <a:r>
              <a:rPr lang="en-US" sz="2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tự</a:t>
            </a:r>
            <a:r>
              <a:rPr lang="en-US" sz="2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giải</a:t>
            </a:r>
            <a:r>
              <a:rPr lang="en-US" sz="2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đố</a:t>
            </a:r>
            <a:r>
              <a:rPr lang="en-US" sz="2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puzzle.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Phần</a:t>
            </a:r>
            <a:r>
              <a:rPr lang="en-US" sz="2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thoát</a:t>
            </a:r>
            <a:r>
              <a:rPr lang="en-US" sz="2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sẽ</a:t>
            </a:r>
            <a:r>
              <a:rPr lang="en-US" sz="2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ngay</a:t>
            </a:r>
            <a:r>
              <a:rPr lang="en-US" sz="2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lập</a:t>
            </a:r>
            <a:r>
              <a:rPr lang="en-US" sz="2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tức</a:t>
            </a:r>
            <a:r>
              <a:rPr lang="en-US" sz="2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kết</a:t>
            </a:r>
            <a:r>
              <a:rPr lang="en-US" sz="2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thức</a:t>
            </a:r>
            <a:r>
              <a:rPr lang="en-US" sz="2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chương</a:t>
            </a:r>
            <a:r>
              <a:rPr lang="en-US" sz="2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trình</a:t>
            </a:r>
            <a:endParaRPr lang="en-US" sz="22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>
            <a:spLocks noGrp="1"/>
          </p:cNvSpPr>
          <p:nvPr>
            <p:ph type="body" idx="1"/>
          </p:nvPr>
        </p:nvSpPr>
        <p:spPr>
          <a:xfrm>
            <a:off x="224245" y="1655807"/>
            <a:ext cx="3786051" cy="747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Phương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án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thực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hiện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6" name="Google Shape;12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718458" y="2267579"/>
            <a:ext cx="7289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Project trên được lập trình theo hướng đối tượng và hướng thủ tục , bao gồm các thành phần chính như :</a:t>
            </a:r>
            <a:endParaRPr lang="en-US" sz="2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8458" y="3020135"/>
            <a:ext cx="2756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Header file:</a:t>
            </a:r>
            <a:endParaRPr lang="en-US" sz="2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8458" y="3494028"/>
            <a:ext cx="114735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  <a:r>
              <a:rPr lang="en-US" sz="2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include&lt;</a:t>
            </a:r>
            <a:r>
              <a:rPr lang="en-US" sz="2000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iostream</a:t>
            </a:r>
            <a:r>
              <a:rPr lang="en-US" sz="2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   -   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dùng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để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xài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cin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#include&lt;</a:t>
            </a:r>
            <a:r>
              <a:rPr lang="en-US" sz="2000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windows.h</a:t>
            </a:r>
            <a:r>
              <a:rPr lang="en-US" sz="2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   -   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dùng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để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khai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báo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hàm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kiểu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dữ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liệu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#include&lt;</a:t>
            </a:r>
            <a:r>
              <a:rPr lang="en-US" sz="2000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iomanip</a:t>
            </a:r>
            <a:r>
              <a:rPr lang="en-US" sz="2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   -     </a:t>
            </a:r>
            <a:r>
              <a:rPr lang="en-US" sz="20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hứa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các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toán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tử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định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dạng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(manipulator).</a:t>
            </a:r>
          </a:p>
          <a:p>
            <a:r>
              <a:rPr lang="en-US" sz="2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#include&lt;</a:t>
            </a:r>
            <a:r>
              <a:rPr lang="en-US" sz="2000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fstream</a:t>
            </a:r>
            <a:r>
              <a:rPr lang="en-US" sz="2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   -   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dùng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để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đọc</a:t>
            </a:r>
            <a:r>
              <a:rPr 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/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ghi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file.</a:t>
            </a:r>
          </a:p>
          <a:p>
            <a:r>
              <a:rPr lang="en-US" sz="2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  <a:r>
              <a:rPr lang="en-US" sz="20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include &lt;queue</a:t>
            </a:r>
            <a:r>
              <a:rPr lang="en-US" sz="2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   -     </a:t>
            </a:r>
            <a:r>
              <a:rPr lang="vi-VN" sz="2000" b="1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có </a:t>
            </a:r>
            <a:r>
              <a:rPr lang="vi-VN" sz="20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chức năng lưu giữ đối tượng theo cơ chế First In First Out – FIFO.</a:t>
            </a:r>
            <a:endParaRPr lang="en-US" sz="2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en-US" sz="20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&lt;vector</a:t>
            </a:r>
            <a:r>
              <a:rPr lang="en-US" sz="2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   -     </a:t>
            </a:r>
            <a:r>
              <a:rPr lang="vi-VN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dùng </a:t>
            </a:r>
            <a:r>
              <a:rPr lang="vi-V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để chứa các đối tượng </a:t>
            </a:r>
            <a:r>
              <a:rPr lang="vi-VN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khác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  <a:endParaRPr lang="en-US" sz="2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en-US" sz="20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&lt;algorithm</a:t>
            </a:r>
            <a:r>
              <a:rPr lang="en-US" sz="2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   -     </a:t>
            </a:r>
            <a:r>
              <a:rPr lang="vi-VN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cung </a:t>
            </a:r>
            <a:r>
              <a:rPr lang="vi-V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cấp </a:t>
            </a:r>
            <a:r>
              <a:rPr lang="vi-VN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các </a:t>
            </a:r>
            <a:r>
              <a:rPr lang="vi-V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hàm liên quan đến các 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thuật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toán</a:t>
            </a:r>
            <a:r>
              <a:rPr lang="vi-V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 quan trọng như hàm sắp xếp – sort, tìm min, max…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endParaRPr lang="en-US" sz="2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endParaRPr lang="en-US" sz="20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476104" y="1933302"/>
            <a:ext cx="72890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Bảng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trò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chơi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:</a:t>
            </a:r>
          </a:p>
          <a:p>
            <a:pPr algn="just"/>
            <a:r>
              <a:rPr 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	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-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Bảng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trò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chơi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được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biểu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diễn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bằng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một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mảng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2d board[][],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trong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đó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mỗi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phần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tử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sẽ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đại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diện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tương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ứng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1 ô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trong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trò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chơi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puzzle.</a:t>
            </a:r>
            <a:endParaRPr lang="en-US" sz="2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9618" y="3790882"/>
            <a:ext cx="72890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Class player:</a:t>
            </a:r>
          </a:p>
          <a:p>
            <a:pPr algn="just"/>
            <a:r>
              <a:rPr 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	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-</a:t>
            </a:r>
            <a:r>
              <a:rPr lang="vi-VN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Có </a:t>
            </a:r>
            <a:r>
              <a:rPr lang="vi-V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một lớp Player với các thuộc tính name và level. Nó được sử dụng để lưu trữ thông tin người chơi. </a:t>
            </a:r>
            <a:endParaRPr lang="en-US" sz="2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612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476104" y="1933302"/>
            <a:ext cx="72890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Hàm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Main():</a:t>
            </a:r>
          </a:p>
          <a:p>
            <a:pPr algn="just"/>
            <a:r>
              <a:rPr 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	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-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Hàm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main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là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điểm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bắt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đầu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của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chương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trình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.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Chương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trình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sẽ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bắt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đầu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bằng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cách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hiển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thị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một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menu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chính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(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hàm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disp_o_menu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)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và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tùy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thuộc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vào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lựa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chọn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của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người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chơi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mà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chương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trình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sẽ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chạy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ra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sao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endParaRPr lang="en-US" sz="2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963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66207" y="1332410"/>
            <a:ext cx="72890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Cấp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độ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trò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chơi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và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tiến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trình</a:t>
            </a:r>
            <a:endParaRPr lang="en-US" sz="2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just"/>
            <a:r>
              <a:rPr 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       -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Trò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chơi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sẽ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có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những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cấp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độ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khác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nhau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được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biểu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bởi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các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mảng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khác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nhau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(level1,level2,…).</a:t>
            </a:r>
          </a:p>
          <a:p>
            <a:pPr algn="just"/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        -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Tiến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trình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của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người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chơi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sẽ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được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lưu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dưới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dạng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data.txt</a:t>
            </a:r>
          </a:p>
          <a:p>
            <a:pPr algn="just"/>
            <a:r>
              <a:rPr 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       -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Người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chơi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có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thể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tạo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được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nhiều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tài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khoản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khác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nhau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hoặc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chơi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lại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những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tài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khoản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cũ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đã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được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tạo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trước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đó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. </a:t>
            </a:r>
            <a:endParaRPr lang="en-US" sz="2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04608" y="3886955"/>
            <a:ext cx="72890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Hàm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game_play</a:t>
            </a:r>
            <a:endParaRPr lang="en-US" sz="2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just"/>
            <a:r>
              <a:rPr 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       -</a:t>
            </a:r>
            <a:r>
              <a:rPr lang="vi-V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Hàm game_play thực hiện cái tương tác trong trò chơi , cho phép người chơi thực hiện các bước di chuyển bằng các phím mũi </a:t>
            </a:r>
            <a:r>
              <a:rPr lang="vi-VN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tê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n.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Người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chơi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sẽ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lặp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lặp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lại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các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bước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di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chuyển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cho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đến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khi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hoàn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thành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được</a:t>
            </a:r>
            <a:r>
              <a:rPr 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 game.</a:t>
            </a:r>
            <a:endParaRPr lang="en-US" sz="2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127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1264</Words>
  <Application>Microsoft Office PowerPoint</Application>
  <PresentationFormat>Widescreen</PresentationFormat>
  <Paragraphs>120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Open Sans</vt:lpstr>
      <vt:lpstr>Times New Roman</vt:lpstr>
      <vt:lpstr>Office Theme</vt:lpstr>
      <vt:lpstr>TRƯỜNG ĐẠI HỌC GIAO THÔNG VẬN TẢI  THÀNH PHỐ HỒ CHÍ MINH</vt:lpstr>
      <vt:lpstr>Mục lục</vt:lpstr>
      <vt:lpstr>GIỚI THIỆU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GIAO THÔNG VẬN TẢI  THÀNH PHỐ HỒ CHÍ MINH</dc:title>
  <dc:creator>Khoan Nguyen</dc:creator>
  <cp:lastModifiedBy>trmhnhut</cp:lastModifiedBy>
  <cp:revision>22</cp:revision>
  <dcterms:created xsi:type="dcterms:W3CDTF">2021-11-26T15:20:10Z</dcterms:created>
  <dcterms:modified xsi:type="dcterms:W3CDTF">2024-01-28T10:24:54Z</dcterms:modified>
</cp:coreProperties>
</file>