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7" r:id="rId3"/>
    <p:sldId id="259" r:id="rId4"/>
    <p:sldId id="276" r:id="rId5"/>
    <p:sldId id="260" r:id="rId6"/>
    <p:sldId id="295" r:id="rId7"/>
    <p:sldId id="261" r:id="rId8"/>
    <p:sldId id="296" r:id="rId9"/>
    <p:sldId id="297" r:id="rId10"/>
    <p:sldId id="298" r:id="rId11"/>
    <p:sldId id="262" r:id="rId12"/>
    <p:sldId id="264" r:id="rId13"/>
    <p:sldId id="299" r:id="rId14"/>
    <p:sldId id="300" r:id="rId15"/>
    <p:sldId id="301" r:id="rId16"/>
    <p:sldId id="277" r:id="rId17"/>
    <p:sldId id="302" r:id="rId18"/>
    <p:sldId id="303" r:id="rId19"/>
    <p:sldId id="266" r:id="rId20"/>
    <p:sldId id="304" r:id="rId21"/>
    <p:sldId id="305" r:id="rId22"/>
    <p:sldId id="273" r:id="rId23"/>
    <p:sldId id="265" r:id="rId24"/>
    <p:sldId id="263" r:id="rId25"/>
    <p:sldId id="306" r:id="rId26"/>
    <p:sldId id="278"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Raleway" pitchFamily="2" charset="0"/>
      <p:regular r:id="rId33"/>
      <p:bold r:id="rId34"/>
      <p:italic r:id="rId35"/>
      <p:boldItalic r:id="rId36"/>
    </p:embeddedFont>
    <p:embeddedFont>
      <p:font typeface="Raleway ExtraBold" pitchFamily="2" charset="0"/>
      <p:bold r:id="rId37"/>
      <p:boldItalic r:id="rId38"/>
    </p:embeddedFont>
    <p:embeddedFont>
      <p:font typeface="Raleway Light"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B38ED6-E3F4-48B8-B591-4D4D8C20B893}">
  <a:tblStyle styleId="{40B38ED6-E3F4-48B8-B591-4D4D8C20B8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ED8FB7-C78C-4623-A07A-34E68938831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7" autoAdjust="0"/>
    <p:restoredTop sz="94660"/>
  </p:normalViewPr>
  <p:slideViewPr>
    <p:cSldViewPr snapToGrid="0">
      <p:cViewPr varScale="1">
        <p:scale>
          <a:sx n="151" d="100"/>
          <a:sy n="151" d="100"/>
        </p:scale>
        <p:origin x="282" y="13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292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909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60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998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820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284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42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458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866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398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48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9eea3ace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9eea3ace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30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077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697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Compact">
  <p:cSld name="TITLE_ONLY_1">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chemeClr val="accent1"/>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1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5570F10A-620D-4724-BCF8-310650EDC8B2}"/>
              </a:ext>
            </a:extLst>
          </p:cNvPr>
          <p:cNvPicPr>
            <a:picLocks noChangeAspect="1"/>
          </p:cNvPicPr>
          <p:nvPr userDrawn="1"/>
        </p:nvPicPr>
        <p:blipFill>
          <a:blip r:embed="rId11"/>
          <a:stretch>
            <a:fillRect/>
          </a:stretch>
        </p:blipFill>
        <p:spPr>
          <a:xfrm>
            <a:off x="7950263" y="66671"/>
            <a:ext cx="1070513" cy="2890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048390" y="1961270"/>
            <a:ext cx="7772400" cy="20973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chemeClr val="dk1"/>
                </a:solidFill>
              </a:rPr>
              <a:t>CÔNG NGHIỆP HÓA, HIỆN ĐẠI HÓA VÀ </a:t>
            </a:r>
            <a:r>
              <a:rPr lang="en" sz="4000" dirty="0">
                <a:solidFill>
                  <a:schemeClr val="bg1"/>
                </a:solidFill>
              </a:rPr>
              <a:t>HỘI NHẬP KINH TẾ QUỐC TẾ</a:t>
            </a:r>
            <a:r>
              <a:rPr lang="en" sz="4000" dirty="0">
                <a:solidFill>
                  <a:schemeClr val="dk1"/>
                </a:solidFill>
              </a:rPr>
              <a:t> CỦA VIỆT NAM</a:t>
            </a:r>
            <a:endParaRPr sz="4000" dirty="0"/>
          </a:p>
        </p:txBody>
      </p:sp>
      <p:grpSp>
        <p:nvGrpSpPr>
          <p:cNvPr id="62" name="Google Shape;62;p13"/>
          <p:cNvGrpSpPr/>
          <p:nvPr/>
        </p:nvGrpSpPr>
        <p:grpSpPr>
          <a:xfrm>
            <a:off x="7864658" y="371176"/>
            <a:ext cx="896264" cy="896314"/>
            <a:chOff x="570875" y="4322250"/>
            <a:chExt cx="443300" cy="443325"/>
          </a:xfrm>
        </p:grpSpPr>
        <p:sp>
          <p:nvSpPr>
            <p:cNvPr id="63" name="Google Shape;63;p1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Cách mạng </a:t>
            </a:r>
            <a:r>
              <a:rPr lang="en" sz="3200" dirty="0">
                <a:solidFill>
                  <a:schemeClr val="accent1"/>
                </a:solidFill>
              </a:rPr>
              <a:t>công nghiệp </a:t>
            </a:r>
            <a:r>
              <a:rPr lang="en" sz="3200" dirty="0"/>
              <a:t>lần thứ tư</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Được</a:t>
            </a:r>
            <a:r>
              <a:rPr lang="en-US" dirty="0"/>
              <a:t> </a:t>
            </a:r>
            <a:r>
              <a:rPr lang="en-US" dirty="0" err="1"/>
              <a:t>đề</a:t>
            </a:r>
            <a:r>
              <a:rPr lang="en-US" dirty="0"/>
              <a:t> </a:t>
            </a:r>
            <a:r>
              <a:rPr lang="en-US" dirty="0" err="1"/>
              <a:t>cập</a:t>
            </a:r>
            <a:r>
              <a:rPr lang="en-US" dirty="0"/>
              <a:t> </a:t>
            </a:r>
            <a:r>
              <a:rPr lang="en-US" dirty="0" err="1"/>
              <a:t>lần</a:t>
            </a:r>
            <a:r>
              <a:rPr lang="en-US" dirty="0"/>
              <a:t> </a:t>
            </a:r>
            <a:r>
              <a:rPr lang="en-US" dirty="0" err="1"/>
              <a:t>đầu</a:t>
            </a:r>
            <a:r>
              <a:rPr lang="en-US" dirty="0"/>
              <a:t> </a:t>
            </a:r>
            <a:r>
              <a:rPr lang="en-US" dirty="0" err="1"/>
              <a:t>tiên</a:t>
            </a:r>
            <a:r>
              <a:rPr lang="en-US" dirty="0"/>
              <a:t> </a:t>
            </a:r>
            <a:r>
              <a:rPr lang="en-US" dirty="0" err="1"/>
              <a:t>tại</a:t>
            </a:r>
            <a:r>
              <a:rPr lang="en-US" dirty="0"/>
              <a:t> </a:t>
            </a:r>
            <a:r>
              <a:rPr lang="en-US" dirty="0" err="1"/>
              <a:t>hội</a:t>
            </a:r>
            <a:r>
              <a:rPr lang="en-US" dirty="0"/>
              <a:t> </a:t>
            </a:r>
            <a:r>
              <a:rPr lang="en-US" dirty="0" err="1"/>
              <a:t>chơi</a:t>
            </a:r>
            <a:r>
              <a:rPr lang="en-US" dirty="0"/>
              <a:t> </a:t>
            </a:r>
            <a:r>
              <a:rPr lang="en-US" dirty="0" err="1"/>
              <a:t>triển</a:t>
            </a:r>
            <a:r>
              <a:rPr lang="en-US" dirty="0"/>
              <a:t> </a:t>
            </a:r>
            <a:r>
              <a:rPr lang="en-US" dirty="0" err="1"/>
              <a:t>lãm</a:t>
            </a:r>
            <a:r>
              <a:rPr lang="en-US" dirty="0"/>
              <a:t> </a:t>
            </a:r>
            <a:r>
              <a:rPr lang="en-US" dirty="0" err="1"/>
              <a:t>công</a:t>
            </a:r>
            <a:r>
              <a:rPr lang="en-US" dirty="0"/>
              <a:t> </a:t>
            </a:r>
            <a:r>
              <a:rPr lang="en-US" dirty="0" err="1"/>
              <a:t>nghệ</a:t>
            </a:r>
            <a:r>
              <a:rPr lang="en-US" dirty="0"/>
              <a:t> Hannover (CHLB </a:t>
            </a:r>
            <a:r>
              <a:rPr lang="en-US" dirty="0" err="1"/>
              <a:t>Đức</a:t>
            </a:r>
            <a:r>
              <a:rPr lang="en-US" dirty="0"/>
              <a:t>) </a:t>
            </a:r>
            <a:r>
              <a:rPr lang="en-US" dirty="0" err="1"/>
              <a:t>năm</a:t>
            </a:r>
            <a:r>
              <a:rPr lang="en-US" dirty="0"/>
              <a:t> 2011 </a:t>
            </a:r>
            <a:r>
              <a:rPr lang="en-US" dirty="0" err="1"/>
              <a:t>và</a:t>
            </a:r>
            <a:r>
              <a:rPr lang="en-US" dirty="0"/>
              <a:t> </a:t>
            </a:r>
            <a:r>
              <a:rPr lang="en-US" dirty="0" err="1"/>
              <a:t>được</a:t>
            </a:r>
            <a:r>
              <a:rPr lang="en-US" dirty="0"/>
              <a:t> </a:t>
            </a:r>
            <a:r>
              <a:rPr lang="en-US" dirty="0" err="1"/>
              <a:t>chính</a:t>
            </a:r>
            <a:r>
              <a:rPr lang="en-US" dirty="0"/>
              <a:t> </a:t>
            </a:r>
            <a:r>
              <a:rPr lang="en-US" dirty="0" err="1"/>
              <a:t>phủ</a:t>
            </a:r>
            <a:r>
              <a:rPr lang="en-US" dirty="0"/>
              <a:t> </a:t>
            </a:r>
            <a:r>
              <a:rPr lang="en-US" dirty="0" err="1"/>
              <a:t>Đức</a:t>
            </a:r>
            <a:r>
              <a:rPr lang="en-US" dirty="0"/>
              <a:t> </a:t>
            </a:r>
            <a:r>
              <a:rPr lang="en-US" dirty="0" err="1"/>
              <a:t>đưa</a:t>
            </a:r>
            <a:r>
              <a:rPr lang="en-US" dirty="0"/>
              <a:t> </a:t>
            </a:r>
            <a:r>
              <a:rPr lang="en-US" dirty="0" err="1"/>
              <a:t>vào</a:t>
            </a:r>
            <a:r>
              <a:rPr lang="en-US" dirty="0"/>
              <a:t> “</a:t>
            </a:r>
            <a:r>
              <a:rPr lang="en-US" dirty="0" err="1"/>
              <a:t>kết</a:t>
            </a:r>
            <a:r>
              <a:rPr lang="en-US" dirty="0"/>
              <a:t> </a:t>
            </a:r>
            <a:r>
              <a:rPr lang="en-US" dirty="0" err="1"/>
              <a:t>hoạch</a:t>
            </a:r>
            <a:r>
              <a:rPr lang="en-US" dirty="0"/>
              <a:t> </a:t>
            </a:r>
            <a:r>
              <a:rPr lang="en-US" dirty="0" err="1"/>
              <a:t>hành</a:t>
            </a:r>
            <a:r>
              <a:rPr lang="en-US" dirty="0"/>
              <a:t> </a:t>
            </a:r>
            <a:r>
              <a:rPr lang="en-US" dirty="0" err="1"/>
              <a:t>động</a:t>
            </a:r>
            <a:r>
              <a:rPr lang="en-US" dirty="0"/>
              <a:t> </a:t>
            </a:r>
            <a:r>
              <a:rPr lang="en-US" dirty="0" err="1"/>
              <a:t>chiến</a:t>
            </a:r>
            <a:r>
              <a:rPr lang="en-US" dirty="0"/>
              <a:t> </a:t>
            </a:r>
            <a:r>
              <a:rPr lang="en-US" dirty="0" err="1"/>
              <a:t>lược</a:t>
            </a:r>
            <a:r>
              <a:rPr lang="en-US" dirty="0"/>
              <a:t> </a:t>
            </a:r>
            <a:r>
              <a:rPr lang="en-US" dirty="0" err="1"/>
              <a:t>công</a:t>
            </a:r>
            <a:r>
              <a:rPr lang="en-US" dirty="0"/>
              <a:t> </a:t>
            </a:r>
            <a:r>
              <a:rPr lang="en-US" dirty="0" err="1"/>
              <a:t>nghệ</a:t>
            </a:r>
            <a:r>
              <a:rPr lang="en-US" dirty="0"/>
              <a:t> </a:t>
            </a:r>
            <a:r>
              <a:rPr lang="en-US" dirty="0" err="1"/>
              <a:t>cao</a:t>
            </a:r>
            <a:r>
              <a:rPr lang="en-US" dirty="0"/>
              <a:t>” </a:t>
            </a:r>
            <a:r>
              <a:rPr lang="en-US" dirty="0" err="1"/>
              <a:t>năm</a:t>
            </a:r>
            <a:r>
              <a:rPr lang="en-US" dirty="0"/>
              <a:t> 2012</a:t>
            </a:r>
          </a:p>
          <a:p>
            <a:pPr marL="457200" lvl="0" indent="-342900" algn="l" rtl="0">
              <a:spcBef>
                <a:spcPts val="600"/>
              </a:spcBef>
              <a:spcAft>
                <a:spcPts val="0"/>
              </a:spcAft>
              <a:buSzPts val="1800"/>
              <a:buChar char="●"/>
            </a:pPr>
            <a:r>
              <a:rPr lang="en-US" dirty="0" err="1"/>
              <a:t>Đặc</a:t>
            </a:r>
            <a:r>
              <a:rPr lang="en-US" dirty="0"/>
              <a:t> </a:t>
            </a:r>
            <a:r>
              <a:rPr lang="en-US" dirty="0" err="1"/>
              <a:t>trưng</a:t>
            </a:r>
            <a:r>
              <a:rPr lang="en-US" dirty="0"/>
              <a:t> </a:t>
            </a:r>
            <a:r>
              <a:rPr lang="en-US" dirty="0" err="1"/>
              <a:t>là</a:t>
            </a:r>
            <a:r>
              <a:rPr lang="en-US" dirty="0"/>
              <a:t> </a:t>
            </a:r>
            <a:r>
              <a:rPr lang="en-US" dirty="0" err="1"/>
              <a:t>sự</a:t>
            </a:r>
            <a:r>
              <a:rPr lang="en-US" dirty="0"/>
              <a:t> </a:t>
            </a:r>
            <a:r>
              <a:rPr lang="en-US" dirty="0" err="1"/>
              <a:t>xuất</a:t>
            </a:r>
            <a:r>
              <a:rPr lang="en-US" dirty="0"/>
              <a:t> </a:t>
            </a:r>
            <a:r>
              <a:rPr lang="en-US" dirty="0" err="1"/>
              <a:t>hiện</a:t>
            </a:r>
            <a:r>
              <a:rPr lang="en-US" dirty="0"/>
              <a:t> </a:t>
            </a:r>
            <a:r>
              <a:rPr lang="en-US" dirty="0" err="1"/>
              <a:t>của</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mới</a:t>
            </a:r>
            <a:r>
              <a:rPr lang="en-US" dirty="0"/>
              <a:t> </a:t>
            </a:r>
            <a:r>
              <a:rPr lang="en-US" dirty="0" err="1"/>
              <a:t>có</a:t>
            </a:r>
            <a:r>
              <a:rPr lang="en-US" dirty="0"/>
              <a:t> </a:t>
            </a:r>
            <a:r>
              <a:rPr lang="en-US" dirty="0" err="1"/>
              <a:t>tính</a:t>
            </a:r>
            <a:r>
              <a:rPr lang="en-US" dirty="0"/>
              <a:t> </a:t>
            </a:r>
            <a:r>
              <a:rPr lang="en-US" dirty="0" err="1"/>
              <a:t>đột</a:t>
            </a:r>
            <a:r>
              <a:rPr lang="en-US" dirty="0"/>
              <a:t> </a:t>
            </a:r>
            <a:r>
              <a:rPr lang="en-US" dirty="0" err="1"/>
              <a:t>phá</a:t>
            </a:r>
            <a:r>
              <a:rPr lang="en-US" dirty="0"/>
              <a:t> </a:t>
            </a:r>
            <a:r>
              <a:rPr lang="en-US" dirty="0" err="1"/>
              <a:t>về</a:t>
            </a:r>
            <a:r>
              <a:rPr lang="en-US" dirty="0"/>
              <a:t> </a:t>
            </a:r>
            <a:r>
              <a:rPr lang="en-US" dirty="0" err="1"/>
              <a:t>chất</a:t>
            </a:r>
            <a:r>
              <a:rPr lang="en-US" dirty="0"/>
              <a:t> </a:t>
            </a:r>
            <a:r>
              <a:rPr lang="en-US" dirty="0" err="1"/>
              <a:t>như</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big data, in 3D</a:t>
            </a:r>
            <a:endParaRPr dirty="0"/>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4" name="Picture 3">
            <a:extLst>
              <a:ext uri="{FF2B5EF4-FFF2-40B4-BE49-F238E27FC236}">
                <a16:creationId xmlns:a16="http://schemas.microsoft.com/office/drawing/2014/main" id="{E7FCC27F-76D5-433A-AD8A-B27FA34D2276}"/>
              </a:ext>
            </a:extLst>
          </p:cNvPr>
          <p:cNvPicPr>
            <a:picLocks noChangeAspect="1"/>
          </p:cNvPicPr>
          <p:nvPr/>
        </p:nvPicPr>
        <p:blipFill>
          <a:blip r:embed="rId3"/>
          <a:stretch>
            <a:fillRect/>
          </a:stretch>
        </p:blipFill>
        <p:spPr>
          <a:xfrm>
            <a:off x="6037119" y="2047440"/>
            <a:ext cx="2567281" cy="1749174"/>
          </a:xfrm>
          <a:prstGeom prst="rect">
            <a:avLst/>
          </a:prstGeom>
          <a:ln>
            <a:noFill/>
          </a:ln>
          <a:effectLst>
            <a:softEdge rad="112500"/>
          </a:effectLst>
        </p:spPr>
      </p:pic>
      <p:grpSp>
        <p:nvGrpSpPr>
          <p:cNvPr id="12" name="Google Shape;108;p18">
            <a:extLst>
              <a:ext uri="{FF2B5EF4-FFF2-40B4-BE49-F238E27FC236}">
                <a16:creationId xmlns:a16="http://schemas.microsoft.com/office/drawing/2014/main" id="{C62F9E3F-CAF7-4953-8A31-13413FC6177E}"/>
              </a:ext>
            </a:extLst>
          </p:cNvPr>
          <p:cNvGrpSpPr/>
          <p:nvPr/>
        </p:nvGrpSpPr>
        <p:grpSpPr>
          <a:xfrm>
            <a:off x="8119638" y="400050"/>
            <a:ext cx="539546" cy="705535"/>
            <a:chOff x="6730350" y="2315900"/>
            <a:chExt cx="257700" cy="420100"/>
          </a:xfrm>
        </p:grpSpPr>
        <p:sp>
          <p:nvSpPr>
            <p:cNvPr id="13" name="Google Shape;109;p18">
              <a:extLst>
                <a:ext uri="{FF2B5EF4-FFF2-40B4-BE49-F238E27FC236}">
                  <a16:creationId xmlns:a16="http://schemas.microsoft.com/office/drawing/2014/main" id="{CA4201CE-8F4B-42FF-B3FC-233190D152FC}"/>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p18">
              <a:extLst>
                <a:ext uri="{FF2B5EF4-FFF2-40B4-BE49-F238E27FC236}">
                  <a16:creationId xmlns:a16="http://schemas.microsoft.com/office/drawing/2014/main" id="{04301260-904A-49CA-82D0-3BDADC8A6DC2}"/>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p18">
              <a:extLst>
                <a:ext uri="{FF2B5EF4-FFF2-40B4-BE49-F238E27FC236}">
                  <a16:creationId xmlns:a16="http://schemas.microsoft.com/office/drawing/2014/main" id="{10379FD0-11E6-4A30-81A4-C13E73F77297}"/>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p18">
              <a:extLst>
                <a:ext uri="{FF2B5EF4-FFF2-40B4-BE49-F238E27FC236}">
                  <a16:creationId xmlns:a16="http://schemas.microsoft.com/office/drawing/2014/main" id="{01EF4924-B6EA-499A-843B-BBD4B0084FE4}"/>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p18">
              <a:extLst>
                <a:ext uri="{FF2B5EF4-FFF2-40B4-BE49-F238E27FC236}">
                  <a16:creationId xmlns:a16="http://schemas.microsoft.com/office/drawing/2014/main" id="{273A5E9F-9888-4547-B03F-CB09E5D03C8B}"/>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550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685800" y="2269150"/>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tx1"/>
                </a:solidFill>
              </a:rPr>
              <a:t>Vai trò của </a:t>
            </a:r>
            <a:r>
              <a:rPr lang="en" sz="3600" dirty="0">
                <a:solidFill>
                  <a:schemeClr val="accent1"/>
                </a:solidFill>
              </a:rPr>
              <a:t>cách mạng công nghiệp </a:t>
            </a:r>
            <a:r>
              <a:rPr lang="en" sz="3600" dirty="0">
                <a:solidFill>
                  <a:schemeClr val="tx1"/>
                </a:solidFill>
              </a:rPr>
              <a:t>với sự phát triển</a:t>
            </a:r>
            <a:endParaRPr sz="3600" dirty="0">
              <a:solidFill>
                <a:schemeClr val="tx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909300" y="490992"/>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Vai trò của </a:t>
            </a:r>
            <a:r>
              <a:rPr lang="en" sz="3200" dirty="0">
                <a:solidFill>
                  <a:schemeClr val="accent1"/>
                </a:solidFill>
              </a:rPr>
              <a:t>cách mạng công nghiệp</a:t>
            </a:r>
            <a:r>
              <a:rPr lang="en" sz="3200" dirty="0"/>
              <a:t> với phát triển</a:t>
            </a:r>
            <a:endParaRPr sz="3200" dirty="0"/>
          </a:p>
        </p:txBody>
      </p:sp>
      <p:sp>
        <p:nvSpPr>
          <p:cNvPr id="148" name="Google Shape;148;p21"/>
          <p:cNvSpPr txBox="1">
            <a:spLocks noGrp="1"/>
          </p:cNvSpPr>
          <p:nvPr>
            <p:ph type="body" idx="1"/>
          </p:nvPr>
        </p:nvSpPr>
        <p:spPr>
          <a:xfrm>
            <a:off x="685849" y="1640574"/>
            <a:ext cx="2332200" cy="29497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t>Một</a:t>
            </a:r>
            <a:r>
              <a:rPr lang="en-US" b="1" dirty="0"/>
              <a:t> </a:t>
            </a:r>
            <a:r>
              <a:rPr lang="en-US" b="1" dirty="0" err="1"/>
              <a:t>là</a:t>
            </a:r>
            <a:r>
              <a:rPr lang="en-US" b="1" dirty="0"/>
              <a:t>, </a:t>
            </a:r>
            <a:r>
              <a:rPr lang="en-US" b="1" dirty="0" err="1"/>
              <a:t>thúc</a:t>
            </a:r>
            <a:r>
              <a:rPr lang="en-US" b="1" dirty="0"/>
              <a:t> </a:t>
            </a:r>
            <a:r>
              <a:rPr lang="en-US" b="1" dirty="0" err="1"/>
              <a:t>đẩy</a:t>
            </a:r>
            <a:r>
              <a:rPr lang="en-US" b="1" dirty="0"/>
              <a:t> </a:t>
            </a:r>
            <a:r>
              <a:rPr lang="en-US" b="1" dirty="0" err="1"/>
              <a:t>sự</a:t>
            </a:r>
            <a:r>
              <a:rPr lang="en-US" b="1" dirty="0"/>
              <a:t> </a:t>
            </a:r>
            <a:r>
              <a:rPr lang="en-US" b="1" dirty="0" err="1"/>
              <a:t>phát</a:t>
            </a:r>
            <a:r>
              <a:rPr lang="en-US" b="1" dirty="0"/>
              <a:t> </a:t>
            </a:r>
            <a:r>
              <a:rPr lang="en-US" b="1" dirty="0" err="1"/>
              <a:t>triển</a:t>
            </a:r>
            <a:r>
              <a:rPr lang="en-US" b="1" dirty="0"/>
              <a:t> </a:t>
            </a:r>
            <a:r>
              <a:rPr lang="en-US" b="1" dirty="0" err="1"/>
              <a:t>của</a:t>
            </a:r>
            <a:r>
              <a:rPr lang="en-US" b="1" dirty="0"/>
              <a:t> </a:t>
            </a:r>
            <a:r>
              <a:rPr lang="en-US" b="1" dirty="0" err="1"/>
              <a:t>lực</a:t>
            </a:r>
            <a:r>
              <a:rPr lang="en-US" b="1" dirty="0"/>
              <a:t> </a:t>
            </a:r>
            <a:r>
              <a:rPr lang="en-US" b="1" dirty="0" err="1"/>
              <a:t>lượng</a:t>
            </a:r>
            <a:r>
              <a:rPr lang="en-US" b="1" dirty="0"/>
              <a:t> </a:t>
            </a:r>
            <a:r>
              <a:rPr lang="en-US" b="1" dirty="0" err="1"/>
              <a:t>sản</a:t>
            </a:r>
            <a:r>
              <a:rPr lang="en-US" b="1" dirty="0"/>
              <a:t> </a:t>
            </a:r>
            <a:r>
              <a:rPr lang="en-US" b="1" dirty="0" err="1"/>
              <a:t>xuất</a:t>
            </a:r>
            <a:endParaRPr b="1" dirty="0"/>
          </a:p>
          <a:p>
            <a:pPr marL="0" lvl="0" indent="0" algn="l" rtl="0">
              <a:spcBef>
                <a:spcPts val="600"/>
              </a:spcBef>
              <a:spcAft>
                <a:spcPts val="0"/>
              </a:spcAft>
              <a:buNone/>
            </a:pPr>
            <a:r>
              <a:rPr lang="en-US" dirty="0"/>
              <a:t>C</a:t>
            </a:r>
            <a:r>
              <a:rPr lang="en" dirty="0"/>
              <a:t>ác cuộc cách mạng công nghiệp có tác động vô cùng to lớn đến sự phát triển lực lượng sản xuất ở các quốc gia, đồng thời tác động mạnh mẽ tới cấu trúc và vai trò của các nhân tô trong lực lượng sản xuất xã hội</a:t>
            </a:r>
            <a:endParaRPr dirty="0"/>
          </a:p>
        </p:txBody>
      </p:sp>
      <p:sp>
        <p:nvSpPr>
          <p:cNvPr id="149" name="Google Shape;149;p21"/>
          <p:cNvSpPr txBox="1">
            <a:spLocks noGrp="1"/>
          </p:cNvSpPr>
          <p:nvPr>
            <p:ph type="body" idx="2"/>
          </p:nvPr>
        </p:nvSpPr>
        <p:spPr>
          <a:xfrm>
            <a:off x="3318449" y="1640574"/>
            <a:ext cx="2332200" cy="284119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Hai </a:t>
            </a:r>
            <a:r>
              <a:rPr lang="en-US" b="1" dirty="0" err="1"/>
              <a:t>là</a:t>
            </a:r>
            <a:r>
              <a:rPr lang="en-US" b="1" dirty="0"/>
              <a:t>, </a:t>
            </a:r>
            <a:r>
              <a:rPr lang="en-US" b="1" dirty="0" err="1"/>
              <a:t>thúc</a:t>
            </a:r>
            <a:r>
              <a:rPr lang="en-US" b="1" dirty="0"/>
              <a:t> </a:t>
            </a:r>
            <a:r>
              <a:rPr lang="en-US" b="1" dirty="0" err="1"/>
              <a:t>đẩy</a:t>
            </a:r>
            <a:r>
              <a:rPr lang="en-US" b="1" dirty="0"/>
              <a:t> </a:t>
            </a:r>
            <a:r>
              <a:rPr lang="en-US" b="1" dirty="0" err="1"/>
              <a:t>hoàn</a:t>
            </a:r>
            <a:r>
              <a:rPr lang="en-US" b="1" dirty="0"/>
              <a:t> </a:t>
            </a:r>
            <a:r>
              <a:rPr lang="en-US" b="1" dirty="0" err="1"/>
              <a:t>thiện</a:t>
            </a:r>
            <a:r>
              <a:rPr lang="en-US" b="1" dirty="0"/>
              <a:t> </a:t>
            </a:r>
            <a:r>
              <a:rPr lang="en-US" b="1" dirty="0" err="1"/>
              <a:t>quan</a:t>
            </a:r>
            <a:r>
              <a:rPr lang="en-US" b="1" dirty="0"/>
              <a:t> </a:t>
            </a:r>
            <a:r>
              <a:rPr lang="en-US" b="1" dirty="0" err="1"/>
              <a:t>hệ</a:t>
            </a:r>
            <a:r>
              <a:rPr lang="en-US" b="1" dirty="0"/>
              <a:t> </a:t>
            </a:r>
            <a:r>
              <a:rPr lang="en-US" b="1" dirty="0" err="1"/>
              <a:t>sản</a:t>
            </a:r>
            <a:r>
              <a:rPr lang="en-US" b="1" dirty="0"/>
              <a:t> </a:t>
            </a:r>
            <a:r>
              <a:rPr lang="en-US" b="1" dirty="0" err="1"/>
              <a:t>xuất</a:t>
            </a:r>
            <a:endParaRPr b="1" dirty="0"/>
          </a:p>
          <a:p>
            <a:pPr marL="0" lvl="0" indent="0" algn="l" rtl="0">
              <a:spcBef>
                <a:spcPts val="600"/>
              </a:spcBef>
              <a:spcAft>
                <a:spcPts val="0"/>
              </a:spcAft>
              <a:buNone/>
            </a:pPr>
            <a:r>
              <a:rPr lang="en-US" dirty="0"/>
              <a:t>C</a:t>
            </a:r>
            <a:r>
              <a:rPr lang="en" dirty="0"/>
              <a:t>ác cuộc cách mạng công nghiệp tạo sự phát triển nhảy vọt về chất trong lực lượng sản xuất và phát triển này tất yếu dẫn đến điều chỉnh, phát triển và hoàn thiện quan hệ sản xuất xã hội</a:t>
            </a:r>
            <a:endParaRPr dirty="0"/>
          </a:p>
        </p:txBody>
      </p:sp>
      <p:sp>
        <p:nvSpPr>
          <p:cNvPr id="150" name="Google Shape;150;p21"/>
          <p:cNvSpPr txBox="1">
            <a:spLocks noGrp="1"/>
          </p:cNvSpPr>
          <p:nvPr>
            <p:ph type="body" idx="3"/>
          </p:nvPr>
        </p:nvSpPr>
        <p:spPr>
          <a:xfrm>
            <a:off x="5951049" y="1640573"/>
            <a:ext cx="2332200" cy="284118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Ba là, thúc đẩy đổi mới phương thức quản trị phát triển</a:t>
            </a:r>
            <a:endParaRPr b="1" dirty="0"/>
          </a:p>
          <a:p>
            <a:pPr marL="0" lvl="0" indent="0" algn="l" rtl="0">
              <a:spcBef>
                <a:spcPts val="600"/>
              </a:spcBef>
              <a:spcAft>
                <a:spcPts val="0"/>
              </a:spcAft>
              <a:buNone/>
            </a:pPr>
            <a:r>
              <a:rPr lang="en-US" dirty="0" err="1"/>
              <a:t>Phương</a:t>
            </a:r>
            <a:r>
              <a:rPr lang="en-US" dirty="0"/>
              <a:t> </a:t>
            </a:r>
            <a:r>
              <a:rPr lang="en-US" dirty="0" err="1"/>
              <a:t>thức</a:t>
            </a:r>
            <a:r>
              <a:rPr lang="en-US" dirty="0"/>
              <a:t> </a:t>
            </a:r>
            <a:r>
              <a:rPr lang="en-US" dirty="0" err="1"/>
              <a:t>quản</a:t>
            </a:r>
            <a:r>
              <a:rPr lang="en-US" dirty="0"/>
              <a:t> </a:t>
            </a:r>
            <a:r>
              <a:rPr lang="en-US" dirty="0" err="1"/>
              <a:t>trị</a:t>
            </a:r>
            <a:r>
              <a:rPr lang="en-US" dirty="0"/>
              <a:t>, </a:t>
            </a:r>
            <a:r>
              <a:rPr lang="en-US" dirty="0" err="1"/>
              <a:t>điều</a:t>
            </a:r>
            <a:r>
              <a:rPr lang="en-US" dirty="0"/>
              <a:t> </a:t>
            </a:r>
            <a:r>
              <a:rPr lang="en-US" dirty="0" err="1"/>
              <a:t>hành</a:t>
            </a:r>
            <a:r>
              <a:rPr lang="en-US" dirty="0"/>
              <a:t> </a:t>
            </a:r>
            <a:r>
              <a:rPr lang="en-US" dirty="0" err="1"/>
              <a:t>của</a:t>
            </a:r>
            <a:r>
              <a:rPr lang="en-US" dirty="0"/>
              <a:t> </a:t>
            </a:r>
            <a:r>
              <a:rPr lang="en-US" dirty="0" err="1"/>
              <a:t>chính</a:t>
            </a:r>
            <a:r>
              <a:rPr lang="en-US" dirty="0"/>
              <a:t> </a:t>
            </a:r>
            <a:r>
              <a:rPr lang="en-US" dirty="0" err="1"/>
              <a:t>phủ</a:t>
            </a:r>
            <a:r>
              <a:rPr lang="en-US" dirty="0"/>
              <a:t> </a:t>
            </a:r>
            <a:r>
              <a:rPr lang="en-US" dirty="0" err="1"/>
              <a:t>có</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để</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công</a:t>
            </a:r>
            <a:r>
              <a:rPr lang="en-US" dirty="0"/>
              <a:t> </a:t>
            </a:r>
            <a:r>
              <a:rPr lang="en-US" dirty="0" err="1"/>
              <a:t>nghệ</a:t>
            </a:r>
            <a:r>
              <a:rPr lang="en-US" dirty="0"/>
              <a:t> </a:t>
            </a:r>
            <a:r>
              <a:rPr lang="en-US" dirty="0" err="1"/>
              <a:t>mới</a:t>
            </a:r>
            <a:r>
              <a:rPr lang="en-US" dirty="0"/>
              <a:t>, </a:t>
            </a:r>
            <a:r>
              <a:rPr lang="en-US" dirty="0" err="1"/>
              <a:t>hình</a:t>
            </a:r>
            <a:r>
              <a:rPr lang="en-US" dirty="0"/>
              <a:t> </a:t>
            </a:r>
            <a:r>
              <a:rPr lang="en-US" dirty="0" err="1"/>
              <a:t>thành</a:t>
            </a:r>
            <a:r>
              <a:rPr lang="en-US" dirty="0"/>
              <a:t> </a:t>
            </a:r>
            <a:r>
              <a:rPr lang="en-US" dirty="0" err="1"/>
              <a:t>hệ</a:t>
            </a:r>
            <a:r>
              <a:rPr lang="en-US" dirty="0"/>
              <a:t> </a:t>
            </a:r>
            <a:r>
              <a:rPr lang="en-US" dirty="0" err="1"/>
              <a:t>thống</a:t>
            </a:r>
            <a:r>
              <a:rPr lang="en-US" dirty="0"/>
              <a:t> tin </a:t>
            </a:r>
            <a:r>
              <a:rPr lang="en-US" dirty="0" err="1"/>
              <a:t>học</a:t>
            </a:r>
            <a:r>
              <a:rPr lang="en-US" dirty="0"/>
              <a:t> </a:t>
            </a:r>
            <a:r>
              <a:rPr lang="en-US" dirty="0" err="1"/>
              <a:t>hóa</a:t>
            </a:r>
            <a:r>
              <a:rPr lang="en-US" dirty="0"/>
              <a:t> </a:t>
            </a:r>
            <a:r>
              <a:rPr lang="en-US" dirty="0" err="1"/>
              <a:t>trong</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chính</a:t>
            </a:r>
            <a:r>
              <a:rPr lang="en-US" dirty="0"/>
              <a:t> </a:t>
            </a:r>
            <a:r>
              <a:rPr lang="en-US" dirty="0" err="1"/>
              <a:t>phủ</a:t>
            </a:r>
            <a:r>
              <a:rPr lang="en-US" dirty="0"/>
              <a:t> </a:t>
            </a:r>
            <a:r>
              <a:rPr lang="en-US" dirty="0" err="1"/>
              <a:t>điện</a:t>
            </a:r>
            <a:r>
              <a:rPr lang="en-US" dirty="0"/>
              <a:t> </a:t>
            </a:r>
            <a:r>
              <a:rPr lang="en-US" dirty="0" err="1"/>
              <a:t>tử</a:t>
            </a:r>
            <a:r>
              <a:rPr lang="en-US" dirty="0"/>
              <a:t>.</a:t>
            </a:r>
            <a:endParaRPr dirty="0"/>
          </a:p>
          <a:p>
            <a:pPr marL="0" lvl="0" indent="0" algn="l" rtl="0">
              <a:spcBef>
                <a:spcPts val="600"/>
              </a:spcBef>
              <a:spcAft>
                <a:spcPts val="0"/>
              </a:spcAft>
              <a:buNone/>
            </a:pPr>
            <a:endParaRPr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152" name="Google Shape;152;p21"/>
          <p:cNvSpPr/>
          <p:nvPr/>
        </p:nvSpPr>
        <p:spPr>
          <a:xfrm>
            <a:off x="8055177" y="431800"/>
            <a:ext cx="676073" cy="65703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accent1"/>
                </a:solidFill>
                <a:latin typeface="Raleway ExtraBold"/>
                <a:ea typeface="Raleway ExtraBold"/>
                <a:cs typeface="Raleway ExtraBold"/>
                <a:sym typeface="Raleway ExtraBold"/>
              </a:rPr>
              <a:t>1.1.2. </a:t>
            </a:r>
            <a:r>
              <a:rPr lang="en-US" sz="3600" dirty="0" err="1">
                <a:solidFill>
                  <a:schemeClr val="accent1"/>
                </a:solidFill>
                <a:latin typeface="Raleway ExtraBold"/>
                <a:ea typeface="Raleway ExtraBold"/>
                <a:cs typeface="Raleway ExtraBold"/>
                <a:sym typeface="Raleway ExtraBold"/>
              </a:rPr>
              <a:t>Công</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nghiệp</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hóa</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và</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các</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mô</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hình</a:t>
            </a:r>
            <a:r>
              <a:rPr lang="en-US" sz="3600" dirty="0">
                <a:solidFill>
                  <a:schemeClr val="tx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công</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nghiệp</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hóa</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trên</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thế</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giới</a:t>
            </a:r>
            <a:endParaRPr sz="1400" dirty="0">
              <a:solidFill>
                <a:schemeClr val="tx1"/>
              </a:solidFill>
            </a:endParaRPr>
          </a:p>
        </p:txBody>
      </p:sp>
      <p:grpSp>
        <p:nvGrpSpPr>
          <p:cNvPr id="357" name="Google Shape;357;p33"/>
          <p:cNvGrpSpPr/>
          <p:nvPr/>
        </p:nvGrpSpPr>
        <p:grpSpPr>
          <a:xfrm>
            <a:off x="7864658" y="469900"/>
            <a:ext cx="891992" cy="797590"/>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0438FF4-D3F9-4CB0-919B-A20BCAC8E3B5}"/>
              </a:ext>
            </a:extLst>
          </p:cNvPr>
          <p:cNvPicPr>
            <a:picLocks noChangeAspect="1"/>
          </p:cNvPicPr>
          <p:nvPr/>
        </p:nvPicPr>
        <p:blipFill>
          <a:blip r:embed="rId3"/>
          <a:stretch>
            <a:fillRect/>
          </a:stretch>
        </p:blipFill>
        <p:spPr>
          <a:xfrm>
            <a:off x="4862380" y="1098367"/>
            <a:ext cx="2222115" cy="2961786"/>
          </a:xfrm>
          <a:prstGeom prst="rect">
            <a:avLst/>
          </a:prstGeom>
        </p:spPr>
      </p:pic>
    </p:spTree>
    <p:extLst>
      <p:ext uri="{BB962C8B-B14F-4D97-AF65-F5344CB8AC3E}">
        <p14:creationId xmlns:p14="http://schemas.microsoft.com/office/powerpoint/2010/main" val="188380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1757100" y="612454"/>
            <a:ext cx="5629800" cy="425444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400" dirty="0" err="1"/>
              <a:t>Công</a:t>
            </a:r>
            <a:r>
              <a:rPr lang="en-US" sz="2400" dirty="0"/>
              <a:t> </a:t>
            </a:r>
            <a:r>
              <a:rPr lang="en-US" sz="2400" dirty="0" err="1"/>
              <a:t>nghiệp</a:t>
            </a:r>
            <a:r>
              <a:rPr lang="en-US" sz="2400" dirty="0"/>
              <a:t> </a:t>
            </a:r>
            <a:r>
              <a:rPr lang="en-US" sz="2400" dirty="0" err="1"/>
              <a:t>hóa</a:t>
            </a:r>
            <a:r>
              <a:rPr lang="en-US" sz="2400" dirty="0"/>
              <a:t> </a:t>
            </a:r>
            <a:r>
              <a:rPr lang="en-US" sz="2400" dirty="0" err="1"/>
              <a:t>là</a:t>
            </a:r>
            <a:r>
              <a:rPr lang="en-US" sz="2400" dirty="0"/>
              <a:t> </a:t>
            </a:r>
            <a:r>
              <a:rPr lang="en-US" sz="2400" dirty="0" err="1"/>
              <a:t>quá</a:t>
            </a:r>
            <a:r>
              <a:rPr lang="en-US" sz="2400" dirty="0"/>
              <a:t> </a:t>
            </a:r>
            <a:r>
              <a:rPr lang="en-US" sz="2400" dirty="0" err="1"/>
              <a:t>trình</a:t>
            </a:r>
            <a:r>
              <a:rPr lang="en-US" sz="2400" dirty="0"/>
              <a:t> </a:t>
            </a:r>
            <a:r>
              <a:rPr lang="en-US" sz="2400" dirty="0" err="1"/>
              <a:t>chuyển</a:t>
            </a:r>
            <a:r>
              <a:rPr lang="en-US" sz="2400" dirty="0"/>
              <a:t> </a:t>
            </a:r>
            <a:r>
              <a:rPr lang="en-US" sz="2400" dirty="0" err="1"/>
              <a:t>đổi</a:t>
            </a:r>
            <a:r>
              <a:rPr lang="en-US" sz="2400" dirty="0"/>
              <a:t> </a:t>
            </a:r>
            <a:r>
              <a:rPr lang="en-US" sz="2400" dirty="0" err="1"/>
              <a:t>nền</a:t>
            </a:r>
            <a:r>
              <a:rPr lang="en-US" sz="2400" dirty="0"/>
              <a:t> </a:t>
            </a:r>
            <a:r>
              <a:rPr lang="en-US" sz="2400" dirty="0" err="1"/>
              <a:t>sản</a:t>
            </a:r>
            <a:r>
              <a:rPr lang="en-US" sz="2400" dirty="0"/>
              <a:t> </a:t>
            </a:r>
            <a:r>
              <a:rPr lang="en-US" sz="2400" dirty="0" err="1"/>
              <a:t>xuất</a:t>
            </a:r>
            <a:r>
              <a:rPr lang="en-US" sz="2400" dirty="0"/>
              <a:t> </a:t>
            </a:r>
            <a:r>
              <a:rPr lang="en-US" sz="2400" dirty="0" err="1"/>
              <a:t>xã</a:t>
            </a:r>
            <a:r>
              <a:rPr lang="en-US" sz="2400" dirty="0"/>
              <a:t> </a:t>
            </a:r>
            <a:r>
              <a:rPr lang="en-US" sz="2400" dirty="0" err="1"/>
              <a:t>hội</a:t>
            </a:r>
            <a:r>
              <a:rPr lang="en-US" sz="2400" dirty="0"/>
              <a:t> </a:t>
            </a:r>
            <a:r>
              <a:rPr lang="en-US" sz="2400" dirty="0" err="1"/>
              <a:t>từ</a:t>
            </a:r>
            <a:r>
              <a:rPr lang="en-US" sz="2400" dirty="0"/>
              <a:t> </a:t>
            </a:r>
            <a:r>
              <a:rPr lang="en-US" sz="2400" dirty="0" err="1"/>
              <a:t>dựa</a:t>
            </a:r>
            <a:r>
              <a:rPr lang="en-US" sz="2400" dirty="0"/>
              <a:t> </a:t>
            </a:r>
            <a:r>
              <a:rPr lang="en-US" sz="2400" dirty="0" err="1"/>
              <a:t>trên</a:t>
            </a:r>
            <a:r>
              <a:rPr lang="en-US" sz="2400" dirty="0"/>
              <a:t> </a:t>
            </a:r>
            <a:r>
              <a:rPr lang="en-US" sz="2400" dirty="0" err="1"/>
              <a:t>lao</a:t>
            </a:r>
            <a:r>
              <a:rPr lang="en-US" sz="2400" dirty="0"/>
              <a:t> </a:t>
            </a:r>
            <a:r>
              <a:rPr lang="en-US" sz="2400" dirty="0" err="1"/>
              <a:t>động</a:t>
            </a:r>
            <a:r>
              <a:rPr lang="en-US" sz="2400" dirty="0"/>
              <a:t> </a:t>
            </a:r>
            <a:r>
              <a:rPr lang="en-US" sz="2400" dirty="0" err="1"/>
              <a:t>thủ</a:t>
            </a:r>
            <a:r>
              <a:rPr lang="en-US" sz="2400" dirty="0"/>
              <a:t> </a:t>
            </a:r>
            <a:r>
              <a:rPr lang="en-US" sz="2400" dirty="0" err="1"/>
              <a:t>công</a:t>
            </a:r>
            <a:r>
              <a:rPr lang="en-US" sz="2400" dirty="0"/>
              <a:t> </a:t>
            </a:r>
            <a:r>
              <a:rPr lang="en-US" sz="2400" dirty="0" err="1"/>
              <a:t>là</a:t>
            </a:r>
            <a:r>
              <a:rPr lang="en-US" sz="2400" dirty="0"/>
              <a:t> </a:t>
            </a:r>
            <a:r>
              <a:rPr lang="en-US" sz="2400" dirty="0" err="1"/>
              <a:t>chính</a:t>
            </a:r>
            <a:r>
              <a:rPr lang="en-US" sz="2400" dirty="0"/>
              <a:t> sang </a:t>
            </a:r>
            <a:r>
              <a:rPr lang="en-US" sz="2400" dirty="0" err="1"/>
              <a:t>nền</a:t>
            </a:r>
            <a:r>
              <a:rPr lang="en-US" sz="2400" dirty="0"/>
              <a:t> </a:t>
            </a:r>
            <a:r>
              <a:rPr lang="en-US" sz="2400" dirty="0" err="1"/>
              <a:t>sản</a:t>
            </a:r>
            <a:r>
              <a:rPr lang="en-US" sz="2400" dirty="0"/>
              <a:t> </a:t>
            </a:r>
            <a:r>
              <a:rPr lang="en-US" sz="2400" dirty="0" err="1"/>
              <a:t>xuất</a:t>
            </a:r>
            <a:r>
              <a:rPr lang="en-US" sz="2400" dirty="0"/>
              <a:t> </a:t>
            </a:r>
            <a:r>
              <a:rPr lang="en-US" sz="2400" dirty="0" err="1"/>
              <a:t>xã</a:t>
            </a:r>
            <a:r>
              <a:rPr lang="en-US" sz="2400" dirty="0"/>
              <a:t> </a:t>
            </a:r>
            <a:r>
              <a:rPr lang="en-US" sz="2400" dirty="0" err="1"/>
              <a:t>hội</a:t>
            </a:r>
            <a:r>
              <a:rPr lang="en-US" sz="2400" dirty="0"/>
              <a:t> </a:t>
            </a:r>
            <a:r>
              <a:rPr lang="en-US" sz="2400" dirty="0" err="1"/>
              <a:t>chủ</a:t>
            </a:r>
            <a:r>
              <a:rPr lang="en-US" sz="2400" dirty="0"/>
              <a:t> </a:t>
            </a:r>
            <a:r>
              <a:rPr lang="en-US" sz="2400" dirty="0" err="1"/>
              <a:t>yếu</a:t>
            </a:r>
            <a:r>
              <a:rPr lang="en-US" sz="2400" dirty="0"/>
              <a:t> </a:t>
            </a:r>
            <a:r>
              <a:rPr lang="en-US" sz="2400" dirty="0" err="1"/>
              <a:t>dựa</a:t>
            </a:r>
            <a:r>
              <a:rPr lang="en-US" sz="2400" dirty="0"/>
              <a:t> </a:t>
            </a:r>
            <a:r>
              <a:rPr lang="en-US" sz="2400" dirty="0" err="1"/>
              <a:t>trên</a:t>
            </a:r>
            <a:r>
              <a:rPr lang="en-US" sz="2400" dirty="0"/>
              <a:t> </a:t>
            </a:r>
            <a:r>
              <a:rPr lang="en-US" sz="2400" dirty="0" err="1"/>
              <a:t>lao</a:t>
            </a:r>
            <a:r>
              <a:rPr lang="en-US" sz="2400" dirty="0"/>
              <a:t> </a:t>
            </a:r>
            <a:r>
              <a:rPr lang="en-US" sz="2400" dirty="0" err="1"/>
              <a:t>động</a:t>
            </a:r>
            <a:r>
              <a:rPr lang="en-US" sz="2400" dirty="0"/>
              <a:t> </a:t>
            </a:r>
            <a:r>
              <a:rPr lang="en-US" sz="2400" dirty="0" err="1"/>
              <a:t>máy</a:t>
            </a:r>
            <a:r>
              <a:rPr lang="en-US" sz="2400" dirty="0"/>
              <a:t> </a:t>
            </a:r>
            <a:r>
              <a:rPr lang="en-US" sz="2400" dirty="0" err="1"/>
              <a:t>móc</a:t>
            </a:r>
            <a:r>
              <a:rPr lang="en-US" sz="2400" dirty="0"/>
              <a:t> </a:t>
            </a:r>
            <a:r>
              <a:rPr lang="en-US" sz="2400" dirty="0" err="1"/>
              <a:t>nhằm</a:t>
            </a:r>
            <a:r>
              <a:rPr lang="en-US" sz="2400" dirty="0"/>
              <a:t> </a:t>
            </a:r>
            <a:r>
              <a:rPr lang="en-US" sz="2400" dirty="0" err="1"/>
              <a:t>tạo</a:t>
            </a:r>
            <a:r>
              <a:rPr lang="en-US" sz="2400" dirty="0"/>
              <a:t> ra </a:t>
            </a:r>
            <a:r>
              <a:rPr lang="en-US" sz="2400" dirty="0" err="1"/>
              <a:t>năng</a:t>
            </a:r>
            <a:r>
              <a:rPr lang="en-US" sz="2400" dirty="0"/>
              <a:t> </a:t>
            </a:r>
            <a:r>
              <a:rPr lang="en-US" sz="2400" dirty="0" err="1"/>
              <a:t>suất</a:t>
            </a:r>
            <a:r>
              <a:rPr lang="en-US" sz="2400" dirty="0"/>
              <a:t> </a:t>
            </a:r>
            <a:r>
              <a:rPr lang="en-US" sz="2400" dirty="0" err="1"/>
              <a:t>lao</a:t>
            </a:r>
            <a:r>
              <a:rPr lang="en-US" sz="2400" dirty="0"/>
              <a:t> </a:t>
            </a:r>
            <a:r>
              <a:rPr lang="en-US" sz="2400" dirty="0" err="1"/>
              <a:t>động</a:t>
            </a:r>
            <a:r>
              <a:rPr lang="en-US" sz="2400" dirty="0"/>
              <a:t> </a:t>
            </a:r>
            <a:r>
              <a:rPr lang="en-US" sz="2400" dirty="0" err="1"/>
              <a:t>xã</a:t>
            </a:r>
            <a:r>
              <a:rPr lang="en-US" sz="2400" dirty="0"/>
              <a:t> </a:t>
            </a:r>
            <a:r>
              <a:rPr lang="en-US" sz="2400" dirty="0" err="1"/>
              <a:t>hội</a:t>
            </a:r>
            <a:r>
              <a:rPr lang="en-US" sz="2400" dirty="0"/>
              <a:t> </a:t>
            </a:r>
            <a:r>
              <a:rPr lang="en-US" sz="2400" dirty="0" err="1"/>
              <a:t>cao</a:t>
            </a:r>
            <a:endParaRPr sz="24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26041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685800" y="2269150"/>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tx1"/>
                </a:solidFill>
              </a:rPr>
              <a:t>Các mô </a:t>
            </a:r>
            <a:r>
              <a:rPr lang="en" sz="3600" dirty="0">
                <a:solidFill>
                  <a:schemeClr val="accent1"/>
                </a:solidFill>
              </a:rPr>
              <a:t>hình công nghiệp</a:t>
            </a:r>
            <a:r>
              <a:rPr lang="en" sz="3600" dirty="0">
                <a:solidFill>
                  <a:schemeClr val="tx1"/>
                </a:solidFill>
              </a:rPr>
              <a:t> hóa tiêu biểu trên thế giới</a:t>
            </a:r>
            <a:endParaRPr sz="3600" dirty="0">
              <a:solidFill>
                <a:schemeClr val="tx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08219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3146737" y="1014903"/>
            <a:ext cx="5333603" cy="3124894"/>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79" name="Google Shape;379;p34"/>
          <p:cNvSpPr txBox="1">
            <a:spLocks noGrp="1"/>
          </p:cNvSpPr>
          <p:nvPr>
            <p:ph type="body" idx="4294967295"/>
          </p:nvPr>
        </p:nvSpPr>
        <p:spPr>
          <a:xfrm>
            <a:off x="600423" y="378750"/>
            <a:ext cx="2676807"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200" dirty="0" err="1">
                <a:solidFill>
                  <a:schemeClr val="tx1"/>
                </a:solidFill>
                <a:latin typeface="Raleway ExtraBold"/>
                <a:ea typeface="Raleway ExtraBold"/>
                <a:cs typeface="Raleway ExtraBold"/>
                <a:sym typeface="Raleway ExtraBold"/>
              </a:rPr>
              <a:t>Mô</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hình</a:t>
            </a:r>
            <a:r>
              <a:rPr lang="en-US" sz="3200" dirty="0">
                <a:solidFill>
                  <a:schemeClr val="tx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công</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nghiệp</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hóa</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cổ</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điển</a:t>
            </a:r>
            <a:endParaRPr sz="3200" dirty="0">
              <a:solidFill>
                <a:schemeClr val="tx1"/>
              </a:solidFill>
              <a:latin typeface="Raleway ExtraBold"/>
              <a:ea typeface="Raleway ExtraBold"/>
              <a:cs typeface="Raleway ExtraBold"/>
              <a:sym typeface="Raleway ExtraBold"/>
            </a:endParaRPr>
          </a:p>
          <a:p>
            <a:pPr marL="285750" indent="-285750"/>
            <a:r>
              <a:rPr lang="en" sz="1600" dirty="0"/>
              <a:t>Gắn liền với cuộc cách mạng công nghiệp lần thứ nhất, bắt đầu từ công nghiệp nhẹ, với những ngành đòi hỏi ít vốn mà thu lợi nhuận cao</a:t>
            </a:r>
          </a:p>
          <a:p>
            <a:pPr marL="285750" indent="-285750"/>
            <a:r>
              <a:rPr lang="en-US" sz="1600" dirty="0"/>
              <a:t>Q</a:t>
            </a:r>
            <a:r>
              <a:rPr lang="en" sz="1600" dirty="0"/>
              <a:t>uá trình diễn ra tương đối dài, trung bình từ 60 -80 năm</a:t>
            </a:r>
            <a:endParaRPr sz="1600" dirty="0"/>
          </a:p>
        </p:txBody>
      </p:sp>
      <p:grpSp>
        <p:nvGrpSpPr>
          <p:cNvPr id="380" name="Google Shape;380;p34"/>
          <p:cNvGrpSpPr/>
          <p:nvPr/>
        </p:nvGrpSpPr>
        <p:grpSpPr>
          <a:xfrm>
            <a:off x="7864658" y="455736"/>
            <a:ext cx="904692" cy="811753"/>
            <a:chOff x="570875" y="4322250"/>
            <a:chExt cx="443300" cy="443325"/>
          </a:xfrm>
        </p:grpSpPr>
        <p:sp>
          <p:nvSpPr>
            <p:cNvPr id="381" name="Google Shape;381;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74E3FCF-79EC-4044-A60E-8E82738D4F06}"/>
              </a:ext>
            </a:extLst>
          </p:cNvPr>
          <p:cNvPicPr>
            <a:picLocks noChangeAspect="1"/>
          </p:cNvPicPr>
          <p:nvPr/>
        </p:nvPicPr>
        <p:blipFill>
          <a:blip r:embed="rId3"/>
          <a:stretch>
            <a:fillRect/>
          </a:stretch>
        </p:blipFill>
        <p:spPr>
          <a:xfrm>
            <a:off x="3782899" y="1196133"/>
            <a:ext cx="4102736" cy="2626519"/>
          </a:xfrm>
          <a:prstGeom prst="rect">
            <a:avLst/>
          </a:prstGeom>
        </p:spPr>
      </p:pic>
    </p:spTree>
    <p:extLst>
      <p:ext uri="{BB962C8B-B14F-4D97-AF65-F5344CB8AC3E}">
        <p14:creationId xmlns:p14="http://schemas.microsoft.com/office/powerpoint/2010/main" val="307386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3146737" y="1014903"/>
            <a:ext cx="5333603" cy="3124894"/>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379" name="Google Shape;379;p34"/>
          <p:cNvSpPr txBox="1">
            <a:spLocks noGrp="1"/>
          </p:cNvSpPr>
          <p:nvPr>
            <p:ph type="body" idx="4294967295"/>
          </p:nvPr>
        </p:nvSpPr>
        <p:spPr>
          <a:xfrm>
            <a:off x="383079" y="378750"/>
            <a:ext cx="2894152"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200" dirty="0" err="1">
                <a:solidFill>
                  <a:schemeClr val="tx1"/>
                </a:solidFill>
                <a:latin typeface="Raleway ExtraBold"/>
                <a:ea typeface="Raleway ExtraBold"/>
                <a:cs typeface="Raleway ExtraBold"/>
                <a:sym typeface="Raleway ExtraBold"/>
              </a:rPr>
              <a:t>Mô</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hình</a:t>
            </a:r>
            <a:r>
              <a:rPr lang="en-US" sz="3200" dirty="0">
                <a:solidFill>
                  <a:schemeClr val="tx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công</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nghiệp</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hóa</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kiểu</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Liên</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Xô</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cũ</a:t>
            </a:r>
            <a:r>
              <a:rPr lang="en-US" sz="3200" dirty="0">
                <a:solidFill>
                  <a:schemeClr val="tx1"/>
                </a:solidFill>
                <a:latin typeface="Raleway ExtraBold"/>
                <a:ea typeface="Raleway ExtraBold"/>
                <a:cs typeface="Raleway ExtraBold"/>
                <a:sym typeface="Raleway ExtraBold"/>
              </a:rPr>
              <a:t>)</a:t>
            </a:r>
            <a:endParaRPr sz="3200" dirty="0">
              <a:solidFill>
                <a:schemeClr val="tx1"/>
              </a:solidFill>
              <a:latin typeface="Raleway ExtraBold"/>
              <a:ea typeface="Raleway ExtraBold"/>
              <a:cs typeface="Raleway ExtraBold"/>
              <a:sym typeface="Raleway ExtraBold"/>
            </a:endParaRPr>
          </a:p>
          <a:p>
            <a:pPr marL="285750" indent="-285750"/>
            <a:r>
              <a:rPr lang="en" sz="1600" dirty="0"/>
              <a:t>Bắt đầu ở Liên Xô (cũ) thực hiện theo xu hướng ưu tiên phát triển công nghiệp nặng.</a:t>
            </a:r>
          </a:p>
          <a:p>
            <a:pPr marL="285750" indent="-285750"/>
            <a:r>
              <a:rPr lang="en-US" sz="1600" dirty="0"/>
              <a:t>Cho </a:t>
            </a:r>
            <a:r>
              <a:rPr lang="en-US" sz="1600" dirty="0" err="1"/>
              <a:t>phép</a:t>
            </a:r>
            <a:r>
              <a:rPr lang="en-US" sz="1600" dirty="0"/>
              <a:t> </a:t>
            </a:r>
            <a:r>
              <a:rPr lang="en-US" sz="1600" dirty="0" err="1"/>
              <a:t>trong</a:t>
            </a:r>
            <a:r>
              <a:rPr lang="en-US" sz="1600" dirty="0"/>
              <a:t> </a:t>
            </a:r>
            <a:r>
              <a:rPr lang="en-US" sz="1600" dirty="0" err="1"/>
              <a:t>thời</a:t>
            </a:r>
            <a:r>
              <a:rPr lang="en-US" sz="1600" dirty="0"/>
              <a:t> </a:t>
            </a:r>
            <a:r>
              <a:rPr lang="en-US" sz="1600" dirty="0" err="1"/>
              <a:t>gian</a:t>
            </a:r>
            <a:r>
              <a:rPr lang="en-US" sz="1600" dirty="0"/>
              <a:t> </a:t>
            </a:r>
            <a:r>
              <a:rPr lang="en-US" sz="1600" dirty="0" err="1"/>
              <a:t>ngắn</a:t>
            </a:r>
            <a:r>
              <a:rPr lang="en-US" sz="1600" dirty="0"/>
              <a:t> </a:t>
            </a:r>
            <a:r>
              <a:rPr lang="en-US" sz="1600" dirty="0" err="1"/>
              <a:t>mô</a:t>
            </a:r>
            <a:r>
              <a:rPr lang="en-US" sz="1600" dirty="0"/>
              <a:t> </a:t>
            </a:r>
            <a:r>
              <a:rPr lang="en-US" sz="1600" dirty="0" err="1"/>
              <a:t>hình</a:t>
            </a:r>
            <a:r>
              <a:rPr lang="en-US" sz="1600" dirty="0"/>
              <a:t> </a:t>
            </a:r>
            <a:r>
              <a:rPr lang="en-US" sz="1600" dirty="0" err="1"/>
              <a:t>Liên</a:t>
            </a:r>
            <a:r>
              <a:rPr lang="en-US" sz="1600" dirty="0"/>
              <a:t> </a:t>
            </a:r>
            <a:r>
              <a:rPr lang="en-US" sz="1600" dirty="0" err="1"/>
              <a:t>Xô</a:t>
            </a:r>
            <a:r>
              <a:rPr lang="en-US" sz="1600" dirty="0"/>
              <a:t> (</a:t>
            </a:r>
            <a:r>
              <a:rPr lang="en-US" sz="1600" dirty="0" err="1"/>
              <a:t>cũ</a:t>
            </a:r>
            <a:r>
              <a:rPr lang="en-US" sz="1600" dirty="0"/>
              <a:t>) </a:t>
            </a:r>
            <a:r>
              <a:rPr lang="en-US" sz="1600" dirty="0" err="1"/>
              <a:t>xây</a:t>
            </a:r>
            <a:r>
              <a:rPr lang="en-US" sz="1600" dirty="0"/>
              <a:t> </a:t>
            </a:r>
            <a:r>
              <a:rPr lang="en-US" sz="1600" dirty="0" err="1"/>
              <a:t>dựng</a:t>
            </a:r>
            <a:r>
              <a:rPr lang="en-US" sz="1600" dirty="0"/>
              <a:t> </a:t>
            </a:r>
            <a:r>
              <a:rPr lang="en-US" sz="1600" dirty="0" err="1"/>
              <a:t>được</a:t>
            </a:r>
            <a:r>
              <a:rPr lang="en-US" sz="1600" dirty="0"/>
              <a:t> </a:t>
            </a:r>
            <a:r>
              <a:rPr lang="en-US" sz="1600" dirty="0" err="1"/>
              <a:t>hệ</a:t>
            </a:r>
            <a:r>
              <a:rPr lang="en-US" sz="1600" dirty="0"/>
              <a:t> </a:t>
            </a:r>
            <a:r>
              <a:rPr lang="en-US" sz="1600" dirty="0" err="1"/>
              <a:t>thống</a:t>
            </a:r>
            <a:r>
              <a:rPr lang="en-US" sz="1600" dirty="0"/>
              <a:t> </a:t>
            </a:r>
            <a:r>
              <a:rPr lang="en-US" sz="1600" dirty="0" err="1"/>
              <a:t>cơ</a:t>
            </a:r>
            <a:r>
              <a:rPr lang="en-US" sz="1600" dirty="0"/>
              <a:t> </a:t>
            </a:r>
            <a:r>
              <a:rPr lang="en-US" sz="1600" dirty="0" err="1"/>
              <a:t>sở</a:t>
            </a:r>
            <a:r>
              <a:rPr lang="en-US" sz="1600" dirty="0"/>
              <a:t> </a:t>
            </a:r>
            <a:r>
              <a:rPr lang="en-US" sz="1600" dirty="0" err="1"/>
              <a:t>vật</a:t>
            </a:r>
            <a:r>
              <a:rPr lang="en-US" sz="1600" dirty="0"/>
              <a:t> </a:t>
            </a:r>
            <a:r>
              <a:rPr lang="en-US" sz="1600" dirty="0" err="1"/>
              <a:t>chất</a:t>
            </a:r>
            <a:r>
              <a:rPr lang="en-US" sz="1600" dirty="0"/>
              <a:t> – </a:t>
            </a:r>
            <a:r>
              <a:rPr lang="en-US" sz="1600" dirty="0" err="1"/>
              <a:t>kỹ</a:t>
            </a:r>
            <a:r>
              <a:rPr lang="en-US" sz="1600" dirty="0"/>
              <a:t> </a:t>
            </a:r>
            <a:r>
              <a:rPr lang="en-US" sz="1600" dirty="0" err="1"/>
              <a:t>thuật</a:t>
            </a:r>
            <a:r>
              <a:rPr lang="en-US" sz="1600" dirty="0"/>
              <a:t> to </a:t>
            </a:r>
            <a:r>
              <a:rPr lang="en-US" sz="1600" dirty="0" err="1"/>
              <a:t>lớn</a:t>
            </a:r>
            <a:endParaRPr sz="1600" dirty="0"/>
          </a:p>
        </p:txBody>
      </p:sp>
      <p:grpSp>
        <p:nvGrpSpPr>
          <p:cNvPr id="380" name="Google Shape;380;p34"/>
          <p:cNvGrpSpPr/>
          <p:nvPr/>
        </p:nvGrpSpPr>
        <p:grpSpPr>
          <a:xfrm>
            <a:off x="7864658" y="371176"/>
            <a:ext cx="896264" cy="896314"/>
            <a:chOff x="570875" y="4322250"/>
            <a:chExt cx="443300" cy="443325"/>
          </a:xfrm>
        </p:grpSpPr>
        <p:sp>
          <p:nvSpPr>
            <p:cNvPr id="381" name="Google Shape;381;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E820DCD2-F9AA-4704-97DB-B91A14E484FA}"/>
              </a:ext>
            </a:extLst>
          </p:cNvPr>
          <p:cNvPicPr>
            <a:picLocks noChangeAspect="1"/>
          </p:cNvPicPr>
          <p:nvPr/>
        </p:nvPicPr>
        <p:blipFill>
          <a:blip r:embed="rId3"/>
          <a:stretch>
            <a:fillRect/>
          </a:stretch>
        </p:blipFill>
        <p:spPr>
          <a:xfrm>
            <a:off x="3769022" y="1213153"/>
            <a:ext cx="4149922" cy="2609499"/>
          </a:xfrm>
          <a:prstGeom prst="rect">
            <a:avLst/>
          </a:prstGeom>
        </p:spPr>
      </p:pic>
    </p:spTree>
    <p:extLst>
      <p:ext uri="{BB962C8B-B14F-4D97-AF65-F5344CB8AC3E}">
        <p14:creationId xmlns:p14="http://schemas.microsoft.com/office/powerpoint/2010/main" val="3004842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3146737" y="1014903"/>
            <a:ext cx="5333603" cy="3124894"/>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379" name="Google Shape;379;p34"/>
          <p:cNvSpPr txBox="1">
            <a:spLocks noGrp="1"/>
          </p:cNvSpPr>
          <p:nvPr>
            <p:ph type="body" idx="4294967295"/>
          </p:nvPr>
        </p:nvSpPr>
        <p:spPr>
          <a:xfrm>
            <a:off x="383079" y="378750"/>
            <a:ext cx="2894152"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400" dirty="0" err="1">
                <a:solidFill>
                  <a:schemeClr val="tx1"/>
                </a:solidFill>
                <a:latin typeface="Raleway ExtraBold"/>
                <a:ea typeface="Raleway ExtraBold"/>
                <a:cs typeface="Raleway ExtraBold"/>
                <a:sym typeface="Raleway ExtraBold"/>
              </a:rPr>
              <a:t>Mô</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hình</a:t>
            </a:r>
            <a:r>
              <a:rPr lang="en-US" sz="2400" dirty="0">
                <a:solidFill>
                  <a:schemeClr val="tx1"/>
                </a:solidFill>
                <a:latin typeface="Raleway ExtraBold"/>
                <a:ea typeface="Raleway ExtraBold"/>
                <a:cs typeface="Raleway ExtraBold"/>
                <a:sym typeface="Raleway ExtraBold"/>
              </a:rPr>
              <a:t> </a:t>
            </a:r>
            <a:r>
              <a:rPr lang="en-US" sz="2400" dirty="0" err="1">
                <a:solidFill>
                  <a:schemeClr val="accent1"/>
                </a:solidFill>
                <a:latin typeface="Raleway ExtraBold"/>
                <a:ea typeface="Raleway ExtraBold"/>
                <a:cs typeface="Raleway ExtraBold"/>
                <a:sym typeface="Raleway ExtraBold"/>
              </a:rPr>
              <a:t>công</a:t>
            </a:r>
            <a:r>
              <a:rPr lang="en-US" sz="2400" dirty="0">
                <a:solidFill>
                  <a:schemeClr val="accent1"/>
                </a:solidFill>
                <a:latin typeface="Raleway ExtraBold"/>
                <a:ea typeface="Raleway ExtraBold"/>
                <a:cs typeface="Raleway ExtraBold"/>
                <a:sym typeface="Raleway ExtraBold"/>
              </a:rPr>
              <a:t> </a:t>
            </a:r>
            <a:r>
              <a:rPr lang="en-US" sz="2400" dirty="0" err="1">
                <a:solidFill>
                  <a:schemeClr val="accent1"/>
                </a:solidFill>
                <a:latin typeface="Raleway ExtraBold"/>
                <a:ea typeface="Raleway ExtraBold"/>
                <a:cs typeface="Raleway ExtraBold"/>
                <a:sym typeface="Raleway ExtraBold"/>
              </a:rPr>
              <a:t>nghiệp</a:t>
            </a:r>
            <a:r>
              <a:rPr lang="en-US" sz="2400" dirty="0">
                <a:solidFill>
                  <a:schemeClr val="accent1"/>
                </a:solidFill>
                <a:latin typeface="Raleway ExtraBold"/>
                <a:ea typeface="Raleway ExtraBold"/>
                <a:cs typeface="Raleway ExtraBold"/>
                <a:sym typeface="Raleway ExtraBold"/>
              </a:rPr>
              <a:t> </a:t>
            </a:r>
            <a:r>
              <a:rPr lang="en-US" sz="2400" dirty="0" err="1">
                <a:solidFill>
                  <a:schemeClr val="accent1"/>
                </a:solidFill>
                <a:latin typeface="Raleway ExtraBold"/>
                <a:ea typeface="Raleway ExtraBold"/>
                <a:cs typeface="Raleway ExtraBold"/>
                <a:sym typeface="Raleway ExtraBold"/>
              </a:rPr>
              <a:t>hóa</a:t>
            </a:r>
            <a:r>
              <a:rPr lang="en-US" sz="2400" dirty="0">
                <a:solidFill>
                  <a:schemeClr val="accent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của</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Nhật</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Bản</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và</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các</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nước</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công</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nghiệp</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mới</a:t>
            </a:r>
            <a:r>
              <a:rPr lang="en-US" sz="2400" dirty="0">
                <a:solidFill>
                  <a:schemeClr val="tx1"/>
                </a:solidFill>
                <a:latin typeface="Raleway ExtraBold"/>
                <a:ea typeface="Raleway ExtraBold"/>
                <a:cs typeface="Raleway ExtraBold"/>
                <a:sym typeface="Raleway ExtraBold"/>
              </a:rPr>
              <a:t> (NICs)</a:t>
            </a:r>
            <a:endParaRPr sz="2400" dirty="0">
              <a:solidFill>
                <a:schemeClr val="tx1"/>
              </a:solidFill>
              <a:latin typeface="Raleway ExtraBold"/>
              <a:ea typeface="Raleway ExtraBold"/>
              <a:cs typeface="Raleway ExtraBold"/>
              <a:sym typeface="Raleway ExtraBold"/>
            </a:endParaRPr>
          </a:p>
          <a:p>
            <a:pPr marL="285750" indent="-285750"/>
            <a:r>
              <a:rPr lang="en" sz="1600" dirty="0"/>
              <a:t>Gắn liền với cuộc cách mạng công nghiệp lần thứ nhất, bắt đầu từ công nghiệp nhẹ, với những ngành đòi hỏi ít vốn mà thu lợi nhuận cao</a:t>
            </a:r>
          </a:p>
          <a:p>
            <a:pPr marL="285750" indent="-285750"/>
            <a:r>
              <a:rPr lang="en-US" sz="1600" dirty="0"/>
              <a:t>Q</a:t>
            </a:r>
            <a:r>
              <a:rPr lang="en" sz="1600" dirty="0"/>
              <a:t>uá trình diễn ra tương đối dài, trung bình từ 60 -80 năm</a:t>
            </a:r>
            <a:endParaRPr sz="1600" dirty="0"/>
          </a:p>
        </p:txBody>
      </p:sp>
      <p:grpSp>
        <p:nvGrpSpPr>
          <p:cNvPr id="380" name="Google Shape;380;p34"/>
          <p:cNvGrpSpPr/>
          <p:nvPr/>
        </p:nvGrpSpPr>
        <p:grpSpPr>
          <a:xfrm>
            <a:off x="7864658" y="371176"/>
            <a:ext cx="896264" cy="896314"/>
            <a:chOff x="570875" y="4322250"/>
            <a:chExt cx="443300" cy="443325"/>
          </a:xfrm>
        </p:grpSpPr>
        <p:sp>
          <p:nvSpPr>
            <p:cNvPr id="381" name="Google Shape;381;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862448D-EAAC-4196-A4A3-501D0C4CD5BE}"/>
              </a:ext>
            </a:extLst>
          </p:cNvPr>
          <p:cNvPicPr>
            <a:picLocks noChangeAspect="1"/>
          </p:cNvPicPr>
          <p:nvPr/>
        </p:nvPicPr>
        <p:blipFill>
          <a:blip r:embed="rId3"/>
          <a:stretch>
            <a:fillRect/>
          </a:stretch>
        </p:blipFill>
        <p:spPr>
          <a:xfrm>
            <a:off x="3769022" y="1213153"/>
            <a:ext cx="4149922" cy="2609499"/>
          </a:xfrm>
          <a:prstGeom prst="rect">
            <a:avLst/>
          </a:prstGeom>
        </p:spPr>
      </p:pic>
    </p:spTree>
    <p:extLst>
      <p:ext uri="{BB962C8B-B14F-4D97-AF65-F5344CB8AC3E}">
        <p14:creationId xmlns:p14="http://schemas.microsoft.com/office/powerpoint/2010/main" val="50063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67"/>
        <p:cNvGrpSpPr/>
        <p:nvPr/>
      </p:nvGrpSpPr>
      <p:grpSpPr>
        <a:xfrm>
          <a:off x="0" y="0"/>
          <a:ext cx="0" cy="0"/>
          <a:chOff x="0" y="0"/>
          <a:chExt cx="0" cy="0"/>
        </a:xfrm>
      </p:grpSpPr>
      <p:sp>
        <p:nvSpPr>
          <p:cNvPr id="168" name="Google Shape;168;p23"/>
          <p:cNvSpPr txBox="1">
            <a:spLocks noGrp="1"/>
          </p:cNvSpPr>
          <p:nvPr>
            <p:ph type="title" idx="4294967295"/>
          </p:nvPr>
        </p:nvSpPr>
        <p:spPr>
          <a:xfrm>
            <a:off x="657226" y="2883425"/>
            <a:ext cx="6999946" cy="1888700"/>
          </a:xfrm>
          <a:prstGeom prst="rect">
            <a:avLst/>
          </a:prstGeom>
          <a:solidFill>
            <a:schemeClr val="bg1">
              <a:alpha val="88000"/>
            </a:schemeClr>
          </a:solidFill>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chemeClr val="tx1"/>
                </a:solidFill>
              </a:rPr>
              <a:t>1.2. Tính tất yếu khách quan và nội dung của</a:t>
            </a:r>
            <a:r>
              <a:rPr lang="en" sz="3600" b="1" dirty="0">
                <a:solidFill>
                  <a:schemeClr val="bg1"/>
                </a:solidFill>
              </a:rPr>
              <a:t> </a:t>
            </a:r>
            <a:r>
              <a:rPr lang="en" sz="3600" b="1" dirty="0">
                <a:solidFill>
                  <a:schemeClr val="accent1"/>
                </a:solidFill>
              </a:rPr>
              <a:t>công nghiệp hóa, hiện đại hóa </a:t>
            </a:r>
            <a:r>
              <a:rPr lang="en" sz="3600" b="1" dirty="0">
                <a:solidFill>
                  <a:schemeClr val="tx1"/>
                </a:solidFill>
              </a:rPr>
              <a:t>ở Việt Nam</a:t>
            </a:r>
            <a:endParaRPr sz="3600" b="1" dirty="0">
              <a:solidFill>
                <a:schemeClr val="tx1"/>
              </a:solidFill>
            </a:endParaRPr>
          </a:p>
        </p:txBody>
      </p:sp>
      <p:sp>
        <p:nvSpPr>
          <p:cNvPr id="169" name="Google Shape;169;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170" name="Google Shape;170;p23"/>
          <p:cNvGrpSpPr/>
          <p:nvPr/>
        </p:nvGrpSpPr>
        <p:grpSpPr>
          <a:xfrm>
            <a:off x="8055170" y="359331"/>
            <a:ext cx="796189" cy="662797"/>
            <a:chOff x="1244325" y="314425"/>
            <a:chExt cx="444525" cy="370050"/>
          </a:xfrm>
        </p:grpSpPr>
        <p:sp>
          <p:nvSpPr>
            <p:cNvPr id="171" name="Google Shape;171;p23"/>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661447" y="889481"/>
            <a:ext cx="3763414"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NỘI DUNG</a:t>
            </a:r>
            <a:endParaRPr sz="4800" dirty="0">
              <a:solidFill>
                <a:schemeClr val="accent1"/>
              </a:solidFill>
            </a:endParaRPr>
          </a:p>
        </p:txBody>
      </p:sp>
      <p:sp>
        <p:nvSpPr>
          <p:cNvPr id="73" name="Google Shape;73;p14"/>
          <p:cNvSpPr txBox="1">
            <a:spLocks noGrp="1"/>
          </p:cNvSpPr>
          <p:nvPr>
            <p:ph type="body" idx="1"/>
          </p:nvPr>
        </p:nvSpPr>
        <p:spPr>
          <a:xfrm>
            <a:off x="612453" y="1757559"/>
            <a:ext cx="3742597" cy="2153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dirty="0" err="1"/>
              <a:t>Bài</a:t>
            </a:r>
            <a:r>
              <a:rPr lang="en-US" dirty="0"/>
              <a:t> </a:t>
            </a:r>
            <a:r>
              <a:rPr lang="en-US" dirty="0" err="1"/>
              <a:t>học</a:t>
            </a:r>
            <a:r>
              <a:rPr lang="en-US" dirty="0"/>
              <a:t> </a:t>
            </a:r>
            <a:r>
              <a:rPr lang="en-US" dirty="0" err="1"/>
              <a:t>sẽ</a:t>
            </a:r>
            <a:r>
              <a:rPr lang="en-US" dirty="0"/>
              <a:t> </a:t>
            </a:r>
            <a:r>
              <a:rPr lang="en-US" dirty="0" err="1"/>
              <a:t>cung</a:t>
            </a:r>
            <a:r>
              <a:rPr lang="en-US" dirty="0"/>
              <a:t> </a:t>
            </a:r>
            <a:r>
              <a:rPr lang="en-US" dirty="0" err="1"/>
              <a:t>cấp</a:t>
            </a:r>
            <a:r>
              <a:rPr lang="en-US" dirty="0"/>
              <a:t> </a:t>
            </a:r>
            <a:r>
              <a:rPr lang="en-US" dirty="0" err="1"/>
              <a:t>hệ</a:t>
            </a:r>
            <a:r>
              <a:rPr lang="en-US" dirty="0"/>
              <a:t> </a:t>
            </a:r>
            <a:r>
              <a:rPr lang="en-US" dirty="0" err="1"/>
              <a:t>thống</a:t>
            </a:r>
            <a:r>
              <a:rPr lang="en-US" dirty="0"/>
              <a:t> </a:t>
            </a:r>
            <a:r>
              <a:rPr lang="en-US" dirty="0" err="1"/>
              <a:t>trị</a:t>
            </a:r>
            <a:r>
              <a:rPr lang="en-US" dirty="0"/>
              <a:t> </a:t>
            </a:r>
            <a:r>
              <a:rPr lang="en-US" dirty="0" err="1"/>
              <a:t>thức</a:t>
            </a:r>
            <a:r>
              <a:rPr lang="en-US" dirty="0"/>
              <a:t> </a:t>
            </a:r>
            <a:r>
              <a:rPr lang="en-US" dirty="0" err="1"/>
              <a:t>về</a:t>
            </a:r>
            <a:r>
              <a:rPr lang="en-US" dirty="0"/>
              <a:t> </a:t>
            </a: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r>
              <a:rPr lang="en-US" dirty="0"/>
              <a:t> ở </a:t>
            </a:r>
            <a:r>
              <a:rPr lang="en-US" dirty="0" err="1"/>
              <a:t>Việt</a:t>
            </a:r>
            <a:r>
              <a:rPr lang="en-US" dirty="0"/>
              <a:t> Nam </a:t>
            </a:r>
            <a:r>
              <a:rPr lang="en-US" dirty="0" err="1"/>
              <a:t>trong</a:t>
            </a:r>
            <a:r>
              <a:rPr lang="en-US" dirty="0"/>
              <a:t> </a:t>
            </a:r>
            <a:r>
              <a:rPr lang="en-US" dirty="0" err="1"/>
              <a:t>bối</a:t>
            </a:r>
            <a:r>
              <a:rPr lang="en-US" dirty="0"/>
              <a:t> </a:t>
            </a:r>
            <a:r>
              <a:rPr lang="en-US" dirty="0" err="1"/>
              <a:t>cảnh</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tư</a:t>
            </a:r>
            <a:endParaRPr dirty="0"/>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76" name="Google Shape;76;p14"/>
          <p:cNvGrpSpPr/>
          <p:nvPr/>
        </p:nvGrpSpPr>
        <p:grpSpPr>
          <a:xfrm>
            <a:off x="8087089" y="356400"/>
            <a:ext cx="618316" cy="748360"/>
            <a:chOff x="584925" y="922575"/>
            <a:chExt cx="415200" cy="502525"/>
          </a:xfrm>
        </p:grpSpPr>
        <p:sp>
          <p:nvSpPr>
            <p:cNvPr id="77" name="Google Shape;77;p14"/>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73;p14">
            <a:extLst>
              <a:ext uri="{FF2B5EF4-FFF2-40B4-BE49-F238E27FC236}">
                <a16:creationId xmlns:a16="http://schemas.microsoft.com/office/drawing/2014/main" id="{A69642A8-A8B9-4450-B29B-F58C9B7A557A}"/>
              </a:ext>
            </a:extLst>
          </p:cNvPr>
          <p:cNvSpPr txBox="1">
            <a:spLocks/>
          </p:cNvSpPr>
          <p:nvPr/>
        </p:nvSpPr>
        <p:spPr>
          <a:xfrm>
            <a:off x="4739956" y="1753231"/>
            <a:ext cx="3742597" cy="215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342900">
              <a:buClr>
                <a:schemeClr val="dk1"/>
              </a:buClr>
              <a:buSzPts val="1100"/>
              <a:buFont typeface="Arial"/>
              <a:buAutoNum type="arabicPeriod"/>
            </a:pP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r>
              <a:rPr lang="en-US" dirty="0"/>
              <a:t> ở </a:t>
            </a:r>
            <a:r>
              <a:rPr lang="en-US" dirty="0" err="1"/>
              <a:t>Việt</a:t>
            </a:r>
            <a:r>
              <a:rPr lang="en-US" dirty="0"/>
              <a:t> Nam</a:t>
            </a:r>
          </a:p>
          <a:p>
            <a:pPr marL="342900">
              <a:buClr>
                <a:schemeClr val="dk1"/>
              </a:buClr>
              <a:buSzPts val="1100"/>
              <a:buFont typeface="Arial"/>
              <a:buAutoNum type="arabicPeriod"/>
            </a:pP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r>
              <a:rPr lang="en-US" dirty="0"/>
              <a:t> </a:t>
            </a:r>
            <a:r>
              <a:rPr lang="en-US" dirty="0" err="1"/>
              <a:t>của</a:t>
            </a:r>
            <a:r>
              <a:rPr lang="en-US" dirty="0"/>
              <a:t> </a:t>
            </a:r>
            <a:r>
              <a:rPr lang="en-US" dirty="0" err="1"/>
              <a:t>Việt</a:t>
            </a:r>
            <a:r>
              <a:rPr lang="en-US" dirty="0"/>
              <a:t> Nam</a:t>
            </a:r>
            <a:endParaRPr lang="vi-VN" dirty="0"/>
          </a:p>
        </p:txBody>
      </p:sp>
      <p:sp>
        <p:nvSpPr>
          <p:cNvPr id="18" name="Google Shape;71;p14">
            <a:extLst>
              <a:ext uri="{FF2B5EF4-FFF2-40B4-BE49-F238E27FC236}">
                <a16:creationId xmlns:a16="http://schemas.microsoft.com/office/drawing/2014/main" id="{28D6E86F-328E-4B74-BACA-7045572C48BD}"/>
              </a:ext>
            </a:extLst>
          </p:cNvPr>
          <p:cNvSpPr txBox="1">
            <a:spLocks/>
          </p:cNvSpPr>
          <p:nvPr/>
        </p:nvSpPr>
        <p:spPr>
          <a:xfrm>
            <a:off x="4941991" y="889481"/>
            <a:ext cx="3763414"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4800" b="1" dirty="0"/>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tx1"/>
                </a:solidFill>
                <a:latin typeface="Raleway ExtraBold"/>
                <a:ea typeface="Raleway ExtraBold"/>
                <a:cs typeface="Raleway ExtraBold"/>
                <a:sym typeface="Raleway ExtraBold"/>
              </a:rPr>
              <a:t>1.2.1. </a:t>
            </a:r>
            <a:r>
              <a:rPr lang="en-US" sz="3600" dirty="0" err="1">
                <a:solidFill>
                  <a:schemeClr val="tx1"/>
                </a:solidFill>
                <a:latin typeface="Raleway ExtraBold"/>
                <a:ea typeface="Raleway ExtraBold"/>
                <a:cs typeface="Raleway ExtraBold"/>
                <a:sym typeface="Raleway ExtraBold"/>
              </a:rPr>
              <a:t>Tính</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tất</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yếu</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của</a:t>
            </a:r>
            <a:r>
              <a:rPr lang="en-US" sz="3600" dirty="0">
                <a:solidFill>
                  <a:schemeClr val="tx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công</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nghiệp</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hóa</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hiện</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đại</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hóa</a:t>
            </a:r>
            <a:r>
              <a:rPr lang="en-US" sz="3600" dirty="0">
                <a:solidFill>
                  <a:schemeClr val="accent1"/>
                </a:solidFill>
                <a:latin typeface="Raleway ExtraBold"/>
                <a:ea typeface="Raleway ExtraBold"/>
                <a:cs typeface="Raleway ExtraBold"/>
                <a:sym typeface="Raleway ExtraBold"/>
              </a:rPr>
              <a:t> </a:t>
            </a:r>
            <a:r>
              <a:rPr lang="en-US" sz="3600" dirty="0">
                <a:solidFill>
                  <a:schemeClr val="tx1"/>
                </a:solidFill>
                <a:latin typeface="Raleway ExtraBold"/>
                <a:ea typeface="Raleway ExtraBold"/>
                <a:cs typeface="Raleway ExtraBold"/>
                <a:sym typeface="Raleway ExtraBold"/>
              </a:rPr>
              <a:t>ở </a:t>
            </a:r>
            <a:r>
              <a:rPr lang="en-US" sz="3600" dirty="0" err="1">
                <a:solidFill>
                  <a:schemeClr val="tx1"/>
                </a:solidFill>
                <a:latin typeface="Raleway ExtraBold"/>
                <a:ea typeface="Raleway ExtraBold"/>
                <a:cs typeface="Raleway ExtraBold"/>
                <a:sym typeface="Raleway ExtraBold"/>
              </a:rPr>
              <a:t>Việt</a:t>
            </a:r>
            <a:r>
              <a:rPr lang="en-US" sz="3600" dirty="0">
                <a:solidFill>
                  <a:schemeClr val="tx1"/>
                </a:solidFill>
                <a:latin typeface="Raleway ExtraBold"/>
                <a:ea typeface="Raleway ExtraBold"/>
                <a:cs typeface="Raleway ExtraBold"/>
                <a:sym typeface="Raleway ExtraBold"/>
              </a:rPr>
              <a:t> Nam</a:t>
            </a:r>
            <a:endParaRPr sz="1400" dirty="0">
              <a:solidFill>
                <a:schemeClr val="tx1"/>
              </a:solidFill>
            </a:endParaRPr>
          </a:p>
        </p:txBody>
      </p:sp>
      <p:grpSp>
        <p:nvGrpSpPr>
          <p:cNvPr id="357" name="Google Shape;357;p33"/>
          <p:cNvGrpSpPr/>
          <p:nvPr/>
        </p:nvGrpSpPr>
        <p:grpSpPr>
          <a:xfrm>
            <a:off x="7864658" y="371176"/>
            <a:ext cx="896264" cy="896314"/>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2468E217-8E32-403E-A607-DEF782C46015}"/>
              </a:ext>
            </a:extLst>
          </p:cNvPr>
          <p:cNvPicPr>
            <a:picLocks noChangeAspect="1"/>
          </p:cNvPicPr>
          <p:nvPr/>
        </p:nvPicPr>
        <p:blipFill>
          <a:blip r:embed="rId3"/>
          <a:stretch>
            <a:fillRect/>
          </a:stretch>
        </p:blipFill>
        <p:spPr>
          <a:xfrm>
            <a:off x="4862355" y="1098367"/>
            <a:ext cx="2202414" cy="2961786"/>
          </a:xfrm>
          <a:prstGeom prst="rect">
            <a:avLst/>
          </a:prstGeom>
        </p:spPr>
      </p:pic>
    </p:spTree>
    <p:extLst>
      <p:ext uri="{BB962C8B-B14F-4D97-AF65-F5344CB8AC3E}">
        <p14:creationId xmlns:p14="http://schemas.microsoft.com/office/powerpoint/2010/main" val="325303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1757100" y="612454"/>
            <a:ext cx="5629800" cy="425444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400" dirty="0" err="1"/>
              <a:t>Công</a:t>
            </a:r>
            <a:r>
              <a:rPr lang="en-US" sz="2400" dirty="0"/>
              <a:t> </a:t>
            </a:r>
            <a:r>
              <a:rPr lang="en-US" sz="2400" dirty="0" err="1"/>
              <a:t>nghiệp</a:t>
            </a:r>
            <a:r>
              <a:rPr lang="en-US" sz="2400" dirty="0"/>
              <a:t> </a:t>
            </a:r>
            <a:r>
              <a:rPr lang="en-US" sz="2400" dirty="0" err="1"/>
              <a:t>hóa</a:t>
            </a:r>
            <a:r>
              <a:rPr lang="en-US" sz="2400" dirty="0"/>
              <a:t> </a:t>
            </a:r>
            <a:r>
              <a:rPr lang="en-US" sz="2400" dirty="0" err="1"/>
              <a:t>là</a:t>
            </a:r>
            <a:r>
              <a:rPr lang="en-US" sz="2400" dirty="0"/>
              <a:t> </a:t>
            </a:r>
            <a:r>
              <a:rPr lang="en-US" sz="2400" dirty="0" err="1"/>
              <a:t>quá</a:t>
            </a:r>
            <a:r>
              <a:rPr lang="en-US" sz="2400" dirty="0"/>
              <a:t> </a:t>
            </a:r>
            <a:r>
              <a:rPr lang="en-US" sz="2400" dirty="0" err="1"/>
              <a:t>trình</a:t>
            </a:r>
            <a:r>
              <a:rPr lang="en-US" sz="2400" dirty="0"/>
              <a:t> </a:t>
            </a:r>
            <a:r>
              <a:rPr lang="en-US" sz="2400" dirty="0" err="1"/>
              <a:t>chuyển</a:t>
            </a:r>
            <a:r>
              <a:rPr lang="en-US" sz="2400" dirty="0"/>
              <a:t> </a:t>
            </a:r>
            <a:r>
              <a:rPr lang="en-US" sz="2400" dirty="0" err="1"/>
              <a:t>đổi</a:t>
            </a:r>
            <a:r>
              <a:rPr lang="en-US" sz="2400" dirty="0"/>
              <a:t> </a:t>
            </a:r>
            <a:r>
              <a:rPr lang="en-US" sz="2400" dirty="0" err="1"/>
              <a:t>căn</a:t>
            </a:r>
            <a:r>
              <a:rPr lang="en-US" sz="2400" dirty="0"/>
              <a:t> </a:t>
            </a:r>
            <a:r>
              <a:rPr lang="en-US" sz="2400" dirty="0" err="1"/>
              <a:t>bản</a:t>
            </a:r>
            <a:r>
              <a:rPr lang="en-US" sz="2400" dirty="0"/>
              <a:t>, </a:t>
            </a:r>
            <a:r>
              <a:rPr lang="en-US" sz="2400" dirty="0" err="1"/>
              <a:t>toàn</a:t>
            </a:r>
            <a:r>
              <a:rPr lang="en-US" sz="2400" dirty="0"/>
              <a:t> </a:t>
            </a:r>
            <a:r>
              <a:rPr lang="en-US" sz="2400" dirty="0" err="1"/>
              <a:t>diện</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sản</a:t>
            </a:r>
            <a:r>
              <a:rPr lang="en-US" sz="2400" dirty="0"/>
              <a:t> </a:t>
            </a:r>
            <a:r>
              <a:rPr lang="en-US" sz="2400" dirty="0" err="1"/>
              <a:t>xuất</a:t>
            </a:r>
            <a:r>
              <a:rPr lang="en-US" sz="2400" dirty="0"/>
              <a:t> </a:t>
            </a:r>
            <a:r>
              <a:rPr lang="en-US" sz="2400" dirty="0" err="1"/>
              <a:t>kinh</a:t>
            </a:r>
            <a:r>
              <a:rPr lang="en-US" sz="2400" dirty="0"/>
              <a:t> </a:t>
            </a:r>
            <a:r>
              <a:rPr lang="en-US" sz="2400" dirty="0" err="1"/>
              <a:t>doanh</a:t>
            </a:r>
            <a:r>
              <a:rPr lang="en-US" sz="2400" dirty="0"/>
              <a:t>, </a:t>
            </a:r>
            <a:r>
              <a:rPr lang="en-US" sz="2400" dirty="0" err="1"/>
              <a:t>dịch</a:t>
            </a:r>
            <a:r>
              <a:rPr lang="en-US" sz="2400" dirty="0"/>
              <a:t> </a:t>
            </a:r>
            <a:r>
              <a:rPr lang="en-US" sz="2400" dirty="0" err="1"/>
              <a:t>vụ</a:t>
            </a:r>
            <a:r>
              <a:rPr lang="en-US" sz="2400" dirty="0"/>
              <a:t> </a:t>
            </a:r>
            <a:r>
              <a:rPr lang="en-US" sz="2400" dirty="0" err="1"/>
              <a:t>và</a:t>
            </a:r>
            <a:r>
              <a:rPr lang="en-US" sz="2400" dirty="0"/>
              <a:t> </a:t>
            </a:r>
            <a:r>
              <a:rPr lang="en-US" sz="2400" dirty="0" err="1"/>
              <a:t>quản</a:t>
            </a:r>
            <a:r>
              <a:rPr lang="en-US" sz="2400" dirty="0"/>
              <a:t> </a:t>
            </a:r>
            <a:r>
              <a:rPr lang="en-US" sz="2400" dirty="0" err="1"/>
              <a:t>lý</a:t>
            </a:r>
            <a:r>
              <a:rPr lang="en-US" sz="2400" dirty="0"/>
              <a:t> </a:t>
            </a:r>
            <a:r>
              <a:rPr lang="en-US" sz="2400" dirty="0" err="1"/>
              <a:t>kinh</a:t>
            </a:r>
            <a:r>
              <a:rPr lang="en-US" sz="2400" dirty="0"/>
              <a:t> </a:t>
            </a:r>
            <a:r>
              <a:rPr lang="en-US" sz="2400" dirty="0" err="1"/>
              <a:t>tế</a:t>
            </a:r>
            <a:r>
              <a:rPr lang="en-US" sz="2400" dirty="0"/>
              <a:t> - </a:t>
            </a:r>
            <a:r>
              <a:rPr lang="en-US" sz="2400" dirty="0" err="1"/>
              <a:t>xã</a:t>
            </a:r>
            <a:r>
              <a:rPr lang="en-US" sz="2400" dirty="0"/>
              <a:t> </a:t>
            </a:r>
            <a:r>
              <a:rPr lang="en-US" sz="2400" dirty="0" err="1"/>
              <a:t>hội</a:t>
            </a:r>
            <a:r>
              <a:rPr lang="en-US" sz="2400" dirty="0"/>
              <a:t>, </a:t>
            </a:r>
            <a:r>
              <a:rPr lang="en-US" sz="2400" dirty="0" err="1"/>
              <a:t>từ</a:t>
            </a:r>
            <a:r>
              <a:rPr lang="en-US" sz="2400" dirty="0"/>
              <a:t> </a:t>
            </a:r>
            <a:r>
              <a:rPr lang="en-US" sz="2400" dirty="0" err="1"/>
              <a:t>sử</a:t>
            </a:r>
            <a:r>
              <a:rPr lang="en-US" sz="2400" dirty="0"/>
              <a:t> </a:t>
            </a:r>
            <a:r>
              <a:rPr lang="en-US" sz="2400" dirty="0" err="1"/>
              <a:t>dụng</a:t>
            </a:r>
            <a:r>
              <a:rPr lang="en-US" sz="2400" dirty="0"/>
              <a:t> </a:t>
            </a:r>
            <a:r>
              <a:rPr lang="en-US" sz="2400" dirty="0" err="1"/>
              <a:t>sức</a:t>
            </a:r>
            <a:r>
              <a:rPr lang="en-US" sz="2400" dirty="0"/>
              <a:t> </a:t>
            </a:r>
            <a:r>
              <a:rPr lang="en-US" sz="2400" dirty="0" err="1"/>
              <a:t>lao</a:t>
            </a:r>
            <a:r>
              <a:rPr lang="en-US" sz="2400" dirty="0"/>
              <a:t> </a:t>
            </a:r>
            <a:r>
              <a:rPr lang="en-US" sz="2400" dirty="0" err="1"/>
              <a:t>động</a:t>
            </a:r>
            <a:r>
              <a:rPr lang="en-US" sz="2400" dirty="0"/>
              <a:t> </a:t>
            </a:r>
            <a:r>
              <a:rPr lang="en-US" sz="2400" dirty="0" err="1"/>
              <a:t>thử</a:t>
            </a:r>
            <a:r>
              <a:rPr lang="en-US" sz="2400" dirty="0"/>
              <a:t> </a:t>
            </a:r>
            <a:r>
              <a:rPr lang="en-US" sz="2400" dirty="0" err="1"/>
              <a:t>công</a:t>
            </a:r>
            <a:r>
              <a:rPr lang="en-US" sz="2400" dirty="0"/>
              <a:t> </a:t>
            </a:r>
            <a:r>
              <a:rPr lang="en-US" sz="2400" dirty="0" err="1"/>
              <a:t>là</a:t>
            </a:r>
            <a:r>
              <a:rPr lang="en-US" sz="2400" dirty="0"/>
              <a:t> </a:t>
            </a:r>
            <a:r>
              <a:rPr lang="en-US" sz="2400" dirty="0" err="1"/>
              <a:t>chính</a:t>
            </a:r>
            <a:r>
              <a:rPr lang="en-US" sz="2400" dirty="0"/>
              <a:t> sang </a:t>
            </a:r>
            <a:r>
              <a:rPr lang="en-US" sz="2400" dirty="0" err="1"/>
              <a:t>sử</a:t>
            </a:r>
            <a:r>
              <a:rPr lang="en-US" sz="2400" dirty="0"/>
              <a:t> </a:t>
            </a:r>
            <a:r>
              <a:rPr lang="en-US" sz="2400" dirty="0" err="1"/>
              <a:t>dụng</a:t>
            </a:r>
            <a:r>
              <a:rPr lang="en-US" sz="2400" dirty="0"/>
              <a:t> </a:t>
            </a:r>
            <a:r>
              <a:rPr lang="en-US" sz="2400" dirty="0" err="1"/>
              <a:t>một</a:t>
            </a:r>
            <a:r>
              <a:rPr lang="en-US" sz="2400" dirty="0"/>
              <a:t> </a:t>
            </a:r>
            <a:r>
              <a:rPr lang="en-US" sz="2400" dirty="0" err="1"/>
              <a:t>cách</a:t>
            </a:r>
            <a:r>
              <a:rPr lang="en-US" sz="2400" dirty="0"/>
              <a:t> </a:t>
            </a:r>
            <a:r>
              <a:rPr lang="en-US" sz="2400" dirty="0" err="1"/>
              <a:t>phổ</a:t>
            </a:r>
            <a:r>
              <a:rPr lang="en-US" sz="2400" dirty="0"/>
              <a:t> </a:t>
            </a:r>
            <a:r>
              <a:rPr lang="en-US" sz="2400" dirty="0" err="1"/>
              <a:t>biến</a:t>
            </a:r>
            <a:r>
              <a:rPr lang="en-US" sz="2400" dirty="0"/>
              <a:t> </a:t>
            </a:r>
            <a:r>
              <a:rPr lang="en-US" sz="2400" dirty="0" err="1"/>
              <a:t>sức</a:t>
            </a:r>
            <a:r>
              <a:rPr lang="en-US" sz="2400" dirty="0"/>
              <a:t> </a:t>
            </a:r>
            <a:r>
              <a:rPr lang="en-US" sz="2400" dirty="0" err="1"/>
              <a:t>lao</a:t>
            </a:r>
            <a:r>
              <a:rPr lang="en-US" sz="2400" dirty="0"/>
              <a:t> </a:t>
            </a:r>
            <a:r>
              <a:rPr lang="en-US" sz="2400" dirty="0" err="1"/>
              <a:t>động</a:t>
            </a:r>
            <a:r>
              <a:rPr lang="en-US" sz="2400" dirty="0"/>
              <a:t> </a:t>
            </a:r>
            <a:r>
              <a:rPr lang="en-US" sz="2400" dirty="0" err="1"/>
              <a:t>với</a:t>
            </a:r>
            <a:r>
              <a:rPr lang="en-US" sz="2400" dirty="0"/>
              <a:t> </a:t>
            </a:r>
            <a:r>
              <a:rPr lang="en-US" sz="2400" dirty="0" err="1"/>
              <a:t>công</a:t>
            </a:r>
            <a:r>
              <a:rPr lang="en-US" sz="2400" dirty="0"/>
              <a:t> </a:t>
            </a:r>
            <a:r>
              <a:rPr lang="en-US" sz="2400" dirty="0" err="1"/>
              <a:t>nghệ</a:t>
            </a:r>
            <a:r>
              <a:rPr lang="en-US" sz="2400" dirty="0"/>
              <a:t>, </a:t>
            </a:r>
            <a:r>
              <a:rPr lang="en-US" sz="2400" dirty="0" err="1"/>
              <a:t>phương</a:t>
            </a:r>
            <a:r>
              <a:rPr lang="en-US" sz="2400" dirty="0"/>
              <a:t> </a:t>
            </a:r>
            <a:r>
              <a:rPr lang="en-US" sz="2400" dirty="0" err="1"/>
              <a:t>tiện</a:t>
            </a:r>
            <a:r>
              <a:rPr lang="en-US" sz="2400" dirty="0"/>
              <a:t>, </a:t>
            </a:r>
            <a:r>
              <a:rPr lang="en-US" sz="2400" dirty="0" err="1"/>
              <a:t>phương</a:t>
            </a:r>
            <a:r>
              <a:rPr lang="en-US" sz="2400" dirty="0"/>
              <a:t> </a:t>
            </a:r>
            <a:r>
              <a:rPr lang="en-US" sz="2400" dirty="0" err="1"/>
              <a:t>pháp</a:t>
            </a:r>
            <a:r>
              <a:rPr lang="en-US" sz="2400" dirty="0"/>
              <a:t> </a:t>
            </a:r>
            <a:r>
              <a:rPr lang="en-US" sz="2400" dirty="0" err="1"/>
              <a:t>tiên</a:t>
            </a:r>
            <a:r>
              <a:rPr lang="en-US" sz="2400" dirty="0"/>
              <a:t> </a:t>
            </a:r>
            <a:r>
              <a:rPr lang="en-US" sz="2400" dirty="0" err="1"/>
              <a:t>tiến</a:t>
            </a:r>
            <a:r>
              <a:rPr lang="en-US" sz="2400" dirty="0"/>
              <a:t> </a:t>
            </a:r>
            <a:r>
              <a:rPr lang="en-US" sz="2400" dirty="0" err="1"/>
              <a:t>hiện</a:t>
            </a:r>
            <a:r>
              <a:rPr lang="en-US" sz="2400" dirty="0"/>
              <a:t> </a:t>
            </a:r>
            <a:r>
              <a:rPr lang="en-US" sz="2400" dirty="0" err="1"/>
              <a:t>đại</a:t>
            </a:r>
            <a:r>
              <a:rPr lang="en-US" sz="2400" dirty="0"/>
              <a:t>, </a:t>
            </a:r>
            <a:r>
              <a:rPr lang="en-US" sz="2400" dirty="0" err="1"/>
              <a:t>dựa</a:t>
            </a:r>
            <a:r>
              <a:rPr lang="en-US" sz="2400" dirty="0"/>
              <a:t> </a:t>
            </a:r>
            <a:r>
              <a:rPr lang="en-US" sz="2400" dirty="0" err="1"/>
              <a:t>trên</a:t>
            </a:r>
            <a:r>
              <a:rPr lang="en-US" sz="2400" dirty="0"/>
              <a:t> </a:t>
            </a:r>
            <a:r>
              <a:rPr lang="en-US" sz="2400" dirty="0" err="1"/>
              <a:t>sự</a:t>
            </a:r>
            <a:r>
              <a:rPr lang="en-US" sz="2400" dirty="0"/>
              <a:t> </a:t>
            </a:r>
            <a:r>
              <a:rPr lang="en-US" sz="2400" dirty="0" err="1"/>
              <a:t>phát</a:t>
            </a:r>
            <a:r>
              <a:rPr lang="en-US" sz="2400" dirty="0"/>
              <a:t> </a:t>
            </a:r>
            <a:r>
              <a:rPr lang="en-US" sz="2400" dirty="0" err="1"/>
              <a:t>triển</a:t>
            </a:r>
            <a:r>
              <a:rPr lang="en-US" sz="2400" dirty="0"/>
              <a:t> </a:t>
            </a:r>
            <a:r>
              <a:rPr lang="en-US" sz="2400" dirty="0" err="1"/>
              <a:t>của</a:t>
            </a:r>
            <a:r>
              <a:rPr lang="en-US" sz="2400" dirty="0"/>
              <a:t> </a:t>
            </a:r>
            <a:r>
              <a:rPr lang="en-US" sz="2400" dirty="0" err="1"/>
              <a:t>công</a:t>
            </a:r>
            <a:r>
              <a:rPr lang="en-US" sz="2400" dirty="0"/>
              <a:t> </a:t>
            </a:r>
            <a:r>
              <a:rPr lang="en-US" sz="2400" dirty="0" err="1"/>
              <a:t>nghiệp</a:t>
            </a:r>
            <a:r>
              <a:rPr lang="en-US" sz="2400" dirty="0"/>
              <a:t> </a:t>
            </a:r>
            <a:r>
              <a:rPr lang="en-US" sz="2400" dirty="0" err="1"/>
              <a:t>và</a:t>
            </a:r>
            <a:r>
              <a:rPr lang="en-US" sz="2400" dirty="0"/>
              <a:t> </a:t>
            </a:r>
            <a:r>
              <a:rPr lang="en-US" sz="2400" dirty="0" err="1"/>
              <a:t>tiến</a:t>
            </a:r>
            <a:r>
              <a:rPr lang="en-US" sz="2400" dirty="0"/>
              <a:t> </a:t>
            </a:r>
            <a:r>
              <a:rPr lang="en-US" sz="2400" dirty="0" err="1"/>
              <a:t>bộ</a:t>
            </a:r>
            <a:r>
              <a:rPr lang="en-US" sz="2400" dirty="0"/>
              <a:t> khoa </a:t>
            </a:r>
            <a:r>
              <a:rPr lang="en-US" sz="2400" dirty="0" err="1"/>
              <a:t>học</a:t>
            </a:r>
            <a:r>
              <a:rPr lang="en-US" sz="2400" dirty="0"/>
              <a:t> </a:t>
            </a:r>
            <a:r>
              <a:rPr lang="en-US" sz="2400" dirty="0" err="1"/>
              <a:t>công</a:t>
            </a:r>
            <a:r>
              <a:rPr lang="en-US" sz="2400" dirty="0"/>
              <a:t> </a:t>
            </a:r>
            <a:r>
              <a:rPr lang="en-US" sz="2400" dirty="0" err="1"/>
              <a:t>nghệ</a:t>
            </a:r>
            <a:r>
              <a:rPr lang="en-US" sz="2400" dirty="0"/>
              <a:t> </a:t>
            </a:r>
            <a:r>
              <a:rPr lang="en-US" sz="2400" dirty="0" err="1"/>
              <a:t>nhằm</a:t>
            </a:r>
            <a:r>
              <a:rPr lang="en-US" sz="2400" dirty="0"/>
              <a:t> </a:t>
            </a:r>
            <a:r>
              <a:rPr lang="en-US" sz="2400" dirty="0" err="1"/>
              <a:t>tạo</a:t>
            </a:r>
            <a:r>
              <a:rPr lang="en-US" sz="2400" dirty="0"/>
              <a:t> ra </a:t>
            </a:r>
            <a:r>
              <a:rPr lang="en-US" sz="2400" dirty="0" err="1"/>
              <a:t>năng</a:t>
            </a:r>
            <a:r>
              <a:rPr lang="en-US" sz="2400" dirty="0"/>
              <a:t> </a:t>
            </a:r>
            <a:r>
              <a:rPr lang="en-US" sz="2400" dirty="0" err="1"/>
              <a:t>suất</a:t>
            </a:r>
            <a:r>
              <a:rPr lang="en-US" sz="2400" dirty="0"/>
              <a:t> </a:t>
            </a:r>
            <a:r>
              <a:rPr lang="en-US" sz="2400" dirty="0" err="1"/>
              <a:t>lao</a:t>
            </a:r>
            <a:r>
              <a:rPr lang="en-US" sz="2400" dirty="0"/>
              <a:t> </a:t>
            </a:r>
            <a:r>
              <a:rPr lang="en-US" sz="2400" dirty="0" err="1"/>
              <a:t>động</a:t>
            </a:r>
            <a:r>
              <a:rPr lang="en-US" sz="2400" dirty="0"/>
              <a:t> </a:t>
            </a:r>
            <a:r>
              <a:rPr lang="en-US" sz="2400" dirty="0" err="1"/>
              <a:t>xã</a:t>
            </a:r>
            <a:r>
              <a:rPr lang="en-US" sz="2400" dirty="0"/>
              <a:t> </a:t>
            </a:r>
            <a:r>
              <a:rPr lang="en-US" sz="2400" dirty="0" err="1"/>
              <a:t>hội</a:t>
            </a:r>
            <a:r>
              <a:rPr lang="en-US" sz="2400" dirty="0"/>
              <a:t> </a:t>
            </a:r>
            <a:r>
              <a:rPr lang="en-US" sz="2400" dirty="0" err="1"/>
              <a:t>cao</a:t>
            </a:r>
            <a:endParaRPr sz="24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470027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1008651" y="580387"/>
            <a:ext cx="6855210" cy="12132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Đ</a:t>
            </a:r>
            <a:r>
              <a:rPr lang="en" sz="3200" dirty="0"/>
              <a:t>ặc trưng </a:t>
            </a:r>
            <a:r>
              <a:rPr lang="en" sz="3200" dirty="0">
                <a:solidFill>
                  <a:schemeClr val="accent1"/>
                </a:solidFill>
              </a:rPr>
              <a:t>công nghiệp hóa, hiện đại hóa </a:t>
            </a:r>
            <a:r>
              <a:rPr lang="en" sz="3200" dirty="0"/>
              <a:t>ở Việt Nam</a:t>
            </a:r>
            <a:endParaRPr sz="3200" dirty="0"/>
          </a:p>
        </p:txBody>
      </p:sp>
      <p:sp>
        <p:nvSpPr>
          <p:cNvPr id="292" name="Google Shape;292;p30"/>
          <p:cNvSpPr txBox="1">
            <a:spLocks noGrp="1"/>
          </p:cNvSpPr>
          <p:nvPr>
            <p:ph type="body" idx="1"/>
          </p:nvPr>
        </p:nvSpPr>
        <p:spPr>
          <a:xfrm>
            <a:off x="922000" y="1625700"/>
            <a:ext cx="2332200" cy="148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algn="l" rtl="0">
              <a:spcBef>
                <a:spcPts val="600"/>
              </a:spcBef>
              <a:spcAft>
                <a:spcPts val="0"/>
              </a:spcAft>
              <a:buNone/>
            </a:pPr>
            <a:r>
              <a:rPr lang="en-US" sz="1600" dirty="0"/>
              <a:t>C</a:t>
            </a:r>
            <a:r>
              <a:rPr lang="en" sz="1600" dirty="0"/>
              <a:t>ông nghiệp hóa hiện đại theo định hướng xã hội chủ nghĩa thực hiện mục tiêu “dân giàu, nước mạnh, dân chủ, công bằng, văn minh</a:t>
            </a:r>
            <a:endParaRPr sz="1600" dirty="0"/>
          </a:p>
        </p:txBody>
      </p:sp>
      <p:sp>
        <p:nvSpPr>
          <p:cNvPr id="293" name="Google Shape;293;p30"/>
          <p:cNvSpPr txBox="1">
            <a:spLocks noGrp="1"/>
          </p:cNvSpPr>
          <p:nvPr>
            <p:ph type="body" idx="2"/>
          </p:nvPr>
        </p:nvSpPr>
        <p:spPr>
          <a:xfrm>
            <a:off x="3373776" y="1625700"/>
            <a:ext cx="2332200" cy="148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algn="l" rtl="0">
              <a:spcBef>
                <a:spcPts val="600"/>
              </a:spcBef>
              <a:spcAft>
                <a:spcPts val="0"/>
              </a:spcAft>
              <a:buNone/>
            </a:pPr>
            <a:r>
              <a:rPr lang="en-US" sz="1600" dirty="0"/>
              <a:t>C</a:t>
            </a:r>
            <a:r>
              <a:rPr lang="en" sz="1600" dirty="0"/>
              <a:t>ông nghiệp hóa, hiện đại hóa gắn liền với phát triển kinh tế tri thức</a:t>
            </a:r>
            <a:endParaRPr sz="1600" dirty="0"/>
          </a:p>
        </p:txBody>
      </p:sp>
      <p:sp>
        <p:nvSpPr>
          <p:cNvPr id="294" name="Google Shape;294;p30"/>
          <p:cNvSpPr txBox="1">
            <a:spLocks noGrp="1"/>
          </p:cNvSpPr>
          <p:nvPr>
            <p:ph type="body" idx="3"/>
          </p:nvPr>
        </p:nvSpPr>
        <p:spPr>
          <a:xfrm>
            <a:off x="5825552" y="1625700"/>
            <a:ext cx="2332200" cy="148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algn="l" rtl="0">
              <a:spcBef>
                <a:spcPts val="600"/>
              </a:spcBef>
              <a:spcAft>
                <a:spcPts val="0"/>
              </a:spcAft>
              <a:buNone/>
            </a:pPr>
            <a:r>
              <a:rPr lang="en-US" sz="1600" dirty="0" err="1"/>
              <a:t>Công</a:t>
            </a:r>
            <a:r>
              <a:rPr lang="en-US" sz="1600" dirty="0"/>
              <a:t> </a:t>
            </a:r>
            <a:r>
              <a:rPr lang="en-US" sz="1600" dirty="0" err="1"/>
              <a:t>nghiệp</a:t>
            </a:r>
            <a:r>
              <a:rPr lang="en-US" sz="1600" dirty="0"/>
              <a:t> </a:t>
            </a:r>
            <a:r>
              <a:rPr lang="en-US" sz="1600" dirty="0" err="1"/>
              <a:t>hóa</a:t>
            </a:r>
            <a:r>
              <a:rPr lang="en-US" sz="1600" dirty="0"/>
              <a:t>, </a:t>
            </a:r>
            <a:r>
              <a:rPr lang="en-US" sz="1600" dirty="0" err="1"/>
              <a:t>hiện</a:t>
            </a:r>
            <a:r>
              <a:rPr lang="en-US" sz="1600" dirty="0"/>
              <a:t> </a:t>
            </a:r>
            <a:r>
              <a:rPr lang="en-US" sz="1600" dirty="0" err="1"/>
              <a:t>đại</a:t>
            </a:r>
            <a:r>
              <a:rPr lang="en-US" sz="1600" dirty="0"/>
              <a:t> </a:t>
            </a:r>
            <a:r>
              <a:rPr lang="en-US" sz="1600" dirty="0" err="1"/>
              <a:t>hóa</a:t>
            </a:r>
            <a:r>
              <a:rPr lang="en-US" sz="1600" dirty="0"/>
              <a:t> </a:t>
            </a:r>
            <a:r>
              <a:rPr lang="en-US" sz="1600" dirty="0" err="1"/>
              <a:t>trong</a:t>
            </a:r>
            <a:r>
              <a:rPr lang="en-US" sz="1600" dirty="0"/>
              <a:t> </a:t>
            </a:r>
            <a:r>
              <a:rPr lang="en-US" sz="1600" dirty="0" err="1"/>
              <a:t>điều</a:t>
            </a:r>
            <a:r>
              <a:rPr lang="en-US" sz="1600" dirty="0"/>
              <a:t> </a:t>
            </a:r>
            <a:r>
              <a:rPr lang="en-US" sz="1600" dirty="0" err="1"/>
              <a:t>kiện</a:t>
            </a:r>
            <a:r>
              <a:rPr lang="en-US" sz="1600" dirty="0"/>
              <a:t> </a:t>
            </a:r>
            <a:r>
              <a:rPr lang="en-US" sz="1600" dirty="0" err="1"/>
              <a:t>kinh</a:t>
            </a:r>
            <a:r>
              <a:rPr lang="en-US" sz="1600" dirty="0"/>
              <a:t> </a:t>
            </a:r>
            <a:r>
              <a:rPr lang="en-US" sz="1600" dirty="0" err="1"/>
              <a:t>tế</a:t>
            </a:r>
            <a:r>
              <a:rPr lang="en-US" sz="1600" dirty="0"/>
              <a:t> </a:t>
            </a:r>
            <a:r>
              <a:rPr lang="en-US" sz="1600" dirty="0" err="1"/>
              <a:t>thị</a:t>
            </a:r>
            <a:r>
              <a:rPr lang="en-US" sz="1600" dirty="0"/>
              <a:t> </a:t>
            </a:r>
            <a:r>
              <a:rPr lang="en-US" sz="1600" dirty="0" err="1"/>
              <a:t>trường</a:t>
            </a:r>
            <a:r>
              <a:rPr lang="en-US" sz="1600" dirty="0"/>
              <a:t> </a:t>
            </a:r>
            <a:r>
              <a:rPr lang="en-US" sz="1600" dirty="0" err="1"/>
              <a:t>định</a:t>
            </a:r>
            <a:r>
              <a:rPr lang="en-US" sz="1600" dirty="0"/>
              <a:t> </a:t>
            </a:r>
            <a:r>
              <a:rPr lang="en-US" sz="1600" dirty="0" err="1"/>
              <a:t>hướng</a:t>
            </a:r>
            <a:r>
              <a:rPr lang="en-US" sz="1600" dirty="0"/>
              <a:t> </a:t>
            </a:r>
            <a:r>
              <a:rPr lang="en-US" sz="1600" dirty="0" err="1"/>
              <a:t>xã</a:t>
            </a:r>
            <a:r>
              <a:rPr lang="en-US" sz="1600" dirty="0"/>
              <a:t> </a:t>
            </a:r>
            <a:r>
              <a:rPr lang="en-US" sz="1600" dirty="0" err="1"/>
              <a:t>hội</a:t>
            </a:r>
            <a:r>
              <a:rPr lang="en-US" sz="1600" dirty="0"/>
              <a:t> </a:t>
            </a:r>
            <a:r>
              <a:rPr lang="en-US" sz="1600" dirty="0" err="1"/>
              <a:t>chủ</a:t>
            </a:r>
            <a:r>
              <a:rPr lang="en-US" sz="1600" dirty="0"/>
              <a:t> </a:t>
            </a:r>
            <a:r>
              <a:rPr lang="en-US" sz="1600" dirty="0" err="1"/>
              <a:t>nghĩa</a:t>
            </a:r>
            <a:endParaRPr sz="1600" dirty="0"/>
          </a:p>
          <a:p>
            <a:pPr marL="0" lvl="0" indent="0" algn="l" rtl="0">
              <a:spcBef>
                <a:spcPts val="600"/>
              </a:spcBef>
              <a:spcAft>
                <a:spcPts val="0"/>
              </a:spcAft>
              <a:buNone/>
            </a:pPr>
            <a:endParaRPr sz="1200" dirty="0"/>
          </a:p>
        </p:txBody>
      </p:sp>
      <p:sp>
        <p:nvSpPr>
          <p:cNvPr id="295" name="Google Shape;295;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296" name="Google Shape;296;p30"/>
          <p:cNvSpPr txBox="1">
            <a:spLocks noGrp="1"/>
          </p:cNvSpPr>
          <p:nvPr>
            <p:ph type="body" idx="1"/>
          </p:nvPr>
        </p:nvSpPr>
        <p:spPr>
          <a:xfrm>
            <a:off x="2962578" y="3264000"/>
            <a:ext cx="4078625" cy="148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algn="l" rtl="0">
              <a:spcBef>
                <a:spcPts val="600"/>
              </a:spcBef>
              <a:spcAft>
                <a:spcPts val="0"/>
              </a:spcAft>
              <a:buNone/>
            </a:pPr>
            <a:r>
              <a:rPr lang="en-US" sz="1600" dirty="0"/>
              <a:t>C</a:t>
            </a:r>
            <a:r>
              <a:rPr lang="en" sz="1600" dirty="0"/>
              <a:t>ông nghiệp hóa, hiện đại hóa trong bối cảnh toàn cầu hóa kinh tế và Việt Nam đang tích cực, chủ động hội nhập kinh tế quốc tế</a:t>
            </a:r>
            <a:endParaRPr sz="1600" dirty="0"/>
          </a:p>
        </p:txBody>
      </p:sp>
      <p:grpSp>
        <p:nvGrpSpPr>
          <p:cNvPr id="299" name="Google Shape;299;p30"/>
          <p:cNvGrpSpPr/>
          <p:nvPr/>
        </p:nvGrpSpPr>
        <p:grpSpPr>
          <a:xfrm>
            <a:off x="8054838" y="308799"/>
            <a:ext cx="796168" cy="763718"/>
            <a:chOff x="5241175" y="4959100"/>
            <a:chExt cx="539775" cy="517775"/>
          </a:xfrm>
        </p:grpSpPr>
        <p:sp>
          <p:nvSpPr>
            <p:cNvPr id="300" name="Google Shape;300;p3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922000" y="891774"/>
            <a:ext cx="3871200" cy="2289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1.2.2. Nội dung </a:t>
            </a:r>
            <a:r>
              <a:rPr lang="en" sz="3600" dirty="0">
                <a:solidFill>
                  <a:schemeClr val="accent1"/>
                </a:solidFill>
              </a:rPr>
              <a:t>công nghiệp hóa, hiện đại hóa </a:t>
            </a:r>
            <a:r>
              <a:rPr lang="en" sz="3600" dirty="0"/>
              <a:t>ở Việt Nam</a:t>
            </a:r>
            <a:endParaRPr sz="3600" dirty="0"/>
          </a:p>
        </p:txBody>
      </p:sp>
      <p:pic>
        <p:nvPicPr>
          <p:cNvPr id="159" name="Google Shape;159;p22"/>
          <p:cNvPicPr preferRelativeResize="0"/>
          <p:nvPr/>
        </p:nvPicPr>
        <p:blipFill>
          <a:blip r:embed="rId3"/>
          <a:srcRect l="16727" r="16727"/>
          <a:stretch/>
        </p:blipFill>
        <p:spPr>
          <a:xfrm>
            <a:off x="4957350" y="891600"/>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grpSp>
        <p:nvGrpSpPr>
          <p:cNvPr id="161" name="Google Shape;161;p22"/>
          <p:cNvGrpSpPr/>
          <p:nvPr/>
        </p:nvGrpSpPr>
        <p:grpSpPr>
          <a:xfrm>
            <a:off x="8120067" y="370812"/>
            <a:ext cx="729938" cy="641867"/>
            <a:chOff x="1928175" y="312600"/>
            <a:chExt cx="425000" cy="373700"/>
          </a:xfrm>
        </p:grpSpPr>
        <p:sp>
          <p:nvSpPr>
            <p:cNvPr id="162" name="Google Shape;162;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690352" y="690754"/>
            <a:ext cx="3753574" cy="35520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err="1"/>
              <a:t>Một</a:t>
            </a:r>
            <a:r>
              <a:rPr lang="en-US" sz="1600" b="1" dirty="0"/>
              <a:t> </a:t>
            </a:r>
            <a:r>
              <a:rPr lang="en-US" sz="1600" b="1" dirty="0" err="1"/>
              <a:t>là</a:t>
            </a:r>
            <a:r>
              <a:rPr lang="en-US" sz="1600" b="1" dirty="0"/>
              <a:t>, </a:t>
            </a:r>
            <a:r>
              <a:rPr lang="en-US" sz="1600" b="1" dirty="0" err="1"/>
              <a:t>tạo</a:t>
            </a:r>
            <a:r>
              <a:rPr lang="en-US" sz="1600" b="1" dirty="0"/>
              <a:t> </a:t>
            </a:r>
            <a:r>
              <a:rPr lang="en-US" sz="1600" b="1" dirty="0" err="1"/>
              <a:t>lập</a:t>
            </a:r>
            <a:r>
              <a:rPr lang="en-US" sz="1600" b="1" dirty="0"/>
              <a:t> </a:t>
            </a:r>
            <a:r>
              <a:rPr lang="en-US" sz="1600" b="1" dirty="0" err="1"/>
              <a:t>những</a:t>
            </a:r>
            <a:r>
              <a:rPr lang="en-US" sz="1600" b="1" dirty="0"/>
              <a:t> </a:t>
            </a:r>
            <a:r>
              <a:rPr lang="en-US" sz="1600" b="1" dirty="0" err="1"/>
              <a:t>điều</a:t>
            </a:r>
            <a:r>
              <a:rPr lang="en-US" sz="1600" b="1" dirty="0"/>
              <a:t> </a:t>
            </a:r>
            <a:r>
              <a:rPr lang="en-US" sz="1600" b="1" dirty="0" err="1"/>
              <a:t>kiện</a:t>
            </a:r>
            <a:r>
              <a:rPr lang="en-US" sz="1600" b="1" dirty="0"/>
              <a:t> </a:t>
            </a:r>
            <a:r>
              <a:rPr lang="en-US" sz="1600" b="1" dirty="0" err="1"/>
              <a:t>để</a:t>
            </a:r>
            <a:r>
              <a:rPr lang="en-US" sz="1600" b="1" dirty="0"/>
              <a:t> </a:t>
            </a:r>
            <a:r>
              <a:rPr lang="en-US" sz="1600" b="1" dirty="0" err="1"/>
              <a:t>có</a:t>
            </a:r>
            <a:r>
              <a:rPr lang="en-US" sz="1600" b="1" dirty="0"/>
              <a:t> </a:t>
            </a:r>
            <a:r>
              <a:rPr lang="en-US" sz="1600" b="1" dirty="0" err="1"/>
              <a:t>thể</a:t>
            </a:r>
            <a:r>
              <a:rPr lang="en-US" sz="1600" b="1" dirty="0"/>
              <a:t> </a:t>
            </a:r>
            <a:r>
              <a:rPr lang="en-US" sz="1600" b="1" dirty="0" err="1"/>
              <a:t>thực</a:t>
            </a:r>
            <a:r>
              <a:rPr lang="en-US" sz="1600" b="1" dirty="0"/>
              <a:t> </a:t>
            </a:r>
            <a:r>
              <a:rPr lang="en-US" sz="1600" b="1" dirty="0" err="1"/>
              <a:t>hiện</a:t>
            </a:r>
            <a:r>
              <a:rPr lang="en-US" sz="1600" b="1" dirty="0"/>
              <a:t> </a:t>
            </a:r>
            <a:r>
              <a:rPr lang="en-US" sz="1600" b="1" dirty="0" err="1"/>
              <a:t>chuyển</a:t>
            </a:r>
            <a:r>
              <a:rPr lang="en-US" sz="1600" b="1" dirty="0"/>
              <a:t> </a:t>
            </a:r>
            <a:r>
              <a:rPr lang="en-US" sz="1600" b="1" dirty="0" err="1"/>
              <a:t>đổi</a:t>
            </a:r>
            <a:r>
              <a:rPr lang="en-US" sz="1600" b="1" dirty="0"/>
              <a:t> </a:t>
            </a:r>
            <a:r>
              <a:rPr lang="en-US" sz="1600" b="1" dirty="0" err="1"/>
              <a:t>từ</a:t>
            </a:r>
            <a:r>
              <a:rPr lang="en-US" sz="1600" b="1" dirty="0"/>
              <a:t> </a:t>
            </a:r>
            <a:r>
              <a:rPr lang="en-US" sz="1600" b="1" dirty="0" err="1"/>
              <a:t>nền</a:t>
            </a:r>
            <a:r>
              <a:rPr lang="en-US" sz="1600" b="1" dirty="0"/>
              <a:t> </a:t>
            </a:r>
            <a:r>
              <a:rPr lang="en-US" sz="1600" b="1" dirty="0" err="1"/>
              <a:t>sản</a:t>
            </a:r>
            <a:r>
              <a:rPr lang="en-US" sz="1600" b="1" dirty="0"/>
              <a:t> </a:t>
            </a:r>
            <a:r>
              <a:rPr lang="en-US" sz="1600" b="1" dirty="0" err="1"/>
              <a:t>xuất</a:t>
            </a:r>
            <a:r>
              <a:rPr lang="en-US" sz="1600" b="1" dirty="0"/>
              <a:t> – </a:t>
            </a:r>
            <a:r>
              <a:rPr lang="en-US" sz="1600" b="1" dirty="0" err="1"/>
              <a:t>xã</a:t>
            </a:r>
            <a:r>
              <a:rPr lang="en-US" sz="1600" b="1" dirty="0"/>
              <a:t> </a:t>
            </a:r>
            <a:r>
              <a:rPr lang="en-US" sz="1600" b="1" dirty="0" err="1"/>
              <a:t>hội</a:t>
            </a:r>
            <a:r>
              <a:rPr lang="en-US" sz="1600" b="1" dirty="0"/>
              <a:t> </a:t>
            </a:r>
            <a:r>
              <a:rPr lang="en-US" sz="1600" b="1" dirty="0" err="1"/>
              <a:t>lạc</a:t>
            </a:r>
            <a:r>
              <a:rPr lang="en-US" sz="1600" b="1" dirty="0"/>
              <a:t> </a:t>
            </a:r>
            <a:r>
              <a:rPr lang="en-US" sz="1600" b="1" dirty="0" err="1"/>
              <a:t>hậu</a:t>
            </a:r>
            <a:r>
              <a:rPr lang="en-US" sz="1600" b="1" dirty="0"/>
              <a:t> sang </a:t>
            </a:r>
            <a:r>
              <a:rPr lang="en-US" sz="1600" b="1" dirty="0" err="1"/>
              <a:t>nền</a:t>
            </a:r>
            <a:r>
              <a:rPr lang="en-US" sz="1600" b="1" dirty="0"/>
              <a:t> </a:t>
            </a:r>
            <a:r>
              <a:rPr lang="en-US" sz="1600" b="1" dirty="0" err="1"/>
              <a:t>sản</a:t>
            </a:r>
            <a:r>
              <a:rPr lang="en-US" sz="1600" b="1" dirty="0"/>
              <a:t> </a:t>
            </a:r>
            <a:r>
              <a:rPr lang="en-US" sz="1600" b="1" dirty="0" err="1"/>
              <a:t>xuất</a:t>
            </a:r>
            <a:r>
              <a:rPr lang="en-US" sz="1600" b="1" dirty="0"/>
              <a:t> – </a:t>
            </a:r>
            <a:r>
              <a:rPr lang="en-US" sz="1600" b="1" dirty="0" err="1"/>
              <a:t>xã</a:t>
            </a:r>
            <a:r>
              <a:rPr lang="en-US" sz="1600" b="1" dirty="0"/>
              <a:t> </a:t>
            </a:r>
            <a:r>
              <a:rPr lang="en-US" sz="1600" b="1" dirty="0" err="1"/>
              <a:t>hội</a:t>
            </a:r>
            <a:r>
              <a:rPr lang="en-US" sz="1600" b="1" dirty="0"/>
              <a:t> </a:t>
            </a:r>
            <a:r>
              <a:rPr lang="en-US" sz="1600" b="1" dirty="0" err="1"/>
              <a:t>tiến</a:t>
            </a:r>
            <a:r>
              <a:rPr lang="en-US" sz="1600" b="1" dirty="0"/>
              <a:t> </a:t>
            </a:r>
            <a:r>
              <a:rPr lang="en-US" sz="1600" b="1" dirty="0" err="1"/>
              <a:t>bộ</a:t>
            </a:r>
            <a:endParaRPr sz="1600" b="1" dirty="0"/>
          </a:p>
          <a:p>
            <a:pPr marL="285750" indent="-285750">
              <a:buFont typeface="Wingdings" panose="05000000000000000000" pitchFamily="2" charset="2"/>
              <a:buChar char="v"/>
            </a:pPr>
            <a:r>
              <a:rPr lang="en" sz="1600" dirty="0"/>
              <a:t>Nội dung quan trọng hàng đầu để thực hiện thành công công nghiệp hóa, hiện đại hóa là phải thực hiện tạo lập các điều kiện cần thiết trên tất cả các mặt của đời sống sản xuất xã hội</a:t>
            </a:r>
            <a:endParaRPr sz="1600" dirty="0"/>
          </a:p>
        </p:txBody>
      </p:sp>
      <p:sp>
        <p:nvSpPr>
          <p:cNvPr id="140" name="Google Shape;140;p20"/>
          <p:cNvSpPr txBox="1">
            <a:spLocks noGrp="1"/>
          </p:cNvSpPr>
          <p:nvPr>
            <p:ph type="body" idx="2"/>
          </p:nvPr>
        </p:nvSpPr>
        <p:spPr>
          <a:xfrm>
            <a:off x="4700076" y="690754"/>
            <a:ext cx="3913530" cy="4087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t>Hai </a:t>
            </a:r>
            <a:r>
              <a:rPr lang="en-US" sz="1600" b="1" dirty="0" err="1"/>
              <a:t>là</a:t>
            </a:r>
            <a:r>
              <a:rPr lang="en-US" sz="1600" b="1" dirty="0"/>
              <a:t>, </a:t>
            </a:r>
            <a:r>
              <a:rPr lang="en-US" sz="1600" b="1" dirty="0" err="1"/>
              <a:t>thực</a:t>
            </a:r>
            <a:r>
              <a:rPr lang="en-US" sz="1600" b="1" dirty="0"/>
              <a:t> </a:t>
            </a:r>
            <a:r>
              <a:rPr lang="en-US" sz="1600" b="1" dirty="0" err="1"/>
              <a:t>hiện</a:t>
            </a:r>
            <a:r>
              <a:rPr lang="en-US" sz="1600" b="1" dirty="0"/>
              <a:t> </a:t>
            </a:r>
            <a:r>
              <a:rPr lang="en-US" sz="1600" b="1" dirty="0" err="1"/>
              <a:t>các</a:t>
            </a:r>
            <a:r>
              <a:rPr lang="en-US" sz="1600" b="1" dirty="0"/>
              <a:t> </a:t>
            </a:r>
            <a:r>
              <a:rPr lang="en-US" sz="1600" b="1" dirty="0" err="1"/>
              <a:t>nhiệm</a:t>
            </a:r>
            <a:r>
              <a:rPr lang="en-US" sz="1600" b="1" dirty="0"/>
              <a:t> </a:t>
            </a:r>
            <a:r>
              <a:rPr lang="en-US" sz="1600" b="1" dirty="0" err="1"/>
              <a:t>vụ</a:t>
            </a:r>
            <a:r>
              <a:rPr lang="en-US" sz="1600" b="1" dirty="0"/>
              <a:t> </a:t>
            </a:r>
            <a:r>
              <a:rPr lang="en-US" sz="1600" b="1" dirty="0" err="1"/>
              <a:t>để</a:t>
            </a:r>
            <a:r>
              <a:rPr lang="en-US" sz="1600" b="1" dirty="0"/>
              <a:t> </a:t>
            </a:r>
            <a:r>
              <a:rPr lang="en-US" sz="1600" b="1" dirty="0" err="1"/>
              <a:t>chuyển</a:t>
            </a:r>
            <a:r>
              <a:rPr lang="en-US" sz="1600" b="1" dirty="0"/>
              <a:t> </a:t>
            </a:r>
            <a:r>
              <a:rPr lang="en-US" sz="1600" b="1" dirty="0" err="1"/>
              <a:t>đổi</a:t>
            </a:r>
            <a:r>
              <a:rPr lang="en-US" sz="1600" b="1" dirty="0"/>
              <a:t> </a:t>
            </a:r>
            <a:r>
              <a:rPr lang="en-US" sz="1600" b="1" dirty="0" err="1"/>
              <a:t>nền</a:t>
            </a:r>
            <a:r>
              <a:rPr lang="en-US" sz="1600" b="1" dirty="0"/>
              <a:t> </a:t>
            </a:r>
            <a:r>
              <a:rPr lang="en-US" sz="1600" b="1" dirty="0" err="1"/>
              <a:t>sản</a:t>
            </a:r>
            <a:r>
              <a:rPr lang="en-US" sz="1600" b="1" dirty="0"/>
              <a:t> </a:t>
            </a:r>
            <a:r>
              <a:rPr lang="en-US" sz="1600" b="1" dirty="0" err="1"/>
              <a:t>xuất</a:t>
            </a:r>
            <a:r>
              <a:rPr lang="en-US" sz="1600" b="1" dirty="0"/>
              <a:t> – </a:t>
            </a:r>
            <a:r>
              <a:rPr lang="en-US" sz="1600" b="1" dirty="0" err="1"/>
              <a:t>xã</a:t>
            </a:r>
            <a:r>
              <a:rPr lang="en-US" sz="1600" b="1" dirty="0"/>
              <a:t> </a:t>
            </a:r>
            <a:r>
              <a:rPr lang="en-US" sz="1600" b="1" dirty="0" err="1"/>
              <a:t>hội</a:t>
            </a:r>
            <a:r>
              <a:rPr lang="en-US" sz="1600" b="1" dirty="0"/>
              <a:t> </a:t>
            </a:r>
            <a:r>
              <a:rPr lang="en-US" sz="1600" b="1" dirty="0" err="1"/>
              <a:t>lạc</a:t>
            </a:r>
            <a:r>
              <a:rPr lang="en-US" sz="1600" b="1" dirty="0"/>
              <a:t> </a:t>
            </a:r>
            <a:r>
              <a:rPr lang="en-US" sz="1600" b="1" dirty="0" err="1"/>
              <a:t>hậu</a:t>
            </a:r>
            <a:r>
              <a:rPr lang="en-US" sz="1600" b="1" dirty="0"/>
              <a:t> sang </a:t>
            </a:r>
            <a:r>
              <a:rPr lang="en-US" sz="1600" b="1" dirty="0" err="1"/>
              <a:t>nền</a:t>
            </a:r>
            <a:r>
              <a:rPr lang="en-US" sz="1600" b="1" dirty="0"/>
              <a:t> </a:t>
            </a:r>
            <a:r>
              <a:rPr lang="en-US" sz="1600" b="1" dirty="0" err="1"/>
              <a:t>sản</a:t>
            </a:r>
            <a:r>
              <a:rPr lang="en-US" sz="1600" b="1" dirty="0"/>
              <a:t> </a:t>
            </a:r>
            <a:r>
              <a:rPr lang="en-US" sz="1600" b="1" dirty="0" err="1"/>
              <a:t>xuất</a:t>
            </a:r>
            <a:r>
              <a:rPr lang="en-US" sz="1600" b="1" dirty="0"/>
              <a:t> – </a:t>
            </a:r>
            <a:r>
              <a:rPr lang="en-US" sz="1600" b="1" dirty="0" err="1"/>
              <a:t>xã</a:t>
            </a:r>
            <a:r>
              <a:rPr lang="en-US" sz="1600" b="1" dirty="0"/>
              <a:t> </a:t>
            </a:r>
            <a:r>
              <a:rPr lang="en-US" sz="1600" b="1" dirty="0" err="1"/>
              <a:t>hội</a:t>
            </a:r>
            <a:r>
              <a:rPr lang="en-US" sz="1600" b="1" dirty="0"/>
              <a:t> </a:t>
            </a:r>
            <a:r>
              <a:rPr lang="en-US" sz="1600" b="1" dirty="0" err="1"/>
              <a:t>hiện</a:t>
            </a:r>
            <a:r>
              <a:rPr lang="en-US" sz="1600" b="1" dirty="0"/>
              <a:t> </a:t>
            </a:r>
            <a:r>
              <a:rPr lang="en-US" sz="1600" b="1" dirty="0" err="1"/>
              <a:t>đại</a:t>
            </a:r>
            <a:r>
              <a:rPr lang="en-US" sz="1600" b="1" dirty="0"/>
              <a:t>. </a:t>
            </a:r>
            <a:r>
              <a:rPr lang="en-US" sz="1600" b="1" dirty="0" err="1"/>
              <a:t>Cụ</a:t>
            </a:r>
            <a:r>
              <a:rPr lang="en-US" sz="1600" b="1" dirty="0"/>
              <a:t> </a:t>
            </a:r>
            <a:r>
              <a:rPr lang="en-US" sz="1600" b="1" dirty="0" err="1"/>
              <a:t>thể</a:t>
            </a:r>
            <a:r>
              <a:rPr lang="en-US" sz="1600" b="1" dirty="0"/>
              <a:t>:</a:t>
            </a:r>
          </a:p>
          <a:p>
            <a:pPr marL="285750" lvl="0" indent="-285750" algn="l" rtl="0">
              <a:spcBef>
                <a:spcPts val="600"/>
              </a:spcBef>
              <a:spcAft>
                <a:spcPts val="0"/>
              </a:spcAft>
              <a:buFont typeface="Wingdings" panose="05000000000000000000" pitchFamily="2" charset="2"/>
              <a:buChar char="v"/>
            </a:pPr>
            <a:r>
              <a:rPr lang="en-US" sz="1600" dirty="0" err="1"/>
              <a:t>Đẩy</a:t>
            </a:r>
            <a:r>
              <a:rPr lang="en-US" sz="1600" dirty="0"/>
              <a:t> </a:t>
            </a:r>
            <a:r>
              <a:rPr lang="en-US" sz="1600" dirty="0" err="1"/>
              <a:t>mạnh</a:t>
            </a:r>
            <a:r>
              <a:rPr lang="en-US" sz="1600" dirty="0"/>
              <a:t> </a:t>
            </a:r>
            <a:r>
              <a:rPr lang="en-US" sz="1600" dirty="0" err="1"/>
              <a:t>ứng</a:t>
            </a:r>
            <a:r>
              <a:rPr lang="en-US" sz="1600" dirty="0"/>
              <a:t> </a:t>
            </a:r>
            <a:r>
              <a:rPr lang="en-US" sz="1600" dirty="0" err="1"/>
              <a:t>dụng</a:t>
            </a:r>
            <a:r>
              <a:rPr lang="en-US" sz="1600" dirty="0"/>
              <a:t> </a:t>
            </a:r>
            <a:r>
              <a:rPr lang="en-US" sz="1600" dirty="0" err="1"/>
              <a:t>thành</a:t>
            </a:r>
            <a:r>
              <a:rPr lang="en-US" sz="1600" dirty="0"/>
              <a:t> </a:t>
            </a:r>
            <a:r>
              <a:rPr lang="en-US" sz="1600" dirty="0" err="1"/>
              <a:t>tựu</a:t>
            </a:r>
            <a:r>
              <a:rPr lang="en-US" sz="1600" dirty="0"/>
              <a:t> </a:t>
            </a:r>
            <a:r>
              <a:rPr lang="en-US" sz="1600" dirty="0" err="1"/>
              <a:t>của</a:t>
            </a:r>
            <a:r>
              <a:rPr lang="en-US" sz="1600" dirty="0"/>
              <a:t> khoa </a:t>
            </a:r>
            <a:r>
              <a:rPr lang="en-US" sz="1600" dirty="0" err="1"/>
              <a:t>học</a:t>
            </a:r>
            <a:r>
              <a:rPr lang="en-US" sz="1600" dirty="0"/>
              <a:t>, </a:t>
            </a:r>
            <a:r>
              <a:rPr lang="en-US" sz="1600" dirty="0" err="1"/>
              <a:t>công</a:t>
            </a:r>
            <a:r>
              <a:rPr lang="en-US" sz="1600" dirty="0"/>
              <a:t> </a:t>
            </a:r>
            <a:r>
              <a:rPr lang="en-US" sz="1600" dirty="0" err="1"/>
              <a:t>nghệ</a:t>
            </a:r>
            <a:r>
              <a:rPr lang="en-US" sz="1600" dirty="0"/>
              <a:t> </a:t>
            </a:r>
            <a:r>
              <a:rPr lang="en-US" sz="1600" dirty="0" err="1"/>
              <a:t>mới</a:t>
            </a:r>
            <a:r>
              <a:rPr lang="en-US" sz="1600" dirty="0"/>
              <a:t>, </a:t>
            </a:r>
            <a:r>
              <a:rPr lang="en-US" sz="1600" dirty="0" err="1"/>
              <a:t>hiện</a:t>
            </a:r>
            <a:r>
              <a:rPr lang="en-US" sz="1600" dirty="0"/>
              <a:t> </a:t>
            </a:r>
            <a:r>
              <a:rPr lang="en-US" sz="1600" dirty="0" err="1"/>
              <a:t>đại</a:t>
            </a:r>
            <a:endParaRPr sz="1600" dirty="0"/>
          </a:p>
          <a:p>
            <a:pPr marL="285750" lvl="0" indent="-285750" algn="l" rtl="0">
              <a:spcBef>
                <a:spcPts val="600"/>
              </a:spcBef>
              <a:spcAft>
                <a:spcPts val="0"/>
              </a:spcAft>
              <a:buFont typeface="Wingdings" panose="05000000000000000000" pitchFamily="2" charset="2"/>
              <a:buChar char="v"/>
            </a:pPr>
            <a:r>
              <a:rPr lang="en-US" sz="1600" dirty="0"/>
              <a:t>C</a:t>
            </a:r>
            <a:r>
              <a:rPr lang="en" sz="1600" dirty="0"/>
              <a:t>huyển đổi cơ cấu kinh tế theo hướng hiện đại, hợp lý và hiện quả</a:t>
            </a:r>
          </a:p>
          <a:p>
            <a:pPr marL="285750" lvl="0" indent="-285750" algn="l" rtl="0">
              <a:spcBef>
                <a:spcPts val="600"/>
              </a:spcBef>
              <a:spcAft>
                <a:spcPts val="0"/>
              </a:spcAft>
              <a:buFont typeface="Wingdings" panose="05000000000000000000" pitchFamily="2" charset="2"/>
              <a:buChar char="v"/>
            </a:pPr>
            <a:r>
              <a:rPr lang="en-US" sz="1600" dirty="0"/>
              <a:t>T</a:t>
            </a:r>
            <a:r>
              <a:rPr lang="en" sz="1600" dirty="0"/>
              <a:t>ừng bước hoàn thiện quan hệ sản xuất phù hợp với trình độ phát triển của lực lượng sản xuất</a:t>
            </a:r>
          </a:p>
          <a:p>
            <a:pPr marL="285750" lvl="0" indent="-285750" algn="l" rtl="0">
              <a:spcBef>
                <a:spcPts val="600"/>
              </a:spcBef>
              <a:spcAft>
                <a:spcPts val="0"/>
              </a:spcAft>
              <a:buFont typeface="Wingdings" panose="05000000000000000000" pitchFamily="2" charset="2"/>
              <a:buChar char="v"/>
            </a:pPr>
            <a:r>
              <a:rPr lang="en-US" sz="1600" dirty="0"/>
              <a:t>S</a:t>
            </a:r>
            <a:r>
              <a:rPr lang="en" sz="1600" dirty="0"/>
              <a:t>ẵn sàng thích ứng với tác động của bối cảnh cách mạng công nghiệp 4.0</a:t>
            </a:r>
            <a:endParaRPr sz="1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42" name="Google Shape;142;p20"/>
          <p:cNvSpPr/>
          <p:nvPr/>
        </p:nvSpPr>
        <p:spPr>
          <a:xfrm>
            <a:off x="8055177" y="535633"/>
            <a:ext cx="663373" cy="553200"/>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30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415D37-B780-4B5F-B398-2522A901B4C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
        <p:nvSpPr>
          <p:cNvPr id="4" name="Title 1">
            <a:extLst>
              <a:ext uri="{FF2B5EF4-FFF2-40B4-BE49-F238E27FC236}">
                <a16:creationId xmlns:a16="http://schemas.microsoft.com/office/drawing/2014/main" id="{419A88E2-2477-4332-AF79-C5950A0E62FB}"/>
              </a:ext>
            </a:extLst>
          </p:cNvPr>
          <p:cNvSpPr>
            <a:spLocks noGrp="1"/>
          </p:cNvSpPr>
          <p:nvPr/>
        </p:nvSpPr>
        <p:spPr bwMode="gray">
          <a:xfrm>
            <a:off x="1059051" y="578696"/>
            <a:ext cx="6900548" cy="6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3200" dirty="0">
                <a:solidFill>
                  <a:schemeClr val="tx1"/>
                </a:solidFill>
                <a:latin typeface="Times New Roman" panose="02020603050405020304" pitchFamily="18" charset="0"/>
                <a:cs typeface="Times New Roman" panose="02020603050405020304" pitchFamily="18" charset="0"/>
              </a:rPr>
              <a:t>TÀI LIỆU HỌC TẬP  MÔN HỌC</a:t>
            </a:r>
            <a:endParaRPr lang="en-US" sz="3200" dirty="0"/>
          </a:p>
        </p:txBody>
      </p:sp>
      <p:sp>
        <p:nvSpPr>
          <p:cNvPr id="5" name="TextBox 3">
            <a:extLst>
              <a:ext uri="{FF2B5EF4-FFF2-40B4-BE49-F238E27FC236}">
                <a16:creationId xmlns:a16="http://schemas.microsoft.com/office/drawing/2014/main" id="{B56F3259-F7A0-4761-9AAC-D82FE70CBA27}"/>
              </a:ext>
            </a:extLst>
          </p:cNvPr>
          <p:cNvSpPr txBox="1"/>
          <p:nvPr/>
        </p:nvSpPr>
        <p:spPr>
          <a:xfrm>
            <a:off x="597678" y="1697216"/>
            <a:ext cx="7361921" cy="252376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5763" indent="-385763" algn="just">
              <a:buFont typeface="Arial" panose="020B0604020202020204" pitchFamily="34" charset="0"/>
              <a:buAutoNum type="arabicPeriod"/>
              <a:defRPr/>
            </a:pPr>
            <a:r>
              <a:rPr lang="pt-BR" altLang="en-US" sz="1600" b="1" i="1" dirty="0">
                <a:solidFill>
                  <a:prstClr val="black"/>
                </a:solidFill>
                <a:latin typeface="Times New Roman" panose="02020603050405020304" pitchFamily="18" charset="0"/>
                <a:cs typeface="Times New Roman" panose="02020603050405020304" pitchFamily="18" charset="0"/>
              </a:rPr>
              <a:t>Sách, giáo trình chính:</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en-US" altLang="en-US" sz="1600" dirty="0" err="1">
                <a:solidFill>
                  <a:prstClr val="black"/>
                </a:solidFill>
                <a:latin typeface="Times New Roman" panose="02020603050405020304" pitchFamily="18" charset="0"/>
                <a:cs typeface="Times New Roman" panose="02020603050405020304" pitchFamily="18" charset="0"/>
              </a:rPr>
              <a:t>Giáo</a:t>
            </a:r>
            <a:r>
              <a:rPr lang="en-US" altLang="en-US" sz="1600" dirty="0">
                <a:solidFill>
                  <a:prstClr val="black"/>
                </a:solidFill>
                <a:latin typeface="Times New Roman" panose="02020603050405020304" pitchFamily="18" charset="0"/>
                <a:cs typeface="Times New Roman" panose="02020603050405020304" pitchFamily="18" charset="0"/>
              </a:rPr>
              <a:t> </a:t>
            </a:r>
            <a:r>
              <a:rPr lang="en-US" altLang="en-US" sz="1600" dirty="0" err="1">
                <a:solidFill>
                  <a:prstClr val="black"/>
                </a:solidFill>
                <a:latin typeface="Times New Roman" panose="02020603050405020304" pitchFamily="18" charset="0"/>
                <a:cs typeface="Times New Roman" panose="02020603050405020304" pitchFamily="18" charset="0"/>
              </a:rPr>
              <a:t>trình</a:t>
            </a:r>
            <a:r>
              <a:rPr lang="en-US" altLang="en-US" sz="1600" dirty="0">
                <a:solidFill>
                  <a:prstClr val="black"/>
                </a:solidFill>
                <a:latin typeface="Times New Roman" panose="02020603050405020304" pitchFamily="18" charset="0"/>
                <a:cs typeface="Times New Roman" panose="02020603050405020304" pitchFamily="18" charset="0"/>
              </a:rPr>
              <a:t> </a:t>
            </a:r>
            <a:r>
              <a:rPr lang="pt-BR" sz="1600" i="1" dirty="0">
                <a:solidFill>
                  <a:prstClr val="black"/>
                </a:solidFill>
              </a:rPr>
              <a:t>Kinh tế chính trị Mác – Lênin</a:t>
            </a:r>
            <a:r>
              <a:rPr lang="pt-BR" sz="1600" dirty="0">
                <a:solidFill>
                  <a:prstClr val="black"/>
                </a:solidFill>
              </a:rPr>
              <a:t> </a:t>
            </a:r>
            <a:r>
              <a:rPr lang="pt-BR" altLang="en-US" sz="1600" dirty="0">
                <a:solidFill>
                  <a:prstClr val="black"/>
                </a:solidFill>
                <a:latin typeface="Times New Roman" panose="02020603050405020304" pitchFamily="18" charset="0"/>
                <a:cs typeface="Times New Roman" panose="02020603050405020304" pitchFamily="18" charset="0"/>
              </a:rPr>
              <a:t>(giáo trình tập huấn năm 2019- Bộ GDĐT)</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pt-BR" altLang="en-US" sz="1600" b="1" i="1" dirty="0">
                <a:solidFill>
                  <a:prstClr val="black"/>
                </a:solidFill>
                <a:latin typeface="Times New Roman" panose="02020603050405020304" pitchFamily="18" charset="0"/>
                <a:cs typeface="Times New Roman" panose="02020603050405020304" pitchFamily="18" charset="0"/>
              </a:rPr>
              <a:t>2. Tài liệu tham khảo: </a:t>
            </a:r>
            <a:endParaRPr lang="en-US" altLang="en-US" sz="1600" dirty="0">
              <a:solidFill>
                <a:prstClr val="black"/>
              </a:solidFill>
              <a:latin typeface="Times New Roman" panose="02020603050405020304" pitchFamily="18" charset="0"/>
              <a:cs typeface="Times New Roman" panose="02020603050405020304" pitchFamily="18" charset="0"/>
            </a:endParaRPr>
          </a:p>
          <a:p>
            <a:pPr>
              <a:defRPr/>
            </a:pPr>
            <a:r>
              <a:rPr lang="pt-BR" sz="1600" dirty="0">
                <a:solidFill>
                  <a:prstClr val="black"/>
                </a:solidFill>
              </a:rPr>
              <a:t>[1] Bộ Giáo dục và Đào tạo, </a:t>
            </a:r>
            <a:r>
              <a:rPr lang="pt-BR" sz="1600" i="1" dirty="0">
                <a:solidFill>
                  <a:prstClr val="black"/>
                </a:solidFill>
              </a:rPr>
              <a:t>Giáo trình Những Nguyên lý cơ bản của Chủ nghĩa Mác-Lênin</a:t>
            </a:r>
            <a:r>
              <a:rPr lang="pt-BR" sz="1600" dirty="0">
                <a:solidFill>
                  <a:prstClr val="black"/>
                </a:solidFill>
              </a:rPr>
              <a:t>, Nxb.Chính trị quốc gia, Hà Nội, 2014.</a:t>
            </a:r>
            <a:endParaRPr lang="en-US" sz="1600" dirty="0">
              <a:solidFill>
                <a:prstClr val="black"/>
              </a:solidFill>
            </a:endParaRPr>
          </a:p>
          <a:p>
            <a:pPr>
              <a:defRPr/>
            </a:pPr>
            <a:r>
              <a:rPr lang="pt-BR" sz="1600" dirty="0">
                <a:solidFill>
                  <a:prstClr val="black"/>
                </a:solidFill>
              </a:rPr>
              <a:t>[2] Hội đồng Trung ương chỉ đạo biên soạn giáo trình quốc gia các bộ môn khoa học Mác – Lênin, </a:t>
            </a:r>
            <a:r>
              <a:rPr lang="pt-BR" sz="1600" i="1" dirty="0">
                <a:solidFill>
                  <a:prstClr val="black"/>
                </a:solidFill>
              </a:rPr>
              <a:t>Giáo trình Kinh tế chính trị Mác-Lênin, </a:t>
            </a:r>
            <a:r>
              <a:rPr lang="pt-BR" sz="1600" dirty="0">
                <a:solidFill>
                  <a:prstClr val="black"/>
                </a:solidFill>
              </a:rPr>
              <a:t>Nxb.Chính trị quốc gia, Hà Nội, 2010. </a:t>
            </a:r>
          </a:p>
          <a:p>
            <a:pPr>
              <a:defRPr/>
            </a:pPr>
            <a:r>
              <a:rPr lang="pt-BR" sz="1600" dirty="0">
                <a:solidFill>
                  <a:prstClr val="black"/>
                </a:solidFill>
              </a:rPr>
              <a:t>[3]website: https://www.marxists.org/</a:t>
            </a:r>
            <a:endParaRPr lang="en-US" sz="1600" dirty="0">
              <a:solidFill>
                <a:prstClr val="black"/>
              </a:solidFill>
            </a:endParaRPr>
          </a:p>
          <a:p>
            <a:pPr>
              <a:defRPr/>
            </a:pPr>
            <a:endParaRPr lang="en-US" sz="1400" dirty="0">
              <a:solidFill>
                <a:prstClr val="black"/>
              </a:solidFill>
            </a:endParaRPr>
          </a:p>
        </p:txBody>
      </p:sp>
    </p:spTree>
    <p:extLst>
      <p:ext uri="{BB962C8B-B14F-4D97-AF65-F5344CB8AC3E}">
        <p14:creationId xmlns:p14="http://schemas.microsoft.com/office/powerpoint/2010/main" val="2125055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390" name="Google Shape;390;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chemeClr val="accent1"/>
                </a:solidFill>
              </a:rPr>
              <a:t>Thank You!</a:t>
            </a:r>
            <a:endParaRPr sz="7200" dirty="0">
              <a:solidFill>
                <a:schemeClr val="accent1"/>
              </a:solidFill>
            </a:endParaRPr>
          </a:p>
        </p:txBody>
      </p:sp>
      <p:sp>
        <p:nvSpPr>
          <p:cNvPr id="392" name="Google Shape;392;p35"/>
          <p:cNvSpPr/>
          <p:nvPr/>
        </p:nvSpPr>
        <p:spPr>
          <a:xfrm>
            <a:off x="8076243" y="51196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CÔNG NGIỆP HÓA, HIỆN ĐẠI HÓA Ở VIỆT NAM</a:t>
            </a:r>
            <a:endParaRPr dirty="0"/>
          </a:p>
        </p:txBody>
      </p:sp>
      <p:sp>
        <p:nvSpPr>
          <p:cNvPr id="93" name="Google Shape;93;p16"/>
          <p:cNvSpPr txBox="1">
            <a:spLocks noGrp="1"/>
          </p:cNvSpPr>
          <p:nvPr>
            <p:ph type="subTitle" idx="1"/>
          </p:nvPr>
        </p:nvSpPr>
        <p:spPr>
          <a:xfrm>
            <a:off x="685800" y="3830653"/>
            <a:ext cx="791419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1.1. Khái quát cách mạng công nghiệp và công nghiệp hóa</a:t>
            </a:r>
            <a:endParaRPr sz="2400" b="1" dirty="0"/>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chemeClr val="dk1"/>
                </a:solidFill>
                <a:latin typeface="Raleway ExtraBold"/>
                <a:ea typeface="Raleway ExtraBold"/>
                <a:cs typeface="Raleway ExtraBold"/>
                <a:sym typeface="Raleway ExtraBold"/>
              </a:rPr>
              <a:t>1</a:t>
            </a:r>
            <a:endParaRPr sz="960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accent1"/>
                </a:solidFill>
                <a:latin typeface="Raleway ExtraBold"/>
                <a:ea typeface="Raleway ExtraBold"/>
                <a:cs typeface="Raleway ExtraBold"/>
                <a:sym typeface="Raleway ExtraBold"/>
              </a:rPr>
              <a:t>1.1.1. </a:t>
            </a:r>
            <a:r>
              <a:rPr lang="en-US" sz="3600" dirty="0" err="1">
                <a:solidFill>
                  <a:schemeClr val="accent1"/>
                </a:solidFill>
                <a:latin typeface="Raleway ExtraBold"/>
                <a:ea typeface="Raleway ExtraBold"/>
                <a:cs typeface="Raleway ExtraBold"/>
                <a:sym typeface="Raleway ExtraBold"/>
              </a:rPr>
              <a:t>Khái</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quát</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về</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cách</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mạng</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công</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nghiệp</a:t>
            </a:r>
            <a:endParaRPr sz="1400" dirty="0">
              <a:solidFill>
                <a:schemeClr val="tx1"/>
              </a:solidFill>
            </a:endParaRPr>
          </a:p>
        </p:txBody>
      </p:sp>
      <p:grpSp>
        <p:nvGrpSpPr>
          <p:cNvPr id="357" name="Google Shape;357;p33"/>
          <p:cNvGrpSpPr/>
          <p:nvPr/>
        </p:nvGrpSpPr>
        <p:grpSpPr>
          <a:xfrm>
            <a:off x="7864658" y="371176"/>
            <a:ext cx="896264" cy="896314"/>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8E64E84-5EC2-4CFC-BAC7-B8A33C6445CD}"/>
              </a:ext>
            </a:extLst>
          </p:cNvPr>
          <p:cNvPicPr>
            <a:picLocks noChangeAspect="1"/>
          </p:cNvPicPr>
          <p:nvPr/>
        </p:nvPicPr>
        <p:blipFill>
          <a:blip r:embed="rId3"/>
          <a:stretch>
            <a:fillRect/>
          </a:stretch>
        </p:blipFill>
        <p:spPr>
          <a:xfrm>
            <a:off x="4824694" y="1064956"/>
            <a:ext cx="2222115" cy="2995196"/>
          </a:xfrm>
          <a:prstGeom prst="rect">
            <a:avLst/>
          </a:prstGeom>
        </p:spPr>
      </p:pic>
    </p:spTree>
    <p:extLst>
      <p:ext uri="{BB962C8B-B14F-4D97-AF65-F5344CB8AC3E}">
        <p14:creationId xmlns:p14="http://schemas.microsoft.com/office/powerpoint/2010/main" val="114614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1757100" y="612454"/>
            <a:ext cx="5629800" cy="425444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400" dirty="0"/>
              <a:t>C</a:t>
            </a:r>
            <a:r>
              <a:rPr lang="en" sz="2400" dirty="0"/>
              <a:t>ách mạng công nghiệp là những bước phát triển nhảy vọt về chất trình độ của tư liệu lao động trên cơ sở những phát triển của nhân loại kéo theo sự thay đổi căn bản về phân công lao động xã hội cũng như tạo bước phát triển năng suất lao động cao hơn hẳn nhờ áp dung một cách phổ biến những tính năng mới trong kỹ thuật – công nghiệ đó vào đời sống xã hội</a:t>
            </a:r>
            <a:endParaRPr sz="24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L</a:t>
            </a:r>
            <a:r>
              <a:rPr lang="en" sz="3200" dirty="0"/>
              <a:t>ịch sử cách mạng công nghiệp</a:t>
            </a:r>
            <a:endParaRPr sz="3200" dirty="0"/>
          </a:p>
        </p:txBody>
      </p:sp>
      <p:sp>
        <p:nvSpPr>
          <p:cNvPr id="472" name="Google Shape;472;p4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73" name="Google Shape;473;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75" name="Google Shape;475;p40"/>
          <p:cNvGrpSpPr/>
          <p:nvPr/>
        </p:nvGrpSpPr>
        <p:grpSpPr>
          <a:xfrm>
            <a:off x="1786339" y="1932001"/>
            <a:ext cx="473400" cy="473400"/>
            <a:chOff x="1786339" y="1703401"/>
            <a:chExt cx="473400" cy="473400"/>
          </a:xfrm>
        </p:grpSpPr>
        <p:sp>
          <p:nvSpPr>
            <p:cNvPr id="476" name="Google Shape;47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77" name="Google Shape;47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478" name="Google Shape;478;p40"/>
          <p:cNvGrpSpPr/>
          <p:nvPr/>
        </p:nvGrpSpPr>
        <p:grpSpPr>
          <a:xfrm>
            <a:off x="3883742" y="2001329"/>
            <a:ext cx="334744" cy="334744"/>
            <a:chOff x="3883742" y="1772729"/>
            <a:chExt cx="334744" cy="334744"/>
          </a:xfrm>
        </p:grpSpPr>
        <p:sp>
          <p:nvSpPr>
            <p:cNvPr id="479" name="Google Shape;47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0" name="Google Shape;48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2</a:t>
              </a:r>
              <a:endParaRPr sz="600" dirty="0">
                <a:solidFill>
                  <a:schemeClr val="dk2"/>
                </a:solidFill>
                <a:latin typeface="Raleway"/>
                <a:ea typeface="Raleway"/>
                <a:cs typeface="Raleway"/>
                <a:sym typeface="Raleway"/>
              </a:endParaRPr>
            </a:p>
          </p:txBody>
        </p:sp>
      </p:grpSp>
      <p:grpSp>
        <p:nvGrpSpPr>
          <p:cNvPr id="484" name="Google Shape;484;p40"/>
          <p:cNvGrpSpPr/>
          <p:nvPr/>
        </p:nvGrpSpPr>
        <p:grpSpPr>
          <a:xfrm>
            <a:off x="6880814" y="3804900"/>
            <a:ext cx="473400" cy="473400"/>
            <a:chOff x="6880814" y="3576300"/>
            <a:chExt cx="473400" cy="473400"/>
          </a:xfrm>
        </p:grpSpPr>
        <p:sp>
          <p:nvSpPr>
            <p:cNvPr id="485" name="Google Shape;48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6" name="Google Shape;48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4</a:t>
              </a:r>
              <a:endParaRPr sz="600" dirty="0">
                <a:solidFill>
                  <a:schemeClr val="dk2"/>
                </a:solidFill>
                <a:latin typeface="Raleway"/>
                <a:ea typeface="Raleway"/>
                <a:cs typeface="Raleway"/>
                <a:sym typeface="Raleway"/>
              </a:endParaRPr>
            </a:p>
          </p:txBody>
        </p:sp>
      </p:grpSp>
      <p:grpSp>
        <p:nvGrpSpPr>
          <p:cNvPr id="487" name="Google Shape;487;p40"/>
          <p:cNvGrpSpPr/>
          <p:nvPr/>
        </p:nvGrpSpPr>
        <p:grpSpPr>
          <a:xfrm>
            <a:off x="4852739" y="3804900"/>
            <a:ext cx="473400" cy="473400"/>
            <a:chOff x="4852739" y="3576300"/>
            <a:chExt cx="473400" cy="473400"/>
          </a:xfrm>
        </p:grpSpPr>
        <p:sp>
          <p:nvSpPr>
            <p:cNvPr id="488" name="Google Shape;48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9" name="Google Shape;48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3</a:t>
              </a:r>
              <a:endParaRPr sz="600" dirty="0">
                <a:solidFill>
                  <a:schemeClr val="dk2"/>
                </a:solidFill>
                <a:latin typeface="Raleway"/>
                <a:ea typeface="Raleway"/>
                <a:cs typeface="Raleway"/>
                <a:sym typeface="Raleway"/>
              </a:endParaRPr>
            </a:p>
          </p:txBody>
        </p:sp>
      </p:grpSp>
      <p:sp>
        <p:nvSpPr>
          <p:cNvPr id="493" name="Google Shape;493;p40"/>
          <p:cNvSpPr txBox="1"/>
          <p:nvPr/>
        </p:nvSpPr>
        <p:spPr>
          <a:xfrm>
            <a:off x="704335" y="1384700"/>
            <a:ext cx="2289979"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 dirty="0">
                <a:solidFill>
                  <a:schemeClr val="dk2"/>
                </a:solidFill>
                <a:latin typeface="Raleway"/>
                <a:ea typeface="Raleway"/>
                <a:cs typeface="Raleway"/>
                <a:sym typeface="Raleway"/>
              </a:rPr>
              <a:t>ách mạng công nghiệp lần thứ nhất</a:t>
            </a:r>
            <a:endParaRPr dirty="0">
              <a:solidFill>
                <a:schemeClr val="dk2"/>
              </a:solidFill>
              <a:latin typeface="Raleway"/>
              <a:ea typeface="Raleway"/>
              <a:cs typeface="Raleway"/>
              <a:sym typeface="Raleway"/>
            </a:endParaRPr>
          </a:p>
        </p:txBody>
      </p:sp>
      <p:sp>
        <p:nvSpPr>
          <p:cNvPr id="494" name="Google Shape;494;p40"/>
          <p:cNvSpPr txBox="1"/>
          <p:nvPr/>
        </p:nvSpPr>
        <p:spPr>
          <a:xfrm>
            <a:off x="3283518" y="1398601"/>
            <a:ext cx="166929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 dirty="0">
                <a:solidFill>
                  <a:schemeClr val="dk2"/>
                </a:solidFill>
                <a:latin typeface="Raleway"/>
                <a:ea typeface="Raleway"/>
                <a:cs typeface="Raleway"/>
                <a:sym typeface="Raleway"/>
              </a:rPr>
              <a:t>ách mạng công nghiệp lần thứ hai</a:t>
            </a:r>
            <a:endParaRPr dirty="0">
              <a:solidFill>
                <a:schemeClr val="dk2"/>
              </a:solidFill>
              <a:latin typeface="Raleway"/>
              <a:ea typeface="Raleway"/>
              <a:cs typeface="Raleway"/>
              <a:sym typeface="Raleway"/>
            </a:endParaRPr>
          </a:p>
        </p:txBody>
      </p:sp>
      <p:sp>
        <p:nvSpPr>
          <p:cNvPr id="497" name="Google Shape;497;p40"/>
          <p:cNvSpPr txBox="1"/>
          <p:nvPr/>
        </p:nvSpPr>
        <p:spPr>
          <a:xfrm>
            <a:off x="4215159" y="4292200"/>
            <a:ext cx="174859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 dirty="0">
                <a:solidFill>
                  <a:schemeClr val="dk2"/>
                </a:solidFill>
                <a:latin typeface="Raleway"/>
                <a:ea typeface="Raleway"/>
                <a:cs typeface="Raleway"/>
                <a:sym typeface="Raleway"/>
              </a:rPr>
              <a:t>ách mạng công nghiệp lần thứ 3</a:t>
            </a:r>
            <a:endParaRPr dirty="0">
              <a:solidFill>
                <a:schemeClr val="dk2"/>
              </a:solidFill>
              <a:latin typeface="Raleway"/>
              <a:ea typeface="Raleway"/>
              <a:cs typeface="Raleway"/>
              <a:sym typeface="Raleway"/>
            </a:endParaRPr>
          </a:p>
        </p:txBody>
      </p:sp>
      <p:sp>
        <p:nvSpPr>
          <p:cNvPr id="498" name="Google Shape;498;p40"/>
          <p:cNvSpPr txBox="1"/>
          <p:nvPr/>
        </p:nvSpPr>
        <p:spPr>
          <a:xfrm>
            <a:off x="6404655" y="4292200"/>
            <a:ext cx="17346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 dirty="0">
                <a:solidFill>
                  <a:schemeClr val="dk2"/>
                </a:solidFill>
                <a:latin typeface="Raleway"/>
                <a:ea typeface="Raleway"/>
                <a:cs typeface="Raleway"/>
                <a:sym typeface="Raleway"/>
              </a:rPr>
              <a:t>ách mạng công nghiệp lần thứ 4</a:t>
            </a:r>
            <a:endParaRPr dirty="0">
              <a:solidFill>
                <a:schemeClr val="dk2"/>
              </a:solidFill>
              <a:latin typeface="Raleway"/>
              <a:ea typeface="Raleway"/>
              <a:cs typeface="Raleway"/>
              <a:sym typeface="Raleway"/>
            </a:endParaRPr>
          </a:p>
        </p:txBody>
      </p:sp>
      <p:sp>
        <p:nvSpPr>
          <p:cNvPr id="499" name="Google Shape;499;p40"/>
          <p:cNvSpPr/>
          <p:nvPr/>
        </p:nvSpPr>
        <p:spPr>
          <a:xfrm>
            <a:off x="8055177" y="476250"/>
            <a:ext cx="657023" cy="61258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73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Cách mạng </a:t>
            </a:r>
            <a:r>
              <a:rPr lang="en" sz="3200" dirty="0">
                <a:solidFill>
                  <a:schemeClr val="accent1"/>
                </a:solidFill>
              </a:rPr>
              <a:t>công nghiệp </a:t>
            </a:r>
            <a:r>
              <a:rPr lang="en" sz="3200" dirty="0"/>
              <a:t>lần thứ nhất</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nhất</a:t>
            </a:r>
            <a:r>
              <a:rPr lang="en-US" dirty="0"/>
              <a:t> </a:t>
            </a:r>
            <a:r>
              <a:rPr lang="en-US" dirty="0" err="1"/>
              <a:t>khởi</a:t>
            </a:r>
            <a:r>
              <a:rPr lang="en-US" dirty="0"/>
              <a:t> </a:t>
            </a:r>
            <a:r>
              <a:rPr lang="en-US" dirty="0" err="1"/>
              <a:t>phát</a:t>
            </a:r>
            <a:r>
              <a:rPr lang="en-US" dirty="0"/>
              <a:t> ở Anh, </a:t>
            </a:r>
            <a:r>
              <a:rPr lang="en-US" dirty="0" err="1"/>
              <a:t>bắt</a:t>
            </a:r>
            <a:r>
              <a:rPr lang="en-US" dirty="0"/>
              <a:t> </a:t>
            </a:r>
            <a:r>
              <a:rPr lang="en-US" dirty="0" err="1"/>
              <a:t>đầu</a:t>
            </a:r>
            <a:r>
              <a:rPr lang="en-US" dirty="0"/>
              <a:t> </a:t>
            </a:r>
            <a:r>
              <a:rPr lang="en-US" dirty="0" err="1"/>
              <a:t>từ</a:t>
            </a:r>
            <a:r>
              <a:rPr lang="en-US" dirty="0"/>
              <a:t> </a:t>
            </a:r>
            <a:r>
              <a:rPr lang="en-US" dirty="0" err="1"/>
              <a:t>thế</a:t>
            </a:r>
            <a:r>
              <a:rPr lang="en-US" dirty="0"/>
              <a:t> </a:t>
            </a:r>
            <a:r>
              <a:rPr lang="en-US" dirty="0" err="1"/>
              <a:t>kỷ</a:t>
            </a:r>
            <a:r>
              <a:rPr lang="en-US" dirty="0"/>
              <a:t> XVIII </a:t>
            </a:r>
            <a:r>
              <a:rPr lang="en-US" dirty="0" err="1"/>
              <a:t>đến</a:t>
            </a:r>
            <a:r>
              <a:rPr lang="en-US" dirty="0"/>
              <a:t> </a:t>
            </a:r>
            <a:r>
              <a:rPr lang="en-US" dirty="0" err="1"/>
              <a:t>giữa</a:t>
            </a:r>
            <a:r>
              <a:rPr lang="en-US" dirty="0"/>
              <a:t> </a:t>
            </a:r>
            <a:r>
              <a:rPr lang="en-US" dirty="0" err="1"/>
              <a:t>thế</a:t>
            </a:r>
            <a:r>
              <a:rPr lang="en-US" dirty="0"/>
              <a:t> </a:t>
            </a:r>
            <a:r>
              <a:rPr lang="en-US" dirty="0" err="1"/>
              <a:t>kỷ</a:t>
            </a:r>
            <a:r>
              <a:rPr lang="en-US" dirty="0"/>
              <a:t> XIX</a:t>
            </a:r>
          </a:p>
          <a:p>
            <a:pPr marL="457200" lvl="0" indent="-342900" algn="l" rtl="0">
              <a:spcBef>
                <a:spcPts val="600"/>
              </a:spcBef>
              <a:spcAft>
                <a:spcPts val="0"/>
              </a:spcAft>
              <a:buSzPts val="1800"/>
              <a:buChar char="●"/>
            </a:pPr>
            <a:r>
              <a:rPr lang="en-US" dirty="0" err="1"/>
              <a:t>Diễn</a:t>
            </a:r>
            <a:r>
              <a:rPr lang="en-US" dirty="0"/>
              <a:t> ra </a:t>
            </a:r>
            <a:r>
              <a:rPr lang="en-US" dirty="0" err="1"/>
              <a:t>trước</a:t>
            </a:r>
            <a:r>
              <a:rPr lang="en-US" dirty="0"/>
              <a:t> </a:t>
            </a:r>
            <a:r>
              <a:rPr lang="en-US" dirty="0" err="1"/>
              <a:t>hết</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dệt</a:t>
            </a:r>
            <a:r>
              <a:rPr lang="en-US" dirty="0"/>
              <a:t> </a:t>
            </a:r>
            <a:r>
              <a:rPr lang="en-US" dirty="0" err="1"/>
              <a:t>vải</a:t>
            </a:r>
            <a:endParaRPr lang="en-US" dirty="0"/>
          </a:p>
          <a:p>
            <a:pPr marL="457200" lvl="0" indent="-342900" algn="l" rtl="0">
              <a:spcBef>
                <a:spcPts val="600"/>
              </a:spcBef>
              <a:spcAft>
                <a:spcPts val="0"/>
              </a:spcAft>
              <a:buSzPts val="1800"/>
              <a:buChar char="●"/>
            </a:pPr>
            <a:r>
              <a:rPr lang="en-US" dirty="0" err="1"/>
              <a:t>Nội</a:t>
            </a:r>
            <a:r>
              <a:rPr lang="en-US" dirty="0"/>
              <a:t> dung </a:t>
            </a:r>
            <a:r>
              <a:rPr lang="en-US" dirty="0" err="1"/>
              <a:t>cơ</a:t>
            </a:r>
            <a:r>
              <a:rPr lang="en-US" dirty="0"/>
              <a:t> </a:t>
            </a:r>
            <a:r>
              <a:rPr lang="en-US" dirty="0" err="1"/>
              <a:t>bản</a:t>
            </a:r>
            <a:r>
              <a:rPr lang="en-US" dirty="0"/>
              <a:t> </a:t>
            </a:r>
            <a:r>
              <a:rPr lang="en-US" dirty="0" err="1"/>
              <a:t>là</a:t>
            </a:r>
            <a:r>
              <a:rPr lang="en-US" dirty="0"/>
              <a:t> </a:t>
            </a:r>
            <a:r>
              <a:rPr lang="en-US" dirty="0" err="1"/>
              <a:t>chuyển</a:t>
            </a:r>
            <a:r>
              <a:rPr lang="en-US" dirty="0"/>
              <a:t> </a:t>
            </a:r>
            <a:r>
              <a:rPr lang="en-US" dirty="0" err="1"/>
              <a:t>từ</a:t>
            </a:r>
            <a:r>
              <a:rPr lang="en-US" dirty="0"/>
              <a:t> </a:t>
            </a:r>
            <a:r>
              <a:rPr lang="en-US" dirty="0" err="1"/>
              <a:t>lao</a:t>
            </a:r>
            <a:r>
              <a:rPr lang="en-US" dirty="0"/>
              <a:t> </a:t>
            </a:r>
            <a:r>
              <a:rPr lang="en-US" dirty="0" err="1"/>
              <a:t>động</a:t>
            </a:r>
            <a:r>
              <a:rPr lang="en-US" dirty="0"/>
              <a:t> </a:t>
            </a:r>
            <a:r>
              <a:rPr lang="en-US" dirty="0" err="1"/>
              <a:t>thủ</a:t>
            </a:r>
            <a:r>
              <a:rPr lang="en-US" dirty="0"/>
              <a:t> </a:t>
            </a:r>
            <a:r>
              <a:rPr lang="en-US" dirty="0" err="1"/>
              <a:t>công</a:t>
            </a:r>
            <a:r>
              <a:rPr lang="en-US" dirty="0"/>
              <a:t> sang </a:t>
            </a:r>
            <a:r>
              <a:rPr lang="en-US" dirty="0" err="1"/>
              <a:t>lao</a:t>
            </a:r>
            <a:r>
              <a:rPr lang="en-US" dirty="0"/>
              <a:t> </a:t>
            </a:r>
            <a:r>
              <a:rPr lang="en-US" dirty="0" err="1"/>
              <a:t>động</a:t>
            </a:r>
            <a:r>
              <a:rPr lang="en-US" dirty="0"/>
              <a:t> </a:t>
            </a:r>
            <a:r>
              <a:rPr lang="en-US" dirty="0" err="1"/>
              <a:t>sử</a:t>
            </a:r>
            <a:r>
              <a:rPr lang="en-US" dirty="0"/>
              <a:t> </a:t>
            </a:r>
            <a:r>
              <a:rPr lang="en-US" dirty="0" err="1"/>
              <a:t>dụng</a:t>
            </a:r>
            <a:r>
              <a:rPr lang="en-US" dirty="0"/>
              <a:t> </a:t>
            </a:r>
            <a:r>
              <a:rPr lang="en-US" dirty="0" err="1"/>
              <a:t>máy</a:t>
            </a:r>
            <a:r>
              <a:rPr lang="en-US" dirty="0"/>
              <a:t> </a:t>
            </a:r>
            <a:r>
              <a:rPr lang="en-US" dirty="0" err="1"/>
              <a:t>móc</a:t>
            </a:r>
            <a:r>
              <a:rPr lang="en-US" dirty="0"/>
              <a:t>, </a:t>
            </a:r>
            <a:r>
              <a:rPr lang="en-US" dirty="0" err="1"/>
              <a:t>thực</a:t>
            </a:r>
            <a:r>
              <a:rPr lang="en-US" dirty="0"/>
              <a:t> </a:t>
            </a:r>
            <a:r>
              <a:rPr lang="en-US" dirty="0" err="1"/>
              <a:t>hiện</a:t>
            </a:r>
            <a:r>
              <a:rPr lang="en-US" dirty="0"/>
              <a:t> </a:t>
            </a:r>
            <a:r>
              <a:rPr lang="en-US" dirty="0" err="1"/>
              <a:t>cơ</a:t>
            </a:r>
            <a:r>
              <a:rPr lang="en-US" dirty="0"/>
              <a:t> </a:t>
            </a:r>
            <a:r>
              <a:rPr lang="en-US" dirty="0" err="1"/>
              <a:t>giới</a:t>
            </a:r>
            <a:r>
              <a:rPr lang="en-US" dirty="0"/>
              <a:t> </a:t>
            </a:r>
            <a:r>
              <a:rPr lang="en-US" dirty="0" err="1"/>
              <a:t>hóa</a:t>
            </a:r>
            <a:r>
              <a:rPr lang="en-US" dirty="0"/>
              <a:t> </a:t>
            </a:r>
            <a:r>
              <a:rPr lang="en-US" dirty="0" err="1"/>
              <a:t>sản</a:t>
            </a:r>
            <a:r>
              <a:rPr lang="en-US" dirty="0"/>
              <a:t> </a:t>
            </a:r>
            <a:r>
              <a:rPr lang="en-US" dirty="0" err="1"/>
              <a:t>xuất</a:t>
            </a:r>
            <a:r>
              <a:rPr lang="en-US" dirty="0"/>
              <a:t> </a:t>
            </a:r>
            <a:r>
              <a:rPr lang="en-US" dirty="0" err="1"/>
              <a:t>bằng</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năng</a:t>
            </a:r>
            <a:r>
              <a:rPr lang="en-US" dirty="0"/>
              <a:t> </a:t>
            </a:r>
            <a:r>
              <a:rPr lang="en-US" dirty="0" err="1"/>
              <a:t>lượng</a:t>
            </a:r>
            <a:r>
              <a:rPr lang="en-US" dirty="0"/>
              <a:t> </a:t>
            </a:r>
            <a:r>
              <a:rPr lang="en-US" dirty="0" err="1"/>
              <a:t>nước</a:t>
            </a:r>
            <a:r>
              <a:rPr lang="en-US" dirty="0"/>
              <a:t> </a:t>
            </a:r>
            <a:r>
              <a:rPr lang="en-US" dirty="0" err="1"/>
              <a:t>và</a:t>
            </a:r>
            <a:r>
              <a:rPr lang="en-US" dirty="0"/>
              <a:t> </a:t>
            </a:r>
            <a:r>
              <a:rPr lang="en-US" dirty="0" err="1"/>
              <a:t>hơi</a:t>
            </a:r>
            <a:r>
              <a:rPr lang="en-US" dirty="0"/>
              <a:t> </a:t>
            </a:r>
            <a:r>
              <a:rPr lang="en-US" dirty="0" err="1"/>
              <a:t>nước</a:t>
            </a:r>
            <a:endParaRPr dirty="0"/>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08" name="Google Shape;108;p18"/>
          <p:cNvGrpSpPr/>
          <p:nvPr/>
        </p:nvGrpSpPr>
        <p:grpSpPr>
          <a:xfrm>
            <a:off x="8119638" y="406400"/>
            <a:ext cx="539546" cy="70553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DDB3DBE-CF52-4B39-A093-9C4C3A9AF915}"/>
              </a:ext>
            </a:extLst>
          </p:cNvPr>
          <p:cNvPicPr>
            <a:picLocks noChangeAspect="1"/>
          </p:cNvPicPr>
          <p:nvPr/>
        </p:nvPicPr>
        <p:blipFill>
          <a:blip r:embed="rId3"/>
          <a:stretch>
            <a:fillRect/>
          </a:stretch>
        </p:blipFill>
        <p:spPr>
          <a:xfrm>
            <a:off x="6213000" y="2052637"/>
            <a:ext cx="2283816" cy="2193716"/>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Cách mạng </a:t>
            </a:r>
            <a:r>
              <a:rPr lang="en" sz="3200" dirty="0">
                <a:solidFill>
                  <a:schemeClr val="accent1"/>
                </a:solidFill>
              </a:rPr>
              <a:t>công nghiệp </a:t>
            </a:r>
            <a:r>
              <a:rPr lang="en" sz="3200" dirty="0"/>
              <a:t>lần thứ hai</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hai</a:t>
            </a:r>
            <a:r>
              <a:rPr lang="en-US" dirty="0"/>
              <a:t> </a:t>
            </a:r>
            <a:r>
              <a:rPr lang="en-US" dirty="0" err="1"/>
              <a:t>diễn</a:t>
            </a:r>
            <a:r>
              <a:rPr lang="en-US" dirty="0"/>
              <a:t> ra </a:t>
            </a:r>
            <a:r>
              <a:rPr lang="en-US" dirty="0" err="1"/>
              <a:t>nửa</a:t>
            </a:r>
            <a:r>
              <a:rPr lang="en-US" dirty="0"/>
              <a:t> </a:t>
            </a:r>
            <a:r>
              <a:rPr lang="en-US" dirty="0" err="1"/>
              <a:t>cuối</a:t>
            </a:r>
            <a:r>
              <a:rPr lang="en-US" dirty="0"/>
              <a:t> </a:t>
            </a:r>
            <a:r>
              <a:rPr lang="en-US" dirty="0" err="1"/>
              <a:t>thể</a:t>
            </a:r>
            <a:r>
              <a:rPr lang="en-US" dirty="0"/>
              <a:t> </a:t>
            </a:r>
            <a:r>
              <a:rPr lang="en-US" dirty="0" err="1"/>
              <a:t>kỷ</a:t>
            </a:r>
            <a:r>
              <a:rPr lang="en-US" dirty="0"/>
              <a:t> XIX </a:t>
            </a:r>
            <a:r>
              <a:rPr lang="en-US" dirty="0" err="1"/>
              <a:t>đến</a:t>
            </a:r>
            <a:r>
              <a:rPr lang="en-US" dirty="0"/>
              <a:t> </a:t>
            </a:r>
            <a:r>
              <a:rPr lang="en-US" dirty="0" err="1"/>
              <a:t>đầu</a:t>
            </a:r>
            <a:r>
              <a:rPr lang="en-US" dirty="0"/>
              <a:t> </a:t>
            </a:r>
            <a:r>
              <a:rPr lang="en-US" dirty="0" err="1"/>
              <a:t>thế</a:t>
            </a:r>
            <a:r>
              <a:rPr lang="en-US" dirty="0"/>
              <a:t> </a:t>
            </a:r>
            <a:r>
              <a:rPr lang="en-US" dirty="0" err="1"/>
              <a:t>kỷ</a:t>
            </a:r>
            <a:r>
              <a:rPr lang="en-US" dirty="0"/>
              <a:t> XX</a:t>
            </a:r>
          </a:p>
          <a:p>
            <a:pPr marL="457200" lvl="0" indent="-342900" algn="l" rtl="0">
              <a:spcBef>
                <a:spcPts val="600"/>
              </a:spcBef>
              <a:spcAft>
                <a:spcPts val="0"/>
              </a:spcAft>
              <a:buSzPts val="1800"/>
              <a:buChar char="●"/>
            </a:pPr>
            <a:r>
              <a:rPr lang="en-US" dirty="0" err="1"/>
              <a:t>Nội</a:t>
            </a:r>
            <a:r>
              <a:rPr lang="en-US" dirty="0"/>
              <a:t> dung </a:t>
            </a:r>
            <a:r>
              <a:rPr lang="en-US" dirty="0" err="1"/>
              <a:t>của</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hai</a:t>
            </a:r>
            <a:r>
              <a:rPr lang="en-US" dirty="0"/>
              <a:t> </a:t>
            </a:r>
            <a:r>
              <a:rPr lang="en-US" dirty="0" err="1"/>
              <a:t>thể</a:t>
            </a:r>
            <a:r>
              <a:rPr lang="en-US" dirty="0"/>
              <a:t> </a:t>
            </a:r>
            <a:r>
              <a:rPr lang="en-US" dirty="0" err="1"/>
              <a:t>hiện</a:t>
            </a:r>
            <a:r>
              <a:rPr lang="en-US" dirty="0"/>
              <a:t> ở </a:t>
            </a:r>
            <a:r>
              <a:rPr lang="en-US" dirty="0" err="1"/>
              <a:t>việc</a:t>
            </a:r>
            <a:r>
              <a:rPr lang="en-US" dirty="0"/>
              <a:t> </a:t>
            </a:r>
            <a:r>
              <a:rPr lang="en-US" dirty="0" err="1"/>
              <a:t>chuyển</a:t>
            </a:r>
            <a:r>
              <a:rPr lang="en-US" dirty="0"/>
              <a:t> </a:t>
            </a:r>
            <a:r>
              <a:rPr lang="en-US" dirty="0" err="1"/>
              <a:t>nền</a:t>
            </a:r>
            <a:r>
              <a:rPr lang="en-US" dirty="0"/>
              <a:t> </a:t>
            </a:r>
            <a:r>
              <a:rPr lang="en-US" dirty="0" err="1"/>
              <a:t>sản</a:t>
            </a:r>
            <a:r>
              <a:rPr lang="en-US" dirty="0"/>
              <a:t> </a:t>
            </a:r>
            <a:r>
              <a:rPr lang="en-US" dirty="0" err="1"/>
              <a:t>xuất</a:t>
            </a:r>
            <a:r>
              <a:rPr lang="en-US" dirty="0"/>
              <a:t> </a:t>
            </a:r>
            <a:r>
              <a:rPr lang="en-US" dirty="0" err="1"/>
              <a:t>cơ</a:t>
            </a:r>
            <a:r>
              <a:rPr lang="en-US" dirty="0"/>
              <a:t> </a:t>
            </a:r>
            <a:r>
              <a:rPr lang="en-US" dirty="0" err="1"/>
              <a:t>khí</a:t>
            </a:r>
            <a:r>
              <a:rPr lang="en-US" dirty="0"/>
              <a:t> sang </a:t>
            </a:r>
            <a:r>
              <a:rPr lang="en-US" dirty="0" err="1"/>
              <a:t>nền</a:t>
            </a:r>
            <a:r>
              <a:rPr lang="en-US" dirty="0"/>
              <a:t> </a:t>
            </a:r>
            <a:r>
              <a:rPr lang="en-US" dirty="0" err="1"/>
              <a:t>sản</a:t>
            </a:r>
            <a:r>
              <a:rPr lang="en-US" dirty="0"/>
              <a:t> </a:t>
            </a:r>
            <a:r>
              <a:rPr lang="en-US" dirty="0" err="1"/>
              <a:t>xuất</a:t>
            </a:r>
            <a:r>
              <a:rPr lang="en-US" dirty="0"/>
              <a:t> </a:t>
            </a:r>
            <a:r>
              <a:rPr lang="en-US" dirty="0" err="1"/>
              <a:t>điện</a:t>
            </a:r>
            <a:r>
              <a:rPr lang="en-US" dirty="0"/>
              <a:t> – </a:t>
            </a:r>
            <a:r>
              <a:rPr lang="en-US" dirty="0" err="1"/>
              <a:t>cơ</a:t>
            </a:r>
            <a:r>
              <a:rPr lang="en-US" dirty="0"/>
              <a:t> </a:t>
            </a:r>
            <a:r>
              <a:rPr lang="en-US" dirty="0" err="1"/>
              <a:t>khí</a:t>
            </a:r>
            <a:r>
              <a:rPr lang="en-US" dirty="0"/>
              <a:t> </a:t>
            </a:r>
            <a:r>
              <a:rPr lang="en-US" dirty="0" err="1"/>
              <a:t>và</a:t>
            </a:r>
            <a:r>
              <a:rPr lang="en-US" dirty="0"/>
              <a:t> sang </a:t>
            </a:r>
            <a:r>
              <a:rPr lang="en-US" dirty="0" err="1"/>
              <a:t>giai</a:t>
            </a:r>
            <a:r>
              <a:rPr lang="en-US" dirty="0"/>
              <a:t> </a:t>
            </a:r>
            <a:r>
              <a:rPr lang="en-US" dirty="0" err="1"/>
              <a:t>đoạn</a:t>
            </a:r>
            <a:r>
              <a:rPr lang="en-US" dirty="0"/>
              <a:t> </a:t>
            </a:r>
            <a:r>
              <a:rPr lang="en-US" dirty="0" err="1"/>
              <a:t>tự</a:t>
            </a:r>
            <a:r>
              <a:rPr lang="en-US" dirty="0"/>
              <a:t> </a:t>
            </a:r>
            <a:r>
              <a:rPr lang="en-US" dirty="0" err="1"/>
              <a:t>động</a:t>
            </a:r>
            <a:r>
              <a:rPr lang="en-US" dirty="0"/>
              <a:t> </a:t>
            </a:r>
            <a:r>
              <a:rPr lang="en-US" dirty="0" err="1"/>
              <a:t>hóa</a:t>
            </a:r>
            <a:r>
              <a:rPr lang="en-US" dirty="0"/>
              <a:t> </a:t>
            </a:r>
            <a:r>
              <a:rPr lang="en-US" dirty="0" err="1"/>
              <a:t>cục</a:t>
            </a:r>
            <a:r>
              <a:rPr lang="en-US" dirty="0"/>
              <a:t> </a:t>
            </a:r>
            <a:r>
              <a:rPr lang="en-US" dirty="0" err="1"/>
              <a:t>bộ</a:t>
            </a:r>
            <a:r>
              <a:rPr lang="en-US" dirty="0"/>
              <a:t> </a:t>
            </a:r>
            <a:r>
              <a:rPr lang="en-US" dirty="0" err="1"/>
              <a:t>trong</a:t>
            </a:r>
            <a:r>
              <a:rPr lang="en-US" dirty="0"/>
              <a:t> </a:t>
            </a:r>
            <a:r>
              <a:rPr lang="en-US" dirty="0" err="1"/>
              <a:t>sản</a:t>
            </a:r>
            <a:r>
              <a:rPr lang="en-US" dirty="0"/>
              <a:t> </a:t>
            </a:r>
            <a:r>
              <a:rPr lang="en-US" dirty="0" err="1"/>
              <a:t>xuất</a:t>
            </a:r>
            <a:r>
              <a:rPr lang="en-US" dirty="0"/>
              <a:t>.</a:t>
            </a: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4" name="Picture 3">
            <a:extLst>
              <a:ext uri="{FF2B5EF4-FFF2-40B4-BE49-F238E27FC236}">
                <a16:creationId xmlns:a16="http://schemas.microsoft.com/office/drawing/2014/main" id="{27321582-D17C-4897-9599-07E612A45739}"/>
              </a:ext>
            </a:extLst>
          </p:cNvPr>
          <p:cNvPicPr>
            <a:picLocks noChangeAspect="1"/>
          </p:cNvPicPr>
          <p:nvPr/>
        </p:nvPicPr>
        <p:blipFill>
          <a:blip r:embed="rId3"/>
          <a:stretch>
            <a:fillRect/>
          </a:stretch>
        </p:blipFill>
        <p:spPr>
          <a:xfrm>
            <a:off x="5880250" y="2091896"/>
            <a:ext cx="2724150" cy="1676400"/>
          </a:xfrm>
          <a:prstGeom prst="rect">
            <a:avLst/>
          </a:prstGeom>
          <a:ln>
            <a:noFill/>
          </a:ln>
          <a:effectLst>
            <a:softEdge rad="112500"/>
          </a:effectLst>
        </p:spPr>
      </p:pic>
      <p:grpSp>
        <p:nvGrpSpPr>
          <p:cNvPr id="12" name="Google Shape;108;p18">
            <a:extLst>
              <a:ext uri="{FF2B5EF4-FFF2-40B4-BE49-F238E27FC236}">
                <a16:creationId xmlns:a16="http://schemas.microsoft.com/office/drawing/2014/main" id="{6FD8631E-A6C3-4199-932A-F96F718C931E}"/>
              </a:ext>
            </a:extLst>
          </p:cNvPr>
          <p:cNvGrpSpPr/>
          <p:nvPr/>
        </p:nvGrpSpPr>
        <p:grpSpPr>
          <a:xfrm>
            <a:off x="8119638" y="400050"/>
            <a:ext cx="539546" cy="705535"/>
            <a:chOff x="6730350" y="2315900"/>
            <a:chExt cx="257700" cy="420100"/>
          </a:xfrm>
        </p:grpSpPr>
        <p:sp>
          <p:nvSpPr>
            <p:cNvPr id="13" name="Google Shape;109;p18">
              <a:extLst>
                <a:ext uri="{FF2B5EF4-FFF2-40B4-BE49-F238E27FC236}">
                  <a16:creationId xmlns:a16="http://schemas.microsoft.com/office/drawing/2014/main" id="{642FBEC3-D2E3-46DC-9C95-20B9F41A2783}"/>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p18">
              <a:extLst>
                <a:ext uri="{FF2B5EF4-FFF2-40B4-BE49-F238E27FC236}">
                  <a16:creationId xmlns:a16="http://schemas.microsoft.com/office/drawing/2014/main" id="{DDF34FCB-9A74-4867-9E08-15B62BBB7356}"/>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p18">
              <a:extLst>
                <a:ext uri="{FF2B5EF4-FFF2-40B4-BE49-F238E27FC236}">
                  <a16:creationId xmlns:a16="http://schemas.microsoft.com/office/drawing/2014/main" id="{12E8B865-910D-4DF9-9E8F-98FBE56AFAA3}"/>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p18">
              <a:extLst>
                <a:ext uri="{FF2B5EF4-FFF2-40B4-BE49-F238E27FC236}">
                  <a16:creationId xmlns:a16="http://schemas.microsoft.com/office/drawing/2014/main" id="{9060E573-9F5B-43E5-8614-2BEE1E269297}"/>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p18">
              <a:extLst>
                <a:ext uri="{FF2B5EF4-FFF2-40B4-BE49-F238E27FC236}">
                  <a16:creationId xmlns:a16="http://schemas.microsoft.com/office/drawing/2014/main" id="{D0BAEBC8-3356-452F-8859-37604C87EB53}"/>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964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Cách mạng </a:t>
            </a:r>
            <a:r>
              <a:rPr lang="en" sz="3200" dirty="0">
                <a:solidFill>
                  <a:schemeClr val="accent1"/>
                </a:solidFill>
              </a:rPr>
              <a:t>công nghiệp </a:t>
            </a:r>
            <a:r>
              <a:rPr lang="en" sz="3200" dirty="0"/>
              <a:t>lần thứ ba</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ba</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khoảng</a:t>
            </a:r>
            <a:r>
              <a:rPr lang="en-US" dirty="0"/>
              <a:t> </a:t>
            </a:r>
            <a:r>
              <a:rPr lang="en-US" dirty="0" err="1"/>
              <a:t>những</a:t>
            </a:r>
            <a:r>
              <a:rPr lang="en-US" dirty="0"/>
              <a:t> </a:t>
            </a:r>
            <a:r>
              <a:rPr lang="en-US" dirty="0" err="1"/>
              <a:t>năm</a:t>
            </a:r>
            <a:r>
              <a:rPr lang="en-US" dirty="0"/>
              <a:t> </a:t>
            </a:r>
            <a:r>
              <a:rPr lang="en-US" dirty="0" err="1"/>
              <a:t>đầu</a:t>
            </a:r>
            <a:r>
              <a:rPr lang="en-US" dirty="0"/>
              <a:t> </a:t>
            </a:r>
            <a:r>
              <a:rPr lang="en-US" dirty="0" err="1"/>
              <a:t>thập</a:t>
            </a:r>
            <a:r>
              <a:rPr lang="en-US" dirty="0"/>
              <a:t> </a:t>
            </a:r>
            <a:r>
              <a:rPr lang="en-US" dirty="0" err="1"/>
              <a:t>niên</a:t>
            </a:r>
            <a:r>
              <a:rPr lang="en-US" dirty="0"/>
              <a:t> 60 </a:t>
            </a:r>
            <a:r>
              <a:rPr lang="en-US" dirty="0" err="1"/>
              <a:t>của</a:t>
            </a:r>
            <a:r>
              <a:rPr lang="en-US" dirty="0"/>
              <a:t> </a:t>
            </a:r>
            <a:r>
              <a:rPr lang="en-US" dirty="0" err="1"/>
              <a:t>thế</a:t>
            </a:r>
            <a:r>
              <a:rPr lang="en-US" dirty="0"/>
              <a:t> </a:t>
            </a:r>
            <a:r>
              <a:rPr lang="en-US" dirty="0" err="1"/>
              <a:t>kỷ</a:t>
            </a:r>
            <a:r>
              <a:rPr lang="en-US" dirty="0"/>
              <a:t> XX </a:t>
            </a:r>
            <a:r>
              <a:rPr lang="en-US" dirty="0" err="1"/>
              <a:t>đến</a:t>
            </a:r>
            <a:r>
              <a:rPr lang="en-US" dirty="0"/>
              <a:t> </a:t>
            </a:r>
            <a:r>
              <a:rPr lang="en-US" dirty="0" err="1"/>
              <a:t>cuối</a:t>
            </a:r>
            <a:r>
              <a:rPr lang="en-US" dirty="0"/>
              <a:t> </a:t>
            </a:r>
            <a:r>
              <a:rPr lang="en-US" dirty="0" err="1"/>
              <a:t>thể</a:t>
            </a:r>
            <a:r>
              <a:rPr lang="en-US" dirty="0"/>
              <a:t> </a:t>
            </a:r>
            <a:r>
              <a:rPr lang="en-US" dirty="0" err="1"/>
              <a:t>kỷ</a:t>
            </a:r>
            <a:r>
              <a:rPr lang="en-US" dirty="0"/>
              <a:t> XX</a:t>
            </a:r>
          </a:p>
          <a:p>
            <a:pPr marL="457200" lvl="0" indent="-342900" algn="l" rtl="0">
              <a:spcBef>
                <a:spcPts val="600"/>
              </a:spcBef>
              <a:spcAft>
                <a:spcPts val="0"/>
              </a:spcAft>
              <a:buSzPts val="1800"/>
              <a:buChar char="●"/>
            </a:pPr>
            <a:r>
              <a:rPr lang="en-US" dirty="0" err="1"/>
              <a:t>Đặc</a:t>
            </a:r>
            <a:r>
              <a:rPr lang="en-US" dirty="0"/>
              <a:t> </a:t>
            </a:r>
            <a:r>
              <a:rPr lang="en-US" dirty="0" err="1"/>
              <a:t>trưng</a:t>
            </a:r>
            <a:r>
              <a:rPr lang="en-US" dirty="0"/>
              <a:t> </a:t>
            </a:r>
            <a:r>
              <a:rPr lang="en-US" dirty="0" err="1"/>
              <a:t>cơ</a:t>
            </a:r>
            <a:r>
              <a:rPr lang="en-US" dirty="0"/>
              <a:t> </a:t>
            </a:r>
            <a:r>
              <a:rPr lang="en-US" dirty="0" err="1"/>
              <a:t>bản</a:t>
            </a:r>
            <a:r>
              <a:rPr lang="en-US" dirty="0"/>
              <a:t> </a:t>
            </a:r>
            <a:r>
              <a:rPr lang="en-US" dirty="0" err="1"/>
              <a:t>là</a:t>
            </a:r>
            <a:r>
              <a:rPr lang="en-US" dirty="0"/>
              <a:t> </a:t>
            </a:r>
            <a:r>
              <a:rPr lang="en-US" dirty="0" err="1"/>
              <a:t>sự</a:t>
            </a:r>
            <a:r>
              <a:rPr lang="en-US" dirty="0"/>
              <a:t> </a:t>
            </a:r>
            <a:r>
              <a:rPr lang="en-US" dirty="0" err="1"/>
              <a:t>xuất</a:t>
            </a:r>
            <a:r>
              <a:rPr lang="en-US" dirty="0"/>
              <a:t> </a:t>
            </a:r>
            <a:r>
              <a:rPr lang="en-US" dirty="0" err="1"/>
              <a:t>hiện</a:t>
            </a:r>
            <a:r>
              <a:rPr lang="en-US" dirty="0"/>
              <a:t> </a:t>
            </a:r>
            <a:r>
              <a:rPr lang="en-US" dirty="0" err="1"/>
              <a:t>công</a:t>
            </a:r>
            <a:r>
              <a:rPr lang="en-US" dirty="0"/>
              <a:t> </a:t>
            </a:r>
            <a:r>
              <a:rPr lang="en-US" dirty="0" err="1"/>
              <a:t>nghệ</a:t>
            </a:r>
            <a:r>
              <a:rPr lang="en-US" dirty="0"/>
              <a:t> </a:t>
            </a:r>
            <a:r>
              <a:rPr lang="en-US" dirty="0" err="1"/>
              <a:t>thông</a:t>
            </a:r>
            <a:r>
              <a:rPr lang="en-US" dirty="0"/>
              <a:t> tin, </a:t>
            </a:r>
            <a:r>
              <a:rPr lang="en-US" dirty="0" err="1"/>
              <a:t>tự</a:t>
            </a:r>
            <a:r>
              <a:rPr lang="en-US" dirty="0"/>
              <a:t> </a:t>
            </a:r>
            <a:r>
              <a:rPr lang="en-US" dirty="0" err="1"/>
              <a:t>động</a:t>
            </a:r>
            <a:r>
              <a:rPr lang="en-US" dirty="0"/>
              <a:t> </a:t>
            </a:r>
            <a:r>
              <a:rPr lang="en-US" dirty="0" err="1"/>
              <a:t>hóa</a:t>
            </a:r>
            <a:r>
              <a:rPr lang="en-US" dirty="0"/>
              <a:t> </a:t>
            </a:r>
            <a:r>
              <a:rPr lang="en-US" dirty="0" err="1"/>
              <a:t>sản</a:t>
            </a:r>
            <a:r>
              <a:rPr lang="en-US" dirty="0"/>
              <a:t> </a:t>
            </a:r>
            <a:r>
              <a:rPr lang="en-US" dirty="0" err="1"/>
              <a:t>xuất</a:t>
            </a:r>
            <a:endParaRPr dirty="0"/>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0AC2BE12-BD30-46C2-86B6-CEE07165B030}"/>
              </a:ext>
            </a:extLst>
          </p:cNvPr>
          <p:cNvPicPr>
            <a:picLocks noChangeAspect="1"/>
          </p:cNvPicPr>
          <p:nvPr/>
        </p:nvPicPr>
        <p:blipFill rotWithShape="1">
          <a:blip r:embed="rId3"/>
          <a:srcRect t="19682" b="-19682"/>
          <a:stretch/>
        </p:blipFill>
        <p:spPr>
          <a:xfrm>
            <a:off x="6144739" y="1961348"/>
            <a:ext cx="2646761" cy="2646761"/>
          </a:xfrm>
          <a:prstGeom prst="rect">
            <a:avLst/>
          </a:prstGeom>
          <a:ln>
            <a:noFill/>
          </a:ln>
          <a:effectLst>
            <a:softEdge rad="112500"/>
          </a:effectLst>
        </p:spPr>
      </p:pic>
      <p:grpSp>
        <p:nvGrpSpPr>
          <p:cNvPr id="12" name="Google Shape;108;p18">
            <a:extLst>
              <a:ext uri="{FF2B5EF4-FFF2-40B4-BE49-F238E27FC236}">
                <a16:creationId xmlns:a16="http://schemas.microsoft.com/office/drawing/2014/main" id="{434C1CA4-F962-4D71-A4CC-E04A43C31D38}"/>
              </a:ext>
            </a:extLst>
          </p:cNvPr>
          <p:cNvGrpSpPr/>
          <p:nvPr/>
        </p:nvGrpSpPr>
        <p:grpSpPr>
          <a:xfrm>
            <a:off x="8119638" y="400050"/>
            <a:ext cx="539546" cy="705535"/>
            <a:chOff x="6730350" y="2315900"/>
            <a:chExt cx="257700" cy="420100"/>
          </a:xfrm>
        </p:grpSpPr>
        <p:sp>
          <p:nvSpPr>
            <p:cNvPr id="13" name="Google Shape;109;p18">
              <a:extLst>
                <a:ext uri="{FF2B5EF4-FFF2-40B4-BE49-F238E27FC236}">
                  <a16:creationId xmlns:a16="http://schemas.microsoft.com/office/drawing/2014/main" id="{79AE5F70-E5FC-4C38-B2B5-51CB9C3CE2E5}"/>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p18">
              <a:extLst>
                <a:ext uri="{FF2B5EF4-FFF2-40B4-BE49-F238E27FC236}">
                  <a16:creationId xmlns:a16="http://schemas.microsoft.com/office/drawing/2014/main" id="{7AD9642A-7A15-4B12-A7FC-AB2919CF0FBD}"/>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p18">
              <a:extLst>
                <a:ext uri="{FF2B5EF4-FFF2-40B4-BE49-F238E27FC236}">
                  <a16:creationId xmlns:a16="http://schemas.microsoft.com/office/drawing/2014/main" id="{E3D6560E-FCAC-4B54-BD83-350F4789D59A}"/>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p18">
              <a:extLst>
                <a:ext uri="{FF2B5EF4-FFF2-40B4-BE49-F238E27FC236}">
                  <a16:creationId xmlns:a16="http://schemas.microsoft.com/office/drawing/2014/main" id="{7A864056-8073-450A-BBFA-17E128CFC30F}"/>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p18">
              <a:extLst>
                <a:ext uri="{FF2B5EF4-FFF2-40B4-BE49-F238E27FC236}">
                  <a16:creationId xmlns:a16="http://schemas.microsoft.com/office/drawing/2014/main" id="{3B150016-DABF-491E-87A6-2D0B8F4F8483}"/>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427369"/>
      </p:ext>
    </p:extLst>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1523</Words>
  <Application>Microsoft Office PowerPoint</Application>
  <PresentationFormat>On-screen Show (16:9)</PresentationFormat>
  <Paragraphs>105</Paragraphs>
  <Slides>26</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Raleway ExtraBold</vt:lpstr>
      <vt:lpstr>Arial</vt:lpstr>
      <vt:lpstr>Raleway</vt:lpstr>
      <vt:lpstr>Calibri</vt:lpstr>
      <vt:lpstr>Wingdings</vt:lpstr>
      <vt:lpstr>Raleway Light</vt:lpstr>
      <vt:lpstr>Times New Roman</vt:lpstr>
      <vt:lpstr>Olivia template</vt:lpstr>
      <vt:lpstr>CÔNG NGHIỆP HÓA, HIỆN ĐẠI HÓA VÀ HỘI NHẬP KINH TẾ QUỐC TẾ CỦA VIỆT NAM</vt:lpstr>
      <vt:lpstr>NỘI DUNG</vt:lpstr>
      <vt:lpstr>CÔNG NGIỆP HÓA, HIỆN ĐẠI HÓA Ở VIỆT NAM</vt:lpstr>
      <vt:lpstr>PowerPoint Presentation</vt:lpstr>
      <vt:lpstr>PowerPoint Presentation</vt:lpstr>
      <vt:lpstr>Lịch sử cách mạng công nghiệp</vt:lpstr>
      <vt:lpstr>Cách mạng công nghiệp lần thứ nhất</vt:lpstr>
      <vt:lpstr>Cách mạng công nghiệp lần thứ hai</vt:lpstr>
      <vt:lpstr>Cách mạng công nghiệp lần thứ ba</vt:lpstr>
      <vt:lpstr>Cách mạng công nghiệp lần thứ tư</vt:lpstr>
      <vt:lpstr>Vai trò của cách mạng công nghiệp với sự phát triển</vt:lpstr>
      <vt:lpstr>Vai trò của cách mạng công nghiệp với phát triển</vt:lpstr>
      <vt:lpstr>PowerPoint Presentation</vt:lpstr>
      <vt:lpstr>PowerPoint Presentation</vt:lpstr>
      <vt:lpstr>Các mô hình công nghiệp hóa tiêu biểu trên thế giới</vt:lpstr>
      <vt:lpstr>PowerPoint Presentation</vt:lpstr>
      <vt:lpstr>PowerPoint Presentation</vt:lpstr>
      <vt:lpstr>PowerPoint Presentation</vt:lpstr>
      <vt:lpstr>1.2. Tính tất yếu khách quan và nội dung của công nghiệp hóa, hiện đại hóa ở Việt Nam</vt:lpstr>
      <vt:lpstr>PowerPoint Presentation</vt:lpstr>
      <vt:lpstr>PowerPoint Presentation</vt:lpstr>
      <vt:lpstr>Đặc trưng công nghiệp hóa, hiện đại hóa ở Việt Nam</vt:lpstr>
      <vt:lpstr>1.2.2. Nội dung công nghiệp hóa, hiện đại hóa ở Việt Nam</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HÓA, HIỆN ĐẠI HÓA VÀ HỘI NHẬP KINH TẾ QUỐC TẾ CỦA VIỆT NAM</dc:title>
  <dc:creator>admin</dc:creator>
  <cp:lastModifiedBy>Pham Ngoc Anh (FE FPTU HN)</cp:lastModifiedBy>
  <cp:revision>11</cp:revision>
  <dcterms:modified xsi:type="dcterms:W3CDTF">2021-10-25T12:35:09Z</dcterms:modified>
</cp:coreProperties>
</file>