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306" r:id="rId4"/>
    <p:sldId id="307" r:id="rId5"/>
    <p:sldId id="308" r:id="rId6"/>
    <p:sldId id="310" r:id="rId7"/>
    <p:sldId id="309" r:id="rId8"/>
    <p:sldId id="311" r:id="rId9"/>
    <p:sldId id="312" r:id="rId10"/>
    <p:sldId id="313" r:id="rId11"/>
    <p:sldId id="279" r:id="rId12"/>
    <p:sldId id="314" r:id="rId13"/>
    <p:sldId id="315" r:id="rId14"/>
    <p:sldId id="316" r:id="rId15"/>
    <p:sldId id="283" r:id="rId16"/>
    <p:sldId id="318" r:id="rId17"/>
    <p:sldId id="319" r:id="rId18"/>
    <p:sldId id="320" r:id="rId19"/>
    <p:sldId id="321" r:id="rId20"/>
    <p:sldId id="272" r:id="rId21"/>
    <p:sldId id="322" r:id="rId22"/>
    <p:sldId id="27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Raleway ExtraBold" pitchFamily="2" charset="0"/>
      <p:bold r:id="rId33"/>
      <p:boldItalic r:id="rId34"/>
    </p:embeddedFont>
    <p:embeddedFont>
      <p:font typeface="Raleway Light"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B38ED6-E3F4-48B8-B591-4D4D8C20B893}">
  <a:tblStyle styleId="{40B38ED6-E3F4-48B8-B591-4D4D8C20B8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ED8FB7-C78C-4623-A07A-34E68938831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7" autoAdjust="0"/>
    <p:restoredTop sz="94660"/>
  </p:normalViewPr>
  <p:slideViewPr>
    <p:cSldViewPr snapToGrid="0">
      <p:cViewPr varScale="1">
        <p:scale>
          <a:sx n="151" d="100"/>
          <a:sy n="151" d="100"/>
        </p:scale>
        <p:origin x="282" y="13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178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642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981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04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5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78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78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54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4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30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5570F10A-620D-4724-BCF8-310650EDC8B2}"/>
              </a:ext>
            </a:extLst>
          </p:cNvPr>
          <p:cNvPicPr>
            <a:picLocks noChangeAspect="1"/>
          </p:cNvPicPr>
          <p:nvPr userDrawn="1"/>
        </p:nvPicPr>
        <p:blipFill>
          <a:blip r:embed="rId11"/>
          <a:stretch>
            <a:fillRect/>
          </a:stretch>
        </p:blipFill>
        <p:spPr>
          <a:xfrm>
            <a:off x="7950263" y="66671"/>
            <a:ext cx="1070513" cy="2890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75340" y="1730432"/>
            <a:ext cx="7772400" cy="20973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dk1"/>
                </a:solidFill>
              </a:rPr>
              <a:t>CÔNG NGHIỆP HÓA, HIỆN ĐẠI HÓA VÀ </a:t>
            </a:r>
            <a:r>
              <a:rPr lang="en" sz="4000" dirty="0">
                <a:solidFill>
                  <a:schemeClr val="bg1"/>
                </a:solidFill>
              </a:rPr>
              <a:t>HỘI NHẬP KINH TẾ QUỐC TẾ</a:t>
            </a:r>
            <a:r>
              <a:rPr lang="en" sz="4000" dirty="0">
                <a:solidFill>
                  <a:schemeClr val="dk1"/>
                </a:solidFill>
              </a:rPr>
              <a:t> CỦA VIỆT NAM</a:t>
            </a:r>
            <a:endParaRPr sz="4000" dirty="0"/>
          </a:p>
        </p:txBody>
      </p:sp>
      <p:grpSp>
        <p:nvGrpSpPr>
          <p:cNvPr id="62" name="Google Shape;62;p13"/>
          <p:cNvGrpSpPr/>
          <p:nvPr/>
        </p:nvGrpSpPr>
        <p:grpSpPr>
          <a:xfrm>
            <a:off x="7864658" y="371176"/>
            <a:ext cx="896264" cy="896314"/>
            <a:chOff x="570875" y="4322250"/>
            <a:chExt cx="443300" cy="443325"/>
          </a:xfrm>
        </p:grpSpPr>
        <p:sp>
          <p:nvSpPr>
            <p:cNvPr id="63" name="Google Shape;63;p1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tx1"/>
                </a:solidFill>
                <a:latin typeface="Raleway ExtraBold"/>
                <a:ea typeface="Raleway ExtraBold"/>
                <a:cs typeface="Raleway ExtraBold"/>
                <a:sym typeface="Raleway ExtraBold"/>
              </a:rPr>
              <a:t>2.2. </a:t>
            </a:r>
            <a:r>
              <a:rPr lang="en-US" sz="3600" dirty="0" err="1">
                <a:solidFill>
                  <a:schemeClr val="tx1"/>
                </a:solidFill>
                <a:latin typeface="Raleway ExtraBold"/>
                <a:ea typeface="Raleway ExtraBold"/>
                <a:cs typeface="Raleway ExtraBold"/>
                <a:sym typeface="Raleway ExtraBold"/>
              </a:rPr>
              <a:t>Tác</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động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của</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hội</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nhập</a:t>
            </a:r>
            <a:r>
              <a:rPr lang="en-US" sz="3600" dirty="0">
                <a:solidFill>
                  <a:schemeClr val="tx1"/>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kinh</a:t>
            </a:r>
            <a:r>
              <a:rPr lang="en-US" sz="3600" dirty="0">
                <a:solidFill>
                  <a:srgbClr val="FFC000"/>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tế</a:t>
            </a:r>
            <a:r>
              <a:rPr lang="en-US" sz="3600" dirty="0">
                <a:solidFill>
                  <a:srgbClr val="FFC000"/>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quốc</a:t>
            </a:r>
            <a:r>
              <a:rPr lang="en-US" sz="3600" dirty="0">
                <a:solidFill>
                  <a:srgbClr val="FFC000"/>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tế</a:t>
            </a:r>
            <a:r>
              <a:rPr lang="en-US" sz="3600" dirty="0">
                <a:solidFill>
                  <a:srgbClr val="FFC000"/>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đến</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phát</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triển</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của</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Việt</a:t>
            </a:r>
            <a:r>
              <a:rPr lang="en-US" sz="3600" dirty="0">
                <a:solidFill>
                  <a:schemeClr val="tx1"/>
                </a:solidFill>
                <a:latin typeface="Raleway ExtraBold"/>
                <a:ea typeface="Raleway ExtraBold"/>
                <a:cs typeface="Raleway ExtraBold"/>
                <a:sym typeface="Raleway ExtraBold"/>
              </a:rPr>
              <a:t> Nam</a:t>
            </a:r>
            <a:endParaRPr sz="14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39C0E27-978B-43B1-A2FD-0B64167AD80C}"/>
              </a:ext>
            </a:extLst>
          </p:cNvPr>
          <p:cNvPicPr>
            <a:picLocks noChangeAspect="1"/>
          </p:cNvPicPr>
          <p:nvPr/>
        </p:nvPicPr>
        <p:blipFill>
          <a:blip r:embed="rId3"/>
          <a:stretch>
            <a:fillRect/>
          </a:stretch>
        </p:blipFill>
        <p:spPr>
          <a:xfrm>
            <a:off x="4855850" y="1136036"/>
            <a:ext cx="2202680" cy="2817604"/>
          </a:xfrm>
          <a:prstGeom prst="rect">
            <a:avLst/>
          </a:prstGeom>
        </p:spPr>
      </p:pic>
    </p:spTree>
    <p:extLst>
      <p:ext uri="{BB962C8B-B14F-4D97-AF65-F5344CB8AC3E}">
        <p14:creationId xmlns:p14="http://schemas.microsoft.com/office/powerpoint/2010/main" val="1974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633242" y="51044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ác động tích cực</a:t>
            </a:r>
            <a:endParaRPr sz="3600" dirty="0"/>
          </a:p>
        </p:txBody>
      </p:sp>
      <p:sp>
        <p:nvSpPr>
          <p:cNvPr id="398" name="Google Shape;398;p36"/>
          <p:cNvSpPr txBox="1">
            <a:spLocks noGrp="1"/>
          </p:cNvSpPr>
          <p:nvPr>
            <p:ph type="body" idx="1"/>
          </p:nvPr>
        </p:nvSpPr>
        <p:spPr>
          <a:xfrm>
            <a:off x="633242" y="1409552"/>
            <a:ext cx="7682400" cy="31398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err="1">
                <a:solidFill>
                  <a:schemeClr val="tx1"/>
                </a:solidFill>
              </a:rPr>
              <a:t>Hội</a:t>
            </a:r>
            <a:r>
              <a:rPr lang="en-US" sz="2000" dirty="0">
                <a:solidFill>
                  <a:schemeClr val="tx1"/>
                </a:solidFill>
              </a:rPr>
              <a:t> </a:t>
            </a:r>
            <a:r>
              <a:rPr lang="en-US" sz="2000" dirty="0" err="1">
                <a:solidFill>
                  <a:schemeClr val="tx1"/>
                </a:solidFill>
              </a:rPr>
              <a:t>nhập</a:t>
            </a:r>
            <a:r>
              <a:rPr lang="en-US" sz="2000" dirty="0">
                <a:solidFill>
                  <a:schemeClr val="tx1"/>
                </a:solidFill>
              </a:rPr>
              <a:t> </a:t>
            </a:r>
            <a:r>
              <a:rPr lang="en-US" sz="2000" dirty="0" err="1">
                <a:solidFill>
                  <a:schemeClr val="tx1"/>
                </a:solidFill>
              </a:rPr>
              <a:t>kinh</a:t>
            </a:r>
            <a:r>
              <a:rPr lang="en-US" sz="2000" dirty="0">
                <a:solidFill>
                  <a:schemeClr val="tx1"/>
                </a:solidFill>
              </a:rPr>
              <a:t> </a:t>
            </a:r>
            <a:r>
              <a:rPr lang="en-US" sz="2000" dirty="0" err="1">
                <a:solidFill>
                  <a:schemeClr val="tx1"/>
                </a:solidFill>
              </a:rPr>
              <a:t>tế</a:t>
            </a:r>
            <a:r>
              <a:rPr lang="en-US" sz="2000" dirty="0">
                <a:solidFill>
                  <a:schemeClr val="tx1"/>
                </a:solidFill>
              </a:rPr>
              <a:t> </a:t>
            </a:r>
            <a:r>
              <a:rPr lang="en-US" sz="2000" dirty="0" err="1">
                <a:solidFill>
                  <a:schemeClr val="tx1"/>
                </a:solidFill>
              </a:rPr>
              <a:t>quốc</a:t>
            </a:r>
            <a:r>
              <a:rPr lang="en-US" sz="2000" dirty="0">
                <a:solidFill>
                  <a:schemeClr val="tx1"/>
                </a:solidFill>
              </a:rPr>
              <a:t> </a:t>
            </a:r>
            <a:r>
              <a:rPr lang="en-US" sz="2000" dirty="0" err="1">
                <a:solidFill>
                  <a:schemeClr val="tx1"/>
                </a:solidFill>
              </a:rPr>
              <a:t>tế</a:t>
            </a:r>
            <a:r>
              <a:rPr lang="en-US" sz="2000" dirty="0">
                <a:solidFill>
                  <a:schemeClr val="tx1"/>
                </a:solidFill>
              </a:rPr>
              <a:t> </a:t>
            </a:r>
            <a:r>
              <a:rPr lang="en-US" sz="2000" dirty="0" err="1">
                <a:solidFill>
                  <a:schemeClr val="tx1"/>
                </a:solidFill>
              </a:rPr>
              <a:t>đem</a:t>
            </a:r>
            <a:r>
              <a:rPr lang="en-US" sz="2000" dirty="0">
                <a:solidFill>
                  <a:schemeClr val="tx1"/>
                </a:solidFill>
              </a:rPr>
              <a:t> </a:t>
            </a:r>
            <a:r>
              <a:rPr lang="en-US" sz="2000" dirty="0" err="1">
                <a:solidFill>
                  <a:schemeClr val="tx1"/>
                </a:solidFill>
              </a:rPr>
              <a:t>lại</a:t>
            </a:r>
            <a:r>
              <a:rPr lang="en-US" sz="2000" dirty="0">
                <a:solidFill>
                  <a:schemeClr val="tx1"/>
                </a:solidFill>
              </a:rPr>
              <a:t> </a:t>
            </a:r>
            <a:r>
              <a:rPr lang="en-US" sz="2000" dirty="0" err="1">
                <a:solidFill>
                  <a:schemeClr val="tx1"/>
                </a:solidFill>
              </a:rPr>
              <a:t>những</a:t>
            </a:r>
            <a:r>
              <a:rPr lang="en-US" sz="2000" dirty="0">
                <a:solidFill>
                  <a:schemeClr val="tx1"/>
                </a:solidFill>
              </a:rPr>
              <a:t> </a:t>
            </a:r>
            <a:r>
              <a:rPr lang="en-US" sz="2000" dirty="0" err="1">
                <a:solidFill>
                  <a:schemeClr val="tx1"/>
                </a:solidFill>
              </a:rPr>
              <a:t>lợi</a:t>
            </a:r>
            <a:r>
              <a:rPr lang="en-US" sz="2000" dirty="0">
                <a:solidFill>
                  <a:schemeClr val="tx1"/>
                </a:solidFill>
              </a:rPr>
              <a:t> </a:t>
            </a:r>
            <a:r>
              <a:rPr lang="en-US" sz="2000" dirty="0" err="1">
                <a:solidFill>
                  <a:schemeClr val="tx1"/>
                </a:solidFill>
              </a:rPr>
              <a:t>ích</a:t>
            </a:r>
            <a:r>
              <a:rPr lang="en-US" sz="2000" dirty="0">
                <a:solidFill>
                  <a:schemeClr val="tx1"/>
                </a:solidFill>
              </a:rPr>
              <a:t> to </a:t>
            </a:r>
            <a:r>
              <a:rPr lang="en-US" sz="2000" dirty="0" err="1">
                <a:solidFill>
                  <a:schemeClr val="tx1"/>
                </a:solidFill>
              </a:rPr>
              <a:t>lớn</a:t>
            </a:r>
            <a:r>
              <a:rPr lang="en-US" sz="2000" dirty="0">
                <a:solidFill>
                  <a:schemeClr val="tx1"/>
                </a:solidFill>
              </a:rPr>
              <a:t> </a:t>
            </a:r>
            <a:r>
              <a:rPr lang="en-US" sz="2000" dirty="0" err="1">
                <a:solidFill>
                  <a:schemeClr val="tx1"/>
                </a:solidFill>
              </a:rPr>
              <a:t>tỏng</a:t>
            </a:r>
            <a:r>
              <a:rPr lang="en-US" sz="2000" dirty="0">
                <a:solidFill>
                  <a:schemeClr val="tx1"/>
                </a:solidFill>
              </a:rPr>
              <a:t> </a:t>
            </a:r>
            <a:r>
              <a:rPr lang="en-US" sz="2000" dirty="0" err="1">
                <a:solidFill>
                  <a:schemeClr val="tx1"/>
                </a:solidFill>
              </a:rPr>
              <a:t>sự</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nước</a:t>
            </a:r>
            <a:r>
              <a:rPr lang="en-US" sz="2000" dirty="0">
                <a:solidFill>
                  <a:schemeClr val="tx1"/>
                </a:solidFill>
              </a:rPr>
              <a:t> </a:t>
            </a:r>
            <a:r>
              <a:rPr lang="en-US" sz="2000" dirty="0" err="1">
                <a:solidFill>
                  <a:schemeClr val="tx1"/>
                </a:solidFill>
              </a:rPr>
              <a:t>cụ</a:t>
            </a:r>
            <a:r>
              <a:rPr lang="en-US" sz="2000" dirty="0">
                <a:solidFill>
                  <a:schemeClr val="tx1"/>
                </a:solidFill>
              </a:rPr>
              <a:t> </a:t>
            </a:r>
            <a:r>
              <a:rPr lang="en-US" sz="2000" dirty="0" err="1">
                <a:solidFill>
                  <a:schemeClr val="tx1"/>
                </a:solidFill>
              </a:rPr>
              <a:t>thể</a:t>
            </a:r>
            <a:r>
              <a:rPr lang="en-US" sz="2000" dirty="0">
                <a:solidFill>
                  <a:schemeClr val="tx1"/>
                </a:solidFill>
              </a:rPr>
              <a:t>:</a:t>
            </a:r>
            <a:endParaRPr sz="2000" dirty="0">
              <a:solidFill>
                <a:schemeClr val="tx1"/>
              </a:solidFill>
            </a:endParaRPr>
          </a:p>
          <a:p>
            <a:pPr marL="457200" lvl="0" indent="-381000" algn="l" rtl="0">
              <a:lnSpc>
                <a:spcPct val="115000"/>
              </a:lnSpc>
              <a:spcBef>
                <a:spcPts val="600"/>
              </a:spcBef>
              <a:spcAft>
                <a:spcPts val="0"/>
              </a:spcAft>
              <a:buClr>
                <a:schemeClr val="accent1"/>
              </a:buClr>
              <a:buSzPts val="2400"/>
              <a:buChar char="●"/>
            </a:pPr>
            <a:r>
              <a:rPr lang="en-US" sz="2000" dirty="0" err="1">
                <a:solidFill>
                  <a:schemeClr val="tx1"/>
                </a:solidFill>
              </a:rPr>
              <a:t>Tạo</a:t>
            </a:r>
            <a:r>
              <a:rPr lang="en-US" sz="2000" dirty="0">
                <a:solidFill>
                  <a:schemeClr val="tx1"/>
                </a:solidFill>
              </a:rPr>
              <a:t> </a:t>
            </a:r>
            <a:r>
              <a:rPr lang="en-US" sz="2000" dirty="0" err="1">
                <a:solidFill>
                  <a:schemeClr val="tx1"/>
                </a:solidFill>
              </a:rPr>
              <a:t>điều</a:t>
            </a:r>
            <a:r>
              <a:rPr lang="en-US" sz="2000" dirty="0">
                <a:solidFill>
                  <a:schemeClr val="tx1"/>
                </a:solidFill>
              </a:rPr>
              <a:t> </a:t>
            </a:r>
            <a:r>
              <a:rPr lang="en-US" sz="2000" dirty="0" err="1">
                <a:solidFill>
                  <a:schemeClr val="tx1"/>
                </a:solidFill>
              </a:rPr>
              <a:t>kiện</a:t>
            </a:r>
            <a:r>
              <a:rPr lang="en-US" sz="2000" dirty="0">
                <a:solidFill>
                  <a:schemeClr val="tx1"/>
                </a:solidFill>
              </a:rPr>
              <a:t> </a:t>
            </a:r>
            <a:r>
              <a:rPr lang="en-US" sz="2000" dirty="0" err="1">
                <a:solidFill>
                  <a:schemeClr val="tx1"/>
                </a:solidFill>
              </a:rPr>
              <a:t>mở</a:t>
            </a:r>
            <a:r>
              <a:rPr lang="en-US" sz="2000" dirty="0">
                <a:solidFill>
                  <a:schemeClr val="tx1"/>
                </a:solidFill>
              </a:rPr>
              <a:t> </a:t>
            </a:r>
            <a:r>
              <a:rPr lang="en-US" sz="2000" dirty="0" err="1">
                <a:solidFill>
                  <a:schemeClr val="tx1"/>
                </a:solidFill>
              </a:rPr>
              <a:t>rộng</a:t>
            </a:r>
            <a:r>
              <a:rPr lang="en-US" sz="2000" dirty="0">
                <a:solidFill>
                  <a:schemeClr val="tx1"/>
                </a:solidFill>
              </a:rPr>
              <a:t> </a:t>
            </a:r>
            <a:r>
              <a:rPr lang="en-US" sz="2000" dirty="0" err="1">
                <a:solidFill>
                  <a:schemeClr val="tx1"/>
                </a:solidFill>
              </a:rPr>
              <a:t>thị</a:t>
            </a:r>
            <a:r>
              <a:rPr lang="en-US" sz="2000" dirty="0">
                <a:solidFill>
                  <a:schemeClr val="tx1"/>
                </a:solidFill>
              </a:rPr>
              <a:t> </a:t>
            </a:r>
            <a:r>
              <a:rPr lang="en-US" sz="2000" dirty="0" err="1">
                <a:solidFill>
                  <a:schemeClr val="tx1"/>
                </a:solidFill>
              </a:rPr>
              <a:t>trường</a:t>
            </a:r>
            <a:r>
              <a:rPr lang="en-US" sz="2000" dirty="0">
                <a:solidFill>
                  <a:schemeClr val="tx1"/>
                </a:solidFill>
              </a:rPr>
              <a:t>, </a:t>
            </a:r>
            <a:r>
              <a:rPr lang="en-US" sz="2000" dirty="0" err="1">
                <a:solidFill>
                  <a:schemeClr val="tx1"/>
                </a:solidFill>
              </a:rPr>
              <a:t>tiếp</a:t>
            </a:r>
            <a:r>
              <a:rPr lang="en-US" sz="2000" dirty="0">
                <a:solidFill>
                  <a:schemeClr val="tx1"/>
                </a:solidFill>
              </a:rPr>
              <a:t> </a:t>
            </a:r>
            <a:r>
              <a:rPr lang="en-US" sz="2000" dirty="0" err="1">
                <a:solidFill>
                  <a:schemeClr val="tx1"/>
                </a:solidFill>
              </a:rPr>
              <a:t>thu</a:t>
            </a:r>
            <a:r>
              <a:rPr lang="en-US" sz="2000" dirty="0">
                <a:solidFill>
                  <a:schemeClr val="tx1"/>
                </a:solidFill>
              </a:rPr>
              <a:t> khoa </a:t>
            </a:r>
            <a:r>
              <a:rPr lang="en-US" sz="2000" dirty="0" err="1">
                <a:solidFill>
                  <a:schemeClr val="tx1"/>
                </a:solidFill>
              </a:rPr>
              <a:t>học</a:t>
            </a:r>
            <a:r>
              <a:rPr lang="en-US" sz="2000" dirty="0">
                <a:solidFill>
                  <a:schemeClr val="tx1"/>
                </a:solidFill>
              </a:rPr>
              <a:t> </a:t>
            </a:r>
            <a:r>
              <a:rPr lang="en-US" sz="2000" dirty="0" err="1">
                <a:solidFill>
                  <a:schemeClr val="tx1"/>
                </a:solidFill>
              </a:rPr>
              <a:t>công</a:t>
            </a:r>
            <a:r>
              <a:rPr lang="en-US" sz="2000" dirty="0">
                <a:solidFill>
                  <a:schemeClr val="tx1"/>
                </a:solidFill>
              </a:rPr>
              <a:t> </a:t>
            </a:r>
            <a:r>
              <a:rPr lang="en-US" sz="2000" dirty="0" err="1">
                <a:solidFill>
                  <a:schemeClr val="tx1"/>
                </a:solidFill>
              </a:rPr>
              <a:t>nghệ</a:t>
            </a:r>
            <a:r>
              <a:rPr lang="en-US" sz="2000" dirty="0">
                <a:solidFill>
                  <a:schemeClr val="tx1"/>
                </a:solidFill>
              </a:rPr>
              <a:t>, </a:t>
            </a:r>
            <a:r>
              <a:rPr lang="en-US" sz="2000" dirty="0" err="1">
                <a:solidFill>
                  <a:schemeClr val="tx1"/>
                </a:solidFill>
              </a:rPr>
              <a:t>vốn</a:t>
            </a:r>
            <a:r>
              <a:rPr lang="en-US" sz="2000" dirty="0">
                <a:solidFill>
                  <a:schemeClr val="tx1"/>
                </a:solidFill>
              </a:rPr>
              <a:t>, </a:t>
            </a:r>
            <a:r>
              <a:rPr lang="en-US" sz="2000" dirty="0" err="1">
                <a:solidFill>
                  <a:schemeClr val="tx1"/>
                </a:solidFill>
              </a:rPr>
              <a:t>chuyển</a:t>
            </a:r>
            <a:r>
              <a:rPr lang="en-US" sz="2000" dirty="0">
                <a:solidFill>
                  <a:schemeClr val="tx1"/>
                </a:solidFill>
              </a:rPr>
              <a:t> </a:t>
            </a:r>
            <a:r>
              <a:rPr lang="en-US" sz="2000" dirty="0" err="1">
                <a:solidFill>
                  <a:schemeClr val="tx1"/>
                </a:solidFill>
              </a:rPr>
              <a:t>dịch</a:t>
            </a:r>
            <a:r>
              <a:rPr lang="en-US" sz="2000" dirty="0">
                <a:solidFill>
                  <a:schemeClr val="tx1"/>
                </a:solidFill>
              </a:rPr>
              <a:t> </a:t>
            </a:r>
            <a:r>
              <a:rPr lang="en-US" sz="2000" dirty="0" err="1">
                <a:solidFill>
                  <a:schemeClr val="tx1"/>
                </a:solidFill>
              </a:rPr>
              <a:t>cơ</a:t>
            </a:r>
            <a:r>
              <a:rPr lang="en-US" sz="2000" dirty="0">
                <a:solidFill>
                  <a:schemeClr val="tx1"/>
                </a:solidFill>
              </a:rPr>
              <a:t> </a:t>
            </a:r>
            <a:r>
              <a:rPr lang="en-US" sz="2000" dirty="0" err="1">
                <a:solidFill>
                  <a:schemeClr val="tx1"/>
                </a:solidFill>
              </a:rPr>
              <a:t>cấu</a:t>
            </a:r>
            <a:r>
              <a:rPr lang="en-US" sz="2000" dirty="0">
                <a:solidFill>
                  <a:schemeClr val="tx1"/>
                </a:solidFill>
              </a:rPr>
              <a:t> </a:t>
            </a:r>
            <a:r>
              <a:rPr lang="en-US" sz="2000" dirty="0" err="1">
                <a:solidFill>
                  <a:schemeClr val="tx1"/>
                </a:solidFill>
              </a:rPr>
              <a:t>kinh</a:t>
            </a:r>
            <a:r>
              <a:rPr lang="en-US" sz="2000" dirty="0">
                <a:solidFill>
                  <a:schemeClr val="tx1"/>
                </a:solidFill>
              </a:rPr>
              <a:t> </a:t>
            </a:r>
            <a:r>
              <a:rPr lang="en-US" sz="2000" dirty="0" err="1">
                <a:solidFill>
                  <a:schemeClr val="tx1"/>
                </a:solidFill>
              </a:rPr>
              <a:t>tế</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nước</a:t>
            </a:r>
            <a:r>
              <a:rPr lang="en-US" sz="2000" dirty="0">
                <a:solidFill>
                  <a:schemeClr val="tx1"/>
                </a:solidFill>
              </a:rPr>
              <a:t>.</a:t>
            </a:r>
            <a:endParaRPr sz="20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2000" dirty="0">
                <a:solidFill>
                  <a:schemeClr val="tx1"/>
                </a:solidFill>
              </a:rPr>
              <a:t>T</a:t>
            </a:r>
            <a:r>
              <a:rPr lang="en" sz="2000" dirty="0">
                <a:solidFill>
                  <a:schemeClr val="tx1"/>
                </a:solidFill>
              </a:rPr>
              <a:t>ạo cơ hội để nâng cao chất lượng nguồn nhân lực.</a:t>
            </a:r>
          </a:p>
          <a:p>
            <a:pPr marL="457200" lvl="0" indent="-381000" algn="l" rtl="0">
              <a:lnSpc>
                <a:spcPct val="115000"/>
              </a:lnSpc>
              <a:spcBef>
                <a:spcPts val="0"/>
              </a:spcBef>
              <a:spcAft>
                <a:spcPts val="0"/>
              </a:spcAft>
              <a:buClr>
                <a:schemeClr val="accent1"/>
              </a:buClr>
              <a:buSzPts val="2400"/>
              <a:buChar char="●"/>
            </a:pPr>
            <a:r>
              <a:rPr lang="en" sz="2000" dirty="0">
                <a:solidFill>
                  <a:schemeClr val="tx1"/>
                </a:solidFill>
              </a:rPr>
              <a:t>Tạo điều kiện để thúc đẩy hội nhập các lĩnh vực văn hóa, chính trị, củng cố an ninh quốc phòng.</a:t>
            </a:r>
            <a:endParaRPr sz="2000" dirty="0">
              <a:solidFill>
                <a:schemeClr val="tx1"/>
              </a:solidFill>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400" name="Google Shape;400;p36"/>
          <p:cNvGrpSpPr/>
          <p:nvPr/>
        </p:nvGrpSpPr>
        <p:grpSpPr>
          <a:xfrm>
            <a:off x="8020981" y="406400"/>
            <a:ext cx="863978" cy="683796"/>
            <a:chOff x="5975075" y="2327500"/>
            <a:chExt cx="420100" cy="388350"/>
          </a:xfrm>
        </p:grpSpPr>
        <p:sp>
          <p:nvSpPr>
            <p:cNvPr id="401" name="Google Shape;401;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633242" y="51679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ác động tiêu cực</a:t>
            </a:r>
            <a:endParaRPr sz="3600" dirty="0"/>
          </a:p>
        </p:txBody>
      </p:sp>
      <p:sp>
        <p:nvSpPr>
          <p:cNvPr id="398" name="Google Shape;398;p36"/>
          <p:cNvSpPr txBox="1">
            <a:spLocks noGrp="1"/>
          </p:cNvSpPr>
          <p:nvPr>
            <p:ph type="body" idx="1"/>
          </p:nvPr>
        </p:nvSpPr>
        <p:spPr>
          <a:xfrm>
            <a:off x="633242" y="1109983"/>
            <a:ext cx="7682400" cy="37301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err="1">
                <a:solidFill>
                  <a:schemeClr val="tx1"/>
                </a:solidFill>
              </a:rPr>
              <a:t>Hội</a:t>
            </a:r>
            <a:r>
              <a:rPr lang="en-US" sz="1600" dirty="0">
                <a:solidFill>
                  <a:schemeClr val="tx1"/>
                </a:solidFill>
              </a:rPr>
              <a:t> </a:t>
            </a:r>
            <a:r>
              <a:rPr lang="en-US" sz="1600" dirty="0" err="1">
                <a:solidFill>
                  <a:schemeClr val="tx1"/>
                </a:solidFill>
              </a:rPr>
              <a:t>nhập</a:t>
            </a:r>
            <a:r>
              <a:rPr lang="en-US" sz="1600" dirty="0">
                <a:solidFill>
                  <a:schemeClr val="tx1"/>
                </a:solidFill>
              </a:rPr>
              <a:t> </a:t>
            </a:r>
            <a:r>
              <a:rPr lang="en-US" sz="1600" dirty="0" err="1">
                <a:solidFill>
                  <a:schemeClr val="tx1"/>
                </a:solidFill>
              </a:rPr>
              <a:t>kinh</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không</a:t>
            </a:r>
            <a:r>
              <a:rPr lang="en-US" sz="1600" dirty="0">
                <a:solidFill>
                  <a:schemeClr val="tx1"/>
                </a:solidFill>
              </a:rPr>
              <a:t> </a:t>
            </a:r>
            <a:r>
              <a:rPr lang="en-US" sz="1600" dirty="0" err="1">
                <a:solidFill>
                  <a:schemeClr val="tx1"/>
                </a:solidFill>
              </a:rPr>
              <a:t>chỉ</a:t>
            </a:r>
            <a:r>
              <a:rPr lang="en-US" sz="1600" dirty="0">
                <a:solidFill>
                  <a:schemeClr val="tx1"/>
                </a:solidFill>
              </a:rPr>
              <a:t> </a:t>
            </a:r>
            <a:r>
              <a:rPr lang="en-US" sz="1600" dirty="0" err="1">
                <a:solidFill>
                  <a:schemeClr val="tx1"/>
                </a:solidFill>
              </a:rPr>
              <a:t>đem</a:t>
            </a:r>
            <a:r>
              <a:rPr lang="en-US" sz="1600" dirty="0">
                <a:solidFill>
                  <a:schemeClr val="tx1"/>
                </a:solidFill>
              </a:rPr>
              <a:t> </a:t>
            </a:r>
            <a:r>
              <a:rPr lang="en-US" sz="1600" dirty="0" err="1">
                <a:solidFill>
                  <a:schemeClr val="tx1"/>
                </a:solidFill>
              </a:rPr>
              <a:t>lại</a:t>
            </a:r>
            <a:r>
              <a:rPr lang="en-US" sz="1600" dirty="0">
                <a:solidFill>
                  <a:schemeClr val="tx1"/>
                </a:solidFill>
              </a:rPr>
              <a:t> </a:t>
            </a:r>
            <a:r>
              <a:rPr lang="en-US" sz="1600" dirty="0" err="1">
                <a:solidFill>
                  <a:schemeClr val="tx1"/>
                </a:solidFill>
              </a:rPr>
              <a:t>lợi</a:t>
            </a:r>
            <a:r>
              <a:rPr lang="en-US" sz="1600" dirty="0">
                <a:solidFill>
                  <a:schemeClr val="tx1"/>
                </a:solidFill>
              </a:rPr>
              <a:t> </a:t>
            </a:r>
            <a:r>
              <a:rPr lang="en-US" sz="1600" dirty="0" err="1">
                <a:solidFill>
                  <a:schemeClr val="tx1"/>
                </a:solidFill>
              </a:rPr>
              <a:t>ích</a:t>
            </a:r>
            <a:r>
              <a:rPr lang="en-US" sz="1600" dirty="0">
                <a:solidFill>
                  <a:schemeClr val="tx1"/>
                </a:solidFill>
              </a:rPr>
              <a:t>, </a:t>
            </a:r>
            <a:r>
              <a:rPr lang="en-US" sz="1600" dirty="0" err="1">
                <a:solidFill>
                  <a:schemeClr val="tx1"/>
                </a:solidFill>
              </a:rPr>
              <a:t>mà</a:t>
            </a:r>
            <a:r>
              <a:rPr lang="en-US" sz="1600" dirty="0">
                <a:solidFill>
                  <a:schemeClr val="tx1"/>
                </a:solidFill>
              </a:rPr>
              <a:t> </a:t>
            </a:r>
            <a:r>
              <a:rPr lang="en-US" sz="1600" dirty="0" err="1">
                <a:solidFill>
                  <a:schemeClr val="tx1"/>
                </a:solidFill>
              </a:rPr>
              <a:t>cũng</a:t>
            </a:r>
            <a:r>
              <a:rPr lang="en-US" sz="1600" dirty="0">
                <a:solidFill>
                  <a:schemeClr val="tx1"/>
                </a:solidFill>
              </a:rPr>
              <a:t> </a:t>
            </a:r>
            <a:r>
              <a:rPr lang="en-US" sz="1600" dirty="0" err="1">
                <a:solidFill>
                  <a:schemeClr val="tx1"/>
                </a:solidFill>
              </a:rPr>
              <a:t>đặt</a:t>
            </a:r>
            <a:r>
              <a:rPr lang="en-US" sz="1600" dirty="0">
                <a:solidFill>
                  <a:schemeClr val="tx1"/>
                </a:solidFill>
              </a:rPr>
              <a:t> ra </a:t>
            </a:r>
            <a:r>
              <a:rPr lang="en-US" sz="1600" dirty="0" err="1">
                <a:solidFill>
                  <a:schemeClr val="tx1"/>
                </a:solidFill>
              </a:rPr>
              <a:t>nhiều</a:t>
            </a:r>
            <a:r>
              <a:rPr lang="en-US" sz="1600" dirty="0">
                <a:solidFill>
                  <a:schemeClr val="tx1"/>
                </a:solidFill>
              </a:rPr>
              <a:t> </a:t>
            </a:r>
            <a:r>
              <a:rPr lang="en-US" sz="1600" dirty="0" err="1">
                <a:solidFill>
                  <a:schemeClr val="tx1"/>
                </a:solidFill>
              </a:rPr>
              <a:t>rủi</a:t>
            </a:r>
            <a:r>
              <a:rPr lang="en-US" sz="1600" dirty="0">
                <a:solidFill>
                  <a:schemeClr val="tx1"/>
                </a:solidFill>
              </a:rPr>
              <a:t> </a:t>
            </a:r>
            <a:r>
              <a:rPr lang="en-US" sz="1600" dirty="0" err="1">
                <a:solidFill>
                  <a:schemeClr val="tx1"/>
                </a:solidFill>
              </a:rPr>
              <a:t>ro</a:t>
            </a:r>
            <a:r>
              <a:rPr lang="en-US" sz="1600" dirty="0">
                <a:solidFill>
                  <a:schemeClr val="tx1"/>
                </a:solidFill>
              </a:rPr>
              <a:t>, </a:t>
            </a:r>
            <a:r>
              <a:rPr lang="en-US" sz="1600" dirty="0" err="1">
                <a:solidFill>
                  <a:schemeClr val="tx1"/>
                </a:solidFill>
              </a:rPr>
              <a:t>bất</a:t>
            </a:r>
            <a:r>
              <a:rPr lang="en-US" sz="1600" dirty="0">
                <a:solidFill>
                  <a:schemeClr val="tx1"/>
                </a:solidFill>
              </a:rPr>
              <a:t> </a:t>
            </a:r>
            <a:r>
              <a:rPr lang="en-US" sz="1600" dirty="0" err="1">
                <a:solidFill>
                  <a:schemeClr val="tx1"/>
                </a:solidFill>
              </a:rPr>
              <a:t>lợi</a:t>
            </a:r>
            <a:r>
              <a:rPr lang="en-US" sz="1600" dirty="0">
                <a:solidFill>
                  <a:schemeClr val="tx1"/>
                </a:solidFill>
              </a:rPr>
              <a:t>, </a:t>
            </a:r>
            <a:r>
              <a:rPr lang="en-US" sz="1600" dirty="0" err="1">
                <a:solidFill>
                  <a:schemeClr val="tx1"/>
                </a:solidFill>
              </a:rPr>
              <a:t>thách</a:t>
            </a:r>
            <a:r>
              <a:rPr lang="en-US" sz="1600" dirty="0">
                <a:solidFill>
                  <a:schemeClr val="tx1"/>
                </a:solidFill>
              </a:rPr>
              <a:t> </a:t>
            </a:r>
            <a:r>
              <a:rPr lang="en-US" sz="1600" dirty="0" err="1">
                <a:solidFill>
                  <a:schemeClr val="tx1"/>
                </a:solidFill>
              </a:rPr>
              <a:t>thức</a:t>
            </a:r>
            <a:r>
              <a:rPr lang="en-US" sz="1600" dirty="0">
                <a:solidFill>
                  <a:schemeClr val="tx1"/>
                </a:solidFill>
              </a:rPr>
              <a:t>:</a:t>
            </a:r>
            <a:endParaRPr sz="1600" dirty="0">
              <a:solidFill>
                <a:schemeClr val="tx1"/>
              </a:solidFill>
            </a:endParaRPr>
          </a:p>
          <a:p>
            <a:pPr marL="457200" lvl="0" indent="-381000" algn="l" rtl="0">
              <a:lnSpc>
                <a:spcPct val="115000"/>
              </a:lnSpc>
              <a:spcBef>
                <a:spcPts val="600"/>
              </a:spcBef>
              <a:spcAft>
                <a:spcPts val="0"/>
              </a:spcAft>
              <a:buClr>
                <a:schemeClr val="accent1"/>
              </a:buClr>
              <a:buSzPts val="2400"/>
              <a:buChar char="●"/>
            </a:pPr>
            <a:r>
              <a:rPr lang="en-US" sz="1600" dirty="0">
                <a:solidFill>
                  <a:schemeClr val="tx1"/>
                </a:solidFill>
              </a:rPr>
              <a:t>Gia </a:t>
            </a:r>
            <a:r>
              <a:rPr lang="en-US" sz="1600" dirty="0" err="1">
                <a:solidFill>
                  <a:schemeClr val="tx1"/>
                </a:solidFill>
              </a:rPr>
              <a:t>tăng</a:t>
            </a:r>
            <a:r>
              <a:rPr lang="en-US" sz="1600" dirty="0">
                <a:solidFill>
                  <a:schemeClr val="tx1"/>
                </a:solidFill>
              </a:rPr>
              <a:t> </a:t>
            </a:r>
            <a:r>
              <a:rPr lang="en-US" sz="1600" dirty="0" err="1">
                <a:solidFill>
                  <a:schemeClr val="tx1"/>
                </a:solidFill>
              </a:rPr>
              <a:t>cạnh</a:t>
            </a:r>
            <a:r>
              <a:rPr lang="en-US" sz="1600" dirty="0">
                <a:solidFill>
                  <a:schemeClr val="tx1"/>
                </a:solidFill>
              </a:rPr>
              <a:t> </a:t>
            </a:r>
            <a:r>
              <a:rPr lang="en-US" sz="1600" dirty="0" err="1">
                <a:solidFill>
                  <a:schemeClr val="tx1"/>
                </a:solidFill>
              </a:rPr>
              <a:t>tranh</a:t>
            </a:r>
            <a:r>
              <a:rPr lang="en-US" sz="1600" dirty="0">
                <a:solidFill>
                  <a:schemeClr val="tx1"/>
                </a:solidFill>
              </a:rPr>
              <a:t> gay </a:t>
            </a:r>
            <a:r>
              <a:rPr lang="en-US" sz="1600" dirty="0" err="1">
                <a:solidFill>
                  <a:schemeClr val="tx1"/>
                </a:solidFill>
              </a:rPr>
              <a:t>gắt</a:t>
            </a:r>
            <a:endParaRPr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a:solidFill>
                  <a:schemeClr val="tx1"/>
                </a:solidFill>
              </a:rPr>
              <a:t>Gia </a:t>
            </a:r>
            <a:r>
              <a:rPr lang="en-US" sz="1600" dirty="0" err="1">
                <a:solidFill>
                  <a:schemeClr val="tx1"/>
                </a:solidFill>
              </a:rPr>
              <a:t>tặng</a:t>
            </a:r>
            <a:r>
              <a:rPr lang="en-US" sz="1600" dirty="0">
                <a:solidFill>
                  <a:schemeClr val="tx1"/>
                </a:solidFill>
              </a:rPr>
              <a:t> </a:t>
            </a:r>
            <a:r>
              <a:rPr lang="en-US" sz="1600" dirty="0" err="1">
                <a:solidFill>
                  <a:schemeClr val="tx1"/>
                </a:solidFill>
              </a:rPr>
              <a:t>sự</a:t>
            </a:r>
            <a:r>
              <a:rPr lang="en-US" sz="1600" dirty="0">
                <a:solidFill>
                  <a:schemeClr val="tx1"/>
                </a:solidFill>
              </a:rPr>
              <a:t> </a:t>
            </a:r>
            <a:r>
              <a:rPr lang="en-US" sz="1600" dirty="0" err="1">
                <a:solidFill>
                  <a:schemeClr val="tx1"/>
                </a:solidFill>
              </a:rPr>
              <a:t>phụ</a:t>
            </a:r>
            <a:r>
              <a:rPr lang="en-US" sz="1600" dirty="0">
                <a:solidFill>
                  <a:schemeClr val="tx1"/>
                </a:solidFill>
              </a:rPr>
              <a:t> </a:t>
            </a:r>
            <a:r>
              <a:rPr lang="en-US" sz="1600" dirty="0" err="1">
                <a:solidFill>
                  <a:schemeClr val="tx1"/>
                </a:solidFill>
              </a:rPr>
              <a:t>thuộc</a:t>
            </a:r>
            <a:r>
              <a:rPr lang="en-US" sz="1600" dirty="0">
                <a:solidFill>
                  <a:schemeClr val="tx1"/>
                </a:solidFill>
              </a:rPr>
              <a:t> </a:t>
            </a:r>
            <a:r>
              <a:rPr lang="en-US" sz="1600" dirty="0" err="1">
                <a:solidFill>
                  <a:schemeClr val="tx1"/>
                </a:solidFill>
              </a:rPr>
              <a:t>nền</a:t>
            </a:r>
            <a:r>
              <a:rPr lang="en-US" sz="1600" dirty="0">
                <a:solidFill>
                  <a:schemeClr val="tx1"/>
                </a:solidFill>
              </a:rPr>
              <a:t> </a:t>
            </a:r>
            <a:r>
              <a:rPr lang="en-US" sz="1600" dirty="0" err="1">
                <a:solidFill>
                  <a:schemeClr val="tx1"/>
                </a:solidFill>
              </a:rPr>
              <a:t>kinh</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r>
              <a:rPr lang="en-US" sz="1600" dirty="0">
                <a:solidFill>
                  <a:schemeClr val="tx1"/>
                </a:solidFill>
              </a:rPr>
              <a:t> </a:t>
            </a:r>
            <a:r>
              <a:rPr lang="en-US" sz="1600" dirty="0" err="1">
                <a:solidFill>
                  <a:schemeClr val="tx1"/>
                </a:solidFill>
              </a:rPr>
              <a:t>vào</a:t>
            </a:r>
            <a:r>
              <a:rPr lang="en-US" sz="1600" dirty="0">
                <a:solidFill>
                  <a:schemeClr val="tx1"/>
                </a:solidFill>
              </a:rPr>
              <a:t> </a:t>
            </a:r>
            <a:r>
              <a:rPr lang="en-US" sz="1600" dirty="0" err="1">
                <a:solidFill>
                  <a:schemeClr val="tx1"/>
                </a:solidFill>
              </a:rPr>
              <a:t>thị</a:t>
            </a:r>
            <a:r>
              <a:rPr lang="en-US" sz="1600" dirty="0">
                <a:solidFill>
                  <a:schemeClr val="tx1"/>
                </a:solidFill>
              </a:rPr>
              <a:t> </a:t>
            </a:r>
            <a:r>
              <a:rPr lang="en-US" sz="1600" dirty="0" err="1">
                <a:solidFill>
                  <a:schemeClr val="tx1"/>
                </a:solidFill>
              </a:rPr>
              <a:t>trường</a:t>
            </a:r>
            <a:r>
              <a:rPr lang="en-US" sz="1600" dirty="0">
                <a:solidFill>
                  <a:schemeClr val="tx1"/>
                </a:solidFill>
              </a:rPr>
              <a:t> </a:t>
            </a:r>
            <a:r>
              <a:rPr lang="en-US" sz="1600" dirty="0" err="1">
                <a:solidFill>
                  <a:schemeClr val="tx1"/>
                </a:solidFill>
              </a:rPr>
              <a:t>bên</a:t>
            </a:r>
            <a:r>
              <a:rPr lang="en-US" sz="1600" dirty="0">
                <a:solidFill>
                  <a:schemeClr val="tx1"/>
                </a:solidFill>
              </a:rPr>
              <a:t> </a:t>
            </a:r>
            <a:r>
              <a:rPr lang="en-US" sz="1600" dirty="0" err="1">
                <a:solidFill>
                  <a:schemeClr val="tx1"/>
                </a:solidFill>
              </a:rPr>
              <a:t>ngoài</a:t>
            </a:r>
            <a:endParaRPr lang="en"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a:solidFill>
                  <a:schemeClr val="tx1"/>
                </a:solidFill>
              </a:rPr>
              <a:t>D</a:t>
            </a:r>
            <a:r>
              <a:rPr lang="en" sz="1600" dirty="0">
                <a:solidFill>
                  <a:schemeClr val="tx1"/>
                </a:solidFill>
              </a:rPr>
              <a:t>ẫn đến phân phối không công bằng lợi ích và rủi ra cho các nước, các nhóm khác nhau trong xã hội</a:t>
            </a:r>
          </a:p>
          <a:p>
            <a:pPr marL="457200" lvl="0" indent="-381000" algn="l" rtl="0">
              <a:lnSpc>
                <a:spcPct val="115000"/>
              </a:lnSpc>
              <a:spcBef>
                <a:spcPts val="0"/>
              </a:spcBef>
              <a:spcAft>
                <a:spcPts val="0"/>
              </a:spcAft>
              <a:buClr>
                <a:schemeClr val="accent1"/>
              </a:buClr>
              <a:buSzPts val="2400"/>
              <a:buChar char="●"/>
            </a:pPr>
            <a:r>
              <a:rPr lang="en-US" sz="1600" dirty="0" err="1">
                <a:solidFill>
                  <a:schemeClr val="tx1"/>
                </a:solidFill>
              </a:rPr>
              <a:t>Các</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đang</a:t>
            </a:r>
            <a:r>
              <a:rPr lang="en-US" sz="1600" dirty="0">
                <a:solidFill>
                  <a:schemeClr val="tx1"/>
                </a:solidFill>
              </a:rPr>
              <a:t> </a:t>
            </a:r>
            <a:r>
              <a:rPr lang="en-US" sz="1600" dirty="0" err="1">
                <a:solidFill>
                  <a:schemeClr val="tx1"/>
                </a:solidFill>
              </a:rPr>
              <a:t>phát</a:t>
            </a:r>
            <a:r>
              <a:rPr lang="en-US" sz="1600" dirty="0">
                <a:solidFill>
                  <a:schemeClr val="tx1"/>
                </a:solidFill>
              </a:rPr>
              <a:t> </a:t>
            </a:r>
            <a:r>
              <a:rPr lang="en-US" sz="1600" dirty="0" err="1">
                <a:solidFill>
                  <a:schemeClr val="tx1"/>
                </a:solidFill>
              </a:rPr>
              <a:t>triển</a:t>
            </a:r>
            <a:r>
              <a:rPr lang="en-US" sz="1600" dirty="0">
                <a:solidFill>
                  <a:schemeClr val="tx1"/>
                </a:solidFill>
              </a:rPr>
              <a:t> </a:t>
            </a:r>
            <a:r>
              <a:rPr lang="en-US" sz="1600" dirty="0" err="1">
                <a:solidFill>
                  <a:schemeClr val="tx1"/>
                </a:solidFill>
              </a:rPr>
              <a:t>phải</a:t>
            </a:r>
            <a:r>
              <a:rPr lang="en-US" sz="1600" dirty="0">
                <a:solidFill>
                  <a:schemeClr val="tx1"/>
                </a:solidFill>
              </a:rPr>
              <a:t> </a:t>
            </a:r>
            <a:r>
              <a:rPr lang="en-US" sz="1600" dirty="0" err="1">
                <a:solidFill>
                  <a:schemeClr val="tx1"/>
                </a:solidFill>
              </a:rPr>
              <a:t>đối</a:t>
            </a:r>
            <a:r>
              <a:rPr lang="en-US" sz="1600" dirty="0">
                <a:solidFill>
                  <a:schemeClr val="tx1"/>
                </a:solidFill>
              </a:rPr>
              <a:t> </a:t>
            </a:r>
            <a:r>
              <a:rPr lang="en-US" sz="1600" dirty="0" err="1">
                <a:solidFill>
                  <a:schemeClr val="tx1"/>
                </a:solidFill>
              </a:rPr>
              <a:t>mặt</a:t>
            </a:r>
            <a:r>
              <a:rPr lang="en-US" sz="1600" dirty="0">
                <a:solidFill>
                  <a:schemeClr val="tx1"/>
                </a:solidFill>
              </a:rPr>
              <a:t> </a:t>
            </a:r>
            <a:r>
              <a:rPr lang="en-US" sz="1600" dirty="0" err="1">
                <a:solidFill>
                  <a:schemeClr val="tx1"/>
                </a:solidFill>
              </a:rPr>
              <a:t>với</a:t>
            </a:r>
            <a:r>
              <a:rPr lang="en-US" sz="1600" dirty="0">
                <a:solidFill>
                  <a:schemeClr val="tx1"/>
                </a:solidFill>
              </a:rPr>
              <a:t> </a:t>
            </a:r>
            <a:r>
              <a:rPr lang="en-US" sz="1600" dirty="0" err="1">
                <a:solidFill>
                  <a:schemeClr val="tx1"/>
                </a:solidFill>
              </a:rPr>
              <a:t>nguy</a:t>
            </a:r>
            <a:r>
              <a:rPr lang="en-US" sz="1600" dirty="0">
                <a:solidFill>
                  <a:schemeClr val="tx1"/>
                </a:solidFill>
              </a:rPr>
              <a:t> </a:t>
            </a:r>
            <a:r>
              <a:rPr lang="en-US" sz="1600" dirty="0" err="1">
                <a:solidFill>
                  <a:schemeClr val="tx1"/>
                </a:solidFill>
              </a:rPr>
              <a:t>cơ</a:t>
            </a:r>
            <a:r>
              <a:rPr lang="en-US" sz="1600" dirty="0">
                <a:solidFill>
                  <a:schemeClr val="tx1"/>
                </a:solidFill>
              </a:rPr>
              <a:t> </a:t>
            </a:r>
            <a:r>
              <a:rPr lang="en-US" sz="1600" dirty="0" err="1">
                <a:solidFill>
                  <a:schemeClr val="tx1"/>
                </a:solidFill>
              </a:rPr>
              <a:t>chuyển</a:t>
            </a:r>
            <a:r>
              <a:rPr lang="en-US" sz="1600" dirty="0">
                <a:solidFill>
                  <a:schemeClr val="tx1"/>
                </a:solidFill>
              </a:rPr>
              <a:t> </a:t>
            </a:r>
            <a:r>
              <a:rPr lang="en-US" sz="1600" dirty="0" err="1">
                <a:solidFill>
                  <a:schemeClr val="tx1"/>
                </a:solidFill>
              </a:rPr>
              <a:t>dịch</a:t>
            </a:r>
            <a:r>
              <a:rPr lang="en-US" sz="1600" dirty="0">
                <a:solidFill>
                  <a:schemeClr val="tx1"/>
                </a:solidFill>
              </a:rPr>
              <a:t> </a:t>
            </a:r>
            <a:r>
              <a:rPr lang="en-US" sz="1600" dirty="0" err="1">
                <a:solidFill>
                  <a:schemeClr val="tx1"/>
                </a:solidFill>
              </a:rPr>
              <a:t>cơ</a:t>
            </a:r>
            <a:r>
              <a:rPr lang="en-US" sz="1600" dirty="0">
                <a:solidFill>
                  <a:schemeClr val="tx1"/>
                </a:solidFill>
              </a:rPr>
              <a:t> </a:t>
            </a:r>
            <a:r>
              <a:rPr lang="en-US" sz="1600" dirty="0" err="1">
                <a:solidFill>
                  <a:schemeClr val="tx1"/>
                </a:solidFill>
              </a:rPr>
              <a:t>cấu</a:t>
            </a:r>
            <a:r>
              <a:rPr lang="en-US" sz="1600" dirty="0">
                <a:solidFill>
                  <a:schemeClr val="tx1"/>
                </a:solidFill>
              </a:rPr>
              <a:t> </a:t>
            </a:r>
            <a:r>
              <a:rPr lang="en-US" sz="1600" dirty="0" err="1">
                <a:solidFill>
                  <a:schemeClr val="tx1"/>
                </a:solidFill>
              </a:rPr>
              <a:t>kinh</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tự</a:t>
            </a:r>
            <a:r>
              <a:rPr lang="en-US" sz="1600" dirty="0">
                <a:solidFill>
                  <a:schemeClr val="tx1"/>
                </a:solidFill>
              </a:rPr>
              <a:t> </a:t>
            </a:r>
            <a:r>
              <a:rPr lang="en-US" sz="1600" dirty="0" err="1">
                <a:solidFill>
                  <a:schemeClr val="tx1"/>
                </a:solidFill>
              </a:rPr>
              <a:t>nhiên</a:t>
            </a:r>
            <a:endParaRPr lang="en-US"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err="1">
                <a:solidFill>
                  <a:schemeClr val="tx1"/>
                </a:solidFill>
              </a:rPr>
              <a:t>Tạo</a:t>
            </a:r>
            <a:r>
              <a:rPr lang="en-US" sz="1600" dirty="0">
                <a:solidFill>
                  <a:schemeClr val="tx1"/>
                </a:solidFill>
              </a:rPr>
              <a:t> ra </a:t>
            </a:r>
            <a:r>
              <a:rPr lang="en-US" sz="1600" dirty="0" err="1">
                <a:solidFill>
                  <a:schemeClr val="tx1"/>
                </a:solidFill>
              </a:rPr>
              <a:t>thách</a:t>
            </a:r>
            <a:r>
              <a:rPr lang="en-US" sz="1600" dirty="0">
                <a:solidFill>
                  <a:schemeClr val="tx1"/>
                </a:solidFill>
              </a:rPr>
              <a:t> </a:t>
            </a:r>
            <a:r>
              <a:rPr lang="en-US" sz="1600" dirty="0" err="1">
                <a:solidFill>
                  <a:schemeClr val="tx1"/>
                </a:solidFill>
              </a:rPr>
              <a:t>thức</a:t>
            </a:r>
            <a:r>
              <a:rPr lang="en-US" sz="1600" dirty="0">
                <a:solidFill>
                  <a:schemeClr val="tx1"/>
                </a:solidFill>
              </a:rPr>
              <a:t> </a:t>
            </a:r>
            <a:r>
              <a:rPr lang="en-US" sz="1600" dirty="0" err="1">
                <a:solidFill>
                  <a:schemeClr val="tx1"/>
                </a:solidFill>
              </a:rPr>
              <a:t>đối</a:t>
            </a:r>
            <a:r>
              <a:rPr lang="en-US" sz="1600" dirty="0">
                <a:solidFill>
                  <a:schemeClr val="tx1"/>
                </a:solidFill>
              </a:rPr>
              <a:t> </a:t>
            </a:r>
            <a:r>
              <a:rPr lang="en-US" sz="1600" dirty="0" err="1">
                <a:solidFill>
                  <a:schemeClr val="tx1"/>
                </a:solidFill>
              </a:rPr>
              <a:t>với</a:t>
            </a:r>
            <a:r>
              <a:rPr lang="en-US" sz="1600" dirty="0">
                <a:solidFill>
                  <a:schemeClr val="tx1"/>
                </a:solidFill>
              </a:rPr>
              <a:t> </a:t>
            </a:r>
            <a:r>
              <a:rPr lang="en-US" sz="1600" dirty="0" err="1">
                <a:solidFill>
                  <a:schemeClr val="tx1"/>
                </a:solidFill>
              </a:rPr>
              <a:t>quyền</a:t>
            </a:r>
            <a:r>
              <a:rPr lang="en-US" sz="1600" dirty="0">
                <a:solidFill>
                  <a:schemeClr val="tx1"/>
                </a:solidFill>
              </a:rPr>
              <a:t> </a:t>
            </a:r>
            <a:r>
              <a:rPr lang="en-US" sz="1600" dirty="0" err="1">
                <a:solidFill>
                  <a:schemeClr val="tx1"/>
                </a:solidFill>
              </a:rPr>
              <a:t>lực</a:t>
            </a:r>
            <a:r>
              <a:rPr lang="en-US" sz="1600" dirty="0">
                <a:solidFill>
                  <a:schemeClr val="tx1"/>
                </a:solidFill>
              </a:rPr>
              <a:t> </a:t>
            </a:r>
            <a:r>
              <a:rPr lang="en-US" sz="1600" dirty="0" err="1">
                <a:solidFill>
                  <a:schemeClr val="tx1"/>
                </a:solidFill>
              </a:rPr>
              <a:t>nhà</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chủ</a:t>
            </a:r>
            <a:r>
              <a:rPr lang="en-US" sz="1600" dirty="0">
                <a:solidFill>
                  <a:schemeClr val="tx1"/>
                </a:solidFill>
              </a:rPr>
              <a:t> </a:t>
            </a:r>
            <a:r>
              <a:rPr lang="en-US" sz="1600" dirty="0" err="1">
                <a:solidFill>
                  <a:schemeClr val="tx1"/>
                </a:solidFill>
              </a:rPr>
              <a:t>quyền</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en-US" sz="1600" dirty="0" err="1">
                <a:solidFill>
                  <a:schemeClr val="tx1"/>
                </a:solidFill>
              </a:rPr>
              <a:t>phát</a:t>
            </a:r>
            <a:r>
              <a:rPr lang="en-US" sz="1600" dirty="0">
                <a:solidFill>
                  <a:schemeClr val="tx1"/>
                </a:solidFill>
              </a:rPr>
              <a:t> </a:t>
            </a:r>
            <a:r>
              <a:rPr lang="en-US" sz="1600" dirty="0" err="1">
                <a:solidFill>
                  <a:schemeClr val="tx1"/>
                </a:solidFill>
              </a:rPr>
              <a:t>sinh</a:t>
            </a:r>
            <a:r>
              <a:rPr lang="en-US" sz="1600" dirty="0">
                <a:solidFill>
                  <a:schemeClr val="tx1"/>
                </a:solidFill>
              </a:rPr>
              <a:t> </a:t>
            </a:r>
            <a:r>
              <a:rPr lang="en-US" sz="1600" dirty="0" err="1">
                <a:solidFill>
                  <a:schemeClr val="tx1"/>
                </a:solidFill>
              </a:rPr>
              <a:t>nhiều</a:t>
            </a:r>
            <a:r>
              <a:rPr lang="en-US" sz="1600" dirty="0">
                <a:solidFill>
                  <a:schemeClr val="tx1"/>
                </a:solidFill>
              </a:rPr>
              <a:t> </a:t>
            </a:r>
            <a:r>
              <a:rPr lang="en-US" sz="1600" dirty="0" err="1">
                <a:solidFill>
                  <a:schemeClr val="tx1"/>
                </a:solidFill>
              </a:rPr>
              <a:t>vấn</a:t>
            </a:r>
            <a:r>
              <a:rPr lang="en-US" sz="1600" dirty="0">
                <a:solidFill>
                  <a:schemeClr val="tx1"/>
                </a:solidFill>
              </a:rPr>
              <a:t> </a:t>
            </a:r>
            <a:r>
              <a:rPr lang="en-US" sz="1600" dirty="0" err="1">
                <a:solidFill>
                  <a:schemeClr val="tx1"/>
                </a:solidFill>
              </a:rPr>
              <a:t>đề</a:t>
            </a:r>
            <a:r>
              <a:rPr lang="en-US" sz="1600" dirty="0">
                <a:solidFill>
                  <a:schemeClr val="tx1"/>
                </a:solidFill>
              </a:rPr>
              <a:t> </a:t>
            </a:r>
            <a:r>
              <a:rPr lang="en-US" sz="1600" dirty="0" err="1">
                <a:solidFill>
                  <a:schemeClr val="tx1"/>
                </a:solidFill>
              </a:rPr>
              <a:t>phưc</a:t>
            </a:r>
            <a:r>
              <a:rPr lang="en-US" sz="1600" dirty="0">
                <a:solidFill>
                  <a:schemeClr val="tx1"/>
                </a:solidFill>
              </a:rPr>
              <a:t> </a:t>
            </a:r>
            <a:r>
              <a:rPr lang="en-US" sz="1600" dirty="0" err="1">
                <a:solidFill>
                  <a:schemeClr val="tx1"/>
                </a:solidFill>
              </a:rPr>
              <a:t>tạp</a:t>
            </a:r>
            <a:endParaRPr lang="en-US"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err="1">
                <a:solidFill>
                  <a:schemeClr val="tx1"/>
                </a:solidFill>
              </a:rPr>
              <a:t>Hội</a:t>
            </a:r>
            <a:r>
              <a:rPr lang="en-US" sz="1600" dirty="0">
                <a:solidFill>
                  <a:schemeClr val="tx1"/>
                </a:solidFill>
              </a:rPr>
              <a:t> </a:t>
            </a:r>
            <a:r>
              <a:rPr lang="en-US" sz="1600" dirty="0" err="1">
                <a:solidFill>
                  <a:schemeClr val="tx1"/>
                </a:solidFill>
              </a:rPr>
              <a:t>nhập</a:t>
            </a:r>
            <a:r>
              <a:rPr lang="en-US" sz="1600" dirty="0">
                <a:solidFill>
                  <a:schemeClr val="tx1"/>
                </a:solidFill>
              </a:rPr>
              <a:t> </a:t>
            </a:r>
            <a:r>
              <a:rPr lang="en-US" sz="1600" dirty="0" err="1">
                <a:solidFill>
                  <a:schemeClr val="tx1"/>
                </a:solidFill>
              </a:rPr>
              <a:t>có</a:t>
            </a:r>
            <a:r>
              <a:rPr lang="en-US" sz="1600" dirty="0">
                <a:solidFill>
                  <a:schemeClr val="tx1"/>
                </a:solidFill>
              </a:rPr>
              <a:t> </a:t>
            </a:r>
            <a:r>
              <a:rPr lang="en-US" sz="1600" dirty="0" err="1">
                <a:solidFill>
                  <a:schemeClr val="tx1"/>
                </a:solidFill>
              </a:rPr>
              <a:t>thể</a:t>
            </a:r>
            <a:r>
              <a:rPr lang="en-US" sz="1600" dirty="0">
                <a:solidFill>
                  <a:schemeClr val="tx1"/>
                </a:solidFill>
              </a:rPr>
              <a:t> </a:t>
            </a:r>
            <a:r>
              <a:rPr lang="en-US" sz="1600" dirty="0" err="1">
                <a:solidFill>
                  <a:schemeClr val="tx1"/>
                </a:solidFill>
              </a:rPr>
              <a:t>làm</a:t>
            </a:r>
            <a:r>
              <a:rPr lang="en-US" sz="1600" dirty="0">
                <a:solidFill>
                  <a:schemeClr val="tx1"/>
                </a:solidFill>
              </a:rPr>
              <a:t> </a:t>
            </a:r>
            <a:r>
              <a:rPr lang="en-US" sz="1600" dirty="0" err="1">
                <a:solidFill>
                  <a:schemeClr val="tx1"/>
                </a:solidFill>
              </a:rPr>
              <a:t>tình</a:t>
            </a:r>
            <a:r>
              <a:rPr lang="en-US" sz="1600" dirty="0">
                <a:solidFill>
                  <a:schemeClr val="tx1"/>
                </a:solidFill>
              </a:rPr>
              <a:t> </a:t>
            </a:r>
            <a:r>
              <a:rPr lang="en-US" sz="1600" dirty="0" err="1">
                <a:solidFill>
                  <a:schemeClr val="tx1"/>
                </a:solidFill>
              </a:rPr>
              <a:t>trạng</a:t>
            </a:r>
            <a:r>
              <a:rPr lang="en-US" sz="1600" dirty="0">
                <a:solidFill>
                  <a:schemeClr val="tx1"/>
                </a:solidFill>
              </a:rPr>
              <a:t> </a:t>
            </a:r>
            <a:r>
              <a:rPr lang="en-US" sz="1600" dirty="0" err="1">
                <a:solidFill>
                  <a:schemeClr val="tx1"/>
                </a:solidFill>
              </a:rPr>
              <a:t>khủng</a:t>
            </a:r>
            <a:r>
              <a:rPr lang="en-US" sz="1600" dirty="0">
                <a:solidFill>
                  <a:schemeClr val="tx1"/>
                </a:solidFill>
              </a:rPr>
              <a:t> </a:t>
            </a:r>
            <a:r>
              <a:rPr lang="en-US" sz="1600" dirty="0" err="1">
                <a:solidFill>
                  <a:schemeClr val="tx1"/>
                </a:solidFill>
              </a:rPr>
              <a:t>bổ</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buôn</a:t>
            </a:r>
            <a:r>
              <a:rPr lang="en-US" sz="1600" dirty="0">
                <a:solidFill>
                  <a:schemeClr val="tx1"/>
                </a:solidFill>
              </a:rPr>
              <a:t> </a:t>
            </a:r>
            <a:r>
              <a:rPr lang="en-US" sz="1600" dirty="0" err="1">
                <a:solidFill>
                  <a:schemeClr val="tx1"/>
                </a:solidFill>
              </a:rPr>
              <a:t>lậu</a:t>
            </a:r>
            <a:r>
              <a:rPr lang="en-US" sz="1600" dirty="0">
                <a:solidFill>
                  <a:schemeClr val="tx1"/>
                </a:solidFill>
              </a:rPr>
              <a:t>, </a:t>
            </a:r>
            <a:r>
              <a:rPr lang="en-US" sz="1600" dirty="0" err="1">
                <a:solidFill>
                  <a:schemeClr val="tx1"/>
                </a:solidFill>
              </a:rPr>
              <a:t>tội</a:t>
            </a:r>
            <a:r>
              <a:rPr lang="en-US" sz="1600" dirty="0">
                <a:solidFill>
                  <a:schemeClr val="tx1"/>
                </a:solidFill>
              </a:rPr>
              <a:t> </a:t>
            </a:r>
            <a:r>
              <a:rPr lang="en-US" sz="1600" dirty="0" err="1">
                <a:solidFill>
                  <a:schemeClr val="tx1"/>
                </a:solidFill>
              </a:rPr>
              <a:t>phạm</a:t>
            </a:r>
            <a:r>
              <a:rPr lang="en-US" sz="1600" dirty="0">
                <a:solidFill>
                  <a:schemeClr val="tx1"/>
                </a:solidFill>
              </a:rPr>
              <a:t> </a:t>
            </a:r>
            <a:r>
              <a:rPr lang="en-US" sz="1600" dirty="0" err="1">
                <a:solidFill>
                  <a:schemeClr val="tx1"/>
                </a:solidFill>
              </a:rPr>
              <a:t>xuyên</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endParaRPr sz="1600" dirty="0">
              <a:solidFill>
                <a:schemeClr val="tx1"/>
              </a:solidFill>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8" name="Google Shape;411;p37">
            <a:extLst>
              <a:ext uri="{FF2B5EF4-FFF2-40B4-BE49-F238E27FC236}">
                <a16:creationId xmlns:a16="http://schemas.microsoft.com/office/drawing/2014/main" id="{9C304C9D-FC5B-4924-B5AA-221AF4F8DA68}"/>
              </a:ext>
            </a:extLst>
          </p:cNvPr>
          <p:cNvGrpSpPr/>
          <p:nvPr/>
        </p:nvGrpSpPr>
        <p:grpSpPr>
          <a:xfrm>
            <a:off x="8213319" y="556783"/>
            <a:ext cx="594877" cy="553200"/>
            <a:chOff x="611175" y="2326900"/>
            <a:chExt cx="362700" cy="389575"/>
          </a:xfrm>
        </p:grpSpPr>
        <p:sp>
          <p:nvSpPr>
            <p:cNvPr id="9" name="Google Shape;412;p37">
              <a:extLst>
                <a:ext uri="{FF2B5EF4-FFF2-40B4-BE49-F238E27FC236}">
                  <a16:creationId xmlns:a16="http://schemas.microsoft.com/office/drawing/2014/main" id="{41C91633-5E95-4B77-8B3C-692B19624FDC}"/>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3;p37">
              <a:extLst>
                <a:ext uri="{FF2B5EF4-FFF2-40B4-BE49-F238E27FC236}">
                  <a16:creationId xmlns:a16="http://schemas.microsoft.com/office/drawing/2014/main" id="{FA4F5FEA-C269-47FD-A6E4-2413F13B5D29}"/>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4;p37">
              <a:extLst>
                <a:ext uri="{FF2B5EF4-FFF2-40B4-BE49-F238E27FC236}">
                  <a16:creationId xmlns:a16="http://schemas.microsoft.com/office/drawing/2014/main" id="{6B430C5F-C4A4-43FB-80FE-1827D7AA5C5C}"/>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5;p37">
              <a:extLst>
                <a:ext uri="{FF2B5EF4-FFF2-40B4-BE49-F238E27FC236}">
                  <a16:creationId xmlns:a16="http://schemas.microsoft.com/office/drawing/2014/main" id="{5E0404D1-5D0C-4F06-8E04-89EE55F2355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153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800" dirty="0">
                <a:solidFill>
                  <a:schemeClr val="tx1"/>
                </a:solidFill>
                <a:latin typeface="Raleway ExtraBold"/>
                <a:ea typeface="Raleway ExtraBold"/>
                <a:cs typeface="Raleway ExtraBold"/>
                <a:sym typeface="Raleway ExtraBold"/>
              </a:rPr>
              <a:t>2.3. </a:t>
            </a:r>
            <a:r>
              <a:rPr lang="en-US" sz="2800" dirty="0" err="1">
                <a:solidFill>
                  <a:schemeClr val="tx1"/>
                </a:solidFill>
                <a:latin typeface="Raleway ExtraBold"/>
                <a:ea typeface="Raleway ExtraBold"/>
                <a:cs typeface="Raleway ExtraBold"/>
                <a:sym typeface="Raleway ExtraBold"/>
              </a:rPr>
              <a:t>Phương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hướng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nâng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cao</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hiệu</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quả</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hội</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nhập</a:t>
            </a:r>
            <a:r>
              <a:rPr lang="en-US" sz="2800" dirty="0">
                <a:solidFill>
                  <a:schemeClr val="tx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kinh</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tế</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quốc</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tế</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trong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phát</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triển</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của</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Việt</a:t>
            </a:r>
            <a:r>
              <a:rPr lang="en-US" sz="2800" dirty="0">
                <a:solidFill>
                  <a:schemeClr val="tx1"/>
                </a:solidFill>
                <a:latin typeface="Raleway ExtraBold"/>
                <a:ea typeface="Raleway ExtraBold"/>
                <a:cs typeface="Raleway ExtraBold"/>
                <a:sym typeface="Raleway ExtraBold"/>
              </a:rPr>
              <a:t> Nam</a:t>
            </a:r>
            <a:endParaRPr sz="28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D9DFD4E-30BD-4A37-993E-E40DA67020EB}"/>
              </a:ext>
            </a:extLst>
          </p:cNvPr>
          <p:cNvPicPr>
            <a:picLocks noChangeAspect="1"/>
          </p:cNvPicPr>
          <p:nvPr/>
        </p:nvPicPr>
        <p:blipFill>
          <a:blip r:embed="rId3"/>
          <a:stretch>
            <a:fillRect/>
          </a:stretch>
        </p:blipFill>
        <p:spPr>
          <a:xfrm>
            <a:off x="4845087" y="1050804"/>
            <a:ext cx="2239410" cy="3009348"/>
          </a:xfrm>
          <a:prstGeom prst="rect">
            <a:avLst/>
          </a:prstGeom>
        </p:spPr>
      </p:pic>
    </p:spTree>
    <p:extLst>
      <p:ext uri="{BB962C8B-B14F-4D97-AF65-F5344CB8AC3E}">
        <p14:creationId xmlns:p14="http://schemas.microsoft.com/office/powerpoint/2010/main" val="418253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2.3.1. </a:t>
            </a:r>
            <a:r>
              <a:rPr lang="en-US" sz="2400" dirty="0" err="1"/>
              <a:t>nhận</a:t>
            </a:r>
            <a:r>
              <a:rPr lang="en-US" sz="2400" dirty="0"/>
              <a:t> </a:t>
            </a:r>
            <a:r>
              <a:rPr lang="en-US" sz="2400" dirty="0" err="1"/>
              <a:t>thức</a:t>
            </a:r>
            <a:r>
              <a:rPr lang="en-US" sz="2400" dirty="0"/>
              <a:t> </a:t>
            </a:r>
            <a:r>
              <a:rPr lang="en-US" sz="2400" dirty="0" err="1"/>
              <a:t>sâu</a:t>
            </a:r>
            <a:r>
              <a:rPr lang="en-US" sz="2400" dirty="0"/>
              <a:t> </a:t>
            </a:r>
            <a:r>
              <a:rPr lang="en-US" sz="2400" dirty="0" err="1"/>
              <a:t>sắc</a:t>
            </a:r>
            <a:r>
              <a:rPr lang="en-US" sz="2400" dirty="0"/>
              <a:t> </a:t>
            </a:r>
            <a:r>
              <a:rPr lang="en-US" sz="2400" dirty="0" err="1"/>
              <a:t>về</a:t>
            </a:r>
            <a:r>
              <a:rPr lang="en-US" sz="2400" dirty="0"/>
              <a:t> </a:t>
            </a:r>
            <a:r>
              <a:rPr lang="en-US" sz="2400" dirty="0" err="1"/>
              <a:t>thời</a:t>
            </a:r>
            <a:r>
              <a:rPr lang="en-US" sz="2400" dirty="0"/>
              <a:t> </a:t>
            </a:r>
            <a:r>
              <a:rPr lang="en-US" sz="2400" dirty="0" err="1"/>
              <a:t>cơ</a:t>
            </a:r>
            <a:r>
              <a:rPr lang="en-US" sz="2400" dirty="0"/>
              <a:t> </a:t>
            </a:r>
            <a:r>
              <a:rPr lang="en-US" sz="2400" dirty="0" err="1"/>
              <a:t>và</a:t>
            </a:r>
            <a:r>
              <a:rPr lang="en-US" sz="2400" dirty="0"/>
              <a:t> </a:t>
            </a:r>
            <a:r>
              <a:rPr lang="en-US" sz="2400" dirty="0" err="1"/>
              <a:t>thách</a:t>
            </a:r>
            <a:r>
              <a:rPr lang="en-US" sz="2400" dirty="0"/>
              <a:t> </a:t>
            </a:r>
            <a:r>
              <a:rPr lang="en-US" sz="2400" dirty="0" err="1"/>
              <a:t>thức</a:t>
            </a:r>
            <a:r>
              <a:rPr lang="en-US" sz="2400" dirty="0"/>
              <a:t> do </a:t>
            </a:r>
            <a:r>
              <a:rPr lang="en-US" sz="2400" dirty="0" err="1"/>
              <a:t>hội</a:t>
            </a:r>
            <a:r>
              <a:rPr lang="en-US" sz="2400" dirty="0"/>
              <a:t> </a:t>
            </a:r>
            <a:r>
              <a:rPr lang="en-US" sz="2400" dirty="0" err="1"/>
              <a:t>nhập</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mang</a:t>
            </a:r>
            <a:r>
              <a:rPr lang="en-US" sz="2400" dirty="0"/>
              <a:t> </a:t>
            </a:r>
            <a:r>
              <a:rPr lang="en-US" sz="2400" dirty="0" err="1"/>
              <a:t>lại</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dirty="0" err="1"/>
              <a:t>Cần</a:t>
            </a:r>
            <a:r>
              <a:rPr lang="en-US" dirty="0"/>
              <a:t> </a:t>
            </a:r>
            <a:r>
              <a:rPr lang="en-US" dirty="0" err="1"/>
              <a:t>nhận</a:t>
            </a:r>
            <a:r>
              <a:rPr lang="en-US" dirty="0"/>
              <a:t> </a:t>
            </a:r>
            <a:r>
              <a:rPr lang="en-US" dirty="0" err="1"/>
              <a:t>thức</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là</a:t>
            </a:r>
            <a:r>
              <a:rPr lang="en-US" dirty="0"/>
              <a:t> </a:t>
            </a:r>
            <a:r>
              <a:rPr lang="en-US" dirty="0" err="1"/>
              <a:t>một</a:t>
            </a:r>
            <a:r>
              <a:rPr lang="en-US" dirty="0"/>
              <a:t> </a:t>
            </a:r>
            <a:r>
              <a:rPr lang="en-US" dirty="0" err="1"/>
              <a:t>thực</a:t>
            </a:r>
            <a:r>
              <a:rPr lang="en-US" dirty="0"/>
              <a:t> </a:t>
            </a:r>
            <a:r>
              <a:rPr lang="en-US" dirty="0" err="1"/>
              <a:t>tiễn</a:t>
            </a:r>
            <a:r>
              <a:rPr lang="en-US" dirty="0"/>
              <a:t> </a:t>
            </a:r>
            <a:r>
              <a:rPr lang="en-US" dirty="0" err="1"/>
              <a:t>khách</a:t>
            </a:r>
            <a:r>
              <a:rPr lang="en-US" dirty="0"/>
              <a:t> </a:t>
            </a:r>
            <a:r>
              <a:rPr lang="en-US" dirty="0" err="1"/>
              <a:t>quan</a:t>
            </a:r>
            <a:r>
              <a:rPr lang="en-US" dirty="0"/>
              <a:t>, </a:t>
            </a:r>
            <a:r>
              <a:rPr lang="en-US" dirty="0" err="1"/>
              <a:t>là</a:t>
            </a:r>
            <a:r>
              <a:rPr lang="en-US" dirty="0"/>
              <a:t> xu </a:t>
            </a:r>
            <a:r>
              <a:rPr lang="en-US" dirty="0" err="1"/>
              <a:t>thế</a:t>
            </a:r>
            <a:r>
              <a:rPr lang="en-US" dirty="0"/>
              <a:t> </a:t>
            </a:r>
            <a:r>
              <a:rPr lang="en-US" dirty="0" err="1"/>
              <a:t>khác</a:t>
            </a:r>
            <a:r>
              <a:rPr lang="en-US" dirty="0"/>
              <a:t> </a:t>
            </a:r>
            <a:r>
              <a:rPr lang="en-US" dirty="0" err="1"/>
              <a:t>quan</a:t>
            </a:r>
            <a:r>
              <a:rPr lang="en-US" dirty="0"/>
              <a:t> </a:t>
            </a:r>
            <a:r>
              <a:rPr lang="en-US" dirty="0" err="1"/>
              <a:t>của</a:t>
            </a:r>
            <a:r>
              <a:rPr lang="en-US" dirty="0"/>
              <a:t> </a:t>
            </a:r>
            <a:r>
              <a:rPr lang="en-US" dirty="0" err="1"/>
              <a:t>thời</a:t>
            </a:r>
            <a:r>
              <a:rPr lang="en-US" dirty="0"/>
              <a:t> </a:t>
            </a:r>
            <a:r>
              <a:rPr lang="en-US" dirty="0" err="1"/>
              <a:t>đại</a:t>
            </a:r>
            <a:r>
              <a:rPr lang="en-US" dirty="0"/>
              <a:t>, </a:t>
            </a:r>
            <a:r>
              <a:rPr lang="en-US" dirty="0" err="1"/>
              <a:t>không</a:t>
            </a:r>
            <a:r>
              <a:rPr lang="en-US" dirty="0"/>
              <a:t> </a:t>
            </a:r>
            <a:r>
              <a:rPr lang="en-US" dirty="0" err="1"/>
              <a:t>một</a:t>
            </a:r>
            <a:r>
              <a:rPr lang="en-US" dirty="0"/>
              <a:t> </a:t>
            </a:r>
            <a:r>
              <a:rPr lang="en-US" dirty="0" err="1"/>
              <a:t>quốc</a:t>
            </a:r>
            <a:r>
              <a:rPr lang="en-US" dirty="0"/>
              <a:t> </a:t>
            </a:r>
            <a:r>
              <a:rPr lang="en-US" dirty="0" err="1"/>
              <a:t>gia</a:t>
            </a:r>
            <a:r>
              <a:rPr lang="en-US" dirty="0"/>
              <a:t> </a:t>
            </a:r>
            <a:r>
              <a:rPr lang="en-US" dirty="0" err="1"/>
              <a:t>nào</a:t>
            </a:r>
            <a:r>
              <a:rPr lang="en-US" dirty="0"/>
              <a:t> </a:t>
            </a:r>
            <a:r>
              <a:rPr lang="en-US" dirty="0" err="1"/>
              <a:t>có</a:t>
            </a:r>
            <a:r>
              <a:rPr lang="en-US" dirty="0"/>
              <a:t> </a:t>
            </a:r>
            <a:r>
              <a:rPr lang="en-US" dirty="0" err="1"/>
              <a:t>thể</a:t>
            </a:r>
            <a:r>
              <a:rPr lang="en-US" dirty="0"/>
              <a:t> né </a:t>
            </a:r>
            <a:r>
              <a:rPr lang="en-US" dirty="0" err="1"/>
              <a:t>tránh</a:t>
            </a:r>
            <a:r>
              <a:rPr lang="en-US" dirty="0"/>
              <a:t> </a:t>
            </a:r>
            <a:r>
              <a:rPr lang="en-US" dirty="0" err="1"/>
              <a:t>hoặc</a:t>
            </a:r>
            <a:r>
              <a:rPr lang="en-US" dirty="0"/>
              <a:t> quay </a:t>
            </a:r>
            <a:r>
              <a:rPr lang="en-US" dirty="0" err="1"/>
              <a:t>lưng</a:t>
            </a:r>
            <a:r>
              <a:rPr lang="en-US" dirty="0"/>
              <a:t> </a:t>
            </a:r>
            <a:r>
              <a:rPr lang="en-US" dirty="0" err="1"/>
              <a:t>với</a:t>
            </a:r>
            <a:r>
              <a:rPr lang="en-US" dirty="0"/>
              <a:t> </a:t>
            </a:r>
            <a:r>
              <a:rPr lang="en-US" dirty="0" err="1"/>
              <a:t>hội</a:t>
            </a:r>
            <a:r>
              <a:rPr lang="en-US" dirty="0"/>
              <a:t> </a:t>
            </a:r>
            <a:r>
              <a:rPr lang="en-US" dirty="0" err="1"/>
              <a:t>nhập</a:t>
            </a:r>
            <a:r>
              <a:rPr lang="en-US" dirty="0"/>
              <a:t>.</a:t>
            </a:r>
          </a:p>
          <a:p>
            <a:r>
              <a:rPr lang="en-US" dirty="0" err="1"/>
              <a:t>Cần</a:t>
            </a:r>
            <a:r>
              <a:rPr lang="en-US" dirty="0"/>
              <a:t> </a:t>
            </a:r>
            <a:r>
              <a:rPr lang="en-US" dirty="0" err="1"/>
              <a:t>phải</a:t>
            </a:r>
            <a:r>
              <a:rPr lang="en-US" dirty="0"/>
              <a:t> </a:t>
            </a:r>
            <a:r>
              <a:rPr lang="en-US" dirty="0" err="1"/>
              <a:t>thấy</a:t>
            </a:r>
            <a:r>
              <a:rPr lang="en-US" dirty="0"/>
              <a:t> </a:t>
            </a:r>
            <a:r>
              <a:rPr lang="en-US" dirty="0" err="1"/>
              <a:t>rõ</a:t>
            </a:r>
            <a:r>
              <a:rPr lang="en-US" dirty="0"/>
              <a:t> </a:t>
            </a:r>
            <a:r>
              <a:rPr lang="en-US" dirty="0" err="1"/>
              <a:t>cả</a:t>
            </a:r>
            <a:r>
              <a:rPr lang="en-US" dirty="0"/>
              <a:t> </a:t>
            </a:r>
            <a:r>
              <a:rPr lang="en-US" dirty="0" err="1"/>
              <a:t>mặt</a:t>
            </a:r>
            <a:r>
              <a:rPr lang="en-US" dirty="0"/>
              <a:t> </a:t>
            </a:r>
            <a:r>
              <a:rPr lang="en-US" dirty="0" err="1"/>
              <a:t>tích</a:t>
            </a:r>
            <a:r>
              <a:rPr lang="en-US" dirty="0"/>
              <a:t> </a:t>
            </a:r>
            <a:r>
              <a:rPr lang="en-US" dirty="0" err="1"/>
              <a:t>cực</a:t>
            </a:r>
            <a:r>
              <a:rPr lang="en-US" dirty="0"/>
              <a:t> </a:t>
            </a:r>
            <a:r>
              <a:rPr lang="en-US" dirty="0" err="1"/>
              <a:t>và</a:t>
            </a:r>
            <a:r>
              <a:rPr lang="en-US" dirty="0"/>
              <a:t> </a:t>
            </a:r>
            <a:r>
              <a:rPr lang="en-US" dirty="0" err="1"/>
              <a:t>tiêu</a:t>
            </a:r>
            <a:r>
              <a:rPr lang="en-US" dirty="0"/>
              <a:t> </a:t>
            </a:r>
            <a:r>
              <a:rPr lang="en-US" dirty="0" err="1"/>
              <a:t>cực</a:t>
            </a:r>
            <a:r>
              <a:rPr lang="en-US" dirty="0"/>
              <a:t> </a:t>
            </a:r>
            <a:r>
              <a:rPr lang="en-US" dirty="0" err="1"/>
              <a:t>vì</a:t>
            </a:r>
            <a:r>
              <a:rPr lang="en-US" dirty="0"/>
              <a:t> </a:t>
            </a:r>
            <a:r>
              <a:rPr lang="en-US" dirty="0" err="1"/>
              <a:t>trong</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endParaRPr lang="en-US"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pSp>
        <p:nvGrpSpPr>
          <p:cNvPr id="10" name="Google Shape;411;p37">
            <a:extLst>
              <a:ext uri="{FF2B5EF4-FFF2-40B4-BE49-F238E27FC236}">
                <a16:creationId xmlns:a16="http://schemas.microsoft.com/office/drawing/2014/main" id="{7AC74DF2-0DAF-440E-BEA3-3262C1EA1C6A}"/>
              </a:ext>
            </a:extLst>
          </p:cNvPr>
          <p:cNvGrpSpPr/>
          <p:nvPr/>
        </p:nvGrpSpPr>
        <p:grpSpPr>
          <a:xfrm>
            <a:off x="8213319" y="556783"/>
            <a:ext cx="594877" cy="553200"/>
            <a:chOff x="611175" y="2326900"/>
            <a:chExt cx="362700" cy="389575"/>
          </a:xfrm>
        </p:grpSpPr>
        <p:sp>
          <p:nvSpPr>
            <p:cNvPr id="11" name="Google Shape;412;p37">
              <a:extLst>
                <a:ext uri="{FF2B5EF4-FFF2-40B4-BE49-F238E27FC236}">
                  <a16:creationId xmlns:a16="http://schemas.microsoft.com/office/drawing/2014/main" id="{5A3D0E55-91C6-482C-8D1D-BD6F40738377}"/>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3;p37">
              <a:extLst>
                <a:ext uri="{FF2B5EF4-FFF2-40B4-BE49-F238E27FC236}">
                  <a16:creationId xmlns:a16="http://schemas.microsoft.com/office/drawing/2014/main" id="{180CDB80-B720-4328-8B06-243767B3C04B}"/>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4;p37">
              <a:extLst>
                <a:ext uri="{FF2B5EF4-FFF2-40B4-BE49-F238E27FC236}">
                  <a16:creationId xmlns:a16="http://schemas.microsoft.com/office/drawing/2014/main" id="{47649053-C526-4EED-A333-70BD7C33FEC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5;p37">
              <a:extLst>
                <a:ext uri="{FF2B5EF4-FFF2-40B4-BE49-F238E27FC236}">
                  <a16:creationId xmlns:a16="http://schemas.microsoft.com/office/drawing/2014/main" id="{AE037ED0-3A61-435C-B243-01D84359AC39}"/>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507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704335" y="389589"/>
            <a:ext cx="762138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2.3.2. </a:t>
            </a:r>
            <a:r>
              <a:rPr lang="en-US" sz="2400" dirty="0" err="1"/>
              <a:t>Xây</a:t>
            </a:r>
            <a:r>
              <a:rPr lang="en-US" sz="2400" dirty="0"/>
              <a:t> </a:t>
            </a:r>
            <a:r>
              <a:rPr lang="en-US" sz="2400" dirty="0" err="1"/>
              <a:t>dựng</a:t>
            </a:r>
            <a:r>
              <a:rPr lang="en-US" sz="2400" dirty="0"/>
              <a:t> </a:t>
            </a:r>
            <a:r>
              <a:rPr lang="en-US" sz="2400" dirty="0" err="1"/>
              <a:t>chiến</a:t>
            </a:r>
            <a:r>
              <a:rPr lang="en-US" sz="2400" dirty="0"/>
              <a:t> </a:t>
            </a:r>
            <a:r>
              <a:rPr lang="en-US" sz="2400" dirty="0" err="1"/>
              <a:t>lược</a:t>
            </a:r>
            <a:r>
              <a:rPr lang="en-US" sz="2400" dirty="0"/>
              <a:t> </a:t>
            </a:r>
            <a:r>
              <a:rPr lang="en-US" sz="2400" dirty="0" err="1"/>
              <a:t>và</a:t>
            </a:r>
            <a:r>
              <a:rPr lang="en-US" sz="2400" dirty="0"/>
              <a:t> </a:t>
            </a:r>
            <a:r>
              <a:rPr lang="en-US" sz="2400" dirty="0" err="1"/>
              <a:t>lộ</a:t>
            </a:r>
            <a:r>
              <a:rPr lang="en-US" sz="2400" dirty="0"/>
              <a:t> </a:t>
            </a:r>
            <a:r>
              <a:rPr lang="en-US" sz="2400" dirty="0" err="1"/>
              <a:t>trình</a:t>
            </a:r>
            <a:r>
              <a:rPr lang="en-US" sz="2400" dirty="0"/>
              <a:t> </a:t>
            </a:r>
            <a:r>
              <a:rPr lang="en-US" sz="2400" dirty="0" err="1"/>
              <a:t>hội</a:t>
            </a:r>
            <a:r>
              <a:rPr lang="en-US" sz="2400" dirty="0"/>
              <a:t> </a:t>
            </a:r>
            <a:r>
              <a:rPr lang="en-US" sz="2400" dirty="0" err="1"/>
              <a:t>nhập</a:t>
            </a:r>
            <a:r>
              <a:rPr lang="en-US" sz="2400" dirty="0"/>
              <a:t> </a:t>
            </a:r>
            <a:r>
              <a:rPr lang="en-US" sz="2400" dirty="0" err="1"/>
              <a:t>kinh</a:t>
            </a:r>
            <a:r>
              <a:rPr lang="en-US" sz="2400" dirty="0"/>
              <a:t> </a:t>
            </a:r>
            <a:r>
              <a:rPr lang="en-US" sz="2400" dirty="0" err="1"/>
              <a:t>tế</a:t>
            </a:r>
            <a:r>
              <a:rPr lang="en-US" sz="2400" dirty="0"/>
              <a:t> </a:t>
            </a:r>
            <a:r>
              <a:rPr lang="en-US" sz="2400" dirty="0" err="1"/>
              <a:t>phù</a:t>
            </a:r>
            <a:r>
              <a:rPr lang="en-US" sz="2400" dirty="0"/>
              <a:t> </a:t>
            </a:r>
            <a:r>
              <a:rPr lang="en-US" sz="2400" dirty="0" err="1"/>
              <a:t>hợp</a:t>
            </a:r>
            <a:endParaRPr sz="2400" dirty="0"/>
          </a:p>
        </p:txBody>
      </p:sp>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73" name="Google Shape;473;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75" name="Google Shape;475;p40"/>
          <p:cNvGrpSpPr/>
          <p:nvPr/>
        </p:nvGrpSpPr>
        <p:grpSpPr>
          <a:xfrm>
            <a:off x="1786339" y="19320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83742" y="2001329"/>
            <a:ext cx="334744" cy="334744"/>
            <a:chOff x="3883742" y="1772729"/>
            <a:chExt cx="334744" cy="334744"/>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3</a:t>
              </a:r>
              <a:endParaRPr sz="600" dirty="0">
                <a:solidFill>
                  <a:schemeClr val="dk2"/>
                </a:solidFill>
                <a:latin typeface="Raleway"/>
                <a:ea typeface="Raleway"/>
                <a:cs typeface="Raleway"/>
                <a:sym typeface="Raleway"/>
              </a:endParaRPr>
            </a:p>
          </p:txBody>
        </p:sp>
      </p:grpSp>
      <p:grpSp>
        <p:nvGrpSpPr>
          <p:cNvPr id="484" name="Google Shape;484;p40"/>
          <p:cNvGrpSpPr/>
          <p:nvPr/>
        </p:nvGrpSpPr>
        <p:grpSpPr>
          <a:xfrm>
            <a:off x="6880814" y="3804900"/>
            <a:ext cx="473400" cy="473400"/>
            <a:chOff x="6880814" y="3576300"/>
            <a:chExt cx="473400" cy="473400"/>
          </a:xfrm>
        </p:grpSpPr>
        <p:sp>
          <p:nvSpPr>
            <p:cNvPr id="485" name="Google Shape;48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6" name="Google Shape;48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6</a:t>
              </a:r>
              <a:endParaRPr sz="600" dirty="0">
                <a:solidFill>
                  <a:schemeClr val="dk2"/>
                </a:solidFill>
                <a:latin typeface="Raleway"/>
                <a:ea typeface="Raleway"/>
                <a:cs typeface="Raleway"/>
                <a:sym typeface="Raleway"/>
              </a:endParaRPr>
            </a:p>
          </p:txBody>
        </p:sp>
      </p:grpSp>
      <p:grpSp>
        <p:nvGrpSpPr>
          <p:cNvPr id="487" name="Google Shape;487;p40"/>
          <p:cNvGrpSpPr/>
          <p:nvPr/>
        </p:nvGrpSpPr>
        <p:grpSpPr>
          <a:xfrm>
            <a:off x="4852754" y="3725571"/>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4</a:t>
              </a:r>
              <a:endParaRPr sz="600" dirty="0">
                <a:solidFill>
                  <a:schemeClr val="dk2"/>
                </a:solidFill>
                <a:latin typeface="Raleway"/>
                <a:ea typeface="Raleway"/>
                <a:cs typeface="Raleway"/>
                <a:sym typeface="Raleway"/>
              </a:endParaRPr>
            </a:p>
          </p:txBody>
        </p:sp>
      </p:grpSp>
      <p:sp>
        <p:nvSpPr>
          <p:cNvPr id="493" name="Google Shape;493;p40"/>
          <p:cNvSpPr txBox="1"/>
          <p:nvPr/>
        </p:nvSpPr>
        <p:spPr>
          <a:xfrm>
            <a:off x="704335" y="1384700"/>
            <a:ext cx="2289979"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Đánh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giá</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đúng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bối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cảnh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quốc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xu </a:t>
            </a:r>
            <a:r>
              <a:rPr lang="en-US" sz="1200" dirty="0" err="1">
                <a:solidFill>
                  <a:schemeClr val="dk2"/>
                </a:solidFill>
                <a:latin typeface="Raleway"/>
                <a:ea typeface="Raleway"/>
                <a:cs typeface="Raleway"/>
                <a:sym typeface="Raleway"/>
              </a:rPr>
              <a:t>hướng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vận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động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chính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trị</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thế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giới</a:t>
            </a:r>
            <a:endParaRPr sz="1200" dirty="0">
              <a:solidFill>
                <a:schemeClr val="dk2"/>
              </a:solidFill>
              <a:latin typeface="Raleway"/>
              <a:ea typeface="Raleway"/>
              <a:cs typeface="Raleway"/>
              <a:sym typeface="Raleway"/>
            </a:endParaRPr>
          </a:p>
        </p:txBody>
      </p:sp>
      <p:sp>
        <p:nvSpPr>
          <p:cNvPr id="494" name="Google Shape;494;p40"/>
          <p:cNvSpPr txBox="1"/>
          <p:nvPr/>
        </p:nvSpPr>
        <p:spPr>
          <a:xfrm>
            <a:off x="5266260" y="1373621"/>
            <a:ext cx="166929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Chiến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lược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gắn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với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tiến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trình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toàn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diện</a:t>
            </a:r>
            <a:endParaRPr sz="1200" dirty="0">
              <a:solidFill>
                <a:schemeClr val="dk2"/>
              </a:solidFill>
              <a:latin typeface="Raleway"/>
              <a:ea typeface="Raleway"/>
              <a:cs typeface="Raleway"/>
              <a:sym typeface="Raleway"/>
            </a:endParaRPr>
          </a:p>
        </p:txBody>
      </p:sp>
      <p:sp>
        <p:nvSpPr>
          <p:cNvPr id="497" name="Google Shape;497;p40"/>
          <p:cNvSpPr txBox="1"/>
          <p:nvPr/>
        </p:nvSpPr>
        <p:spPr>
          <a:xfrm>
            <a:off x="4215074" y="4194029"/>
            <a:ext cx="19570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Xây</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dựng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phương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hướng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mục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tiêu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pháp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đề</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cao</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tính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hiệu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quả</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phù</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hợp</a:t>
            </a:r>
            <a:endParaRPr sz="1200" dirty="0">
              <a:solidFill>
                <a:schemeClr val="dk2"/>
              </a:solidFill>
              <a:latin typeface="Raleway"/>
              <a:ea typeface="Raleway"/>
              <a:cs typeface="Raleway"/>
              <a:sym typeface="Raleway"/>
            </a:endParaRPr>
          </a:p>
        </p:txBody>
      </p:sp>
      <p:sp>
        <p:nvSpPr>
          <p:cNvPr id="498" name="Google Shape;498;p40"/>
          <p:cNvSpPr txBox="1"/>
          <p:nvPr/>
        </p:nvSpPr>
        <p:spPr>
          <a:xfrm>
            <a:off x="6404655" y="4292200"/>
            <a:ext cx="17346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Cần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xác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định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lội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trình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rõ</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ràng</a:t>
            </a:r>
            <a:endParaRPr sz="1200" dirty="0">
              <a:solidFill>
                <a:schemeClr val="dk2"/>
              </a:solidFill>
              <a:latin typeface="Raleway"/>
              <a:ea typeface="Raleway"/>
              <a:cs typeface="Raleway"/>
              <a:sym typeface="Raleway"/>
            </a:endParaRPr>
          </a:p>
        </p:txBody>
      </p:sp>
      <p:sp>
        <p:nvSpPr>
          <p:cNvPr id="499" name="Google Shape;499;p40"/>
          <p:cNvSpPr/>
          <p:nvPr/>
        </p:nvSpPr>
        <p:spPr>
          <a:xfrm>
            <a:off x="8408065" y="495300"/>
            <a:ext cx="552450" cy="53638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8;p40">
            <a:extLst>
              <a:ext uri="{FF2B5EF4-FFF2-40B4-BE49-F238E27FC236}">
                <a16:creationId xmlns:a16="http://schemas.microsoft.com/office/drawing/2014/main" id="{FFCD2095-6959-4FDE-A984-731A22E536E7}"/>
              </a:ext>
            </a:extLst>
          </p:cNvPr>
          <p:cNvSpPr/>
          <p:nvPr/>
        </p:nvSpPr>
        <p:spPr>
          <a:xfrm rot="18900000">
            <a:off x="2826942" y="3803441"/>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489;p40">
            <a:extLst>
              <a:ext uri="{FF2B5EF4-FFF2-40B4-BE49-F238E27FC236}">
                <a16:creationId xmlns:a16="http://schemas.microsoft.com/office/drawing/2014/main" id="{CB68D77C-A801-4266-ABD2-898EC74B45DE}"/>
              </a:ext>
            </a:extLst>
          </p:cNvPr>
          <p:cNvSpPr/>
          <p:nvPr/>
        </p:nvSpPr>
        <p:spPr>
          <a:xfrm flipH="1">
            <a:off x="2927264" y="3910315"/>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2</a:t>
            </a:r>
            <a:endParaRPr sz="600" dirty="0">
              <a:solidFill>
                <a:schemeClr val="dk2"/>
              </a:solidFill>
              <a:latin typeface="Raleway"/>
              <a:ea typeface="Raleway"/>
              <a:cs typeface="Raleway"/>
              <a:sym typeface="Raleway"/>
            </a:endParaRPr>
          </a:p>
        </p:txBody>
      </p:sp>
      <p:sp>
        <p:nvSpPr>
          <p:cNvPr id="28" name="Google Shape;497;p40">
            <a:extLst>
              <a:ext uri="{FF2B5EF4-FFF2-40B4-BE49-F238E27FC236}">
                <a16:creationId xmlns:a16="http://schemas.microsoft.com/office/drawing/2014/main" id="{8682E0AE-F81E-4462-BDE2-85BF8872C24C}"/>
              </a:ext>
            </a:extLst>
          </p:cNvPr>
          <p:cNvSpPr txBox="1"/>
          <p:nvPr/>
        </p:nvSpPr>
        <p:spPr>
          <a:xfrm>
            <a:off x="1382751" y="4220617"/>
            <a:ext cx="2601313"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Đánh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giá</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được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những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điều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kiện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khách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quan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và</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chủ</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quan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ảnh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hưởng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ở </a:t>
            </a:r>
            <a:r>
              <a:rPr lang="en-US" sz="1200" dirty="0" err="1">
                <a:solidFill>
                  <a:schemeClr val="dk2"/>
                </a:solidFill>
                <a:latin typeface="Raleway"/>
                <a:ea typeface="Raleway"/>
                <a:cs typeface="Raleway"/>
                <a:sym typeface="Raleway"/>
              </a:rPr>
              <a:t>nước</a:t>
            </a:r>
            <a:r>
              <a:rPr lang="en-US" sz="1200" dirty="0">
                <a:solidFill>
                  <a:schemeClr val="dk2"/>
                </a:solidFill>
                <a:latin typeface="Raleway"/>
                <a:ea typeface="Raleway"/>
                <a:cs typeface="Raleway"/>
                <a:sym typeface="Raleway"/>
              </a:rPr>
              <a:t> ta</a:t>
            </a:r>
            <a:endParaRPr sz="1200" dirty="0">
              <a:solidFill>
                <a:schemeClr val="dk2"/>
              </a:solidFill>
              <a:latin typeface="Raleway"/>
              <a:ea typeface="Raleway"/>
              <a:cs typeface="Raleway"/>
              <a:sym typeface="Raleway"/>
            </a:endParaRPr>
          </a:p>
        </p:txBody>
      </p:sp>
      <p:sp>
        <p:nvSpPr>
          <p:cNvPr id="29" name="Google Shape;479;p40">
            <a:extLst>
              <a:ext uri="{FF2B5EF4-FFF2-40B4-BE49-F238E27FC236}">
                <a16:creationId xmlns:a16="http://schemas.microsoft.com/office/drawing/2014/main" id="{A781486F-CCAC-416D-98A9-3CA2EB1D0BFD}"/>
              </a:ext>
            </a:extLst>
          </p:cNvPr>
          <p:cNvSpPr/>
          <p:nvPr/>
        </p:nvSpPr>
        <p:spPr>
          <a:xfrm rot="8100000">
            <a:off x="6000584" y="2001328"/>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0" name="Google Shape;480;p40">
            <a:extLst>
              <a:ext uri="{FF2B5EF4-FFF2-40B4-BE49-F238E27FC236}">
                <a16:creationId xmlns:a16="http://schemas.microsoft.com/office/drawing/2014/main" id="{585869DA-5847-4DE8-B002-8494CA22C002}"/>
              </a:ext>
            </a:extLst>
          </p:cNvPr>
          <p:cNvSpPr/>
          <p:nvPr/>
        </p:nvSpPr>
        <p:spPr>
          <a:xfrm>
            <a:off x="6100906" y="2095098"/>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5</a:t>
            </a:r>
            <a:endParaRPr sz="600" dirty="0">
              <a:solidFill>
                <a:schemeClr val="dk2"/>
              </a:solidFill>
              <a:latin typeface="Raleway"/>
              <a:ea typeface="Raleway"/>
              <a:cs typeface="Raleway"/>
              <a:sym typeface="Raleway"/>
            </a:endParaRPr>
          </a:p>
        </p:txBody>
      </p:sp>
      <p:sp>
        <p:nvSpPr>
          <p:cNvPr id="31" name="Google Shape;494;p40">
            <a:extLst>
              <a:ext uri="{FF2B5EF4-FFF2-40B4-BE49-F238E27FC236}">
                <a16:creationId xmlns:a16="http://schemas.microsoft.com/office/drawing/2014/main" id="{E826095D-F2DB-4EF8-8243-DAA9DE5FF31E}"/>
              </a:ext>
            </a:extLst>
          </p:cNvPr>
          <p:cNvSpPr txBox="1"/>
          <p:nvPr/>
        </p:nvSpPr>
        <p:spPr>
          <a:xfrm>
            <a:off x="3153364" y="1197278"/>
            <a:ext cx="17955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Cần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nghiên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cứu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nghiệm</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của</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các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nước</a:t>
            </a:r>
            <a:endParaRPr sz="1200" dirty="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a:xfrm>
            <a:off x="541421" y="462748"/>
            <a:ext cx="7641774" cy="1245735"/>
          </a:xfrm>
        </p:spPr>
        <p:txBody>
          <a:bodyPr/>
          <a:lstStyle/>
          <a:p>
            <a:r>
              <a:rPr lang="en-US" sz="2400" dirty="0"/>
              <a:t>2.3.3. </a:t>
            </a:r>
            <a:r>
              <a:rPr lang="en-US" sz="2400" dirty="0" err="1"/>
              <a:t>tích</a:t>
            </a:r>
            <a:r>
              <a:rPr lang="en-US" sz="2400" dirty="0"/>
              <a:t> </a:t>
            </a:r>
            <a:r>
              <a:rPr lang="en-US" sz="2400" dirty="0" err="1"/>
              <a:t>cực</a:t>
            </a:r>
            <a:r>
              <a:rPr lang="en-US" sz="2400" dirty="0"/>
              <a:t>, </a:t>
            </a:r>
            <a:r>
              <a:rPr lang="en-US" sz="2400" dirty="0" err="1"/>
              <a:t>chủ</a:t>
            </a:r>
            <a:r>
              <a:rPr lang="en-US" sz="2400" dirty="0"/>
              <a:t> </a:t>
            </a:r>
            <a:r>
              <a:rPr lang="en-US" sz="2400" dirty="0" err="1"/>
              <a:t>động</a:t>
            </a:r>
            <a:r>
              <a:rPr lang="en-US" sz="2400" dirty="0"/>
              <a:t> </a:t>
            </a:r>
            <a:r>
              <a:rPr lang="en-US" sz="2400" dirty="0" err="1"/>
              <a:t>tham</a:t>
            </a:r>
            <a:r>
              <a:rPr lang="en-US" sz="2400" dirty="0"/>
              <a:t> </a:t>
            </a:r>
            <a:r>
              <a:rPr lang="en-US" sz="2400" dirty="0" err="1"/>
              <a:t>gia</a:t>
            </a:r>
            <a:r>
              <a:rPr lang="en-US" sz="2400" dirty="0"/>
              <a:t> </a:t>
            </a:r>
            <a:r>
              <a:rPr lang="en-US" sz="2400" dirty="0" err="1"/>
              <a:t>vào</a:t>
            </a:r>
            <a:r>
              <a:rPr lang="en-US" sz="2400" dirty="0"/>
              <a:t> </a:t>
            </a:r>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và</a:t>
            </a:r>
            <a:r>
              <a:rPr lang="en-US" sz="2400" dirty="0"/>
              <a:t> </a:t>
            </a:r>
            <a:r>
              <a:rPr lang="en-US" sz="2400" dirty="0" err="1"/>
              <a:t>thực</a:t>
            </a:r>
            <a:r>
              <a:rPr lang="en-US" sz="2400" dirty="0"/>
              <a:t> </a:t>
            </a:r>
            <a:r>
              <a:rPr lang="en-US" sz="2400" dirty="0" err="1"/>
              <a:t>hiện</a:t>
            </a:r>
            <a:r>
              <a:rPr lang="en-US" sz="2400" dirty="0"/>
              <a:t> </a:t>
            </a:r>
            <a:r>
              <a:rPr lang="en-US" sz="2400" dirty="0" err="1"/>
              <a:t>đầy</a:t>
            </a:r>
            <a:r>
              <a:rPr lang="en-US" sz="2400" dirty="0"/>
              <a:t> </a:t>
            </a:r>
            <a:r>
              <a:rPr lang="en-US" sz="2400" dirty="0" err="1"/>
              <a:t>đủ</a:t>
            </a:r>
            <a:r>
              <a:rPr lang="en-US" sz="2400" dirty="0"/>
              <a:t> </a:t>
            </a:r>
            <a:r>
              <a:rPr lang="en-US" sz="2400" dirty="0" err="1"/>
              <a:t>các</a:t>
            </a:r>
            <a:r>
              <a:rPr lang="en-US" sz="2400" dirty="0"/>
              <a:t> cam </a:t>
            </a:r>
            <a:r>
              <a:rPr lang="en-US" sz="2400" dirty="0" err="1"/>
              <a:t>kết</a:t>
            </a:r>
            <a:r>
              <a:rPr lang="en-US" sz="2400" dirty="0"/>
              <a:t> </a:t>
            </a:r>
            <a:r>
              <a:rPr lang="en-US" sz="2400" dirty="0" err="1"/>
              <a:t>của</a:t>
            </a:r>
            <a:r>
              <a:rPr lang="en-US" sz="2400" dirty="0"/>
              <a:t> </a:t>
            </a:r>
            <a:r>
              <a:rPr lang="en-US" sz="2400" dirty="0" err="1"/>
              <a:t>Việt</a:t>
            </a:r>
            <a:r>
              <a:rPr lang="en-US" sz="2400" dirty="0"/>
              <a:t> Nam </a:t>
            </a:r>
            <a:r>
              <a:rPr lang="en-US" sz="2400" dirty="0" err="1"/>
              <a:t>trong</a:t>
            </a:r>
            <a:r>
              <a:rPr lang="en-US" sz="2400" dirty="0"/>
              <a:t> </a:t>
            </a:r>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và</a:t>
            </a:r>
            <a:r>
              <a:rPr lang="en-US" sz="2400" dirty="0"/>
              <a:t> </a:t>
            </a:r>
            <a:r>
              <a:rPr lang="en-US" sz="2400" dirty="0" err="1"/>
              <a:t>khu</a:t>
            </a:r>
            <a:r>
              <a:rPr lang="en-US" sz="2400" dirty="0"/>
              <a:t> </a:t>
            </a:r>
            <a:r>
              <a:rPr lang="en-US" sz="2400" dirty="0" err="1"/>
              <a:t>vực</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a:xfrm>
            <a:off x="929258" y="2224200"/>
            <a:ext cx="7536396" cy="2366100"/>
          </a:xfrm>
        </p:spPr>
        <p:txBody>
          <a:bodyPr/>
          <a:lstStyle/>
          <a:p>
            <a:r>
              <a:rPr lang="en-US" dirty="0" err="1"/>
              <a:t>Việc</a:t>
            </a:r>
            <a:r>
              <a:rPr lang="en-US" dirty="0"/>
              <a:t> </a:t>
            </a:r>
            <a:r>
              <a:rPr lang="en-US" dirty="0" err="1"/>
              <a:t>tích</a:t>
            </a:r>
            <a:r>
              <a:rPr lang="en-US" dirty="0"/>
              <a:t> </a:t>
            </a:r>
            <a:r>
              <a:rPr lang="en-US" dirty="0" err="1"/>
              <a:t>cực</a:t>
            </a:r>
            <a:r>
              <a:rPr lang="en-US" dirty="0"/>
              <a:t> </a:t>
            </a:r>
            <a:r>
              <a:rPr lang="en-US" dirty="0" err="1"/>
              <a:t>tham</a:t>
            </a:r>
            <a:r>
              <a:rPr lang="en-US" dirty="0"/>
              <a:t> </a:t>
            </a:r>
            <a:r>
              <a:rPr lang="en-US" dirty="0" err="1"/>
              <a:t>gia</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nghiêm</a:t>
            </a:r>
            <a:r>
              <a:rPr lang="en-US" dirty="0"/>
              <a:t> </a:t>
            </a:r>
            <a:r>
              <a:rPr lang="en-US" dirty="0" err="1"/>
              <a:t>túc</a:t>
            </a:r>
            <a:r>
              <a:rPr lang="en-US" dirty="0"/>
              <a:t> </a:t>
            </a:r>
            <a:r>
              <a:rPr lang="en-US" dirty="0" err="1"/>
              <a:t>các</a:t>
            </a:r>
            <a:r>
              <a:rPr lang="en-US" dirty="0"/>
              <a:t> cam </a:t>
            </a:r>
            <a:r>
              <a:rPr lang="en-US" dirty="0" err="1"/>
              <a:t>kết</a:t>
            </a:r>
            <a:r>
              <a:rPr lang="en-US" dirty="0"/>
              <a:t> </a:t>
            </a:r>
            <a:r>
              <a:rPr lang="en-US" dirty="0" err="1"/>
              <a:t>của</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góp</a:t>
            </a:r>
            <a:r>
              <a:rPr lang="en-US" dirty="0"/>
              <a:t> </a:t>
            </a:r>
            <a:r>
              <a:rPr lang="en-US" dirty="0" err="1"/>
              <a:t>phần</a:t>
            </a:r>
            <a:r>
              <a:rPr lang="en-US" dirty="0"/>
              <a:t> </a:t>
            </a:r>
            <a:r>
              <a:rPr lang="en-US" dirty="0" err="1"/>
              <a:t>nâng</a:t>
            </a:r>
            <a:r>
              <a:rPr lang="en-US" dirty="0"/>
              <a:t> </a:t>
            </a:r>
            <a:r>
              <a:rPr lang="en-US" dirty="0" err="1"/>
              <a:t>cao</a:t>
            </a:r>
            <a:r>
              <a:rPr lang="en-US" dirty="0"/>
              <a:t> </a:t>
            </a:r>
            <a:r>
              <a:rPr lang="en-US" dirty="0" err="1"/>
              <a:t>uy</a:t>
            </a:r>
            <a:r>
              <a:rPr lang="en-US" dirty="0"/>
              <a:t> </a:t>
            </a:r>
            <a:r>
              <a:rPr lang="en-US" dirty="0" err="1"/>
              <a:t>tín</a:t>
            </a:r>
            <a:r>
              <a:rPr lang="en-US" dirty="0"/>
              <a:t>, </a:t>
            </a:r>
            <a:r>
              <a:rPr lang="en-US" dirty="0" err="1"/>
              <a:t>vai</a:t>
            </a:r>
            <a:r>
              <a:rPr lang="en-US" dirty="0"/>
              <a:t> </a:t>
            </a:r>
            <a:r>
              <a:rPr lang="en-US" dirty="0" err="1"/>
              <a:t>trò</a:t>
            </a:r>
            <a:r>
              <a:rPr lang="en-US" dirty="0"/>
              <a:t> </a:t>
            </a:r>
            <a:r>
              <a:rPr lang="en-US" dirty="0" err="1"/>
              <a:t>của</a:t>
            </a:r>
            <a:r>
              <a:rPr lang="en-US" dirty="0"/>
              <a:t> </a:t>
            </a:r>
            <a:r>
              <a:rPr lang="en-US" dirty="0" err="1"/>
              <a:t>Việt</a:t>
            </a:r>
            <a:r>
              <a:rPr lang="en-US" dirty="0"/>
              <a:t> Nam </a:t>
            </a:r>
            <a:r>
              <a:rPr lang="en-US" dirty="0" err="1"/>
              <a:t>trong</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này</a:t>
            </a:r>
            <a:r>
              <a:rPr lang="en-US" dirty="0"/>
              <a:t>.</a:t>
            </a:r>
          </a:p>
          <a:p>
            <a:r>
              <a:rPr lang="en-US" dirty="0" err="1"/>
              <a:t>Tạo</a:t>
            </a:r>
            <a:r>
              <a:rPr lang="en-US" dirty="0"/>
              <a:t> </a:t>
            </a:r>
            <a:r>
              <a:rPr lang="en-US" dirty="0" err="1"/>
              <a:t>được</a:t>
            </a:r>
            <a:r>
              <a:rPr lang="en-US" dirty="0"/>
              <a:t> </a:t>
            </a:r>
            <a:r>
              <a:rPr lang="en-US" dirty="0" err="1"/>
              <a:t>sự</a:t>
            </a:r>
            <a:r>
              <a:rPr lang="en-US" dirty="0"/>
              <a:t> tin </a:t>
            </a:r>
            <a:r>
              <a:rPr lang="en-US" dirty="0" err="1"/>
              <a:t>cậy</a:t>
            </a:r>
            <a:r>
              <a:rPr lang="en-US" dirty="0"/>
              <a:t>, </a:t>
            </a:r>
            <a:r>
              <a:rPr lang="en-US" dirty="0" err="1"/>
              <a:t>tôn</a:t>
            </a:r>
            <a:r>
              <a:rPr lang="en-US" dirty="0"/>
              <a:t> </a:t>
            </a:r>
            <a:r>
              <a:rPr lang="en-US" dirty="0" err="1"/>
              <a:t>trọng</a:t>
            </a:r>
            <a:r>
              <a:rPr lang="en-US" dirty="0"/>
              <a:t> </a:t>
            </a:r>
            <a:r>
              <a:rPr lang="en-US" dirty="0" err="1"/>
              <a:t>của</a:t>
            </a:r>
            <a:r>
              <a:rPr lang="en-US" dirty="0"/>
              <a:t> </a:t>
            </a:r>
            <a:r>
              <a:rPr lang="en-US" dirty="0" err="1"/>
              <a:t>các</a:t>
            </a:r>
            <a:r>
              <a:rPr lang="en-US" dirty="0"/>
              <a:t> </a:t>
            </a:r>
            <a:r>
              <a:rPr lang="en-US" dirty="0" err="1"/>
              <a:t>cộng</a:t>
            </a:r>
            <a:r>
              <a:rPr lang="en-US" dirty="0"/>
              <a:t> </a:t>
            </a:r>
            <a:r>
              <a:rPr lang="en-US" dirty="0" err="1"/>
              <a:t>đồng</a:t>
            </a:r>
            <a:r>
              <a:rPr lang="en-US" dirty="0"/>
              <a:t> </a:t>
            </a:r>
            <a:r>
              <a:rPr lang="en-US" dirty="0" err="1"/>
              <a:t>quóc</a:t>
            </a:r>
            <a:r>
              <a:rPr lang="en-US" dirty="0"/>
              <a:t> </a:t>
            </a:r>
            <a:r>
              <a:rPr lang="en-US" dirty="0" err="1"/>
              <a:t>tế</a:t>
            </a:r>
            <a:r>
              <a:rPr lang="en-US" dirty="0"/>
              <a:t> </a:t>
            </a:r>
            <a:r>
              <a:rPr lang="en-US" dirty="0" err="1"/>
              <a:t>giúp</a:t>
            </a:r>
            <a:r>
              <a:rPr lang="en-US" dirty="0"/>
              <a:t> </a:t>
            </a:r>
            <a:r>
              <a:rPr lang="en-US" dirty="0" err="1"/>
              <a:t>chúng</a:t>
            </a:r>
            <a:r>
              <a:rPr lang="en-US" dirty="0"/>
              <a:t> ta </a:t>
            </a:r>
            <a:r>
              <a:rPr lang="en-US" dirty="0" err="1"/>
              <a:t>nâng</a:t>
            </a:r>
            <a:r>
              <a:rPr lang="en-US" dirty="0"/>
              <a:t> </a:t>
            </a:r>
            <a:r>
              <a:rPr lang="en-US" dirty="0" err="1"/>
              <a:t>tầm</a:t>
            </a:r>
            <a:r>
              <a:rPr lang="en-US" dirty="0"/>
              <a:t> </a:t>
            </a:r>
            <a:r>
              <a:rPr lang="en-US" dirty="0" err="1"/>
              <a:t>hội</a:t>
            </a:r>
            <a:r>
              <a:rPr lang="en-US" dirty="0"/>
              <a:t> </a:t>
            </a:r>
            <a:r>
              <a:rPr lang="en-US" dirty="0" err="1"/>
              <a:t>nhập</a:t>
            </a:r>
            <a:r>
              <a:rPr lang="en-US" dirty="0"/>
              <a:t> </a:t>
            </a:r>
            <a:r>
              <a:rPr lang="en-US" dirty="0" err="1"/>
              <a:t>quốc</a:t>
            </a:r>
            <a:r>
              <a:rPr lang="en-US" dirty="0"/>
              <a:t> </a:t>
            </a:r>
            <a:r>
              <a:rPr lang="en-US" dirty="0" err="1"/>
              <a:t>tế</a:t>
            </a:r>
            <a:endParaRPr lang="en-US"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grpSp>
        <p:nvGrpSpPr>
          <p:cNvPr id="10" name="Google Shape;411;p37">
            <a:extLst>
              <a:ext uri="{FF2B5EF4-FFF2-40B4-BE49-F238E27FC236}">
                <a16:creationId xmlns:a16="http://schemas.microsoft.com/office/drawing/2014/main" id="{2BC9574A-1C64-4A14-B33E-A38E7051094E}"/>
              </a:ext>
            </a:extLst>
          </p:cNvPr>
          <p:cNvGrpSpPr/>
          <p:nvPr/>
        </p:nvGrpSpPr>
        <p:grpSpPr>
          <a:xfrm>
            <a:off x="8213319" y="556783"/>
            <a:ext cx="594877" cy="553200"/>
            <a:chOff x="611175" y="2326900"/>
            <a:chExt cx="362700" cy="389575"/>
          </a:xfrm>
        </p:grpSpPr>
        <p:sp>
          <p:nvSpPr>
            <p:cNvPr id="11" name="Google Shape;412;p37">
              <a:extLst>
                <a:ext uri="{FF2B5EF4-FFF2-40B4-BE49-F238E27FC236}">
                  <a16:creationId xmlns:a16="http://schemas.microsoft.com/office/drawing/2014/main" id="{52E3EBB2-6A9F-4A07-952B-232DAD6600FE}"/>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3;p37">
              <a:extLst>
                <a:ext uri="{FF2B5EF4-FFF2-40B4-BE49-F238E27FC236}">
                  <a16:creationId xmlns:a16="http://schemas.microsoft.com/office/drawing/2014/main" id="{717D3D4E-DA19-45EE-B06D-720B6CC89D40}"/>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4;p37">
              <a:extLst>
                <a:ext uri="{FF2B5EF4-FFF2-40B4-BE49-F238E27FC236}">
                  <a16:creationId xmlns:a16="http://schemas.microsoft.com/office/drawing/2014/main" id="{C008C3EF-8FD8-477F-AE29-229B9369E7ED}"/>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5;p37">
              <a:extLst>
                <a:ext uri="{FF2B5EF4-FFF2-40B4-BE49-F238E27FC236}">
                  <a16:creationId xmlns:a16="http://schemas.microsoft.com/office/drawing/2014/main" id="{4CC8CA13-B6B6-4538-ACB6-BF16759C9A83}"/>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729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2.3.4. </a:t>
            </a:r>
            <a:r>
              <a:rPr lang="en-US" sz="2400" dirty="0" err="1"/>
              <a:t>Hoàn</a:t>
            </a:r>
            <a:r>
              <a:rPr lang="en-US" sz="2400" dirty="0"/>
              <a:t> </a:t>
            </a:r>
            <a:r>
              <a:rPr lang="en-US" sz="2400" dirty="0" err="1"/>
              <a:t>thiện</a:t>
            </a:r>
            <a:r>
              <a:rPr lang="en-US" sz="2400" dirty="0"/>
              <a:t> </a:t>
            </a:r>
            <a:r>
              <a:rPr lang="en-US" sz="2400" dirty="0" err="1"/>
              <a:t>thể</a:t>
            </a:r>
            <a:r>
              <a:rPr lang="en-US" sz="2400" dirty="0"/>
              <a:t> </a:t>
            </a:r>
            <a:r>
              <a:rPr lang="en-US" sz="2400" dirty="0" err="1"/>
              <a:t>chế</a:t>
            </a:r>
            <a:r>
              <a:rPr lang="en-US" sz="2400" dirty="0"/>
              <a:t> </a:t>
            </a:r>
            <a:r>
              <a:rPr lang="en-US" sz="2400" dirty="0" err="1"/>
              <a:t>kinh</a:t>
            </a:r>
            <a:r>
              <a:rPr lang="en-US" sz="2400" dirty="0"/>
              <a:t> </a:t>
            </a:r>
            <a:r>
              <a:rPr lang="en-US" sz="2400" dirty="0" err="1"/>
              <a:t>tế</a:t>
            </a:r>
            <a:r>
              <a:rPr lang="en-US" sz="2400" dirty="0"/>
              <a:t> </a:t>
            </a:r>
            <a:r>
              <a:rPr lang="en-US" sz="2400" dirty="0" err="1"/>
              <a:t>và</a:t>
            </a:r>
            <a:r>
              <a:rPr lang="en-US" sz="2400" dirty="0"/>
              <a:t> </a:t>
            </a:r>
            <a:r>
              <a:rPr lang="en-US" sz="2400" dirty="0" err="1"/>
              <a:t>pháp</a:t>
            </a:r>
            <a:r>
              <a:rPr lang="en-US" sz="2400" dirty="0"/>
              <a:t> </a:t>
            </a:r>
            <a:r>
              <a:rPr lang="en-US" sz="2400" dirty="0" err="1"/>
              <a:t>luật</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dirty="0" err="1"/>
              <a:t>Đi</a:t>
            </a:r>
            <a:r>
              <a:rPr lang="en-US" dirty="0"/>
              <a:t> </a:t>
            </a:r>
            <a:r>
              <a:rPr lang="en-US" dirty="0" err="1"/>
              <a:t>đôi</a:t>
            </a:r>
            <a:r>
              <a:rPr lang="en-US" dirty="0"/>
              <a:t> </a:t>
            </a:r>
            <a:r>
              <a:rPr lang="en-US" dirty="0" err="1"/>
              <a:t>với</a:t>
            </a:r>
            <a:r>
              <a:rPr lang="en-US" dirty="0"/>
              <a:t> </a:t>
            </a:r>
            <a:r>
              <a:rPr lang="en-US" dirty="0" err="1"/>
              <a:t>hoàn</a:t>
            </a:r>
            <a:r>
              <a:rPr lang="en-US" dirty="0"/>
              <a:t> </a:t>
            </a:r>
            <a:r>
              <a:rPr lang="en-US" dirty="0" err="1"/>
              <a:t>thiện</a:t>
            </a:r>
            <a:r>
              <a:rPr lang="en-US" dirty="0"/>
              <a:t> </a:t>
            </a:r>
            <a:r>
              <a:rPr lang="en-US" dirty="0" err="1"/>
              <a:t>cơ</a:t>
            </a:r>
            <a:r>
              <a:rPr lang="en-US" dirty="0"/>
              <a:t> </a:t>
            </a:r>
            <a:r>
              <a:rPr lang="en-US" dirty="0" err="1"/>
              <a:t>chế</a:t>
            </a:r>
            <a:r>
              <a:rPr lang="en-US" dirty="0"/>
              <a:t> </a:t>
            </a:r>
            <a:r>
              <a:rPr lang="en-US" dirty="0" err="1"/>
              <a:t>thị</a:t>
            </a:r>
            <a:r>
              <a:rPr lang="en-US" dirty="0"/>
              <a:t> </a:t>
            </a:r>
            <a:r>
              <a:rPr lang="en-US" dirty="0" err="1"/>
              <a:t>trường</a:t>
            </a:r>
            <a:r>
              <a:rPr lang="en-US" dirty="0"/>
              <a:t> </a:t>
            </a:r>
            <a:r>
              <a:rPr lang="en-US" dirty="0" err="1"/>
              <a:t>cần</a:t>
            </a:r>
            <a:r>
              <a:rPr lang="en-US" dirty="0"/>
              <a:t> </a:t>
            </a:r>
            <a:r>
              <a:rPr lang="en-US" dirty="0" err="1"/>
              <a:t>đổi</a:t>
            </a:r>
            <a:r>
              <a:rPr lang="en-US" dirty="0"/>
              <a:t> </a:t>
            </a:r>
            <a:r>
              <a:rPr lang="en-US" dirty="0" err="1"/>
              <a:t>mới</a:t>
            </a:r>
            <a:r>
              <a:rPr lang="en-US" dirty="0"/>
              <a:t> </a:t>
            </a:r>
            <a:r>
              <a:rPr lang="en-US" dirty="0" err="1"/>
              <a:t>cơ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nhà</a:t>
            </a:r>
            <a:r>
              <a:rPr lang="en-US" dirty="0"/>
              <a:t> </a:t>
            </a:r>
            <a:r>
              <a:rPr lang="en-US" dirty="0" err="1"/>
              <a:t>nước</a:t>
            </a:r>
            <a:r>
              <a:rPr lang="en-US" dirty="0"/>
              <a:t>,</a:t>
            </a:r>
          </a:p>
          <a:p>
            <a:r>
              <a:rPr lang="en-US" dirty="0" err="1"/>
              <a:t>Cần</a:t>
            </a:r>
            <a:r>
              <a:rPr lang="en-US" dirty="0"/>
              <a:t> </a:t>
            </a:r>
            <a:r>
              <a:rPr lang="en-US" dirty="0" err="1"/>
              <a:t>phải</a:t>
            </a:r>
            <a:r>
              <a:rPr lang="en-US" dirty="0"/>
              <a:t> </a:t>
            </a:r>
            <a:r>
              <a:rPr lang="en-US" dirty="0" err="1"/>
              <a:t>rà</a:t>
            </a:r>
            <a:r>
              <a:rPr lang="en-US" dirty="0"/>
              <a:t> </a:t>
            </a:r>
            <a:r>
              <a:rPr lang="en-US" dirty="0" err="1"/>
              <a:t>soát</a:t>
            </a:r>
            <a:r>
              <a:rPr lang="en-US" dirty="0"/>
              <a:t>, </a:t>
            </a:r>
            <a:r>
              <a:rPr lang="en-US" dirty="0" err="1"/>
              <a:t>hoàn</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pháp</a:t>
            </a:r>
            <a:r>
              <a:rPr lang="en-US" dirty="0"/>
              <a:t> </a:t>
            </a:r>
            <a:r>
              <a:rPr lang="en-US" dirty="0" err="1"/>
              <a:t>luật</a:t>
            </a:r>
            <a:r>
              <a:rPr lang="en-US" dirty="0"/>
              <a:t>, </a:t>
            </a:r>
            <a:r>
              <a:rPr lang="en-US" dirty="0" err="1"/>
              <a:t>nhất</a:t>
            </a:r>
            <a:r>
              <a:rPr lang="en-US" dirty="0"/>
              <a:t> </a:t>
            </a:r>
            <a:r>
              <a:rPr lang="en-US" dirty="0" err="1"/>
              <a:t>là</a:t>
            </a:r>
            <a:r>
              <a:rPr lang="en-US" dirty="0"/>
              <a:t> </a:t>
            </a:r>
            <a:r>
              <a:rPr lang="en-US" dirty="0" err="1"/>
              <a:t>luật</a:t>
            </a:r>
            <a:r>
              <a:rPr lang="en-US" dirty="0"/>
              <a:t> </a:t>
            </a:r>
            <a:r>
              <a:rPr lang="en-US" dirty="0" err="1"/>
              <a:t>pháp</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như</a:t>
            </a:r>
            <a:r>
              <a:rPr lang="en-US" dirty="0"/>
              <a:t>: </a:t>
            </a:r>
            <a:r>
              <a:rPr lang="en-US" dirty="0" err="1"/>
              <a:t>đất</a:t>
            </a:r>
            <a:r>
              <a:rPr lang="en-US" dirty="0"/>
              <a:t> </a:t>
            </a:r>
            <a:r>
              <a:rPr lang="en-US" dirty="0" err="1"/>
              <a:t>đai</a:t>
            </a:r>
            <a:r>
              <a:rPr lang="en-US" dirty="0"/>
              <a:t>, </a:t>
            </a:r>
            <a:r>
              <a:rPr lang="en-US" dirty="0" err="1"/>
              <a:t>đầu</a:t>
            </a:r>
            <a:r>
              <a:rPr lang="en-US" dirty="0"/>
              <a:t> </a:t>
            </a:r>
            <a:r>
              <a:rPr lang="en-US" dirty="0" err="1"/>
              <a:t>tư</a:t>
            </a:r>
            <a:r>
              <a:rPr lang="en-US" dirty="0"/>
              <a:t>, </a:t>
            </a:r>
            <a:r>
              <a:rPr lang="en-US" dirty="0" err="1"/>
              <a:t>thương</a:t>
            </a:r>
            <a:r>
              <a:rPr lang="en-US" dirty="0"/>
              <a:t> </a:t>
            </a:r>
            <a:r>
              <a:rPr lang="en-US" dirty="0" err="1"/>
              <a:t>mại</a:t>
            </a:r>
            <a:r>
              <a:rPr lang="en-US" dirty="0"/>
              <a:t>, </a:t>
            </a:r>
            <a:r>
              <a:rPr lang="en-US" dirty="0" err="1"/>
              <a:t>doanh</a:t>
            </a:r>
            <a:r>
              <a:rPr lang="en-US" dirty="0"/>
              <a:t> </a:t>
            </a:r>
            <a:r>
              <a:rPr lang="en-US" dirty="0" err="1"/>
              <a:t>nghiệp</a:t>
            </a:r>
            <a:r>
              <a:rPr lang="en-US" dirty="0"/>
              <a:t> </a:t>
            </a:r>
            <a:r>
              <a:rPr lang="en-US" dirty="0" err="1"/>
              <a:t>nghiệp</a:t>
            </a:r>
            <a:r>
              <a:rPr lang="en-US" dirty="0"/>
              <a:t>, </a:t>
            </a:r>
            <a:r>
              <a:rPr lang="en-US" dirty="0" err="1"/>
              <a:t>thuế</a:t>
            </a:r>
            <a:r>
              <a:rPr lang="en-US" dirty="0"/>
              <a:t>, </a:t>
            </a:r>
            <a:r>
              <a:rPr lang="en-US" dirty="0" err="1"/>
              <a:t>tài</a:t>
            </a:r>
            <a:r>
              <a:rPr lang="en-US" dirty="0"/>
              <a:t> </a:t>
            </a:r>
            <a:r>
              <a:rPr lang="en-US" dirty="0" err="1"/>
              <a:t>chính</a:t>
            </a:r>
            <a:r>
              <a:rPr lang="en-US" dirty="0"/>
              <a:t> </a:t>
            </a:r>
            <a:r>
              <a:rPr lang="en-US" dirty="0" err="1"/>
              <a:t>tín</a:t>
            </a:r>
            <a:r>
              <a:rPr lang="en-US" dirty="0"/>
              <a:t> </a:t>
            </a:r>
            <a:r>
              <a:rPr lang="en-US" dirty="0" err="1"/>
              <a:t>dụng</a:t>
            </a:r>
            <a:r>
              <a:rPr lang="en-US" dirty="0"/>
              <a:t>…</a:t>
            </a:r>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grpSp>
        <p:nvGrpSpPr>
          <p:cNvPr id="5" name="Google Shape;411;p37">
            <a:extLst>
              <a:ext uri="{FF2B5EF4-FFF2-40B4-BE49-F238E27FC236}">
                <a16:creationId xmlns:a16="http://schemas.microsoft.com/office/drawing/2014/main" id="{45F842F7-7294-42B7-A42C-9B34C11CEF7F}"/>
              </a:ext>
            </a:extLst>
          </p:cNvPr>
          <p:cNvGrpSpPr/>
          <p:nvPr/>
        </p:nvGrpSpPr>
        <p:grpSpPr>
          <a:xfrm>
            <a:off x="8222000" y="564901"/>
            <a:ext cx="652027" cy="553200"/>
            <a:chOff x="611175" y="2326900"/>
            <a:chExt cx="362700" cy="389575"/>
          </a:xfrm>
        </p:grpSpPr>
        <p:sp>
          <p:nvSpPr>
            <p:cNvPr id="6" name="Google Shape;412;p37">
              <a:extLst>
                <a:ext uri="{FF2B5EF4-FFF2-40B4-BE49-F238E27FC236}">
                  <a16:creationId xmlns:a16="http://schemas.microsoft.com/office/drawing/2014/main" id="{8964D688-7623-4205-9B86-A002525C329A}"/>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3;p37">
              <a:extLst>
                <a:ext uri="{FF2B5EF4-FFF2-40B4-BE49-F238E27FC236}">
                  <a16:creationId xmlns:a16="http://schemas.microsoft.com/office/drawing/2014/main" id="{A056C76E-3F33-47D6-BD00-A5FF7B634DFE}"/>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4;p37">
              <a:extLst>
                <a:ext uri="{FF2B5EF4-FFF2-40B4-BE49-F238E27FC236}">
                  <a16:creationId xmlns:a16="http://schemas.microsoft.com/office/drawing/2014/main" id="{57FEAB9F-1E58-4EC6-9D8F-EDC69139BE2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p37">
              <a:extLst>
                <a:ext uri="{FF2B5EF4-FFF2-40B4-BE49-F238E27FC236}">
                  <a16:creationId xmlns:a16="http://schemas.microsoft.com/office/drawing/2014/main" id="{DD74FEDF-D6E3-4166-97FE-52C4E0BC0F9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4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2.3.5. </a:t>
            </a:r>
            <a:r>
              <a:rPr lang="en-US" sz="2400" dirty="0" err="1"/>
              <a:t>Nâng</a:t>
            </a:r>
            <a:r>
              <a:rPr lang="en-US" sz="2400" dirty="0"/>
              <a:t> </a:t>
            </a:r>
            <a:r>
              <a:rPr lang="en-US" sz="2400" dirty="0" err="1"/>
              <a:t>cao</a:t>
            </a:r>
            <a:r>
              <a:rPr lang="en-US" sz="2400" dirty="0"/>
              <a:t> </a:t>
            </a:r>
            <a:r>
              <a:rPr lang="en-US" sz="2400" dirty="0" err="1"/>
              <a:t>năng</a:t>
            </a:r>
            <a:r>
              <a:rPr lang="en-US" sz="2400" dirty="0"/>
              <a:t> </a:t>
            </a:r>
            <a:r>
              <a:rPr lang="en-US" sz="2400" dirty="0" err="1"/>
              <a:t>lực</a:t>
            </a:r>
            <a:r>
              <a:rPr lang="en-US" sz="2400" dirty="0"/>
              <a:t> </a:t>
            </a:r>
            <a:r>
              <a:rPr lang="en-US" sz="2400" dirty="0" err="1"/>
              <a:t>cạnh</a:t>
            </a:r>
            <a:r>
              <a:rPr lang="en-US" sz="2400" dirty="0"/>
              <a:t> </a:t>
            </a:r>
            <a:r>
              <a:rPr lang="en-US" sz="2400" dirty="0" err="1"/>
              <a:t>tranh</a:t>
            </a:r>
            <a:r>
              <a:rPr lang="en-US" sz="2400" dirty="0"/>
              <a:t> </a:t>
            </a:r>
            <a:r>
              <a:rPr lang="en-US" sz="2400" dirty="0" err="1"/>
              <a:t>quốc</a:t>
            </a:r>
            <a:r>
              <a:rPr lang="en-US" sz="2400" dirty="0"/>
              <a:t> </a:t>
            </a:r>
            <a:r>
              <a:rPr lang="en-US" sz="2400" dirty="0" err="1"/>
              <a:t>tế</a:t>
            </a:r>
            <a:r>
              <a:rPr lang="en-US" sz="2400" dirty="0"/>
              <a:t> </a:t>
            </a:r>
            <a:r>
              <a:rPr lang="en-US" sz="2400" dirty="0" err="1"/>
              <a:t>của</a:t>
            </a:r>
            <a:r>
              <a:rPr lang="en-US" sz="2400" dirty="0"/>
              <a:t> </a:t>
            </a:r>
            <a:r>
              <a:rPr lang="en-US" sz="2400" dirty="0" err="1"/>
              <a:t>nền</a:t>
            </a:r>
            <a:r>
              <a:rPr lang="en-US" sz="2400" dirty="0"/>
              <a:t> </a:t>
            </a:r>
            <a:r>
              <a:rPr lang="en-US" sz="2400" dirty="0" err="1"/>
              <a:t>kinh</a:t>
            </a:r>
            <a:r>
              <a:rPr lang="en-US" sz="2400" dirty="0"/>
              <a:t> </a:t>
            </a:r>
            <a:r>
              <a:rPr lang="en-US" sz="2400" dirty="0" err="1"/>
              <a:t>tế</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dirty="0" err="1"/>
              <a:t>Hiệp</a:t>
            </a:r>
            <a:r>
              <a:rPr lang="en-US" dirty="0"/>
              <a:t> </a:t>
            </a:r>
            <a:r>
              <a:rPr lang="en-US" dirty="0" err="1"/>
              <a:t>quả</a:t>
            </a:r>
            <a:r>
              <a:rPr lang="en-US" dirty="0"/>
              <a:t> </a:t>
            </a:r>
            <a:r>
              <a:rPr lang="en-US" dirty="0" err="1"/>
              <a:t>của</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phụ</a:t>
            </a:r>
            <a:r>
              <a:rPr lang="en-US" dirty="0"/>
              <a:t> </a:t>
            </a:r>
            <a:r>
              <a:rPr lang="en-US" dirty="0" err="1"/>
              <a:t>thuộc</a:t>
            </a:r>
            <a:r>
              <a:rPr lang="en-US" dirty="0"/>
              <a:t> </a:t>
            </a:r>
            <a:r>
              <a:rPr lang="en-US" dirty="0" err="1"/>
              <a:t>rất</a:t>
            </a:r>
            <a:r>
              <a:rPr lang="en-US" dirty="0"/>
              <a:t> </a:t>
            </a:r>
            <a:r>
              <a:rPr lang="en-US" dirty="0" err="1"/>
              <a:t>nhiều</a:t>
            </a:r>
            <a:r>
              <a:rPr lang="en-US" dirty="0"/>
              <a:t> </a:t>
            </a:r>
            <a:r>
              <a:rPr lang="en-US" dirty="0" err="1"/>
              <a:t>vào</a:t>
            </a:r>
            <a:r>
              <a:rPr lang="en-US" dirty="0"/>
              <a:t> </a:t>
            </a:r>
            <a:r>
              <a:rPr lang="en-US" dirty="0" err="1"/>
              <a:t>năng</a:t>
            </a:r>
            <a:r>
              <a:rPr lang="en-US" dirty="0"/>
              <a:t> </a:t>
            </a:r>
            <a:r>
              <a:rPr lang="en-US" dirty="0" err="1"/>
              <a:t>lực</a:t>
            </a:r>
            <a:r>
              <a:rPr lang="en-US" dirty="0"/>
              <a:t> </a:t>
            </a:r>
            <a:r>
              <a:rPr lang="en-US" dirty="0" err="1"/>
              <a:t>cạnh</a:t>
            </a:r>
            <a:r>
              <a:rPr lang="en-US" dirty="0"/>
              <a:t> </a:t>
            </a:r>
            <a:r>
              <a:rPr lang="en-US" dirty="0" err="1"/>
              <a:t>tranh</a:t>
            </a:r>
            <a:r>
              <a:rPr lang="en-US" dirty="0"/>
              <a:t> </a:t>
            </a:r>
            <a:r>
              <a:rPr lang="en-US" dirty="0" err="1"/>
              <a:t>của</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doanh</a:t>
            </a:r>
            <a:r>
              <a:rPr lang="en-US" dirty="0"/>
              <a:t> </a:t>
            </a:r>
            <a:r>
              <a:rPr lang="en-US" dirty="0" err="1"/>
              <a:t>nghiệp</a:t>
            </a:r>
            <a:r>
              <a:rPr lang="en-US" dirty="0"/>
              <a:t>.</a:t>
            </a:r>
          </a:p>
          <a:p>
            <a:r>
              <a:rPr lang="en-US" dirty="0" err="1"/>
              <a:t>Nhà</a:t>
            </a:r>
            <a:r>
              <a:rPr lang="en-US" dirty="0"/>
              <a:t> </a:t>
            </a:r>
            <a:r>
              <a:rPr lang="en-US" dirty="0" err="1"/>
              <a:t>nước</a:t>
            </a:r>
            <a:r>
              <a:rPr lang="en-US" dirty="0"/>
              <a:t> </a:t>
            </a:r>
            <a:r>
              <a:rPr lang="en-US" dirty="0" err="1"/>
              <a:t>cần</a:t>
            </a:r>
            <a:r>
              <a:rPr lang="en-US" dirty="0"/>
              <a:t> </a:t>
            </a:r>
            <a:r>
              <a:rPr lang="en-US" dirty="0" err="1"/>
              <a:t>tăng</a:t>
            </a:r>
            <a:r>
              <a:rPr lang="en-US" dirty="0"/>
              <a:t> </a:t>
            </a:r>
            <a:r>
              <a:rPr lang="en-US" dirty="0" err="1"/>
              <a:t>cường</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vượt</a:t>
            </a:r>
            <a:r>
              <a:rPr lang="en-US" dirty="0"/>
              <a:t> qua </a:t>
            </a:r>
            <a:r>
              <a:rPr lang="en-US" dirty="0" err="1"/>
              <a:t>thách</a:t>
            </a:r>
            <a:r>
              <a:rPr lang="en-US" dirty="0"/>
              <a:t> </a:t>
            </a:r>
            <a:r>
              <a:rPr lang="en-US" dirty="0" err="1"/>
              <a:t>thức</a:t>
            </a:r>
            <a:r>
              <a:rPr lang="en-US" dirty="0"/>
              <a:t> </a:t>
            </a:r>
            <a:r>
              <a:rPr lang="en-US" dirty="0" err="1"/>
              <a:t>thời</a:t>
            </a:r>
            <a:r>
              <a:rPr lang="en-US" dirty="0"/>
              <a:t> </a:t>
            </a:r>
            <a:r>
              <a:rPr lang="en-US" dirty="0" err="1"/>
              <a:t>kỳ</a:t>
            </a:r>
            <a:r>
              <a:rPr lang="en-US" dirty="0"/>
              <a:t> </a:t>
            </a:r>
            <a:r>
              <a:rPr lang="en-US" dirty="0" err="1"/>
              <a:t>hội</a:t>
            </a:r>
            <a:r>
              <a:rPr lang="en-US" dirty="0"/>
              <a:t> </a:t>
            </a:r>
            <a:r>
              <a:rPr lang="en-US" dirty="0" err="1"/>
              <a:t>nhập</a:t>
            </a:r>
            <a:endParaRPr lang="en-US"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pSp>
        <p:nvGrpSpPr>
          <p:cNvPr id="5" name="Google Shape;411;p37">
            <a:extLst>
              <a:ext uri="{FF2B5EF4-FFF2-40B4-BE49-F238E27FC236}">
                <a16:creationId xmlns:a16="http://schemas.microsoft.com/office/drawing/2014/main" id="{45F842F7-7294-42B7-A42C-9B34C11CEF7F}"/>
              </a:ext>
            </a:extLst>
          </p:cNvPr>
          <p:cNvGrpSpPr/>
          <p:nvPr/>
        </p:nvGrpSpPr>
        <p:grpSpPr>
          <a:xfrm>
            <a:off x="8051799" y="570849"/>
            <a:ext cx="690127" cy="641851"/>
            <a:chOff x="611175" y="2326900"/>
            <a:chExt cx="362700" cy="389575"/>
          </a:xfrm>
        </p:grpSpPr>
        <p:sp>
          <p:nvSpPr>
            <p:cNvPr id="6" name="Google Shape;412;p37">
              <a:extLst>
                <a:ext uri="{FF2B5EF4-FFF2-40B4-BE49-F238E27FC236}">
                  <a16:creationId xmlns:a16="http://schemas.microsoft.com/office/drawing/2014/main" id="{8964D688-7623-4205-9B86-A002525C329A}"/>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3;p37">
              <a:extLst>
                <a:ext uri="{FF2B5EF4-FFF2-40B4-BE49-F238E27FC236}">
                  <a16:creationId xmlns:a16="http://schemas.microsoft.com/office/drawing/2014/main" id="{A056C76E-3F33-47D6-BD00-A5FF7B634DFE}"/>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4;p37">
              <a:extLst>
                <a:ext uri="{FF2B5EF4-FFF2-40B4-BE49-F238E27FC236}">
                  <a16:creationId xmlns:a16="http://schemas.microsoft.com/office/drawing/2014/main" id="{57FEAB9F-1E58-4EC6-9D8F-EDC69139BE2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p37">
              <a:extLst>
                <a:ext uri="{FF2B5EF4-FFF2-40B4-BE49-F238E27FC236}">
                  <a16:creationId xmlns:a16="http://schemas.microsoft.com/office/drawing/2014/main" id="{DD74FEDF-D6E3-4166-97FE-52C4E0BC0F9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997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2.3.6. </a:t>
            </a:r>
            <a:r>
              <a:rPr lang="en-US" sz="2400" dirty="0" err="1"/>
              <a:t>Xây</a:t>
            </a:r>
            <a:r>
              <a:rPr lang="en-US" sz="2400" dirty="0"/>
              <a:t> </a:t>
            </a:r>
            <a:r>
              <a:rPr lang="en-US" sz="2400" dirty="0" err="1"/>
              <a:t>dựng</a:t>
            </a:r>
            <a:r>
              <a:rPr lang="en-US" sz="2400" dirty="0"/>
              <a:t> </a:t>
            </a: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độc</a:t>
            </a:r>
            <a:r>
              <a:rPr lang="en-US" sz="2400" dirty="0"/>
              <a:t> </a:t>
            </a:r>
            <a:r>
              <a:rPr lang="en-US" sz="2400" dirty="0" err="1"/>
              <a:t>lập</a:t>
            </a:r>
            <a:r>
              <a:rPr lang="en-US" sz="2400" dirty="0"/>
              <a:t>, </a:t>
            </a:r>
            <a:r>
              <a:rPr lang="en-US" sz="2400" dirty="0" err="1"/>
              <a:t>tự</a:t>
            </a:r>
            <a:r>
              <a:rPr lang="en-US" sz="2400" dirty="0"/>
              <a:t> </a:t>
            </a:r>
            <a:r>
              <a:rPr lang="en-US" sz="2400" dirty="0" err="1"/>
              <a:t>chủ</a:t>
            </a:r>
            <a:r>
              <a:rPr lang="en-US" sz="2400" dirty="0"/>
              <a:t> </a:t>
            </a:r>
            <a:r>
              <a:rPr lang="en-US" sz="2400" dirty="0" err="1"/>
              <a:t>của</a:t>
            </a:r>
            <a:r>
              <a:rPr lang="en-US" sz="2400" dirty="0"/>
              <a:t> </a:t>
            </a:r>
            <a:r>
              <a:rPr lang="en-US" sz="2400" dirty="0" err="1"/>
              <a:t>Việt</a:t>
            </a:r>
            <a:r>
              <a:rPr lang="en-US" sz="2400" dirty="0"/>
              <a:t> Nam</a:t>
            </a:r>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i="1" dirty="0" err="1"/>
              <a:t>Nền</a:t>
            </a:r>
            <a:r>
              <a:rPr lang="en-US" i="1" dirty="0"/>
              <a:t> </a:t>
            </a:r>
            <a:r>
              <a:rPr lang="en-US" i="1" dirty="0" err="1"/>
              <a:t>kinh</a:t>
            </a:r>
            <a:r>
              <a:rPr lang="en-US" i="1" dirty="0"/>
              <a:t> </a:t>
            </a:r>
            <a:r>
              <a:rPr lang="en-US" i="1" dirty="0" err="1"/>
              <a:t>tế</a:t>
            </a:r>
            <a:r>
              <a:rPr lang="en-US" i="1" dirty="0"/>
              <a:t> </a:t>
            </a:r>
            <a:r>
              <a:rPr lang="en-US" i="1" dirty="0" err="1"/>
              <a:t>độc</a:t>
            </a:r>
            <a:r>
              <a:rPr lang="en-US" i="1" dirty="0"/>
              <a:t> </a:t>
            </a:r>
            <a:r>
              <a:rPr lang="en-US" i="1" dirty="0" err="1"/>
              <a:t>lập</a:t>
            </a:r>
            <a:r>
              <a:rPr lang="en-US" i="1" dirty="0"/>
              <a:t> </a:t>
            </a:r>
            <a:r>
              <a:rPr lang="en-US" i="1" dirty="0" err="1"/>
              <a:t>tự</a:t>
            </a:r>
            <a:r>
              <a:rPr lang="en-US" i="1" dirty="0"/>
              <a:t> </a:t>
            </a:r>
            <a:r>
              <a:rPr lang="en-US" i="1" dirty="0" err="1"/>
              <a:t>chủ</a:t>
            </a:r>
            <a:r>
              <a:rPr lang="en-US" i="1" dirty="0"/>
              <a:t> </a:t>
            </a:r>
            <a:r>
              <a:rPr lang="en-US" i="1" dirty="0" err="1"/>
              <a:t>là</a:t>
            </a:r>
            <a:r>
              <a:rPr lang="en-US" i="1" dirty="0"/>
              <a:t> </a:t>
            </a:r>
            <a:r>
              <a:rPr lang="en-US" i="1" dirty="0" err="1"/>
              <a:t>nền</a:t>
            </a:r>
            <a:r>
              <a:rPr lang="en-US" i="1" dirty="0"/>
              <a:t> </a:t>
            </a:r>
            <a:r>
              <a:rPr lang="en-US" i="1" dirty="0" err="1"/>
              <a:t>kinh</a:t>
            </a:r>
            <a:r>
              <a:rPr lang="en-US" i="1" dirty="0"/>
              <a:t> </a:t>
            </a:r>
            <a:r>
              <a:rPr lang="en-US" i="1" dirty="0" err="1"/>
              <a:t>tế</a:t>
            </a:r>
            <a:r>
              <a:rPr lang="en-US" i="1" dirty="0"/>
              <a:t> </a:t>
            </a:r>
            <a:r>
              <a:rPr lang="en-US" i="1" dirty="0" err="1"/>
              <a:t>không</a:t>
            </a:r>
            <a:r>
              <a:rPr lang="en-US" i="1" dirty="0"/>
              <a:t> </a:t>
            </a:r>
            <a:r>
              <a:rPr lang="en-US" i="1" dirty="0" err="1"/>
              <a:t>bị</a:t>
            </a:r>
            <a:r>
              <a:rPr lang="en-US" i="1" dirty="0"/>
              <a:t> </a:t>
            </a:r>
            <a:r>
              <a:rPr lang="en-US" i="1" dirty="0" err="1"/>
              <a:t>lệ</a:t>
            </a:r>
            <a:r>
              <a:rPr lang="en-US" i="1" dirty="0"/>
              <a:t> </a:t>
            </a:r>
            <a:r>
              <a:rPr lang="en-US" i="1" dirty="0" err="1"/>
              <a:t>thuộc</a:t>
            </a:r>
            <a:r>
              <a:rPr lang="en-US" i="1" dirty="0"/>
              <a:t>, </a:t>
            </a:r>
            <a:r>
              <a:rPr lang="en-US" i="1" dirty="0" err="1"/>
              <a:t>phụ</a:t>
            </a:r>
            <a:r>
              <a:rPr lang="en-US" i="1" dirty="0"/>
              <a:t> </a:t>
            </a:r>
            <a:r>
              <a:rPr lang="en-US" i="1" dirty="0" err="1"/>
              <a:t>thuộc</a:t>
            </a:r>
            <a:r>
              <a:rPr lang="en-US" i="1" dirty="0"/>
              <a:t> </a:t>
            </a:r>
            <a:r>
              <a:rPr lang="en-US" i="1" dirty="0" err="1"/>
              <a:t>vào</a:t>
            </a:r>
            <a:r>
              <a:rPr lang="en-US" i="1" dirty="0"/>
              <a:t> </a:t>
            </a:r>
            <a:r>
              <a:rPr lang="en-US" i="1" dirty="0" err="1"/>
              <a:t>nước</a:t>
            </a:r>
            <a:r>
              <a:rPr lang="en-US" i="1" dirty="0"/>
              <a:t> </a:t>
            </a:r>
            <a:r>
              <a:rPr lang="en-US" i="1" dirty="0" err="1"/>
              <a:t>khác</a:t>
            </a:r>
            <a:r>
              <a:rPr lang="en-US" i="1" dirty="0"/>
              <a:t>, </a:t>
            </a:r>
            <a:r>
              <a:rPr lang="en-US" i="1" dirty="0" err="1"/>
              <a:t>người</a:t>
            </a:r>
            <a:r>
              <a:rPr lang="en-US" i="1" dirty="0"/>
              <a:t> </a:t>
            </a:r>
            <a:r>
              <a:rPr lang="en-US" i="1" dirty="0" err="1"/>
              <a:t>khác</a:t>
            </a:r>
            <a:r>
              <a:rPr lang="en-US" i="1" dirty="0"/>
              <a:t>, </a:t>
            </a:r>
            <a:r>
              <a:rPr lang="en-US" i="1" dirty="0" err="1"/>
              <a:t>hoặc</a:t>
            </a:r>
            <a:r>
              <a:rPr lang="en-US" i="1" dirty="0"/>
              <a:t> </a:t>
            </a:r>
            <a:r>
              <a:rPr lang="en-US" i="1" dirty="0" err="1"/>
              <a:t>vào</a:t>
            </a:r>
            <a:r>
              <a:rPr lang="en-US" i="1" dirty="0"/>
              <a:t> </a:t>
            </a:r>
            <a:r>
              <a:rPr lang="en-US" i="1" dirty="0" err="1"/>
              <a:t>một</a:t>
            </a:r>
            <a:r>
              <a:rPr lang="en-US" i="1" dirty="0"/>
              <a:t> </a:t>
            </a:r>
            <a:r>
              <a:rPr lang="en-US" i="1" dirty="0" err="1"/>
              <a:t>tổ</a:t>
            </a:r>
            <a:r>
              <a:rPr lang="en-US" i="1" dirty="0"/>
              <a:t> </a:t>
            </a:r>
            <a:r>
              <a:rPr lang="en-US" i="1" dirty="0" err="1"/>
              <a:t>chức</a:t>
            </a:r>
            <a:r>
              <a:rPr lang="en-US" i="1" dirty="0"/>
              <a:t> </a:t>
            </a:r>
            <a:r>
              <a:rPr lang="en-US" i="1" dirty="0" err="1"/>
              <a:t>kinh</a:t>
            </a:r>
            <a:r>
              <a:rPr lang="en-US" i="1" dirty="0"/>
              <a:t> </a:t>
            </a:r>
            <a:r>
              <a:rPr lang="en-US" i="1" dirty="0" err="1"/>
              <a:t>tế</a:t>
            </a:r>
            <a:r>
              <a:rPr lang="en-US" i="1" dirty="0"/>
              <a:t> </a:t>
            </a:r>
            <a:r>
              <a:rPr lang="en-US" i="1" dirty="0" err="1"/>
              <a:t>nào</a:t>
            </a:r>
            <a:r>
              <a:rPr lang="en-US" i="1" dirty="0"/>
              <a:t> </a:t>
            </a:r>
            <a:r>
              <a:rPr lang="en-US" i="1" dirty="0" err="1"/>
              <a:t>đó</a:t>
            </a:r>
            <a:r>
              <a:rPr lang="en-US" i="1" dirty="0"/>
              <a:t> </a:t>
            </a:r>
            <a:r>
              <a:rPr lang="en-US" i="1" dirty="0" err="1"/>
              <a:t>về</a:t>
            </a:r>
            <a:r>
              <a:rPr lang="en-US" i="1" dirty="0"/>
              <a:t> </a:t>
            </a:r>
            <a:r>
              <a:rPr lang="en-US" i="1" dirty="0" err="1"/>
              <a:t>đường</a:t>
            </a:r>
            <a:r>
              <a:rPr lang="en-US" i="1" dirty="0"/>
              <a:t> </a:t>
            </a:r>
            <a:r>
              <a:rPr lang="en-US" i="1" dirty="0" err="1"/>
              <a:t>lối</a:t>
            </a:r>
            <a:r>
              <a:rPr lang="en-US" i="1" dirty="0"/>
              <a:t>, </a:t>
            </a:r>
            <a:r>
              <a:rPr lang="en-US" i="1" dirty="0" err="1"/>
              <a:t>chính</a:t>
            </a:r>
            <a:r>
              <a:rPr lang="en-US" i="1" dirty="0"/>
              <a:t> </a:t>
            </a:r>
            <a:r>
              <a:rPr lang="en-US" i="1" dirty="0" err="1"/>
              <a:t>sách</a:t>
            </a:r>
            <a:r>
              <a:rPr lang="en-US" i="1" dirty="0"/>
              <a:t> </a:t>
            </a:r>
            <a:r>
              <a:rPr lang="en-US" i="1" dirty="0" err="1"/>
              <a:t>phát</a:t>
            </a:r>
            <a:r>
              <a:rPr lang="en-US" i="1" dirty="0"/>
              <a:t> </a:t>
            </a:r>
            <a:r>
              <a:rPr lang="en-US" i="1" dirty="0" err="1"/>
              <a:t>triển</a:t>
            </a:r>
            <a:r>
              <a:rPr lang="en-US" i="1" dirty="0"/>
              <a:t>, </a:t>
            </a:r>
            <a:r>
              <a:rPr lang="en-US" i="1" dirty="0" err="1"/>
              <a:t>không</a:t>
            </a:r>
            <a:r>
              <a:rPr lang="en-US" i="1" dirty="0"/>
              <a:t> </a:t>
            </a:r>
            <a:r>
              <a:rPr lang="en-US" i="1" dirty="0" err="1"/>
              <a:t>bị</a:t>
            </a:r>
            <a:r>
              <a:rPr lang="en-US" i="1" dirty="0"/>
              <a:t> </a:t>
            </a:r>
            <a:r>
              <a:rPr lang="en-US" i="1" dirty="0" err="1"/>
              <a:t>bất</a:t>
            </a:r>
            <a:r>
              <a:rPr lang="en-US" i="1" dirty="0"/>
              <a:t> </a:t>
            </a:r>
            <a:r>
              <a:rPr lang="en-US" i="1" dirty="0" err="1"/>
              <a:t>cứ</a:t>
            </a:r>
            <a:r>
              <a:rPr lang="en-US" i="1" dirty="0"/>
              <a:t> ai dung </a:t>
            </a:r>
            <a:r>
              <a:rPr lang="en-US" i="1" dirty="0" err="1"/>
              <a:t>những</a:t>
            </a:r>
            <a:r>
              <a:rPr lang="en-US" i="1" dirty="0"/>
              <a:t> </a:t>
            </a:r>
            <a:r>
              <a:rPr lang="en-US" i="1" dirty="0" err="1"/>
              <a:t>điều</a:t>
            </a:r>
            <a:r>
              <a:rPr lang="en-US" i="1" dirty="0"/>
              <a:t> </a:t>
            </a:r>
            <a:r>
              <a:rPr lang="en-US" i="1" dirty="0" err="1"/>
              <a:t>kiện</a:t>
            </a:r>
            <a:r>
              <a:rPr lang="en-US" i="1" dirty="0"/>
              <a:t> </a:t>
            </a:r>
            <a:r>
              <a:rPr lang="en-US" i="1" dirty="0" err="1"/>
              <a:t>kinh</a:t>
            </a:r>
            <a:r>
              <a:rPr lang="en-US" i="1" dirty="0"/>
              <a:t> </a:t>
            </a:r>
            <a:r>
              <a:rPr lang="en-US" i="1" dirty="0" err="1"/>
              <a:t>tế</a:t>
            </a:r>
            <a:r>
              <a:rPr lang="en-US" i="1" dirty="0"/>
              <a:t>, </a:t>
            </a:r>
            <a:r>
              <a:rPr lang="en-US" i="1" dirty="0" err="1"/>
              <a:t>tài</a:t>
            </a:r>
            <a:r>
              <a:rPr lang="en-US" i="1" dirty="0"/>
              <a:t> </a:t>
            </a:r>
            <a:r>
              <a:rPr lang="en-US" i="1" dirty="0" err="1"/>
              <a:t>chính</a:t>
            </a:r>
            <a:r>
              <a:rPr lang="en-US" i="1" dirty="0"/>
              <a:t>, </a:t>
            </a:r>
            <a:r>
              <a:rPr lang="en-US" i="1" dirty="0" err="1"/>
              <a:t>thương</a:t>
            </a:r>
            <a:r>
              <a:rPr lang="en-US" i="1" dirty="0"/>
              <a:t> </a:t>
            </a:r>
            <a:r>
              <a:rPr lang="en-US" i="1" dirty="0" err="1"/>
              <a:t>mại</a:t>
            </a:r>
            <a:r>
              <a:rPr lang="en-US" i="1" dirty="0"/>
              <a:t>, </a:t>
            </a:r>
            <a:r>
              <a:rPr lang="en-US" i="1" dirty="0" err="1"/>
              <a:t>viện</a:t>
            </a:r>
            <a:r>
              <a:rPr lang="en-US" i="1" dirty="0"/>
              <a:t> </a:t>
            </a:r>
            <a:r>
              <a:rPr lang="en-US" i="1" dirty="0" err="1"/>
              <a:t>trợ</a:t>
            </a:r>
            <a:r>
              <a:rPr lang="en-US" i="1" dirty="0"/>
              <a:t>… </a:t>
            </a:r>
            <a:r>
              <a:rPr lang="en-US" i="1" dirty="0" err="1"/>
              <a:t>để</a:t>
            </a:r>
            <a:r>
              <a:rPr lang="en-US" i="1" dirty="0"/>
              <a:t> </a:t>
            </a:r>
            <a:r>
              <a:rPr lang="en-US" i="1" dirty="0" err="1"/>
              <a:t>áp</a:t>
            </a:r>
            <a:r>
              <a:rPr lang="en-US" i="1" dirty="0"/>
              <a:t> </a:t>
            </a:r>
            <a:r>
              <a:rPr lang="en-US" i="1" dirty="0" err="1"/>
              <a:t>đặt</a:t>
            </a:r>
            <a:r>
              <a:rPr lang="en-US" i="1" dirty="0"/>
              <a:t>, </a:t>
            </a:r>
            <a:r>
              <a:rPr lang="en-US" i="1" dirty="0" err="1"/>
              <a:t>khống</a:t>
            </a:r>
            <a:r>
              <a:rPr lang="en-US" i="1" dirty="0"/>
              <a:t> </a:t>
            </a:r>
            <a:r>
              <a:rPr lang="en-US" i="1" dirty="0" err="1"/>
              <a:t>chế</a:t>
            </a:r>
            <a:r>
              <a:rPr lang="en-US" i="1" dirty="0"/>
              <a:t>, </a:t>
            </a:r>
            <a:r>
              <a:rPr lang="en-US" i="1" dirty="0" err="1"/>
              <a:t>làm</a:t>
            </a:r>
            <a:r>
              <a:rPr lang="en-US" i="1" dirty="0"/>
              <a:t> </a:t>
            </a:r>
            <a:r>
              <a:rPr lang="en-US" i="1" dirty="0" err="1"/>
              <a:t>tổn</a:t>
            </a:r>
            <a:r>
              <a:rPr lang="en-US" i="1" dirty="0"/>
              <a:t> </a:t>
            </a:r>
            <a:r>
              <a:rPr lang="en-US" i="1" dirty="0" err="1"/>
              <a:t>hại</a:t>
            </a:r>
            <a:r>
              <a:rPr lang="en-US" i="1" dirty="0"/>
              <a:t> </a:t>
            </a:r>
            <a:r>
              <a:rPr lang="en-US" i="1" dirty="0" err="1"/>
              <a:t>chủ</a:t>
            </a:r>
            <a:r>
              <a:rPr lang="en-US" i="1" dirty="0"/>
              <a:t> </a:t>
            </a:r>
            <a:r>
              <a:rPr lang="en-US" i="1" dirty="0" err="1"/>
              <a:t>quyền</a:t>
            </a:r>
            <a:r>
              <a:rPr lang="en-US" i="1" dirty="0"/>
              <a:t> </a:t>
            </a:r>
            <a:r>
              <a:rPr lang="en-US" i="1" dirty="0" err="1"/>
              <a:t>quốc</a:t>
            </a:r>
            <a:r>
              <a:rPr lang="en-US" i="1" dirty="0"/>
              <a:t> </a:t>
            </a:r>
            <a:r>
              <a:rPr lang="en-US" i="1" dirty="0" err="1"/>
              <a:t>gia</a:t>
            </a:r>
            <a:r>
              <a:rPr lang="en-US" i="1" dirty="0"/>
              <a:t> </a:t>
            </a:r>
            <a:r>
              <a:rPr lang="en-US" i="1" dirty="0" err="1"/>
              <a:t>và</a:t>
            </a:r>
            <a:r>
              <a:rPr lang="en-US" i="1" dirty="0"/>
              <a:t> </a:t>
            </a:r>
            <a:r>
              <a:rPr lang="en-US" i="1" dirty="0" err="1"/>
              <a:t>lợi</a:t>
            </a:r>
            <a:r>
              <a:rPr lang="en-US" i="1" dirty="0"/>
              <a:t> </a:t>
            </a:r>
            <a:r>
              <a:rPr lang="en-US" i="1" dirty="0" err="1"/>
              <a:t>ích</a:t>
            </a:r>
            <a:r>
              <a:rPr lang="en-US" i="1" dirty="0"/>
              <a:t> </a:t>
            </a:r>
            <a:r>
              <a:rPr lang="en-US" i="1" dirty="0" err="1"/>
              <a:t>dân</a:t>
            </a:r>
            <a:r>
              <a:rPr lang="en-US" i="1" dirty="0"/>
              <a:t> </a:t>
            </a:r>
            <a:r>
              <a:rPr lang="en-US" i="1" dirty="0" err="1"/>
              <a:t>tộc</a:t>
            </a:r>
            <a:endParaRPr lang="en-US" i="1"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grpSp>
        <p:nvGrpSpPr>
          <p:cNvPr id="5" name="Google Shape;411;p37">
            <a:extLst>
              <a:ext uri="{FF2B5EF4-FFF2-40B4-BE49-F238E27FC236}">
                <a16:creationId xmlns:a16="http://schemas.microsoft.com/office/drawing/2014/main" id="{45F842F7-7294-42B7-A42C-9B34C11CEF7F}"/>
              </a:ext>
            </a:extLst>
          </p:cNvPr>
          <p:cNvGrpSpPr/>
          <p:nvPr/>
        </p:nvGrpSpPr>
        <p:grpSpPr>
          <a:xfrm>
            <a:off x="8147049" y="552450"/>
            <a:ext cx="645677" cy="692651"/>
            <a:chOff x="611175" y="2326900"/>
            <a:chExt cx="362700" cy="389575"/>
          </a:xfrm>
        </p:grpSpPr>
        <p:sp>
          <p:nvSpPr>
            <p:cNvPr id="6" name="Google Shape;412;p37">
              <a:extLst>
                <a:ext uri="{FF2B5EF4-FFF2-40B4-BE49-F238E27FC236}">
                  <a16:creationId xmlns:a16="http://schemas.microsoft.com/office/drawing/2014/main" id="{8964D688-7623-4205-9B86-A002525C329A}"/>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3;p37">
              <a:extLst>
                <a:ext uri="{FF2B5EF4-FFF2-40B4-BE49-F238E27FC236}">
                  <a16:creationId xmlns:a16="http://schemas.microsoft.com/office/drawing/2014/main" id="{A056C76E-3F33-47D6-BD00-A5FF7B634DFE}"/>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4;p37">
              <a:extLst>
                <a:ext uri="{FF2B5EF4-FFF2-40B4-BE49-F238E27FC236}">
                  <a16:creationId xmlns:a16="http://schemas.microsoft.com/office/drawing/2014/main" id="{57FEAB9F-1E58-4EC6-9D8F-EDC69139BE2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p37">
              <a:extLst>
                <a:ext uri="{FF2B5EF4-FFF2-40B4-BE49-F238E27FC236}">
                  <a16:creationId xmlns:a16="http://schemas.microsoft.com/office/drawing/2014/main" id="{DD74FEDF-D6E3-4166-97FE-52C4E0BC0F9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236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661447" y="889481"/>
            <a:ext cx="3763414"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NỘI DUNG</a:t>
            </a:r>
            <a:endParaRPr sz="4800" dirty="0">
              <a:solidFill>
                <a:schemeClr val="accent1"/>
              </a:solidFill>
            </a:endParaRPr>
          </a:p>
        </p:txBody>
      </p:sp>
      <p:sp>
        <p:nvSpPr>
          <p:cNvPr id="73" name="Google Shape;73;p14"/>
          <p:cNvSpPr txBox="1">
            <a:spLocks noGrp="1"/>
          </p:cNvSpPr>
          <p:nvPr>
            <p:ph type="body" idx="1"/>
          </p:nvPr>
        </p:nvSpPr>
        <p:spPr>
          <a:xfrm>
            <a:off x="612453" y="1757559"/>
            <a:ext cx="3742597" cy="2153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dirty="0" err="1"/>
              <a:t>Bài</a:t>
            </a:r>
            <a:r>
              <a:rPr lang="en-US" dirty="0"/>
              <a:t> </a:t>
            </a:r>
            <a:r>
              <a:rPr lang="en-US" dirty="0" err="1"/>
              <a:t>học</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hệ</a:t>
            </a:r>
            <a:r>
              <a:rPr lang="en-US" dirty="0"/>
              <a:t> </a:t>
            </a:r>
            <a:r>
              <a:rPr lang="en-US" dirty="0" err="1"/>
              <a:t>thống</a:t>
            </a:r>
            <a:r>
              <a:rPr lang="en-US" dirty="0"/>
              <a:t> </a:t>
            </a:r>
            <a:r>
              <a:rPr lang="en-US" dirty="0" err="1"/>
              <a:t>trị</a:t>
            </a:r>
            <a:r>
              <a:rPr lang="en-US" dirty="0"/>
              <a:t> </a:t>
            </a:r>
            <a:r>
              <a:rPr lang="en-US" dirty="0" err="1"/>
              <a:t>thức</a:t>
            </a:r>
            <a:r>
              <a:rPr lang="en-US" dirty="0"/>
              <a:t> </a:t>
            </a:r>
            <a:r>
              <a:rPr lang="en-US" dirty="0" err="1"/>
              <a:t>về</a:t>
            </a:r>
            <a:r>
              <a:rPr lang="en-US" dirty="0"/>
              <a:t> </a:t>
            </a: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 </a:t>
            </a:r>
            <a:r>
              <a:rPr lang="en-US" dirty="0" err="1"/>
              <a:t>trong</a:t>
            </a:r>
            <a:r>
              <a:rPr lang="en-US" dirty="0"/>
              <a:t> </a:t>
            </a:r>
            <a:r>
              <a:rPr lang="en-US" dirty="0" err="1"/>
              <a:t>bối</a:t>
            </a:r>
            <a:r>
              <a:rPr lang="en-US" dirty="0"/>
              <a:t> </a:t>
            </a:r>
            <a:r>
              <a:rPr lang="en-US" dirty="0" err="1"/>
              <a:t>cảnh</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tư</a:t>
            </a:r>
            <a:endParaRPr dirty="0"/>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73;p14">
            <a:extLst>
              <a:ext uri="{FF2B5EF4-FFF2-40B4-BE49-F238E27FC236}">
                <a16:creationId xmlns:a16="http://schemas.microsoft.com/office/drawing/2014/main" id="{A69642A8-A8B9-4450-B29B-F58C9B7A557A}"/>
              </a:ext>
            </a:extLst>
          </p:cNvPr>
          <p:cNvSpPr txBox="1">
            <a:spLocks/>
          </p:cNvSpPr>
          <p:nvPr/>
        </p:nvSpPr>
        <p:spPr>
          <a:xfrm>
            <a:off x="4739956" y="1746881"/>
            <a:ext cx="3742597" cy="21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342900">
              <a:buClr>
                <a:schemeClr val="dk1"/>
              </a:buClr>
              <a:buSzPts val="1100"/>
              <a:buFont typeface="Arial"/>
              <a:buAutoNum type="arabicPeriod"/>
            </a:pP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a:t>
            </a:r>
          </a:p>
          <a:p>
            <a:pPr marL="342900">
              <a:buClr>
                <a:schemeClr val="dk1"/>
              </a:buClr>
              <a:buSzPts val="1100"/>
              <a:buFont typeface="Arial"/>
              <a:buAutoNum type="arabicPeriod"/>
            </a:pP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của</a:t>
            </a:r>
            <a:r>
              <a:rPr lang="en-US" dirty="0"/>
              <a:t> </a:t>
            </a:r>
            <a:r>
              <a:rPr lang="en-US" dirty="0" err="1"/>
              <a:t>Việt</a:t>
            </a:r>
            <a:r>
              <a:rPr lang="en-US" dirty="0"/>
              <a:t> Nam</a:t>
            </a:r>
            <a:endParaRPr lang="vi-VN" dirty="0"/>
          </a:p>
        </p:txBody>
      </p:sp>
      <p:sp>
        <p:nvSpPr>
          <p:cNvPr id="18" name="Google Shape;71;p14">
            <a:extLst>
              <a:ext uri="{FF2B5EF4-FFF2-40B4-BE49-F238E27FC236}">
                <a16:creationId xmlns:a16="http://schemas.microsoft.com/office/drawing/2014/main" id="{28D6E86F-328E-4B74-BACA-7045572C48BD}"/>
              </a:ext>
            </a:extLst>
          </p:cNvPr>
          <p:cNvSpPr txBox="1">
            <a:spLocks/>
          </p:cNvSpPr>
          <p:nvPr/>
        </p:nvSpPr>
        <p:spPr>
          <a:xfrm>
            <a:off x="4941991" y="889481"/>
            <a:ext cx="376341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4800" b="1" dirty="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800167" y="71715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tx1"/>
                </a:solidFill>
              </a:rPr>
              <a:t>Biện</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nền</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chủ</a:t>
            </a:r>
            <a:endParaRPr sz="2400" dirty="0">
              <a:solidFill>
                <a:schemeClr val="tx1"/>
              </a:solidFill>
            </a:endParaRPr>
          </a:p>
        </p:txBody>
      </p:sp>
      <p:sp>
        <p:nvSpPr>
          <p:cNvPr id="264" name="Google Shape;26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65" name="Google Shape;265;p29"/>
          <p:cNvSpPr/>
          <p:nvPr/>
        </p:nvSpPr>
        <p:spPr>
          <a:xfrm>
            <a:off x="1670670" y="2226785"/>
            <a:ext cx="663344" cy="60188"/>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6" name="Google Shape;266;p29"/>
          <p:cNvSpPr/>
          <p:nvPr/>
        </p:nvSpPr>
        <p:spPr>
          <a:xfrm>
            <a:off x="922000" y="1821026"/>
            <a:ext cx="663344" cy="750724"/>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7" name="Google Shape;267;p29"/>
          <p:cNvSpPr txBox="1"/>
          <p:nvPr/>
        </p:nvSpPr>
        <p:spPr>
          <a:xfrm>
            <a:off x="1019048" y="2054134"/>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1</a:t>
            </a:r>
            <a:endParaRPr dirty="0">
              <a:solidFill>
                <a:srgbClr val="434343"/>
              </a:solidFill>
              <a:latin typeface="Raleway Light"/>
              <a:ea typeface="Raleway Light"/>
              <a:cs typeface="Raleway Light"/>
              <a:sym typeface="Raleway Light"/>
            </a:endParaRPr>
          </a:p>
        </p:txBody>
      </p:sp>
      <p:sp>
        <p:nvSpPr>
          <p:cNvPr id="269" name="Google Shape;269;p29"/>
          <p:cNvSpPr txBox="1"/>
          <p:nvPr/>
        </p:nvSpPr>
        <p:spPr>
          <a:xfrm>
            <a:off x="274227" y="2763564"/>
            <a:ext cx="1920658" cy="194078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H</a:t>
            </a:r>
            <a:r>
              <a:rPr lang="en" dirty="0">
                <a:solidFill>
                  <a:srgbClr val="434343"/>
                </a:solidFill>
                <a:latin typeface="Raleway Light"/>
                <a:ea typeface="Raleway Light"/>
                <a:cs typeface="Raleway Light"/>
                <a:sym typeface="Raleway Light"/>
              </a:rPr>
              <a:t>oàn thiện, bổ sung đường lối chung và đường lối kinh tế, xây dựng và phát triển đất nước</a:t>
            </a:r>
            <a:endParaRPr dirty="0">
              <a:solidFill>
                <a:srgbClr val="434343"/>
              </a:solidFill>
              <a:latin typeface="Raleway Light"/>
              <a:ea typeface="Raleway Light"/>
              <a:cs typeface="Raleway Light"/>
              <a:sym typeface="Raleway Light"/>
            </a:endParaRPr>
          </a:p>
        </p:txBody>
      </p:sp>
      <p:sp>
        <p:nvSpPr>
          <p:cNvPr id="270" name="Google Shape;270;p29"/>
          <p:cNvSpPr/>
          <p:nvPr/>
        </p:nvSpPr>
        <p:spPr>
          <a:xfrm>
            <a:off x="2568463" y="1821026"/>
            <a:ext cx="663344" cy="750724"/>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2" name="Google Shape;272;p29"/>
          <p:cNvSpPr txBox="1"/>
          <p:nvPr/>
        </p:nvSpPr>
        <p:spPr>
          <a:xfrm>
            <a:off x="2158579" y="2777927"/>
            <a:ext cx="190765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Đ</a:t>
            </a:r>
            <a:r>
              <a:rPr lang="en" dirty="0">
                <a:solidFill>
                  <a:srgbClr val="434343"/>
                </a:solidFill>
                <a:latin typeface="Raleway Light"/>
                <a:ea typeface="Raleway Light"/>
                <a:cs typeface="Raleway Light"/>
                <a:sym typeface="Raleway Light"/>
              </a:rPr>
              <a:t>ẩy mạnh công nghiêp hóa, hiện đại hóa đất nước</a:t>
            </a:r>
            <a:endParaRPr dirty="0">
              <a:solidFill>
                <a:srgbClr val="434343"/>
              </a:solidFill>
              <a:latin typeface="Raleway Light"/>
              <a:ea typeface="Raleway Light"/>
              <a:cs typeface="Raleway Light"/>
              <a:sym typeface="Raleway Light"/>
            </a:endParaRPr>
          </a:p>
        </p:txBody>
      </p:sp>
      <p:sp>
        <p:nvSpPr>
          <p:cNvPr id="273" name="Google Shape;273;p29"/>
          <p:cNvSpPr txBox="1"/>
          <p:nvPr/>
        </p:nvSpPr>
        <p:spPr>
          <a:xfrm>
            <a:off x="2647213" y="2073409"/>
            <a:ext cx="860620"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2</a:t>
            </a:r>
            <a:endParaRPr dirty="0">
              <a:solidFill>
                <a:srgbClr val="434343"/>
              </a:solidFill>
              <a:latin typeface="Raleway Light"/>
              <a:ea typeface="Raleway Light"/>
              <a:cs typeface="Raleway Light"/>
              <a:sym typeface="Raleway Light"/>
            </a:endParaRPr>
          </a:p>
        </p:txBody>
      </p:sp>
      <p:sp>
        <p:nvSpPr>
          <p:cNvPr id="274" name="Google Shape;274;p29"/>
          <p:cNvSpPr/>
          <p:nvPr/>
        </p:nvSpPr>
        <p:spPr>
          <a:xfrm>
            <a:off x="4457100" y="1821026"/>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6" name="Google Shape;276;p29"/>
          <p:cNvSpPr txBox="1"/>
          <p:nvPr/>
        </p:nvSpPr>
        <p:spPr>
          <a:xfrm>
            <a:off x="3894467" y="2748454"/>
            <a:ext cx="190765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Đ</a:t>
            </a:r>
            <a:r>
              <a:rPr lang="en" dirty="0">
                <a:solidFill>
                  <a:srgbClr val="434343"/>
                </a:solidFill>
                <a:latin typeface="Raleway Light"/>
                <a:ea typeface="Raleway Light"/>
                <a:cs typeface="Raleway Light"/>
                <a:sym typeface="Raleway Light"/>
              </a:rPr>
              <a:t>ẩy mạnh quan hệ kinh tế đối ngoại và chủ động hội nhập kinh tế quốc tế</a:t>
            </a:r>
            <a:endParaRPr dirty="0">
              <a:solidFill>
                <a:srgbClr val="434343"/>
              </a:solidFill>
              <a:latin typeface="Raleway Light"/>
              <a:ea typeface="Raleway Light"/>
              <a:cs typeface="Raleway Light"/>
              <a:sym typeface="Raleway Light"/>
            </a:endParaRPr>
          </a:p>
        </p:txBody>
      </p:sp>
      <p:sp>
        <p:nvSpPr>
          <p:cNvPr id="277" name="Google Shape;277;p29"/>
          <p:cNvSpPr txBox="1"/>
          <p:nvPr/>
        </p:nvSpPr>
        <p:spPr>
          <a:xfrm>
            <a:off x="4460285" y="2077386"/>
            <a:ext cx="573072"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3</a:t>
            </a:r>
            <a:endParaRPr dirty="0">
              <a:solidFill>
                <a:srgbClr val="434343"/>
              </a:solidFill>
              <a:latin typeface="Raleway Light"/>
              <a:ea typeface="Raleway Light"/>
              <a:cs typeface="Raleway Light"/>
              <a:sym typeface="Raleway Light"/>
            </a:endParaRPr>
          </a:p>
        </p:txBody>
      </p:sp>
      <p:sp>
        <p:nvSpPr>
          <p:cNvPr id="278" name="Google Shape;278;p29"/>
          <p:cNvSpPr/>
          <p:nvPr/>
        </p:nvSpPr>
        <p:spPr>
          <a:xfrm>
            <a:off x="6132406" y="1857370"/>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80" name="Google Shape;280;p29"/>
          <p:cNvSpPr txBox="1"/>
          <p:nvPr/>
        </p:nvSpPr>
        <p:spPr>
          <a:xfrm>
            <a:off x="7266471" y="2743923"/>
            <a:ext cx="1396518" cy="151525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err="1">
                <a:solidFill>
                  <a:srgbClr val="434343"/>
                </a:solidFill>
                <a:latin typeface="Raleway Light"/>
                <a:ea typeface="Raleway Light"/>
                <a:cs typeface="Raleway Light"/>
                <a:sym typeface="Raleway Light"/>
              </a:rPr>
              <a:t>Kết</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hợp</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chặt</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chẽ</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quốc</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phòng</a:t>
            </a:r>
            <a:r>
              <a:rPr lang="en-US" dirty="0">
                <a:solidFill>
                  <a:srgbClr val="434343"/>
                </a:solidFill>
                <a:latin typeface="Raleway Light"/>
                <a:ea typeface="Raleway Light"/>
                <a:cs typeface="Raleway Light"/>
                <a:sym typeface="Raleway Light"/>
              </a:rPr>
              <a:t>, an </a:t>
            </a:r>
            <a:r>
              <a:rPr lang="en-US" dirty="0" err="1">
                <a:solidFill>
                  <a:srgbClr val="434343"/>
                </a:solidFill>
                <a:latin typeface="Raleway Light"/>
                <a:ea typeface="Raleway Light"/>
                <a:cs typeface="Raleway Light"/>
                <a:sym typeface="Raleway Light"/>
              </a:rPr>
              <a:t>ninh</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và</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đối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ngoại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trong</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hội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nhập</a:t>
            </a:r>
            <a:endParaRPr dirty="0">
              <a:solidFill>
                <a:srgbClr val="434343"/>
              </a:solidFill>
              <a:latin typeface="Raleway Light"/>
              <a:ea typeface="Raleway Light"/>
              <a:cs typeface="Raleway Light"/>
              <a:sym typeface="Raleway Light"/>
            </a:endParaRPr>
          </a:p>
        </p:txBody>
      </p:sp>
      <p:sp>
        <p:nvSpPr>
          <p:cNvPr id="281" name="Google Shape;281;p29"/>
          <p:cNvSpPr txBox="1"/>
          <p:nvPr/>
        </p:nvSpPr>
        <p:spPr>
          <a:xfrm>
            <a:off x="6220305" y="2076564"/>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4</a:t>
            </a:r>
            <a:endParaRPr dirty="0">
              <a:solidFill>
                <a:srgbClr val="434343"/>
              </a:solidFill>
              <a:latin typeface="Raleway Light"/>
              <a:ea typeface="Raleway Light"/>
              <a:cs typeface="Raleway Light"/>
              <a:sym typeface="Raleway Light"/>
            </a:endParaRPr>
          </a:p>
        </p:txBody>
      </p:sp>
      <p:sp>
        <p:nvSpPr>
          <p:cNvPr id="282" name="Google Shape;282;p29"/>
          <p:cNvSpPr/>
          <p:nvPr/>
        </p:nvSpPr>
        <p:spPr>
          <a:xfrm>
            <a:off x="3519235" y="2256879"/>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83" name="Google Shape;283;p29"/>
          <p:cNvSpPr/>
          <p:nvPr/>
        </p:nvSpPr>
        <p:spPr>
          <a:xfrm>
            <a:off x="5302263" y="2226785"/>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grpSp>
        <p:nvGrpSpPr>
          <p:cNvPr id="284" name="Google Shape;284;p29"/>
          <p:cNvGrpSpPr/>
          <p:nvPr/>
        </p:nvGrpSpPr>
        <p:grpSpPr>
          <a:xfrm>
            <a:off x="8031271" y="416658"/>
            <a:ext cx="977040" cy="722851"/>
            <a:chOff x="5255200" y="3006475"/>
            <a:chExt cx="511700" cy="378575"/>
          </a:xfrm>
        </p:grpSpPr>
        <p:sp>
          <p:nvSpPr>
            <p:cNvPr id="285" name="Google Shape;285;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78;p29">
            <a:extLst>
              <a:ext uri="{FF2B5EF4-FFF2-40B4-BE49-F238E27FC236}">
                <a16:creationId xmlns:a16="http://schemas.microsoft.com/office/drawing/2014/main" id="{F5095D84-AF09-458B-A048-17A80D3155C9}"/>
              </a:ext>
            </a:extLst>
          </p:cNvPr>
          <p:cNvSpPr/>
          <p:nvPr/>
        </p:nvSpPr>
        <p:spPr>
          <a:xfrm>
            <a:off x="7856447" y="1851423"/>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 name="Google Shape;281;p29">
            <a:extLst>
              <a:ext uri="{FF2B5EF4-FFF2-40B4-BE49-F238E27FC236}">
                <a16:creationId xmlns:a16="http://schemas.microsoft.com/office/drawing/2014/main" id="{B3536955-7EA6-4FB7-B5A8-7BD916D9D3A3}"/>
              </a:ext>
            </a:extLst>
          </p:cNvPr>
          <p:cNvSpPr txBox="1"/>
          <p:nvPr/>
        </p:nvSpPr>
        <p:spPr>
          <a:xfrm>
            <a:off x="7933956" y="2024040"/>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5</a:t>
            </a:r>
            <a:endParaRPr dirty="0">
              <a:solidFill>
                <a:srgbClr val="434343"/>
              </a:solidFill>
              <a:latin typeface="Raleway Light"/>
              <a:ea typeface="Raleway Light"/>
              <a:cs typeface="Raleway Light"/>
              <a:sym typeface="Raleway Light"/>
            </a:endParaRPr>
          </a:p>
        </p:txBody>
      </p:sp>
      <p:sp>
        <p:nvSpPr>
          <p:cNvPr id="28" name="Google Shape;283;p29">
            <a:extLst>
              <a:ext uri="{FF2B5EF4-FFF2-40B4-BE49-F238E27FC236}">
                <a16:creationId xmlns:a16="http://schemas.microsoft.com/office/drawing/2014/main" id="{7BCB1449-7996-4F52-8943-15469B5D68DB}"/>
              </a:ext>
            </a:extLst>
          </p:cNvPr>
          <p:cNvSpPr/>
          <p:nvPr/>
        </p:nvSpPr>
        <p:spPr>
          <a:xfrm>
            <a:off x="6992445" y="2215966"/>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9" name="Google Shape;280;p29">
            <a:extLst>
              <a:ext uri="{FF2B5EF4-FFF2-40B4-BE49-F238E27FC236}">
                <a16:creationId xmlns:a16="http://schemas.microsoft.com/office/drawing/2014/main" id="{CF6C2CE4-0889-47B8-BA66-1823406F8561}"/>
              </a:ext>
            </a:extLst>
          </p:cNvPr>
          <p:cNvSpPr txBox="1"/>
          <p:nvPr/>
        </p:nvSpPr>
        <p:spPr>
          <a:xfrm>
            <a:off x="5765819" y="2763564"/>
            <a:ext cx="139651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T</a:t>
            </a:r>
            <a:r>
              <a:rPr lang="en" dirty="0">
                <a:solidFill>
                  <a:srgbClr val="434343"/>
                </a:solidFill>
                <a:latin typeface="Raleway Light"/>
                <a:ea typeface="Raleway Light"/>
                <a:cs typeface="Raleway Light"/>
                <a:sym typeface="Raleway Light"/>
              </a:rPr>
              <a:t>ăng cường năng lực cạnh tranh của nền kinh tế bằng đổi mới</a:t>
            </a:r>
            <a:endParaRPr dirty="0">
              <a:solidFill>
                <a:srgbClr val="434343"/>
              </a:solidFill>
              <a:latin typeface="Raleway Light"/>
              <a:ea typeface="Raleway Light"/>
              <a:cs typeface="Raleway Light"/>
              <a:sym typeface="Raleway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B57E81-09DD-465B-9D7D-0588B89974F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4" name="Title 1">
            <a:extLst>
              <a:ext uri="{FF2B5EF4-FFF2-40B4-BE49-F238E27FC236}">
                <a16:creationId xmlns:a16="http://schemas.microsoft.com/office/drawing/2014/main" id="{419A88E2-2477-4332-AF79-C5950A0E62FB}"/>
              </a:ext>
            </a:extLst>
          </p:cNvPr>
          <p:cNvSpPr>
            <a:spLocks noGrp="1"/>
          </p:cNvSpPr>
          <p:nvPr/>
        </p:nvSpPr>
        <p:spPr bwMode="gray">
          <a:xfrm>
            <a:off x="1376551" y="990289"/>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a:extLst>
              <a:ext uri="{FF2B5EF4-FFF2-40B4-BE49-F238E27FC236}">
                <a16:creationId xmlns:a16="http://schemas.microsoft.com/office/drawing/2014/main" id="{B56F3259-F7A0-4761-9AAC-D82FE70CBA27}"/>
              </a:ext>
            </a:extLst>
          </p:cNvPr>
          <p:cNvSpPr txBox="1"/>
          <p:nvPr/>
        </p:nvSpPr>
        <p:spPr>
          <a:xfrm>
            <a:off x="788365" y="1884065"/>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5763" indent="-385763"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extLst>
      <p:ext uri="{BB962C8B-B14F-4D97-AF65-F5344CB8AC3E}">
        <p14:creationId xmlns:p14="http://schemas.microsoft.com/office/powerpoint/2010/main" val="99013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rPr>
              <a:t>Thank You!</a:t>
            </a:r>
            <a:endParaRPr sz="7200" dirty="0">
              <a:solidFill>
                <a:schemeClr val="accent1"/>
              </a:solidFill>
            </a:endParaRPr>
          </a:p>
        </p:txBody>
      </p:sp>
      <p:sp>
        <p:nvSpPr>
          <p:cNvPr id="392" name="Google Shape;392;p35"/>
          <p:cNvSpPr/>
          <p:nvPr/>
        </p:nvSpPr>
        <p:spPr>
          <a:xfrm>
            <a:off x="8076243" y="51196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a:t>
            </a:r>
            <a:r>
              <a:rPr lang="en" dirty="0"/>
              <a:t>ỘI NHẬP KINH TẾ QUỐC TẾ CỦA VIỆT NAM</a:t>
            </a:r>
            <a:endParaRPr dirty="0"/>
          </a:p>
        </p:txBody>
      </p:sp>
      <p:sp>
        <p:nvSpPr>
          <p:cNvPr id="93" name="Google Shape;93;p16"/>
          <p:cNvSpPr txBox="1">
            <a:spLocks noGrp="1"/>
          </p:cNvSpPr>
          <p:nvPr>
            <p:ph type="subTitle" idx="1"/>
          </p:nvPr>
        </p:nvSpPr>
        <p:spPr>
          <a:xfrm>
            <a:off x="685800" y="3830653"/>
            <a:ext cx="791419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2.1. Khái niệm và nội dung hội nhập kinh tế quốc tế</a:t>
            </a:r>
            <a:endParaRPr sz="2400" b="1" dirty="0"/>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2</a:t>
            </a:r>
            <a:endParaRPr sz="96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311845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2000" y="891774"/>
            <a:ext cx="3871200" cy="2912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2.1.1. Khái niệm và sự cần thiết khách quan hội nhập </a:t>
            </a:r>
            <a:r>
              <a:rPr lang="en" sz="3600" dirty="0">
                <a:solidFill>
                  <a:schemeClr val="accent1"/>
                </a:solidFill>
              </a:rPr>
              <a:t>kinh tế quốc tế</a:t>
            </a:r>
            <a:endParaRPr sz="3600" dirty="0">
              <a:solidFill>
                <a:schemeClr val="accent1"/>
              </a:solidFill>
            </a:endParaRPr>
          </a:p>
        </p:txBody>
      </p:sp>
      <p:pic>
        <p:nvPicPr>
          <p:cNvPr id="159" name="Google Shape;159;p22"/>
          <p:cNvPicPr preferRelativeResize="0"/>
          <p:nvPr/>
        </p:nvPicPr>
        <p:blipFill>
          <a:blip r:embed="rId3"/>
          <a:srcRect l="23750" r="23750"/>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271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err="1"/>
              <a:t>Hội</a:t>
            </a:r>
            <a:r>
              <a:rPr lang="en-US" sz="2400" dirty="0"/>
              <a:t> </a:t>
            </a:r>
            <a:r>
              <a:rPr lang="en-US" sz="2400" dirty="0" err="1"/>
              <a:t>nhập</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của</a:t>
            </a:r>
            <a:r>
              <a:rPr lang="en-US" sz="2400" dirty="0"/>
              <a:t> </a:t>
            </a:r>
            <a:r>
              <a:rPr lang="en-US" sz="2400" dirty="0" err="1"/>
              <a:t>một</a:t>
            </a:r>
            <a:r>
              <a:rPr lang="en-US" sz="2400" dirty="0"/>
              <a:t> </a:t>
            </a:r>
            <a:r>
              <a:rPr lang="en-US" sz="2400" dirty="0" err="1"/>
              <a:t>quốc</a:t>
            </a:r>
            <a:r>
              <a:rPr lang="en-US" sz="2400" dirty="0"/>
              <a:t> </a:t>
            </a:r>
            <a:r>
              <a:rPr lang="en-US" sz="2400" dirty="0" err="1"/>
              <a:t>gia</a:t>
            </a:r>
            <a:r>
              <a:rPr lang="en-US" sz="2400" dirty="0"/>
              <a:t> </a:t>
            </a:r>
            <a:r>
              <a:rPr lang="en-US" sz="2400" dirty="0" err="1"/>
              <a:t>là</a:t>
            </a:r>
            <a:r>
              <a:rPr lang="en-US" sz="2400" dirty="0"/>
              <a:t> </a:t>
            </a:r>
            <a:r>
              <a:rPr lang="en-US" sz="2400" dirty="0" err="1"/>
              <a:t>quá</a:t>
            </a:r>
            <a:r>
              <a:rPr lang="en-US" sz="2400" dirty="0"/>
              <a:t> </a:t>
            </a:r>
            <a:r>
              <a:rPr lang="en-US" sz="2400" dirty="0" err="1"/>
              <a:t>trình</a:t>
            </a:r>
            <a:r>
              <a:rPr lang="en-US" sz="2400" dirty="0"/>
              <a:t> </a:t>
            </a:r>
            <a:r>
              <a:rPr lang="en-US" sz="2400" dirty="0" err="1"/>
              <a:t>quốc</a:t>
            </a:r>
            <a:r>
              <a:rPr lang="en-US" sz="2400" dirty="0"/>
              <a:t> </a:t>
            </a:r>
            <a:r>
              <a:rPr lang="en-US" sz="2400" dirty="0" err="1"/>
              <a:t>gia</a:t>
            </a:r>
            <a:r>
              <a:rPr lang="en-US" sz="2400" dirty="0"/>
              <a:t> </a:t>
            </a:r>
            <a:r>
              <a:rPr lang="en-US" sz="2400" dirty="0" err="1"/>
              <a:t>đó</a:t>
            </a:r>
            <a:r>
              <a:rPr lang="en-US" sz="2400" dirty="0"/>
              <a:t> </a:t>
            </a:r>
            <a:r>
              <a:rPr lang="en-US" sz="2400" dirty="0" err="1"/>
              <a:t>thực</a:t>
            </a:r>
            <a:r>
              <a:rPr lang="en-US" sz="2400" dirty="0"/>
              <a:t> </a:t>
            </a:r>
            <a:r>
              <a:rPr lang="en-US" sz="2400" dirty="0" err="1"/>
              <a:t>hiện</a:t>
            </a:r>
            <a:r>
              <a:rPr lang="en-US" sz="2400" dirty="0"/>
              <a:t> </a:t>
            </a:r>
            <a:r>
              <a:rPr lang="en-US" sz="2400" dirty="0" err="1"/>
              <a:t>gắn</a:t>
            </a:r>
            <a:r>
              <a:rPr lang="en-US" sz="2400" dirty="0"/>
              <a:t> </a:t>
            </a:r>
            <a:r>
              <a:rPr lang="en-US" sz="2400" dirty="0" err="1"/>
              <a:t>kết</a:t>
            </a:r>
            <a:r>
              <a:rPr lang="en-US" sz="2400" dirty="0"/>
              <a:t> </a:t>
            </a: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của</a:t>
            </a:r>
            <a:r>
              <a:rPr lang="en-US" sz="2400" dirty="0"/>
              <a:t> </a:t>
            </a:r>
            <a:r>
              <a:rPr lang="en-US" sz="2400" dirty="0" err="1"/>
              <a:t>mình</a:t>
            </a:r>
            <a:r>
              <a:rPr lang="en-US" sz="2400" dirty="0"/>
              <a:t> </a:t>
            </a:r>
            <a:r>
              <a:rPr lang="en-US" sz="2400" dirty="0" err="1"/>
              <a:t>với</a:t>
            </a:r>
            <a:r>
              <a:rPr lang="en-US" sz="2400" dirty="0"/>
              <a:t> </a:t>
            </a: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thế</a:t>
            </a:r>
            <a:r>
              <a:rPr lang="en-US" sz="2400" dirty="0"/>
              <a:t> </a:t>
            </a:r>
            <a:r>
              <a:rPr lang="en-US" sz="2400" dirty="0" err="1"/>
              <a:t>giới</a:t>
            </a:r>
            <a:r>
              <a:rPr lang="en-US" sz="2400" dirty="0"/>
              <a:t> </a:t>
            </a:r>
            <a:r>
              <a:rPr lang="en-US" sz="2400" dirty="0" err="1"/>
              <a:t>dựa</a:t>
            </a:r>
            <a:r>
              <a:rPr lang="en-US" sz="2400" dirty="0"/>
              <a:t> </a:t>
            </a:r>
            <a:r>
              <a:rPr lang="en-US" sz="2400" dirty="0" err="1"/>
              <a:t>trên</a:t>
            </a:r>
            <a:r>
              <a:rPr lang="en-US" sz="2400" dirty="0"/>
              <a:t> </a:t>
            </a:r>
            <a:r>
              <a:rPr lang="en-US" sz="2400" dirty="0" err="1"/>
              <a:t>sự</a:t>
            </a:r>
            <a:r>
              <a:rPr lang="en-US" sz="2400" dirty="0"/>
              <a:t> chia </a:t>
            </a:r>
            <a:r>
              <a:rPr lang="en-US" sz="2400" dirty="0" err="1"/>
              <a:t>sẻ</a:t>
            </a:r>
            <a:r>
              <a:rPr lang="en-US" sz="2400" dirty="0"/>
              <a:t> </a:t>
            </a:r>
            <a:r>
              <a:rPr lang="en-US" sz="2400" dirty="0" err="1"/>
              <a:t>lợi</a:t>
            </a:r>
            <a:r>
              <a:rPr lang="en-US" sz="2400" dirty="0"/>
              <a:t> </a:t>
            </a:r>
            <a:r>
              <a:rPr lang="en-US" sz="2400" dirty="0" err="1"/>
              <a:t>ích</a:t>
            </a:r>
            <a:r>
              <a:rPr lang="en-US" sz="2400" dirty="0"/>
              <a:t> </a:t>
            </a:r>
            <a:r>
              <a:rPr lang="en-US" sz="2400" dirty="0" err="1"/>
              <a:t>đồng</a:t>
            </a:r>
            <a:r>
              <a:rPr lang="en-US" sz="2400" dirty="0"/>
              <a:t> </a:t>
            </a:r>
            <a:r>
              <a:rPr lang="en-US" sz="2400" dirty="0" err="1"/>
              <a:t>thời</a:t>
            </a:r>
            <a:r>
              <a:rPr lang="en-US" sz="2400" dirty="0"/>
              <a:t> </a:t>
            </a:r>
            <a:r>
              <a:rPr lang="en-US" sz="2400" dirty="0" err="1"/>
              <a:t>tuân</a:t>
            </a:r>
            <a:r>
              <a:rPr lang="en-US" sz="2400" dirty="0"/>
              <a:t> </a:t>
            </a:r>
            <a:r>
              <a:rPr lang="en-US" sz="2400" dirty="0" err="1"/>
              <a:t>thủ</a:t>
            </a:r>
            <a:r>
              <a:rPr lang="en-US" sz="2400" dirty="0"/>
              <a:t> </a:t>
            </a:r>
            <a:r>
              <a:rPr lang="en-US" sz="2400" dirty="0" err="1"/>
              <a:t>các</a:t>
            </a:r>
            <a:r>
              <a:rPr lang="en-US" sz="2400" dirty="0"/>
              <a:t> </a:t>
            </a:r>
            <a:r>
              <a:rPr lang="en-US" sz="2400" dirty="0" err="1"/>
              <a:t>chuẩn</a:t>
            </a:r>
            <a:r>
              <a:rPr lang="en-US" sz="2400" dirty="0"/>
              <a:t> </a:t>
            </a:r>
            <a:r>
              <a:rPr lang="en-US" sz="2400" dirty="0" err="1"/>
              <a:t>mực</a:t>
            </a:r>
            <a:r>
              <a:rPr lang="en-US" sz="2400" dirty="0"/>
              <a:t> </a:t>
            </a:r>
            <a:r>
              <a:rPr lang="en-US" sz="2400" dirty="0" err="1"/>
              <a:t>quốc</a:t>
            </a:r>
            <a:r>
              <a:rPr lang="en-US" sz="2400" dirty="0"/>
              <a:t> </a:t>
            </a:r>
            <a:r>
              <a:rPr lang="en-US" sz="2400" dirty="0" err="1"/>
              <a:t>tế</a:t>
            </a:r>
            <a:r>
              <a:rPr lang="en-US" sz="2400" dirty="0"/>
              <a:t> </a:t>
            </a:r>
            <a:r>
              <a:rPr lang="en-US" sz="2400" dirty="0" err="1"/>
              <a:t>chung</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04072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2000" y="891774"/>
            <a:ext cx="3871200" cy="2912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ính tất yếu khách quan của hội nhập </a:t>
            </a:r>
            <a:r>
              <a:rPr lang="en" sz="3600" dirty="0">
                <a:solidFill>
                  <a:schemeClr val="accent1"/>
                </a:solidFill>
              </a:rPr>
              <a:t>kinh tế quốc tế</a:t>
            </a:r>
            <a:endParaRPr sz="3600" dirty="0">
              <a:solidFill>
                <a:schemeClr val="accent1"/>
              </a:solidFill>
            </a:endParaRPr>
          </a:p>
        </p:txBody>
      </p:sp>
      <p:pic>
        <p:nvPicPr>
          <p:cNvPr id="159" name="Google Shape;159;p22"/>
          <p:cNvPicPr preferRelativeResize="0"/>
          <p:nvPr/>
        </p:nvPicPr>
        <p:blipFill>
          <a:blip r:embed="rId3"/>
          <a:srcRect t="12500" b="12500"/>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943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5256892" y="1353922"/>
            <a:ext cx="3347508" cy="2347650"/>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79" name="Google Shape;379;p34"/>
          <p:cNvSpPr txBox="1">
            <a:spLocks noGrp="1"/>
          </p:cNvSpPr>
          <p:nvPr>
            <p:ph type="body" idx="4294967295"/>
          </p:nvPr>
        </p:nvSpPr>
        <p:spPr>
          <a:xfrm>
            <a:off x="644655" y="494736"/>
            <a:ext cx="4250879" cy="389126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b="1" dirty="0" err="1">
                <a:solidFill>
                  <a:schemeClr val="tx1"/>
                </a:solidFill>
                <a:latin typeface="Raleway Light" pitchFamily="2" charset="0"/>
                <a:ea typeface="Raleway ExtraBold"/>
                <a:cs typeface="Raleway ExtraBold"/>
                <a:sym typeface="Raleway ExtraBold"/>
              </a:rPr>
              <a:t>Thứ</a:t>
            </a:r>
            <a:r>
              <a:rPr lang="en-US" sz="2000" b="1" dirty="0">
                <a:solidFill>
                  <a:schemeClr val="tx1"/>
                </a:solidFill>
                <a:latin typeface="Raleway Light" pitchFamily="2" charset="0"/>
                <a:ea typeface="Raleway ExtraBold"/>
                <a:cs typeface="Raleway ExtraBold"/>
                <a:sym typeface="Raleway ExtraBold"/>
              </a:rPr>
              <a:t> </a:t>
            </a:r>
            <a:r>
              <a:rPr lang="en-US" sz="2000" b="1" dirty="0" err="1">
                <a:solidFill>
                  <a:schemeClr val="tx1"/>
                </a:solidFill>
                <a:latin typeface="Raleway Light" pitchFamily="2" charset="0"/>
                <a:ea typeface="Raleway ExtraBold"/>
                <a:cs typeface="Raleway ExtraBold"/>
                <a:sym typeface="Raleway ExtraBold"/>
              </a:rPr>
              <a:t>nhất</a:t>
            </a:r>
            <a:r>
              <a:rPr lang="en-US" sz="2000" dirty="0">
                <a:solidFill>
                  <a:schemeClr val="tx1"/>
                </a:solidFill>
                <a:latin typeface="Raleway Light" pitchFamily="2" charset="0"/>
                <a:ea typeface="Raleway ExtraBold"/>
                <a:cs typeface="Raleway ExtraBold"/>
                <a:sym typeface="Raleway ExtraBold"/>
              </a:rPr>
              <a:t>, do xu </a:t>
            </a:r>
            <a:r>
              <a:rPr lang="en-US" sz="2000" dirty="0" err="1">
                <a:solidFill>
                  <a:schemeClr val="tx1"/>
                </a:solidFill>
                <a:latin typeface="Raleway Light" pitchFamily="2" charset="0"/>
                <a:ea typeface="Raleway ExtraBold"/>
                <a:cs typeface="Raleway ExtraBold"/>
                <a:sym typeface="Raleway ExtraBold"/>
              </a:rPr>
              <a:t>thế</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khách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quan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trong</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bối</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cảnh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toàn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cầu</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hóa</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kinh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tế</a:t>
            </a:r>
            <a:endParaRPr lang="en" sz="2000" dirty="0"/>
          </a:p>
          <a:p>
            <a:pPr marL="285750" indent="-285750"/>
            <a:r>
              <a:rPr lang="en-US" sz="2000" dirty="0" err="1"/>
              <a:t>Toàn</a:t>
            </a:r>
            <a:r>
              <a:rPr lang="en-US" sz="2000" dirty="0"/>
              <a:t> </a:t>
            </a:r>
            <a:r>
              <a:rPr lang="en-US" sz="2000" dirty="0" err="1"/>
              <a:t>cầu</a:t>
            </a:r>
            <a:r>
              <a:rPr lang="en-US" sz="2000" dirty="0"/>
              <a:t> </a:t>
            </a:r>
            <a:r>
              <a:rPr lang="en-US" sz="2000" dirty="0" err="1"/>
              <a:t>hóa</a:t>
            </a:r>
            <a:r>
              <a:rPr lang="en-US" sz="2000" dirty="0"/>
              <a:t> </a:t>
            </a:r>
            <a:r>
              <a:rPr lang="en-US" sz="2000" dirty="0" err="1"/>
              <a:t>tạo</a:t>
            </a:r>
            <a:r>
              <a:rPr lang="en-US" sz="2000" dirty="0"/>
              <a:t> ra </a:t>
            </a:r>
            <a:r>
              <a:rPr lang="en-US" sz="2000" dirty="0" err="1"/>
              <a:t>các</a:t>
            </a:r>
            <a:r>
              <a:rPr lang="en-US" sz="2000" dirty="0"/>
              <a:t> </a:t>
            </a:r>
            <a:r>
              <a:rPr lang="en-US" sz="2000" dirty="0" err="1"/>
              <a:t>quá</a:t>
            </a:r>
            <a:r>
              <a:rPr lang="en-US" sz="2000" dirty="0"/>
              <a:t> </a:t>
            </a:r>
            <a:r>
              <a:rPr lang="en-US" sz="2000" dirty="0" err="1"/>
              <a:t>trình</a:t>
            </a:r>
            <a:r>
              <a:rPr lang="en-US" sz="2000" dirty="0"/>
              <a:t> </a:t>
            </a:r>
            <a:r>
              <a:rPr lang="en-US" sz="2000" dirty="0" err="1"/>
              <a:t>liên</a:t>
            </a:r>
            <a:r>
              <a:rPr lang="en-US" sz="2000" dirty="0"/>
              <a:t> </a:t>
            </a:r>
            <a:r>
              <a:rPr lang="en-US" sz="2000" dirty="0" err="1"/>
              <a:t>kết</a:t>
            </a:r>
            <a:r>
              <a:rPr lang="en-US" sz="2000" dirty="0"/>
              <a:t> </a:t>
            </a:r>
            <a:r>
              <a:rPr lang="en-US" sz="2000" dirty="0" err="1"/>
              <a:t>và</a:t>
            </a:r>
            <a:r>
              <a:rPr lang="en-US" sz="2000" dirty="0"/>
              <a:t> </a:t>
            </a:r>
            <a:r>
              <a:rPr lang="en-US" sz="2000" dirty="0" err="1"/>
              <a:t>sự</a:t>
            </a:r>
            <a:r>
              <a:rPr lang="en-US" sz="2000" dirty="0"/>
              <a:t> </a:t>
            </a:r>
            <a:r>
              <a:rPr lang="en-US" sz="2000" dirty="0" err="1"/>
              <a:t>phụ</a:t>
            </a:r>
            <a:r>
              <a:rPr lang="en-US" sz="2000" dirty="0"/>
              <a:t> </a:t>
            </a:r>
            <a:r>
              <a:rPr lang="en-US" sz="2000" dirty="0" err="1"/>
              <a:t>thuộc</a:t>
            </a:r>
            <a:r>
              <a:rPr lang="en-US" sz="2000" dirty="0"/>
              <a:t> </a:t>
            </a:r>
            <a:r>
              <a:rPr lang="en-US" sz="2000" dirty="0" err="1"/>
              <a:t>lẫn</a:t>
            </a:r>
            <a:r>
              <a:rPr lang="en-US" sz="2000" dirty="0"/>
              <a:t> </a:t>
            </a:r>
            <a:r>
              <a:rPr lang="en-US" sz="2000" dirty="0" err="1"/>
              <a:t>nhau</a:t>
            </a:r>
            <a:r>
              <a:rPr lang="en-US" sz="2000" dirty="0"/>
              <a:t> </a:t>
            </a:r>
            <a:r>
              <a:rPr lang="en-US" sz="2000" dirty="0" err="1"/>
              <a:t>ngày</a:t>
            </a:r>
            <a:r>
              <a:rPr lang="en-US" sz="2000" dirty="0"/>
              <a:t> </a:t>
            </a:r>
            <a:r>
              <a:rPr lang="en-US" sz="2000" dirty="0" err="1"/>
              <a:t>càng</a:t>
            </a:r>
            <a:r>
              <a:rPr lang="en-US" sz="2000" dirty="0"/>
              <a:t> </a:t>
            </a:r>
            <a:r>
              <a:rPr lang="en-US" sz="2000" dirty="0" err="1"/>
              <a:t>tăng</a:t>
            </a:r>
            <a:r>
              <a:rPr lang="en-US" sz="2000" dirty="0"/>
              <a:t> </a:t>
            </a:r>
            <a:r>
              <a:rPr lang="en-US" sz="2000" dirty="0" err="1"/>
              <a:t>giữa</a:t>
            </a:r>
            <a:r>
              <a:rPr lang="en-US" sz="2000" dirty="0"/>
              <a:t> </a:t>
            </a:r>
            <a:r>
              <a:rPr lang="en-US" sz="2000" dirty="0" err="1"/>
              <a:t>các</a:t>
            </a:r>
            <a:r>
              <a:rPr lang="en-US" sz="2000" dirty="0"/>
              <a:t> </a:t>
            </a:r>
            <a:r>
              <a:rPr lang="en-US" sz="2000" dirty="0" err="1"/>
              <a:t>quốc</a:t>
            </a:r>
            <a:r>
              <a:rPr lang="en-US" sz="2000" dirty="0"/>
              <a:t> </a:t>
            </a:r>
            <a:r>
              <a:rPr lang="en-US" sz="2000" dirty="0" err="1"/>
              <a:t>gia</a:t>
            </a:r>
            <a:r>
              <a:rPr lang="en-US" sz="2000" dirty="0"/>
              <a:t>.</a:t>
            </a:r>
          </a:p>
          <a:p>
            <a:pPr marL="285750" indent="-285750"/>
            <a:r>
              <a:rPr lang="en-US" sz="2000" dirty="0" err="1"/>
              <a:t>Trong</a:t>
            </a:r>
            <a:r>
              <a:rPr lang="en-US" sz="2000" dirty="0"/>
              <a:t> </a:t>
            </a:r>
            <a:r>
              <a:rPr lang="en-US" sz="2000" dirty="0" err="1"/>
              <a:t>toàn</a:t>
            </a:r>
            <a:r>
              <a:rPr lang="en-US" sz="2000" dirty="0"/>
              <a:t> </a:t>
            </a:r>
            <a:r>
              <a:rPr lang="en-US" sz="2000" dirty="0" err="1"/>
              <a:t>cầu</a:t>
            </a:r>
            <a:r>
              <a:rPr lang="en-US" sz="2000" dirty="0"/>
              <a:t> </a:t>
            </a:r>
            <a:r>
              <a:rPr lang="en-US" sz="2000" dirty="0" err="1"/>
              <a:t>hóa</a:t>
            </a:r>
            <a:r>
              <a:rPr lang="en-US" sz="2000" dirty="0"/>
              <a:t> </a:t>
            </a:r>
            <a:r>
              <a:rPr lang="en-US" sz="2000" dirty="0" err="1"/>
              <a:t>kinh</a:t>
            </a:r>
            <a:r>
              <a:rPr lang="en-US" sz="2000" dirty="0"/>
              <a:t> </a:t>
            </a:r>
            <a:r>
              <a:rPr lang="en-US" sz="2000" dirty="0" err="1"/>
              <a:t>tế</a:t>
            </a:r>
            <a:r>
              <a:rPr lang="en-US" sz="2000" dirty="0"/>
              <a:t>, </a:t>
            </a:r>
            <a:r>
              <a:rPr lang="en-US" sz="2000" dirty="0" err="1"/>
              <a:t>các</a:t>
            </a:r>
            <a:r>
              <a:rPr lang="en-US" sz="2000" dirty="0"/>
              <a:t> </a:t>
            </a:r>
            <a:r>
              <a:rPr lang="en-US" sz="2000" dirty="0" err="1"/>
              <a:t>yếu</a:t>
            </a:r>
            <a:r>
              <a:rPr lang="en-US" sz="2000" dirty="0"/>
              <a:t> </a:t>
            </a:r>
            <a:r>
              <a:rPr lang="en-US" sz="2000" dirty="0" err="1"/>
              <a:t>tố</a:t>
            </a:r>
            <a:r>
              <a:rPr lang="en-US" sz="2000" dirty="0"/>
              <a:t> </a:t>
            </a:r>
            <a:r>
              <a:rPr lang="en-US" sz="2000" dirty="0" err="1"/>
              <a:t>sản</a:t>
            </a:r>
            <a:r>
              <a:rPr lang="en-US" sz="2000" dirty="0"/>
              <a:t> </a:t>
            </a:r>
            <a:r>
              <a:rPr lang="en-US" sz="2000" dirty="0" err="1"/>
              <a:t>xuất</a:t>
            </a:r>
            <a:r>
              <a:rPr lang="en-US" sz="2000" dirty="0"/>
              <a:t> </a:t>
            </a:r>
            <a:r>
              <a:rPr lang="en-US" sz="2000" dirty="0" err="1"/>
              <a:t>được</a:t>
            </a:r>
            <a:r>
              <a:rPr lang="en-US" sz="2000" dirty="0"/>
              <a:t> </a:t>
            </a:r>
            <a:r>
              <a:rPr lang="en-US" sz="2000" dirty="0" err="1"/>
              <a:t>lưu</a:t>
            </a:r>
            <a:r>
              <a:rPr lang="en-US" sz="2000" dirty="0"/>
              <a:t> </a:t>
            </a:r>
            <a:r>
              <a:rPr lang="en-US" sz="2000" dirty="0" err="1"/>
              <a:t>thông</a:t>
            </a:r>
            <a:r>
              <a:rPr lang="en-US" sz="2000" dirty="0"/>
              <a:t> </a:t>
            </a:r>
            <a:r>
              <a:rPr lang="en-US" sz="2000" dirty="0" err="1"/>
              <a:t>trên</a:t>
            </a:r>
            <a:r>
              <a:rPr lang="en-US" sz="2000" dirty="0"/>
              <a:t> </a:t>
            </a:r>
            <a:r>
              <a:rPr lang="en-US" sz="2000" dirty="0" err="1"/>
              <a:t>phạm</a:t>
            </a:r>
            <a:r>
              <a:rPr lang="en-US" sz="2000" dirty="0"/>
              <a:t> vi </a:t>
            </a:r>
            <a:r>
              <a:rPr lang="en-US" sz="2000" dirty="0" err="1"/>
              <a:t>toàn</a:t>
            </a:r>
            <a:r>
              <a:rPr lang="en-US" sz="2000" dirty="0"/>
              <a:t> </a:t>
            </a:r>
            <a:r>
              <a:rPr lang="en-US" sz="2000" dirty="0" err="1"/>
              <a:t>cầu</a:t>
            </a:r>
            <a:r>
              <a:rPr lang="en-US" sz="2000" dirty="0"/>
              <a:t>.</a:t>
            </a:r>
            <a:endParaRPr sz="2000" dirty="0"/>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FCF3CB1-6D7F-4DD7-A060-22BCFAB865B9}"/>
              </a:ext>
            </a:extLst>
          </p:cNvPr>
          <p:cNvPicPr>
            <a:picLocks noChangeAspect="1"/>
          </p:cNvPicPr>
          <p:nvPr/>
        </p:nvPicPr>
        <p:blipFill>
          <a:blip r:embed="rId3"/>
          <a:stretch>
            <a:fillRect/>
          </a:stretch>
        </p:blipFill>
        <p:spPr>
          <a:xfrm>
            <a:off x="5642972" y="1486213"/>
            <a:ext cx="2610001" cy="1970050"/>
          </a:xfrm>
          <a:prstGeom prst="rect">
            <a:avLst/>
          </a:prstGeom>
        </p:spPr>
      </p:pic>
    </p:spTree>
    <p:extLst>
      <p:ext uri="{BB962C8B-B14F-4D97-AF65-F5344CB8AC3E}">
        <p14:creationId xmlns:p14="http://schemas.microsoft.com/office/powerpoint/2010/main" val="240119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5256892" y="1353922"/>
            <a:ext cx="3347508" cy="2347650"/>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79" name="Google Shape;379;p34"/>
          <p:cNvSpPr txBox="1">
            <a:spLocks noGrp="1"/>
          </p:cNvSpPr>
          <p:nvPr>
            <p:ph type="body" idx="4294967295"/>
          </p:nvPr>
        </p:nvSpPr>
        <p:spPr>
          <a:xfrm>
            <a:off x="644655" y="494736"/>
            <a:ext cx="4605351" cy="389126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b="1" dirty="0" err="1">
                <a:solidFill>
                  <a:schemeClr val="tx1"/>
                </a:solidFill>
                <a:latin typeface="Raleway Light" pitchFamily="2" charset="0"/>
                <a:ea typeface="Raleway ExtraBold"/>
                <a:cs typeface="Raleway ExtraBold"/>
                <a:sym typeface="Raleway ExtraBold"/>
              </a:rPr>
              <a:t>Thứ</a:t>
            </a:r>
            <a:r>
              <a:rPr lang="en-US" sz="2000" b="1" dirty="0">
                <a:solidFill>
                  <a:schemeClr val="tx1"/>
                </a:solidFill>
                <a:latin typeface="Raleway Light" pitchFamily="2" charset="0"/>
                <a:ea typeface="Raleway ExtraBold"/>
                <a:cs typeface="Raleway ExtraBold"/>
                <a:sym typeface="Raleway ExtraBold"/>
              </a:rPr>
              <a:t> </a:t>
            </a:r>
            <a:r>
              <a:rPr lang="en-US" sz="2000" b="1" dirty="0" err="1">
                <a:solidFill>
                  <a:schemeClr val="tx1"/>
                </a:solidFill>
                <a:latin typeface="Raleway Light" pitchFamily="2" charset="0"/>
                <a:ea typeface="Raleway ExtraBold"/>
                <a:cs typeface="Raleway ExtraBold"/>
                <a:sym typeface="Raleway ExtraBold"/>
              </a:rPr>
              <a:t>hai</a:t>
            </a:r>
            <a:r>
              <a:rPr lang="en-US" sz="2000" b="1"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hội</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nhập</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kinh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tế</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quốc</a:t>
            </a:r>
            <a:r>
              <a:rPr lang="en-US" sz="2000" dirty="0">
                <a:solidFill>
                  <a:schemeClr val="tx1"/>
                </a:solidFill>
                <a:latin typeface="Raleway Light" pitchFamily="2" charset="0"/>
                <a:ea typeface="Raleway ExtraBold"/>
                <a:cs typeface="Raleway ExtraBold"/>
                <a:sym typeface="Raleway ExtraBold"/>
              </a:rPr>
              <a:t> ế </a:t>
            </a:r>
            <a:r>
              <a:rPr lang="en-US" sz="2000" dirty="0" err="1">
                <a:solidFill>
                  <a:schemeClr val="tx1"/>
                </a:solidFill>
                <a:latin typeface="Raleway Light" pitchFamily="2" charset="0"/>
                <a:ea typeface="Raleway ExtraBold"/>
                <a:cs typeface="Raleway ExtraBold"/>
                <a:sym typeface="Raleway ExtraBold"/>
              </a:rPr>
              <a:t>là</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phương</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thức</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phát</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triển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phổ</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biến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của</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các</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nước</a:t>
            </a:r>
            <a:endParaRPr lang="en-US" sz="2000" dirty="0">
              <a:solidFill>
                <a:schemeClr val="tx1"/>
              </a:solidFill>
              <a:latin typeface="Raleway Light" pitchFamily="2" charset="0"/>
              <a:ea typeface="Raleway ExtraBold"/>
              <a:cs typeface="Raleway ExtraBold"/>
              <a:sym typeface="Raleway ExtraBold"/>
            </a:endParaRPr>
          </a:p>
          <a:p>
            <a:pPr marL="342900"/>
            <a:r>
              <a:rPr lang="en-US" sz="2000" dirty="0" err="1"/>
              <a:t>Hội</a:t>
            </a:r>
            <a:r>
              <a:rPr lang="en-US" sz="2000" dirty="0"/>
              <a:t> </a:t>
            </a:r>
            <a:r>
              <a:rPr lang="en-US" sz="2000" dirty="0" err="1"/>
              <a:t>nhập</a:t>
            </a:r>
            <a:r>
              <a:rPr lang="en-US" sz="2000" dirty="0"/>
              <a:t> </a:t>
            </a:r>
            <a:r>
              <a:rPr lang="en-US" sz="2000" dirty="0" err="1"/>
              <a:t>kinh</a:t>
            </a:r>
            <a:r>
              <a:rPr lang="en-US" sz="2000" dirty="0"/>
              <a:t> </a:t>
            </a:r>
            <a:r>
              <a:rPr lang="en-US" sz="2000" dirty="0" err="1"/>
              <a:t>tế</a:t>
            </a:r>
            <a:r>
              <a:rPr lang="en-US" sz="2000" dirty="0"/>
              <a:t> </a:t>
            </a:r>
            <a:r>
              <a:rPr lang="en-US" sz="2000" dirty="0" err="1"/>
              <a:t>quốc</a:t>
            </a:r>
            <a:r>
              <a:rPr lang="en-US" sz="2000" dirty="0"/>
              <a:t> </a:t>
            </a:r>
            <a:r>
              <a:rPr lang="en-US" sz="2000" dirty="0" err="1"/>
              <a:t>tế</a:t>
            </a:r>
            <a:r>
              <a:rPr lang="en-US" sz="2000" dirty="0"/>
              <a:t> </a:t>
            </a:r>
            <a:r>
              <a:rPr lang="en-US" sz="2000" dirty="0" err="1"/>
              <a:t>là</a:t>
            </a:r>
            <a:r>
              <a:rPr lang="en-US" sz="2000" dirty="0"/>
              <a:t> con </a:t>
            </a:r>
            <a:r>
              <a:rPr lang="en-US" sz="2000" dirty="0" err="1"/>
              <a:t>đường</a:t>
            </a:r>
            <a:r>
              <a:rPr lang="en-US" sz="2000" dirty="0"/>
              <a:t> </a:t>
            </a:r>
            <a:r>
              <a:rPr lang="en-US" sz="2000" dirty="0" err="1"/>
              <a:t>giúp</a:t>
            </a:r>
            <a:r>
              <a:rPr lang="en-US" sz="2000" dirty="0"/>
              <a:t> </a:t>
            </a:r>
            <a:r>
              <a:rPr lang="en-US" sz="2000" dirty="0" err="1"/>
              <a:t>các</a:t>
            </a:r>
            <a:r>
              <a:rPr lang="en-US" sz="2000" dirty="0"/>
              <a:t> </a:t>
            </a:r>
            <a:r>
              <a:rPr lang="en-US" sz="2000" dirty="0" err="1"/>
              <a:t>nước</a:t>
            </a:r>
            <a:r>
              <a:rPr lang="en-US" sz="2000" dirty="0"/>
              <a:t> </a:t>
            </a:r>
            <a:r>
              <a:rPr lang="en-US" sz="2000" dirty="0" err="1"/>
              <a:t>đang</a:t>
            </a:r>
            <a:r>
              <a:rPr lang="en-US" sz="2000" dirty="0"/>
              <a:t> </a:t>
            </a:r>
            <a:r>
              <a:rPr lang="en-US" sz="2000" dirty="0" err="1"/>
              <a:t>và</a:t>
            </a:r>
            <a:r>
              <a:rPr lang="en-US" sz="2000" dirty="0"/>
              <a:t> </a:t>
            </a:r>
            <a:r>
              <a:rPr lang="en-US" sz="2000" dirty="0" err="1"/>
              <a:t>kém</a:t>
            </a:r>
            <a:r>
              <a:rPr lang="en-US" sz="2000" dirty="0"/>
              <a:t> </a:t>
            </a:r>
            <a:r>
              <a:rPr lang="en-US" sz="2000" dirty="0" err="1"/>
              <a:t>phát</a:t>
            </a:r>
            <a:r>
              <a:rPr lang="en-US" sz="2000" dirty="0"/>
              <a:t> </a:t>
            </a:r>
            <a:r>
              <a:rPr lang="en-US" sz="2000" dirty="0" err="1"/>
              <a:t>triển</a:t>
            </a:r>
            <a:r>
              <a:rPr lang="en-US" sz="2000" dirty="0"/>
              <a:t> </a:t>
            </a:r>
            <a:r>
              <a:rPr lang="en-US" sz="2000" dirty="0" err="1"/>
              <a:t>tận</a:t>
            </a:r>
            <a:r>
              <a:rPr lang="en-US" sz="2000" dirty="0"/>
              <a:t> dung </a:t>
            </a:r>
            <a:r>
              <a:rPr lang="en-US" sz="2000" dirty="0" err="1"/>
              <a:t>thời</a:t>
            </a:r>
            <a:r>
              <a:rPr lang="en-US" sz="2000" dirty="0"/>
              <a:t> </a:t>
            </a:r>
            <a:r>
              <a:rPr lang="en-US" sz="2000" dirty="0" err="1"/>
              <a:t>cơ</a:t>
            </a:r>
            <a:endParaRPr lang="en-US" sz="2000" dirty="0"/>
          </a:p>
          <a:p>
            <a:pPr marL="342900"/>
            <a:r>
              <a:rPr lang="en-US" sz="2000" dirty="0" err="1"/>
              <a:t>Hội</a:t>
            </a:r>
            <a:r>
              <a:rPr lang="en-US" sz="2000" dirty="0"/>
              <a:t> </a:t>
            </a:r>
            <a:r>
              <a:rPr lang="en-US" sz="2000" dirty="0" err="1"/>
              <a:t>nhập</a:t>
            </a:r>
            <a:r>
              <a:rPr lang="en-US" sz="2000" dirty="0"/>
              <a:t> </a:t>
            </a:r>
            <a:r>
              <a:rPr lang="en-US" sz="2000" dirty="0" err="1"/>
              <a:t>kinh</a:t>
            </a:r>
            <a:r>
              <a:rPr lang="en-US" sz="2000" dirty="0"/>
              <a:t> </a:t>
            </a:r>
            <a:r>
              <a:rPr lang="en-US" sz="2000" dirty="0" err="1"/>
              <a:t>tế</a:t>
            </a:r>
            <a:r>
              <a:rPr lang="en-US" sz="2000" dirty="0"/>
              <a:t> </a:t>
            </a:r>
            <a:r>
              <a:rPr lang="en-US" sz="2000" dirty="0" err="1"/>
              <a:t>quốc</a:t>
            </a:r>
            <a:r>
              <a:rPr lang="en-US" sz="2000" dirty="0"/>
              <a:t> </a:t>
            </a:r>
            <a:r>
              <a:rPr lang="en-US" sz="2000" dirty="0" err="1"/>
              <a:t>tế</a:t>
            </a:r>
            <a:r>
              <a:rPr lang="en-US" sz="2000" dirty="0"/>
              <a:t> </a:t>
            </a:r>
            <a:r>
              <a:rPr lang="en-US" sz="2000" dirty="0" err="1"/>
              <a:t>giúp</a:t>
            </a:r>
            <a:r>
              <a:rPr lang="en-US" sz="2000" dirty="0"/>
              <a:t> </a:t>
            </a:r>
            <a:r>
              <a:rPr lang="en-US" sz="2000" dirty="0" err="1"/>
              <a:t>mở</a:t>
            </a:r>
            <a:r>
              <a:rPr lang="en-US" sz="2000" dirty="0"/>
              <a:t> </a:t>
            </a:r>
            <a:r>
              <a:rPr lang="en-US" sz="2000" dirty="0" err="1"/>
              <a:t>cửa</a:t>
            </a:r>
            <a:r>
              <a:rPr lang="en-US" sz="2000" dirty="0"/>
              <a:t> </a:t>
            </a:r>
            <a:r>
              <a:rPr lang="en-US" sz="2000" dirty="0" err="1"/>
              <a:t>thị</a:t>
            </a:r>
            <a:r>
              <a:rPr lang="en-US" sz="2000" dirty="0"/>
              <a:t> </a:t>
            </a:r>
            <a:r>
              <a:rPr lang="en-US" sz="2000" dirty="0" err="1"/>
              <a:t>trường</a:t>
            </a:r>
            <a:r>
              <a:rPr lang="en-US" sz="2000" dirty="0"/>
              <a:t>, </a:t>
            </a:r>
            <a:r>
              <a:rPr lang="en-US" sz="2000" dirty="0" err="1"/>
              <a:t>thu</a:t>
            </a:r>
            <a:r>
              <a:rPr lang="en-US" sz="2000" dirty="0"/>
              <a:t> </a:t>
            </a:r>
            <a:r>
              <a:rPr lang="en-US" sz="2000" dirty="0" err="1"/>
              <a:t>hút</a:t>
            </a:r>
            <a:r>
              <a:rPr lang="en-US" sz="2000" dirty="0"/>
              <a:t> </a:t>
            </a:r>
            <a:r>
              <a:rPr lang="en-US" sz="2000" dirty="0" err="1"/>
              <a:t>vốn</a:t>
            </a:r>
            <a:r>
              <a:rPr lang="en-US" sz="2000" dirty="0"/>
              <a:t>, </a:t>
            </a:r>
            <a:r>
              <a:rPr lang="en-US" sz="2000" dirty="0" err="1"/>
              <a:t>thúc</a:t>
            </a:r>
            <a:r>
              <a:rPr lang="en-US" sz="2000" dirty="0"/>
              <a:t> </a:t>
            </a:r>
            <a:r>
              <a:rPr lang="en-US" sz="2000" dirty="0" err="1"/>
              <a:t>đẩy</a:t>
            </a:r>
            <a:r>
              <a:rPr lang="en-US" sz="2000" dirty="0"/>
              <a:t> </a:t>
            </a:r>
            <a:r>
              <a:rPr lang="en-US" sz="2000" dirty="0" err="1"/>
              <a:t>công</a:t>
            </a:r>
            <a:r>
              <a:rPr lang="en-US" sz="2000" dirty="0"/>
              <a:t> </a:t>
            </a:r>
            <a:r>
              <a:rPr lang="en-US" sz="2000" dirty="0" err="1"/>
              <a:t>nghiệp</a:t>
            </a:r>
            <a:r>
              <a:rPr lang="en-US" sz="2000" dirty="0"/>
              <a:t> </a:t>
            </a:r>
            <a:r>
              <a:rPr lang="en-US" sz="2000" dirty="0" err="1"/>
              <a:t>hóa</a:t>
            </a:r>
            <a:r>
              <a:rPr lang="en-US" sz="2000" dirty="0"/>
              <a:t>, </a:t>
            </a:r>
            <a:r>
              <a:rPr lang="en-US" sz="2000" dirty="0" err="1"/>
              <a:t>tăng</a:t>
            </a:r>
            <a:r>
              <a:rPr lang="en-US" sz="2000" dirty="0"/>
              <a:t> </a:t>
            </a:r>
            <a:r>
              <a:rPr lang="en-US" sz="2000" dirty="0" err="1"/>
              <a:t>tích</a:t>
            </a:r>
            <a:r>
              <a:rPr lang="en-US" sz="2000" dirty="0"/>
              <a:t> </a:t>
            </a:r>
            <a:r>
              <a:rPr lang="en-US" sz="2000" dirty="0" err="1"/>
              <a:t>lũy</a:t>
            </a:r>
            <a:r>
              <a:rPr lang="en-US" sz="2000" dirty="0"/>
              <a:t>; </a:t>
            </a:r>
            <a:r>
              <a:rPr lang="en-US" sz="2000" dirty="0" err="1"/>
              <a:t>tạo</a:t>
            </a:r>
            <a:r>
              <a:rPr lang="en-US" sz="2000" dirty="0"/>
              <a:t> </a:t>
            </a:r>
            <a:r>
              <a:rPr lang="en-US" sz="2000" dirty="0" err="1"/>
              <a:t>nhiều</a:t>
            </a:r>
            <a:r>
              <a:rPr lang="en-US" sz="2000" dirty="0"/>
              <a:t> </a:t>
            </a:r>
            <a:r>
              <a:rPr lang="en-US" sz="2000" dirty="0" err="1"/>
              <a:t>cơ</a:t>
            </a:r>
            <a:r>
              <a:rPr lang="en-US" sz="2000" dirty="0"/>
              <a:t> </a:t>
            </a:r>
            <a:r>
              <a:rPr lang="en-US" sz="2000" dirty="0" err="1"/>
              <a:t>hội</a:t>
            </a:r>
            <a:r>
              <a:rPr lang="en-US" sz="2000" dirty="0"/>
              <a:t> </a:t>
            </a:r>
            <a:r>
              <a:rPr lang="en-US" sz="2000" dirty="0" err="1"/>
              <a:t>việc</a:t>
            </a:r>
            <a:r>
              <a:rPr lang="en-US" sz="2000" dirty="0"/>
              <a:t> </a:t>
            </a:r>
            <a:r>
              <a:rPr lang="en-US" sz="2000" dirty="0" err="1"/>
              <a:t>làm</a:t>
            </a:r>
            <a:r>
              <a:rPr lang="en-US" sz="2000" dirty="0"/>
              <a:t> </a:t>
            </a:r>
            <a:r>
              <a:rPr lang="en-US" sz="2000" dirty="0" err="1"/>
              <a:t>mới</a:t>
            </a:r>
            <a:r>
              <a:rPr lang="en-US" sz="2000" dirty="0"/>
              <a:t> </a:t>
            </a:r>
            <a:r>
              <a:rPr lang="en-US" sz="2000" dirty="0" err="1"/>
              <a:t>và</a:t>
            </a:r>
            <a:r>
              <a:rPr lang="en-US" sz="2000" dirty="0"/>
              <a:t> </a:t>
            </a:r>
            <a:r>
              <a:rPr lang="en-US" sz="2000" dirty="0" err="1"/>
              <a:t>nâng</a:t>
            </a:r>
            <a:r>
              <a:rPr lang="en-US" sz="2000" dirty="0"/>
              <a:t> </a:t>
            </a:r>
            <a:r>
              <a:rPr lang="en-US" sz="2000" dirty="0" err="1"/>
              <a:t>cao</a:t>
            </a:r>
            <a:r>
              <a:rPr lang="en-US" sz="2000" dirty="0"/>
              <a:t> </a:t>
            </a:r>
            <a:r>
              <a:rPr lang="en-US" sz="2000" dirty="0" err="1"/>
              <a:t>đời</a:t>
            </a:r>
            <a:r>
              <a:rPr lang="en-US" sz="2000" dirty="0"/>
              <a:t> </a:t>
            </a:r>
            <a:r>
              <a:rPr lang="en-US" sz="2000" dirty="0" err="1"/>
              <a:t>sống</a:t>
            </a:r>
            <a:r>
              <a:rPr lang="en-US" sz="2000" dirty="0"/>
              <a:t>, </a:t>
            </a:r>
            <a:r>
              <a:rPr lang="en-US" sz="2000" dirty="0" err="1"/>
              <a:t>thu</a:t>
            </a:r>
            <a:r>
              <a:rPr lang="en-US" sz="2000" dirty="0"/>
              <a:t> </a:t>
            </a:r>
            <a:r>
              <a:rPr lang="en-US" sz="2000" dirty="0" err="1"/>
              <a:t>nhập</a:t>
            </a:r>
            <a:r>
              <a:rPr lang="en-US" sz="2000" dirty="0"/>
              <a:t>.</a:t>
            </a:r>
            <a:endParaRPr sz="2000" dirty="0"/>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2C5685B-71F8-499E-B6E8-85753832D497}"/>
              </a:ext>
            </a:extLst>
          </p:cNvPr>
          <p:cNvPicPr>
            <a:picLocks noChangeAspect="1"/>
          </p:cNvPicPr>
          <p:nvPr/>
        </p:nvPicPr>
        <p:blipFill>
          <a:blip r:embed="rId3"/>
          <a:stretch>
            <a:fillRect/>
          </a:stretch>
        </p:blipFill>
        <p:spPr>
          <a:xfrm>
            <a:off x="5656877" y="1464754"/>
            <a:ext cx="2572723" cy="1870059"/>
          </a:xfrm>
          <a:prstGeom prst="rect">
            <a:avLst/>
          </a:prstGeom>
        </p:spPr>
      </p:pic>
    </p:spTree>
    <p:extLst>
      <p:ext uri="{BB962C8B-B14F-4D97-AF65-F5344CB8AC3E}">
        <p14:creationId xmlns:p14="http://schemas.microsoft.com/office/powerpoint/2010/main" val="61441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09300" y="503691"/>
            <a:ext cx="6866100" cy="1149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N</a:t>
            </a:r>
            <a:r>
              <a:rPr lang="en" sz="3200" dirty="0"/>
              <a:t>ội dung hội nhập </a:t>
            </a:r>
            <a:r>
              <a:rPr lang="en" sz="3200" dirty="0">
                <a:solidFill>
                  <a:schemeClr val="accent1"/>
                </a:solidFill>
              </a:rPr>
              <a:t>kinh tế quốc tế</a:t>
            </a:r>
            <a:endParaRPr sz="3200" dirty="0">
              <a:solidFill>
                <a:schemeClr val="accent1"/>
              </a:solidFill>
            </a:endParaRPr>
          </a:p>
        </p:txBody>
      </p:sp>
      <p:sp>
        <p:nvSpPr>
          <p:cNvPr id="148" name="Google Shape;148;p21"/>
          <p:cNvSpPr txBox="1">
            <a:spLocks noGrp="1"/>
          </p:cNvSpPr>
          <p:nvPr>
            <p:ph type="body" idx="1"/>
          </p:nvPr>
        </p:nvSpPr>
        <p:spPr>
          <a:xfrm>
            <a:off x="685848" y="1640574"/>
            <a:ext cx="3288743" cy="2949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err="1"/>
              <a:t>Thứ</a:t>
            </a:r>
            <a:r>
              <a:rPr lang="en-US" sz="1800" b="1" dirty="0"/>
              <a:t> </a:t>
            </a:r>
            <a:r>
              <a:rPr lang="en-US" sz="1800" b="1" dirty="0" err="1"/>
              <a:t>nhất</a:t>
            </a:r>
            <a:r>
              <a:rPr lang="en-US" sz="1800" b="1" dirty="0"/>
              <a:t>, </a:t>
            </a:r>
            <a:r>
              <a:rPr lang="en-US" sz="1800" b="1" dirty="0" err="1"/>
              <a:t>chuẩn</a:t>
            </a:r>
            <a:r>
              <a:rPr lang="en-US" sz="1800" b="1" dirty="0"/>
              <a:t> </a:t>
            </a:r>
            <a:r>
              <a:rPr lang="en-US" sz="1800" b="1" dirty="0" err="1"/>
              <a:t>bị</a:t>
            </a:r>
            <a:r>
              <a:rPr lang="en-US" sz="1800" b="1" dirty="0"/>
              <a:t> </a:t>
            </a:r>
            <a:r>
              <a:rPr lang="en-US" sz="1800" b="1" dirty="0" err="1"/>
              <a:t>đầy</a:t>
            </a:r>
            <a:r>
              <a:rPr lang="en-US" sz="1800" b="1" dirty="0"/>
              <a:t> </a:t>
            </a:r>
            <a:r>
              <a:rPr lang="en-US" sz="1800" b="1" dirty="0" err="1"/>
              <a:t>đủ</a:t>
            </a:r>
            <a:r>
              <a:rPr lang="en-US" sz="1800" b="1" dirty="0"/>
              <a:t> </a:t>
            </a:r>
            <a:r>
              <a:rPr lang="en-US" sz="1800" b="1" dirty="0" err="1"/>
              <a:t>các</a:t>
            </a:r>
            <a:r>
              <a:rPr lang="en-US" sz="1800" b="1" dirty="0"/>
              <a:t> </a:t>
            </a:r>
            <a:r>
              <a:rPr lang="en-US" sz="1800" b="1" dirty="0" err="1"/>
              <a:t>điều</a:t>
            </a:r>
            <a:r>
              <a:rPr lang="en-US" sz="1800" b="1" dirty="0"/>
              <a:t> </a:t>
            </a:r>
            <a:r>
              <a:rPr lang="en-US" sz="1800" b="1" dirty="0" err="1"/>
              <a:t>kiện</a:t>
            </a:r>
            <a:r>
              <a:rPr lang="en-US" sz="1800" b="1" dirty="0"/>
              <a:t> </a:t>
            </a:r>
            <a:r>
              <a:rPr lang="en-US" sz="1800" b="1" dirty="0" err="1"/>
              <a:t>để</a:t>
            </a:r>
            <a:r>
              <a:rPr lang="en-US" sz="1800" b="1" dirty="0"/>
              <a:t> </a:t>
            </a:r>
            <a:r>
              <a:rPr lang="en-US" sz="1800" b="1" dirty="0" err="1"/>
              <a:t>thực</a:t>
            </a:r>
            <a:r>
              <a:rPr lang="en-US" sz="1800" b="1" dirty="0"/>
              <a:t> </a:t>
            </a:r>
            <a:r>
              <a:rPr lang="en-US" sz="1800" b="1" dirty="0" err="1"/>
              <a:t>hiện</a:t>
            </a:r>
            <a:r>
              <a:rPr lang="en-US" sz="1800" b="1" dirty="0"/>
              <a:t> </a:t>
            </a:r>
            <a:r>
              <a:rPr lang="en-US" sz="1800" b="1" dirty="0" err="1"/>
              <a:t>hội</a:t>
            </a:r>
            <a:r>
              <a:rPr lang="en-US" sz="1800" b="1" dirty="0"/>
              <a:t> </a:t>
            </a:r>
            <a:r>
              <a:rPr lang="en-US" sz="1800" b="1" dirty="0" err="1"/>
              <a:t>nhập</a:t>
            </a:r>
            <a:r>
              <a:rPr lang="en-US" sz="1800" b="1" dirty="0"/>
              <a:t> </a:t>
            </a:r>
            <a:r>
              <a:rPr lang="en-US" sz="1800" b="1" dirty="0" err="1"/>
              <a:t>thành</a:t>
            </a:r>
            <a:r>
              <a:rPr lang="en-US" sz="1800" b="1" dirty="0"/>
              <a:t> </a:t>
            </a:r>
            <a:r>
              <a:rPr lang="en-US" sz="1800" b="1" dirty="0" err="1"/>
              <a:t>công</a:t>
            </a:r>
            <a:r>
              <a:rPr lang="en-US" sz="1800" b="1" dirty="0"/>
              <a:t>.</a:t>
            </a:r>
          </a:p>
          <a:p>
            <a:pPr marL="0" lvl="0" indent="0" algn="l" rtl="0">
              <a:spcBef>
                <a:spcPts val="600"/>
              </a:spcBef>
              <a:spcAft>
                <a:spcPts val="0"/>
              </a:spcAft>
              <a:buNone/>
            </a:pPr>
            <a:r>
              <a:rPr lang="en-US" sz="1800" dirty="0" err="1"/>
              <a:t>Quá</a:t>
            </a:r>
            <a:r>
              <a:rPr lang="en-US" sz="1800" dirty="0"/>
              <a:t> </a:t>
            </a:r>
            <a:r>
              <a:rPr lang="en-US" sz="1800" dirty="0" err="1"/>
              <a:t>trình</a:t>
            </a:r>
            <a:r>
              <a:rPr lang="en-US" sz="1800" dirty="0"/>
              <a:t> </a:t>
            </a:r>
            <a:r>
              <a:rPr lang="en-US" sz="1800" dirty="0" err="1"/>
              <a:t>hội</a:t>
            </a:r>
            <a:r>
              <a:rPr lang="en-US" sz="1800" dirty="0"/>
              <a:t> </a:t>
            </a:r>
            <a:r>
              <a:rPr lang="en-US" sz="1800" dirty="0" err="1"/>
              <a:t>nhập</a:t>
            </a:r>
            <a:r>
              <a:rPr lang="en-US" sz="1800" dirty="0"/>
              <a:t> </a:t>
            </a:r>
            <a:r>
              <a:rPr lang="en-US" sz="1800" dirty="0" err="1"/>
              <a:t>không</a:t>
            </a:r>
            <a:r>
              <a:rPr lang="en-US" sz="1800" dirty="0"/>
              <a:t> </a:t>
            </a:r>
            <a:r>
              <a:rPr lang="en-US" sz="1800" dirty="0" err="1"/>
              <a:t>phải</a:t>
            </a:r>
            <a:r>
              <a:rPr lang="en-US" sz="1800" dirty="0"/>
              <a:t> </a:t>
            </a:r>
            <a:r>
              <a:rPr lang="en-US" sz="1800" dirty="0" err="1"/>
              <a:t>bằng</a:t>
            </a:r>
            <a:r>
              <a:rPr lang="en-US" sz="1800" dirty="0"/>
              <a:t> </a:t>
            </a:r>
            <a:r>
              <a:rPr lang="en-US" sz="1800" dirty="0" err="1"/>
              <a:t>mọi</a:t>
            </a:r>
            <a:r>
              <a:rPr lang="en-US" sz="1800" dirty="0"/>
              <a:t> </a:t>
            </a:r>
            <a:r>
              <a:rPr lang="en-US" sz="1800" dirty="0" err="1"/>
              <a:t>giá</a:t>
            </a:r>
            <a:r>
              <a:rPr lang="en-US" sz="1800" dirty="0"/>
              <a:t>. </a:t>
            </a:r>
            <a:r>
              <a:rPr lang="en-US" sz="1800" dirty="0" err="1"/>
              <a:t>Quá</a:t>
            </a:r>
            <a:r>
              <a:rPr lang="en-US" sz="1800" dirty="0"/>
              <a:t> </a:t>
            </a:r>
            <a:r>
              <a:rPr lang="en-US" sz="1800" dirty="0" err="1"/>
              <a:t>trình</a:t>
            </a:r>
            <a:r>
              <a:rPr lang="en-US" sz="1800" dirty="0"/>
              <a:t> </a:t>
            </a:r>
            <a:r>
              <a:rPr lang="en-US" sz="1800" dirty="0" err="1"/>
              <a:t>hội</a:t>
            </a:r>
            <a:r>
              <a:rPr lang="en-US" sz="1800" dirty="0"/>
              <a:t> </a:t>
            </a:r>
            <a:r>
              <a:rPr lang="en-US" sz="1800" dirty="0" err="1"/>
              <a:t>nhập</a:t>
            </a:r>
            <a:r>
              <a:rPr lang="en-US" sz="1800" dirty="0"/>
              <a:t> </a:t>
            </a:r>
            <a:r>
              <a:rPr lang="en-US" sz="1800" dirty="0" err="1"/>
              <a:t>phải</a:t>
            </a:r>
            <a:r>
              <a:rPr lang="en-US" sz="1800" dirty="0"/>
              <a:t> </a:t>
            </a:r>
            <a:r>
              <a:rPr lang="en-US" sz="1800" dirty="0" err="1"/>
              <a:t>được</a:t>
            </a:r>
            <a:r>
              <a:rPr lang="en-US" sz="1800" dirty="0"/>
              <a:t> </a:t>
            </a:r>
            <a:r>
              <a:rPr lang="en-US" sz="1800" dirty="0" err="1"/>
              <a:t>cân</a:t>
            </a:r>
            <a:r>
              <a:rPr lang="en-US" sz="1800" dirty="0"/>
              <a:t> </a:t>
            </a:r>
            <a:r>
              <a:rPr lang="en-US" sz="1800" dirty="0" err="1"/>
              <a:t>nhắc</a:t>
            </a:r>
            <a:r>
              <a:rPr lang="en-US" sz="1800" dirty="0"/>
              <a:t> </a:t>
            </a:r>
            <a:r>
              <a:rPr lang="en-US" sz="1800" dirty="0" err="1"/>
              <a:t>với</a:t>
            </a:r>
            <a:r>
              <a:rPr lang="en-US" sz="1800" dirty="0"/>
              <a:t> </a:t>
            </a:r>
            <a:r>
              <a:rPr lang="en-US" sz="1800" dirty="0" err="1"/>
              <a:t>lội</a:t>
            </a:r>
            <a:r>
              <a:rPr lang="en-US" sz="1800" dirty="0"/>
              <a:t> </a:t>
            </a:r>
            <a:r>
              <a:rPr lang="en-US" sz="1800" dirty="0" err="1"/>
              <a:t>trình</a:t>
            </a:r>
            <a:r>
              <a:rPr lang="en-US" sz="1800" dirty="0"/>
              <a:t> </a:t>
            </a:r>
            <a:r>
              <a:rPr lang="en-US" sz="1800" dirty="0" err="1"/>
              <a:t>và</a:t>
            </a:r>
            <a:r>
              <a:rPr lang="en-US" sz="1800" dirty="0"/>
              <a:t> </a:t>
            </a:r>
            <a:r>
              <a:rPr lang="en-US" sz="1800" dirty="0" err="1"/>
              <a:t>cách</a:t>
            </a:r>
            <a:r>
              <a:rPr lang="en-US" sz="1800" dirty="0"/>
              <a:t> </a:t>
            </a:r>
            <a:r>
              <a:rPr lang="en-US" sz="1800" dirty="0" err="1"/>
              <a:t>thức</a:t>
            </a:r>
            <a:r>
              <a:rPr lang="en-US" sz="1800" dirty="0"/>
              <a:t> </a:t>
            </a:r>
            <a:r>
              <a:rPr lang="en-US" sz="1800" dirty="0" err="1"/>
              <a:t>tối</a:t>
            </a:r>
            <a:r>
              <a:rPr lang="en-US" sz="1800" dirty="0"/>
              <a:t> </a:t>
            </a:r>
            <a:r>
              <a:rPr lang="en-US" sz="1800" dirty="0" err="1"/>
              <a:t>ưu</a:t>
            </a:r>
            <a:r>
              <a:rPr lang="en-US" sz="1800" dirty="0"/>
              <a:t>.</a:t>
            </a:r>
            <a:endParaRPr sz="1800" dirty="0"/>
          </a:p>
        </p:txBody>
      </p:sp>
      <p:sp>
        <p:nvSpPr>
          <p:cNvPr id="149" name="Google Shape;149;p21"/>
          <p:cNvSpPr txBox="1">
            <a:spLocks noGrp="1"/>
          </p:cNvSpPr>
          <p:nvPr>
            <p:ph type="body" idx="2"/>
          </p:nvPr>
        </p:nvSpPr>
        <p:spPr>
          <a:xfrm>
            <a:off x="4730496" y="1640572"/>
            <a:ext cx="3169920" cy="28411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err="1"/>
              <a:t>Thứ</a:t>
            </a:r>
            <a:r>
              <a:rPr lang="en-US" sz="1800" b="1" dirty="0"/>
              <a:t> </a:t>
            </a:r>
            <a:r>
              <a:rPr lang="en-US" sz="1800" b="1" dirty="0" err="1"/>
              <a:t>hai</a:t>
            </a:r>
            <a:r>
              <a:rPr lang="en-US" sz="1800" b="1" dirty="0"/>
              <a:t>, </a:t>
            </a:r>
            <a:r>
              <a:rPr lang="en-US" sz="1800" b="1" dirty="0" err="1"/>
              <a:t>thực</a:t>
            </a:r>
            <a:r>
              <a:rPr lang="en-US" sz="1800" b="1" dirty="0"/>
              <a:t> </a:t>
            </a:r>
            <a:r>
              <a:rPr lang="en-US" sz="1800" b="1" dirty="0" err="1"/>
              <a:t>hiện</a:t>
            </a:r>
            <a:r>
              <a:rPr lang="en-US" sz="1800" b="1" dirty="0"/>
              <a:t> </a:t>
            </a:r>
            <a:r>
              <a:rPr lang="en-US" sz="1800" b="1" dirty="0" err="1"/>
              <a:t>đa</a:t>
            </a:r>
            <a:r>
              <a:rPr lang="en-US" sz="1800" b="1" dirty="0"/>
              <a:t> </a:t>
            </a:r>
            <a:r>
              <a:rPr lang="en-US" sz="1800" b="1" dirty="0" err="1"/>
              <a:t>dạng</a:t>
            </a:r>
            <a:r>
              <a:rPr lang="en-US" sz="1800" b="1" dirty="0"/>
              <a:t> </a:t>
            </a:r>
            <a:r>
              <a:rPr lang="en-US" sz="1800" b="1" dirty="0" err="1"/>
              <a:t>các</a:t>
            </a:r>
            <a:r>
              <a:rPr lang="en-US" sz="1800" b="1" dirty="0"/>
              <a:t> </a:t>
            </a:r>
            <a:r>
              <a:rPr lang="en-US" sz="1800" b="1" dirty="0" err="1"/>
              <a:t>hình</a:t>
            </a:r>
            <a:r>
              <a:rPr lang="en-US" sz="1800" b="1" dirty="0"/>
              <a:t> </a:t>
            </a:r>
            <a:r>
              <a:rPr lang="en-US" sz="1800" b="1" dirty="0" err="1"/>
              <a:t>thức</a:t>
            </a:r>
            <a:r>
              <a:rPr lang="en-US" sz="1800" b="1" dirty="0"/>
              <a:t>, </a:t>
            </a:r>
            <a:r>
              <a:rPr lang="en-US" sz="1800" b="1" dirty="0" err="1"/>
              <a:t>các</a:t>
            </a:r>
            <a:r>
              <a:rPr lang="en-US" sz="1800" b="1" dirty="0"/>
              <a:t> </a:t>
            </a:r>
            <a:r>
              <a:rPr lang="en-US" sz="1800" b="1" dirty="0" err="1"/>
              <a:t>mức</a:t>
            </a:r>
            <a:r>
              <a:rPr lang="en-US" sz="1800" b="1" dirty="0"/>
              <a:t> </a:t>
            </a:r>
            <a:r>
              <a:rPr lang="en-US" sz="1800" b="1" dirty="0" err="1"/>
              <a:t>độ</a:t>
            </a:r>
            <a:r>
              <a:rPr lang="en-US" sz="1800" b="1" dirty="0"/>
              <a:t> </a:t>
            </a:r>
            <a:r>
              <a:rPr lang="en-US" sz="1800" b="1" dirty="0" err="1"/>
              <a:t>hội</a:t>
            </a:r>
            <a:r>
              <a:rPr lang="en-US" sz="1800" b="1" dirty="0"/>
              <a:t> </a:t>
            </a:r>
            <a:r>
              <a:rPr lang="en-US" sz="1800" b="1" dirty="0" err="1"/>
              <a:t>nhập</a:t>
            </a:r>
            <a:r>
              <a:rPr lang="en-US" sz="1800" b="1" dirty="0"/>
              <a:t> </a:t>
            </a:r>
            <a:r>
              <a:rPr lang="en-US" sz="1800" b="1" dirty="0" err="1"/>
              <a:t>kinh</a:t>
            </a:r>
            <a:r>
              <a:rPr lang="en-US" sz="1800" b="1" dirty="0"/>
              <a:t> </a:t>
            </a:r>
            <a:r>
              <a:rPr lang="en-US" sz="1800" b="1" dirty="0" err="1"/>
              <a:t>tế</a:t>
            </a:r>
            <a:r>
              <a:rPr lang="en-US" sz="1800" b="1" dirty="0"/>
              <a:t> </a:t>
            </a:r>
            <a:r>
              <a:rPr lang="en-US" sz="1800" b="1" dirty="0" err="1"/>
              <a:t>quốc</a:t>
            </a:r>
            <a:r>
              <a:rPr lang="en-US" sz="1800" b="1" dirty="0"/>
              <a:t> </a:t>
            </a:r>
            <a:r>
              <a:rPr lang="en-US" sz="1800" b="1" dirty="0" err="1"/>
              <a:t>tế</a:t>
            </a:r>
            <a:endParaRPr sz="1800" b="1"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52" name="Google Shape;152;p21"/>
          <p:cNvSpPr/>
          <p:nvPr/>
        </p:nvSpPr>
        <p:spPr>
          <a:xfrm>
            <a:off x="8055177" y="490991"/>
            <a:ext cx="714173" cy="597842"/>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416427"/>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1439</Words>
  <Application>Microsoft Office PowerPoint</Application>
  <PresentationFormat>On-screen Show (16:9)</PresentationFormat>
  <Paragraphs>103</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Raleway Light</vt:lpstr>
      <vt:lpstr>Raleway ExtraBold</vt:lpstr>
      <vt:lpstr>Calibri</vt:lpstr>
      <vt:lpstr>Raleway</vt:lpstr>
      <vt:lpstr>Times New Roman</vt:lpstr>
      <vt:lpstr>Olivia template</vt:lpstr>
      <vt:lpstr>CÔNG NGHIỆP HÓA, HIỆN ĐẠI HÓA VÀ HỘI NHẬP KINH TẾ QUỐC TẾ CỦA VIỆT NAM</vt:lpstr>
      <vt:lpstr>NỘI DUNG</vt:lpstr>
      <vt:lpstr>HỘI NHẬP KINH TẾ QUỐC TẾ CỦA VIỆT NAM</vt:lpstr>
      <vt:lpstr>2.1.1. Khái niệm và sự cần thiết khách quan hội nhập kinh tế quốc tế</vt:lpstr>
      <vt:lpstr>PowerPoint Presentation</vt:lpstr>
      <vt:lpstr>Tính tất yếu khách quan của hội nhập kinh tế quốc tế</vt:lpstr>
      <vt:lpstr>PowerPoint Presentation</vt:lpstr>
      <vt:lpstr>PowerPoint Presentation</vt:lpstr>
      <vt:lpstr>Nội dung hội nhập kinh tế quốc tế</vt:lpstr>
      <vt:lpstr>PowerPoint Presentation</vt:lpstr>
      <vt:lpstr>Tác động tích cực</vt:lpstr>
      <vt:lpstr>Tác động tiêu cực</vt:lpstr>
      <vt:lpstr>PowerPoint Presentation</vt:lpstr>
      <vt:lpstr>2.3.1. nhận thức sâu sắc về thời cơ và thách thức do hội nhập kinh tế quốc tế mang lại</vt:lpstr>
      <vt:lpstr>2.3.2. Xây dựng chiến lược và lộ trình hội nhập kinh tế phù hợp</vt:lpstr>
      <vt:lpstr>2.3.3. tích cực, chủ động tham gia vào các liên kết kinh tế quốc tế và thực hiện đầy đủ các cam kết của Việt Nam trong các liên kết kinh tế quốc tế và khu vực</vt:lpstr>
      <vt:lpstr>2.3.4. Hoàn thiện thể chế kinh tế và pháp luật</vt:lpstr>
      <vt:lpstr>2.3.5. Nâng cao năng lực cạnh tranh quốc tế của nền kinh tế</vt:lpstr>
      <vt:lpstr>2.3.6. Xây dựng nền kinh tế độc lập, tự chủ của Việt Nam</vt:lpstr>
      <vt:lpstr>Biện pháp để xây dựng nền kinh tế độc lập tự chủ</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HÓA, HIỆN ĐẠI HÓA VÀ HỘI NHẬP KINH TẾ QUỐC TẾ CỦA VIỆT NAM</dc:title>
  <dc:creator>admin</dc:creator>
  <cp:lastModifiedBy>Pham Ngoc Anh (FE FPTU HN)</cp:lastModifiedBy>
  <cp:revision>11</cp:revision>
  <dcterms:modified xsi:type="dcterms:W3CDTF">2021-10-25T12:26:04Z</dcterms:modified>
</cp:coreProperties>
</file>