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9"/>
  </p:notesMasterIdLst>
  <p:sldIdLst>
    <p:sldId id="600" r:id="rId2"/>
    <p:sldId id="605" r:id="rId3"/>
    <p:sldId id="602" r:id="rId4"/>
    <p:sldId id="298" r:id="rId5"/>
    <p:sldId id="603" r:id="rId6"/>
    <p:sldId id="606" r:id="rId7"/>
    <p:sldId id="610" r:id="rId8"/>
    <p:sldId id="611" r:id="rId9"/>
    <p:sldId id="612" r:id="rId10"/>
    <p:sldId id="613" r:id="rId11"/>
    <p:sldId id="614" r:id="rId12"/>
    <p:sldId id="622" r:id="rId13"/>
    <p:sldId id="623" r:id="rId14"/>
    <p:sldId id="624" r:id="rId15"/>
    <p:sldId id="615" r:id="rId16"/>
    <p:sldId id="625" r:id="rId17"/>
    <p:sldId id="626" r:id="rId18"/>
    <p:sldId id="616" r:id="rId19"/>
    <p:sldId id="617" r:id="rId20"/>
    <p:sldId id="618" r:id="rId21"/>
    <p:sldId id="627" r:id="rId22"/>
    <p:sldId id="619" r:id="rId23"/>
    <p:sldId id="620" r:id="rId24"/>
    <p:sldId id="621" r:id="rId25"/>
    <p:sldId id="628" r:id="rId26"/>
    <p:sldId id="629" r:id="rId27"/>
    <p:sldId id="630" r:id="rId28"/>
    <p:sldId id="631" r:id="rId29"/>
    <p:sldId id="632" r:id="rId30"/>
    <p:sldId id="633" r:id="rId31"/>
    <p:sldId id="634" r:id="rId32"/>
    <p:sldId id="635" r:id="rId33"/>
    <p:sldId id="636" r:id="rId34"/>
    <p:sldId id="637" r:id="rId35"/>
    <p:sldId id="638" r:id="rId36"/>
    <p:sldId id="599" r:id="rId37"/>
    <p:sldId id="292" r:id="rId38"/>
  </p:sldIdLst>
  <p:sldSz cx="9144000" cy="5143500" type="screen16x9"/>
  <p:notesSz cx="6858000" cy="9144000"/>
  <p:embeddedFontLst>
    <p:embeddedFont>
      <p:font typeface=".VnArabia" panose="020B7200000000000000" pitchFamily="34"/>
      <p:regular r:id="rId40"/>
      <p:bold r:id="rId41"/>
      <p:italic r:id="rId42"/>
      <p:boldItalic r:id="rId43"/>
    </p:embeddedFont>
    <p:embeddedFont>
      <p:font typeface="Barlow" pitchFamily="2" charset="77"/>
      <p:regular r:id="rId44"/>
      <p:bold r:id="rId45"/>
      <p:italic r:id="rId46"/>
      <p:boldItalic r:id="rId47"/>
    </p:embeddedFont>
    <p:embeddedFont>
      <p:font typeface="Barlow Light" pitchFamily="2" charset="77"/>
      <p:regular r:id="rId48"/>
      <p:bold r:id="rId49"/>
      <p:italic r:id="rId50"/>
      <p:boldItalic r:id="rId51"/>
    </p:embeddedFont>
    <p:embeddedFont>
      <p:font typeface="Barlow SemiBold" pitchFamily="2" charset="77"/>
      <p:regular r:id="rId52"/>
      <p:bold r:id="rId53"/>
      <p:italic r:id="rId54"/>
      <p:boldItalic r:id="rId55"/>
    </p:embeddedFont>
    <p:embeddedFont>
      <p:font typeface="Cambria Math" panose="02040503050406030204" pitchFamily="18"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79407" autoAdjust="0"/>
  </p:normalViewPr>
  <p:slideViewPr>
    <p:cSldViewPr snapToGrid="0">
      <p:cViewPr varScale="1">
        <p:scale>
          <a:sx n="139" d="100"/>
          <a:sy n="139" d="100"/>
        </p:scale>
        <p:origin x="888" y="17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085927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814912fb00_4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814912fb00_4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70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Tư</a:t>
            </a:r>
            <a:r>
              <a:rPr lang="en-US" baseline="0" dirty="0"/>
              <a:t> </a:t>
            </a:r>
            <a:r>
              <a:rPr lang="en-US" baseline="0" dirty="0" err="1"/>
              <a:t>bản</a:t>
            </a:r>
            <a:r>
              <a:rPr lang="en-US" baseline="0" dirty="0"/>
              <a:t> : </a:t>
            </a:r>
            <a:r>
              <a:rPr lang="en-US" baseline="0" dirty="0" err="1"/>
              <a:t>giá</a:t>
            </a:r>
            <a:r>
              <a:rPr lang="en-US" baseline="0" dirty="0"/>
              <a:t> </a:t>
            </a:r>
            <a:r>
              <a:rPr lang="en-US" baseline="0" dirty="0" err="1"/>
              <a:t>trị</a:t>
            </a:r>
            <a:r>
              <a:rPr lang="en-US" baseline="0" dirty="0"/>
              <a:t> </a:t>
            </a:r>
            <a:r>
              <a:rPr lang="en-US" baseline="0" dirty="0" err="1"/>
              <a:t>mang</a:t>
            </a:r>
            <a:r>
              <a:rPr lang="en-US" baseline="0" dirty="0"/>
              <a:t> </a:t>
            </a:r>
            <a:r>
              <a:rPr lang="en-US" baseline="0" dirty="0" err="1"/>
              <a:t>lại</a:t>
            </a:r>
            <a:r>
              <a:rPr lang="en-US" baseline="0" dirty="0"/>
              <a:t> </a:t>
            </a:r>
            <a:r>
              <a:rPr lang="en-US" baseline="0" dirty="0" err="1"/>
              <a:t>giá</a:t>
            </a:r>
            <a:r>
              <a:rPr lang="en-US" baseline="0" dirty="0"/>
              <a:t> </a:t>
            </a:r>
            <a:r>
              <a:rPr lang="en-US" baseline="0" dirty="0" err="1"/>
              <a:t>trị</a:t>
            </a:r>
            <a:r>
              <a:rPr lang="en-US" baseline="0" dirty="0"/>
              <a:t> </a:t>
            </a:r>
            <a:r>
              <a:rPr lang="en-US" baseline="0" dirty="0" err="1"/>
              <a:t>thặng</a:t>
            </a:r>
            <a:r>
              <a:rPr lang="en-US" baseline="0" dirty="0"/>
              <a:t> </a:t>
            </a:r>
            <a:r>
              <a:rPr lang="en-US" baseline="0" dirty="0" err="1"/>
              <a:t>dư</a:t>
            </a:r>
            <a:endParaRPr lang="en-US" baseline="0" dirty="0"/>
          </a:p>
          <a:p>
            <a:r>
              <a:rPr lang="en-US" baseline="0" dirty="0"/>
              <a:t>T – H – T’ (T’ = T + ▲ 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Chi </a:t>
            </a:r>
            <a:r>
              <a:rPr lang="en-US" baseline="0" dirty="0" err="1"/>
              <a:t>phí</a:t>
            </a:r>
            <a:r>
              <a:rPr lang="en-US" baseline="0" dirty="0"/>
              <a:t> </a:t>
            </a:r>
            <a:r>
              <a:rPr lang="en-US" baseline="0" dirty="0" err="1"/>
              <a:t>sản</a:t>
            </a:r>
            <a:r>
              <a:rPr lang="en-US" baseline="0" dirty="0"/>
              <a:t> </a:t>
            </a:r>
            <a:r>
              <a:rPr lang="en-US" baseline="0" dirty="0" err="1"/>
              <a:t>xuất</a:t>
            </a:r>
            <a:r>
              <a:rPr lang="en-US" baseline="0" dirty="0"/>
              <a:t> </a:t>
            </a:r>
            <a:r>
              <a:rPr lang="en-US" baseline="0" dirty="0" err="1"/>
              <a:t>tư</a:t>
            </a:r>
            <a:r>
              <a:rPr lang="en-US" baseline="0" dirty="0"/>
              <a:t> </a:t>
            </a:r>
            <a:r>
              <a:rPr lang="en-US" baseline="0" dirty="0" err="1"/>
              <a:t>bản</a:t>
            </a:r>
            <a:r>
              <a:rPr lang="en-US" baseline="0" dirty="0"/>
              <a:t> : 100c + 100v</a:t>
            </a:r>
          </a:p>
          <a:p>
            <a:r>
              <a:rPr lang="en-US" baseline="0" dirty="0" err="1"/>
              <a:t>Năm</a:t>
            </a:r>
            <a:r>
              <a:rPr lang="en-US" baseline="0" dirty="0"/>
              <a:t> 1: 300W = 100c + 100v + 100m</a:t>
            </a:r>
          </a:p>
          <a:p>
            <a:r>
              <a:rPr lang="en-US" baseline="0" dirty="0" err="1"/>
              <a:t>Năm</a:t>
            </a:r>
            <a:r>
              <a:rPr lang="en-US" baseline="0" dirty="0"/>
              <a:t> 2: 450W = 150c + 150v + 150m</a:t>
            </a:r>
          </a:p>
          <a:p>
            <a:r>
              <a:rPr lang="en-US" baseline="0" dirty="0" err="1"/>
              <a:t>Tỷ</a:t>
            </a:r>
            <a:r>
              <a:rPr lang="en-US" baseline="0" dirty="0"/>
              <a:t> </a:t>
            </a:r>
            <a:r>
              <a:rPr lang="en-US" baseline="0" dirty="0" err="1"/>
              <a:t>suất</a:t>
            </a:r>
            <a:r>
              <a:rPr lang="en-US" baseline="0" dirty="0"/>
              <a:t> </a:t>
            </a:r>
            <a:r>
              <a:rPr lang="en-US" baseline="0" dirty="0" err="1"/>
              <a:t>giá</a:t>
            </a:r>
            <a:r>
              <a:rPr lang="en-US" baseline="0" dirty="0"/>
              <a:t> </a:t>
            </a:r>
            <a:r>
              <a:rPr lang="en-US" baseline="0" dirty="0" err="1"/>
              <a:t>trị</a:t>
            </a:r>
            <a:r>
              <a:rPr lang="en-US" baseline="0" dirty="0"/>
              <a:t> </a:t>
            </a:r>
            <a:r>
              <a:rPr lang="en-US" baseline="0" dirty="0" err="1"/>
              <a:t>thặng</a:t>
            </a:r>
            <a:r>
              <a:rPr lang="en-US" baseline="0" dirty="0"/>
              <a:t> </a:t>
            </a:r>
            <a:r>
              <a:rPr lang="en-US" baseline="0" dirty="0" err="1"/>
              <a:t>dư</a:t>
            </a:r>
            <a:r>
              <a:rPr lang="en-US" baseline="0" dirty="0"/>
              <a:t>: m’ = m/v *100%</a:t>
            </a:r>
          </a:p>
          <a:p>
            <a:r>
              <a:rPr lang="en-US" baseline="0" dirty="0" err="1"/>
              <a:t>Năm</a:t>
            </a:r>
            <a:r>
              <a:rPr lang="en-US" baseline="0" dirty="0"/>
              <a:t> 3: 675W = 225c+ 225v + 225m</a:t>
            </a:r>
          </a:p>
        </p:txBody>
      </p:sp>
      <p:sp>
        <p:nvSpPr>
          <p:cNvPr id="4" name="Slide Number Placeholder 3"/>
          <p:cNvSpPr>
            <a:spLocks noGrp="1"/>
          </p:cNvSpPr>
          <p:nvPr>
            <p:ph type="sldNum" sz="quarter" idx="10"/>
          </p:nvPr>
        </p:nvSpPr>
        <p:spPr/>
        <p:txBody>
          <a:bodyPr/>
          <a:lstStyle/>
          <a:p>
            <a:fld id="{D1F34309-FC5F-4A75-95D6-9D7F20B9B72A}" type="slidenum">
              <a:rPr lang="en-US" smtClean="0"/>
              <a:t>5</a:t>
            </a:fld>
            <a:endParaRPr lang="en-US"/>
          </a:p>
        </p:txBody>
      </p:sp>
    </p:spTree>
    <p:extLst>
      <p:ext uri="{BB962C8B-B14F-4D97-AF65-F5344CB8AC3E}">
        <p14:creationId xmlns:p14="http://schemas.microsoft.com/office/powerpoint/2010/main" val="2579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7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09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1E94E480-1932-46C1-B3AF-3381C4F97582}"/>
              </a:ext>
            </a:extLst>
          </p:cNvPr>
          <p:cNvSpPr>
            <a:spLocks noGrp="1"/>
          </p:cNvSpPr>
          <p:nvPr>
            <p:ph type="body" sz="quarter" idx="11" hasCustomPrompt="1"/>
          </p:nvPr>
        </p:nvSpPr>
        <p:spPr>
          <a:xfrm>
            <a:off x="1877694" y="173165"/>
            <a:ext cx="5388613" cy="732803"/>
          </a:xfrm>
        </p:spPr>
        <p:txBody>
          <a:bodyPr anchor="ctr">
            <a:normAutofit/>
          </a:bodyPr>
          <a:lstStyle>
            <a:lvl1pPr marL="0" indent="0" algn="ctr">
              <a:buNone/>
              <a:defRPr sz="3300">
                <a:latin typeface="+mj-lt"/>
              </a:defRPr>
            </a:lvl1pPr>
          </a:lstStyle>
          <a:p>
            <a:pPr lvl="0"/>
            <a:r>
              <a:rPr lang="en-US" dirty="0"/>
              <a:t>TITLE HERE</a:t>
            </a:r>
          </a:p>
        </p:txBody>
      </p:sp>
      <p:sp>
        <p:nvSpPr>
          <p:cNvPr id="4" name="Slide Number Placeholder 5">
            <a:extLst>
              <a:ext uri="{FF2B5EF4-FFF2-40B4-BE49-F238E27FC236}">
                <a16:creationId xmlns:a16="http://schemas.microsoft.com/office/drawing/2014/main" id="{86C7AF5F-2D70-42B9-B395-B7F22C7CE646}"/>
              </a:ext>
            </a:extLst>
          </p:cNvPr>
          <p:cNvSpPr txBox="1">
            <a:spLocks/>
          </p:cNvSpPr>
          <p:nvPr userDrawn="1"/>
        </p:nvSpPr>
        <p:spPr>
          <a:xfrm>
            <a:off x="8561940" y="4626424"/>
            <a:ext cx="321526" cy="311032"/>
          </a:xfrm>
          <a:prstGeom prst="rect">
            <a:avLst/>
          </a:prstGeom>
        </p:spPr>
        <p:txBody>
          <a:bodyPr vert="horz" lIns="68580" tIns="34290" rIns="68580" bIns="3429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696CAF5E-82FD-46C1-8113-274199A6E6F4}" type="slidenum">
              <a:rPr lang="id-ID" sz="900" b="0" smtClean="0">
                <a:solidFill>
                  <a:schemeClr val="tx1"/>
                </a:solidFill>
                <a:latin typeface="+mn-lt"/>
              </a:rPr>
              <a:pPr algn="ctr"/>
              <a:t>‹#›</a:t>
            </a:fld>
            <a:endParaRPr lang="id-ID" sz="900" b="0" dirty="0">
              <a:solidFill>
                <a:schemeClr val="tx1"/>
              </a:solidFill>
              <a:latin typeface="+mn-lt"/>
            </a:endParaRPr>
          </a:p>
        </p:txBody>
      </p:sp>
    </p:spTree>
    <p:extLst>
      <p:ext uri="{BB962C8B-B14F-4D97-AF65-F5344CB8AC3E}">
        <p14:creationId xmlns:p14="http://schemas.microsoft.com/office/powerpoint/2010/main" val="134054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2E1B9B57-0980-4C1A-B992-06DB2064AAE3}"/>
              </a:ext>
            </a:extLst>
          </p:cNvPr>
          <p:cNvPicPr>
            <a:picLocks noChangeAspect="1"/>
          </p:cNvPicPr>
          <p:nvPr userDrawn="1"/>
        </p:nvPicPr>
        <p:blipFill>
          <a:blip r:embed="rId10"/>
          <a:stretch>
            <a:fillRect/>
          </a:stretch>
        </p:blipFill>
        <p:spPr>
          <a:xfrm>
            <a:off x="7715005" y="81496"/>
            <a:ext cx="1311592" cy="35418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7" r:id="rId6"/>
    <p:sldLayoutId id="2147483658" r:id="rId7"/>
    <p:sldLayoutId id="2147483661"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400" dirty="0">
                <a:latin typeface="Times New Roman" panose="02020603050405020304" pitchFamily="18" charset="0"/>
                <a:cs typeface="Times New Roman" panose="02020603050405020304" pitchFamily="18" charset="0"/>
              </a:rPr>
              <a:t>GIÁ TRỊ THẶNG DƯ TRONG NỀN KINH TẾ THỊ TRƯỜNG (P2)</a:t>
            </a:r>
            <a:endParaRPr dirty="0">
              <a:latin typeface=".VnArabia" panose="020B7200000000000000" pitchFamily="34" charset="0"/>
              <a:cs typeface="Times New Roman" panose="02020603050405020304" pitchFamily="18" charset="0"/>
            </a:endParaRPr>
          </a:p>
        </p:txBody>
      </p:sp>
      <p:sp>
        <p:nvSpPr>
          <p:cNvPr id="531" name="Google Shape;531;p15"/>
          <p:cNvSpPr txBox="1"/>
          <p:nvPr/>
        </p:nvSpPr>
        <p:spPr>
          <a:xfrm>
            <a:off x="767250" y="684875"/>
            <a:ext cx="73431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500" b="1" dirty="0">
              <a:solidFill>
                <a:srgbClr val="990000"/>
              </a:solidFill>
              <a:latin typeface="Barlow"/>
              <a:ea typeface="Barlow"/>
              <a:cs typeface="Barlow"/>
              <a:sym typeface="Barlow"/>
            </a:endParaRPr>
          </a:p>
        </p:txBody>
      </p:sp>
      <p:sp>
        <p:nvSpPr>
          <p:cNvPr id="2" name="TextBox 1">
            <a:extLst>
              <a:ext uri="{FF2B5EF4-FFF2-40B4-BE49-F238E27FC236}">
                <a16:creationId xmlns:a16="http://schemas.microsoft.com/office/drawing/2014/main" id="{EBF2CFD8-8102-4E4C-8D19-D7265370D552}"/>
              </a:ext>
            </a:extLst>
          </p:cNvPr>
          <p:cNvSpPr txBox="1"/>
          <p:nvPr/>
        </p:nvSpPr>
        <p:spPr>
          <a:xfrm>
            <a:off x="886968" y="3675888"/>
            <a:ext cx="7622600" cy="646331"/>
          </a:xfrm>
          <a:prstGeom prst="rect">
            <a:avLst/>
          </a:prstGeom>
          <a:noFill/>
        </p:spPr>
        <p:txBody>
          <a:bodyPr wrap="none" rtlCol="0">
            <a:spAutoFit/>
          </a:bodyPr>
          <a:lstStyle/>
          <a:p>
            <a:r>
              <a:rPr lang="en-US" sz="3600" dirty="0" err="1"/>
              <a:t>Giảng</a:t>
            </a:r>
            <a:r>
              <a:rPr lang="en-US" sz="3600" dirty="0"/>
              <a:t> </a:t>
            </a:r>
            <a:r>
              <a:rPr lang="en-US" sz="3600" dirty="0" err="1"/>
              <a:t>viên</a:t>
            </a:r>
            <a:r>
              <a:rPr lang="en-US" sz="3600" dirty="0"/>
              <a:t>: PhD. S. </a:t>
            </a:r>
            <a:r>
              <a:rPr lang="en-US" sz="3600" dirty="0" err="1"/>
              <a:t>Ngô</a:t>
            </a:r>
            <a:r>
              <a:rPr lang="en-US" sz="3600" dirty="0"/>
              <a:t> </a:t>
            </a:r>
            <a:r>
              <a:rPr lang="en-US" sz="3600" dirty="0" err="1"/>
              <a:t>Khánh</a:t>
            </a:r>
            <a:r>
              <a:rPr lang="en-US" sz="3600" dirty="0"/>
              <a:t> </a:t>
            </a:r>
            <a:r>
              <a:rPr lang="en-US" sz="3600" dirty="0" err="1"/>
              <a:t>Duy</a:t>
            </a:r>
            <a:endParaRPr lang="en-US" sz="3600" dirty="0"/>
          </a:p>
        </p:txBody>
      </p:sp>
    </p:spTree>
    <p:extLst>
      <p:ext uri="{BB962C8B-B14F-4D97-AF65-F5344CB8AC3E}">
        <p14:creationId xmlns:p14="http://schemas.microsoft.com/office/powerpoint/2010/main" val="193206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6660-AD49-4131-A857-C0A74B1225F6}"/>
              </a:ext>
            </a:extLst>
          </p:cNvPr>
          <p:cNvSpPr>
            <a:spLocks noGrp="1"/>
          </p:cNvSpPr>
          <p:nvPr>
            <p:ph type="ctrTitle"/>
          </p:nvPr>
        </p:nvSpPr>
        <p:spPr/>
        <p:txBody>
          <a:bodyPr/>
          <a:lstStyle/>
          <a:p>
            <a:r>
              <a:rPr lang="en-US" sz="3200" b="1" dirty="0">
                <a:latin typeface="Times New Roman" panose="02020603050405020304" pitchFamily="18" charset="0"/>
                <a:cs typeface="Times New Roman" panose="02020603050405020304" pitchFamily="18" charset="0"/>
              </a:rPr>
              <a:t>3.1 </a:t>
            </a:r>
            <a:r>
              <a:rPr lang="en-US" sz="3200" b="1" dirty="0" err="1">
                <a:latin typeface="Times New Roman" panose="02020603050405020304" pitchFamily="18" charset="0"/>
                <a:cs typeface="Times New Roman" panose="02020603050405020304" pitchFamily="18" charset="0"/>
              </a:rPr>
              <a:t>Lợi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nhuận</a:t>
            </a:r>
            <a:endParaRPr lang="en-US"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FF20279-AB90-42DA-8EC0-0425383F0137}"/>
              </a:ext>
            </a:extLst>
          </p:cNvPr>
          <p:cNvPicPr>
            <a:picLocks noChangeAspect="1"/>
          </p:cNvPicPr>
          <p:nvPr/>
        </p:nvPicPr>
        <p:blipFill>
          <a:blip r:embed="rId2"/>
          <a:stretch>
            <a:fillRect/>
          </a:stretch>
        </p:blipFill>
        <p:spPr>
          <a:xfrm>
            <a:off x="7615646" y="160817"/>
            <a:ext cx="1356266" cy="366249"/>
          </a:xfrm>
          <a:prstGeom prst="rect">
            <a:avLst/>
          </a:prstGeom>
        </p:spPr>
      </p:pic>
    </p:spTree>
    <p:extLst>
      <p:ext uri="{BB962C8B-B14F-4D97-AF65-F5344CB8AC3E}">
        <p14:creationId xmlns:p14="http://schemas.microsoft.com/office/powerpoint/2010/main" val="46096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BB5F-A96D-4A54-A727-52A5EBA4D84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3.1.1. Chi </a:t>
            </a:r>
            <a:r>
              <a:rPr lang="en-US" b="1" dirty="0" err="1">
                <a:latin typeface="Times New Roman" panose="02020603050405020304" pitchFamily="18" charset="0"/>
                <a:cs typeface="Times New Roman" panose="02020603050405020304" pitchFamily="18" charset="0"/>
              </a:rPr>
              <a:t>phí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xuất</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E1987CA-5E88-4580-B905-A4BC62FF3937}"/>
              </a:ext>
            </a:extLst>
          </p:cNvPr>
          <p:cNvSpPr>
            <a:spLocks noGrp="1"/>
          </p:cNvSpPr>
          <p:nvPr>
            <p:ph type="body" idx="1"/>
          </p:nvPr>
        </p:nvSpPr>
        <p:spPr>
          <a:xfrm>
            <a:off x="1199775" y="1599700"/>
            <a:ext cx="6650700" cy="1106924"/>
          </a:xfrm>
        </p:spPr>
        <p:style>
          <a:lnRef idx="2">
            <a:schemeClr val="accent4"/>
          </a:lnRef>
          <a:fillRef idx="1">
            <a:schemeClr val="lt1"/>
          </a:fillRef>
          <a:effectRef idx="0">
            <a:schemeClr val="accent4"/>
          </a:effectRef>
          <a:fontRef idx="minor">
            <a:schemeClr val="dk1"/>
          </a:fontRef>
        </p:style>
        <p:txBody>
          <a:bodyPr/>
          <a:lstStyle/>
          <a:p>
            <a:pPr marL="76200" indent="0">
              <a:buNone/>
            </a:pPr>
            <a:r>
              <a:rPr lang="en-US" sz="1800" i="1" dirty="0">
                <a:latin typeface="Times New Roman" panose="02020603050405020304" pitchFamily="18" charset="0"/>
                <a:cs typeface="Times New Roman" panose="02020603050405020304" pitchFamily="18" charset="0"/>
              </a:rPr>
              <a:t>Chi </a:t>
            </a:r>
            <a:r>
              <a:rPr lang="en-US" sz="1800" i="1" dirty="0" err="1">
                <a:latin typeface="Times New Roman" panose="02020603050405020304" pitchFamily="18" charset="0"/>
                <a:cs typeface="Times New Roman" panose="02020603050405020304" pitchFamily="18" charset="0"/>
              </a:rPr>
              <a:t>phí</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sản</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xuất</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tư</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bản</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chủ</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nghĩa</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là</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phần</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giá</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trị</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của</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hàng</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hóa</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bù</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lại</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giá</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cả</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của</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những</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tư</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liệu</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sản</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xuất</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đã</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tiêu</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dùng</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và</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giá</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cả</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của</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sức</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lao</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động</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đã</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được</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sử</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dụng</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để</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sản</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xuất</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hàng</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hóa</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ấy</a:t>
            </a:r>
            <a:r>
              <a:rPr lang="en-US" sz="1800" i="1"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9A7CB7D9-EB98-4E2B-8A85-1131553267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6" name="TextBox 5">
            <a:extLst>
              <a:ext uri="{FF2B5EF4-FFF2-40B4-BE49-F238E27FC236}">
                <a16:creationId xmlns:a16="http://schemas.microsoft.com/office/drawing/2014/main" id="{C14C865E-E4BF-4910-B297-BA32AE3D3D9F}"/>
              </a:ext>
            </a:extLst>
          </p:cNvPr>
          <p:cNvSpPr txBox="1"/>
          <p:nvPr/>
        </p:nvSpPr>
        <p:spPr>
          <a:xfrm>
            <a:off x="1199775" y="3150144"/>
            <a:ext cx="6871329" cy="861774"/>
          </a:xfrm>
          <a:prstGeom prst="rect">
            <a:avLst/>
          </a:prstGeom>
          <a:noFill/>
        </p:spPr>
        <p:txBody>
          <a:bodyPr wrap="square">
            <a:spAutoFit/>
          </a:bodyPr>
          <a:lstStyle/>
          <a:p>
            <a:pPr algn="just" eaLnBrk="1" hangingPunct="1">
              <a:spcBef>
                <a:spcPct val="50000"/>
              </a:spcBef>
              <a:defRPr/>
            </a:pPr>
            <a:r>
              <a:rPr lang="en-US" sz="2000" dirty="0">
                <a:latin typeface="Times New Roman" pitchFamily="18" charset="0"/>
                <a:cs typeface="Times New Roman" pitchFamily="18" charset="0"/>
              </a:rPr>
              <a:t>Chi </a:t>
            </a:r>
            <a:r>
              <a:rPr lang="en-US" sz="2000" dirty="0" err="1">
                <a:latin typeface="Times New Roman" pitchFamily="18" charset="0"/>
                <a:cs typeface="Times New Roman" pitchFamily="18" charset="0"/>
              </a:rPr>
              <a:t>phí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xuất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a:t>
            </a:r>
            <a:r>
              <a:rPr lang="en-US" sz="2000" dirty="0">
                <a:latin typeface="Times New Roman" pitchFamily="18" charset="0"/>
                <a:cs typeface="Times New Roman" pitchFamily="18" charset="0"/>
              </a:rPr>
              <a:t> ban </a:t>
            </a:r>
            <a:r>
              <a:rPr lang="en-US" sz="2000" dirty="0" err="1">
                <a:latin typeface="Times New Roman" pitchFamily="18" charset="0"/>
                <a:cs typeface="Times New Roman" pitchFamily="18" charset="0"/>
              </a:rPr>
              <a:t>đầu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K . </a:t>
            </a:r>
          </a:p>
          <a:p>
            <a:pPr algn="just" eaLnBrk="1" hangingPunct="1">
              <a:spcBef>
                <a:spcPct val="50000"/>
              </a:spcBef>
              <a:defRPr/>
            </a:pP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K = C + V</a:t>
            </a:r>
          </a:p>
        </p:txBody>
      </p:sp>
    </p:spTree>
    <p:extLst>
      <p:ext uri="{BB962C8B-B14F-4D97-AF65-F5344CB8AC3E}">
        <p14:creationId xmlns:p14="http://schemas.microsoft.com/office/powerpoint/2010/main" val="254859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D0D3FB1-28F7-004E-8EDD-4B53487241B1}"/>
                  </a:ext>
                </a:extLst>
              </p:cNvPr>
              <p:cNvSpPr>
                <a:spLocks noGrp="1"/>
              </p:cNvSpPr>
              <p:nvPr>
                <p:ph type="body" idx="1"/>
              </p:nvPr>
            </p:nvSpPr>
            <p:spPr/>
            <p:txBody>
              <a:bodyPr/>
              <a:lstStyle/>
              <a:p>
                <a:pPr marL="0" indent="0">
                  <a:buNone/>
                </a:pPr>
                <a:r>
                  <a:rPr lang="vi-VN" dirty="0"/>
                  <a:t>N</a:t>
                </a:r>
                <a14:m>
                  <m:oMath xmlns:m="http://schemas.openxmlformats.org/officeDocument/2006/math">
                    <m:r>
                      <a:rPr lang="vi-VN">
                        <a:latin typeface="Cambria Math" panose="02040503050406030204" pitchFamily="18" charset="0"/>
                      </a:rPr>
                      <m:t>=</m:t>
                    </m:r>
                    <m:f>
                      <m:fPr>
                        <m:ctrlPr>
                          <a:rPr lang="en-US" i="1">
                            <a:latin typeface="Cambria Math" panose="02040503050406030204" pitchFamily="18" charset="0"/>
                          </a:rPr>
                        </m:ctrlPr>
                      </m:fPr>
                      <m:num>
                        <m:r>
                          <m:rPr>
                            <m:sty m:val="p"/>
                          </m:rPr>
                          <a:rPr lang="vi-VN" i="1">
                            <a:latin typeface="Cambria Math" panose="02040503050406030204" pitchFamily="18" charset="0"/>
                          </a:rPr>
                          <m:t>V</m:t>
                        </m:r>
                      </m:num>
                      <m:den>
                        <m:r>
                          <m:rPr>
                            <m:sty m:val="p"/>
                          </m:rPr>
                          <a:rPr lang="vi-VN" i="1">
                            <a:latin typeface="Cambria Math" panose="02040503050406030204" pitchFamily="18" charset="0"/>
                          </a:rPr>
                          <m:t>v</m:t>
                        </m:r>
                      </m:den>
                    </m:f>
                    <m:r>
                      <a:rPr lang="vi-VN" i="1">
                        <a:latin typeface="Cambria Math" panose="02040503050406030204" pitchFamily="18" charset="0"/>
                      </a:rPr>
                      <m:t> </m:t>
                    </m:r>
                    <m:r>
                      <a:rPr lang="vi-VN" i="1">
                        <a:latin typeface="Cambria Math" panose="02040503050406030204" pitchFamily="18" charset="0"/>
                      </a:rPr>
                      <m:t> </m:t>
                    </m:r>
                  </m:oMath>
                </a14:m>
                <a:endParaRPr lang="vi-VN" dirty="0"/>
              </a:p>
              <a:p>
                <a:pPr marL="0" indent="0">
                  <a:buNone/>
                </a:pP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a:t>
                </a: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dirty="0">
                    <a:latin typeface="Times New Roman" panose="02020603050405020304" pitchFamily="18" charset="0"/>
                    <a:cs typeface="Times New Roman" panose="02020603050405020304" pitchFamily="18" charset="0"/>
                  </a:rPr>
                  <a:t>Wm = V + M</a:t>
                </a:r>
              </a:p>
              <a:p>
                <a:pPr marL="76200" indent="0">
                  <a:buNone/>
                </a:pPr>
                <a:r>
                  <a:rPr lang="en-US" dirty="0">
                    <a:latin typeface="Times New Roman" panose="02020603050405020304" pitchFamily="18" charset="0"/>
                    <a:cs typeface="Times New Roman" panose="02020603050405020304" pitchFamily="18" charset="0"/>
                  </a:rPr>
                  <a:t>Wm: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endParaRPr lang="en-US" dirty="0">
                  <a:latin typeface="Times New Roman" panose="02020603050405020304" pitchFamily="18" charset="0"/>
                  <a:cs typeface="Times New Roman" panose="02020603050405020304" pitchFamily="18" charset="0"/>
                </a:endParaRPr>
              </a:p>
              <a:p>
                <a:pPr marL="76200" indent="0">
                  <a:buNone/>
                </a:pPr>
                <a:endParaRPr lang="en-US" dirty="0"/>
              </a:p>
            </p:txBody>
          </p:sp>
        </mc:Choice>
        <mc:Fallback>
          <p:sp>
            <p:nvSpPr>
              <p:cNvPr id="3" name="Text Placeholder 2">
                <a:extLst>
                  <a:ext uri="{FF2B5EF4-FFF2-40B4-BE49-F238E27FC236}">
                    <a16:creationId xmlns:a16="http://schemas.microsoft.com/office/drawing/2014/main" id="{BD0D3FB1-28F7-004E-8EDD-4B53487241B1}"/>
                  </a:ext>
                </a:extLst>
              </p:cNvPr>
              <p:cNvSpPr>
                <a:spLocks noGrp="1" noRot="1" noChangeAspect="1" noMove="1" noResize="1" noEditPoints="1" noAdjustHandles="1" noChangeArrowheads="1" noChangeShapeType="1" noTextEdit="1"/>
              </p:cNvSpPr>
              <p:nvPr>
                <p:ph type="body" idx="1"/>
              </p:nvPr>
            </p:nvSpPr>
            <p:spPr>
              <a:blipFill>
                <a:blip r:embed="rId2"/>
                <a:stretch>
                  <a:fillRect l="-2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FC9740-B79E-2B44-89F6-59F9B0C9B76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81086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704991-C003-EE4A-AA08-709859ED7AA6}"/>
              </a:ext>
            </a:extLst>
          </p:cNvPr>
          <p:cNvSpPr>
            <a:spLocks noGrp="1"/>
          </p:cNvSpPr>
          <p:nvPr>
            <p:ph type="body" idx="1"/>
          </p:nvPr>
        </p:nvSpPr>
        <p:spPr>
          <a:xfrm>
            <a:off x="804672" y="1417320"/>
            <a:ext cx="7635240" cy="3072480"/>
          </a:xfrm>
        </p:spPr>
        <p:txBody>
          <a:bodyPr/>
          <a:lstStyle/>
          <a:p>
            <a:pPr marL="0" indent="0" algn="just">
              <a:buNone/>
            </a:pP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may </a:t>
            </a:r>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10.000 USD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50 USD.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20.000 USD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a:t>
            </a:r>
            <a:endParaRPr lang="en-US" dirty="0"/>
          </a:p>
        </p:txBody>
      </p:sp>
      <p:sp>
        <p:nvSpPr>
          <p:cNvPr id="4" name="Slide Number Placeholder 3">
            <a:extLst>
              <a:ext uri="{FF2B5EF4-FFF2-40B4-BE49-F238E27FC236}">
                <a16:creationId xmlns:a16="http://schemas.microsoft.com/office/drawing/2014/main" id="{EC3DFF38-3559-E64F-A8CD-559F6615FE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20324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DF338F-D87B-7F40-B1F3-DB218AC39EE0}"/>
              </a:ext>
            </a:extLst>
          </p:cNvPr>
          <p:cNvSpPr>
            <a:spLocks noGrp="1"/>
          </p:cNvSpPr>
          <p:nvPr>
            <p:ph type="body" idx="1"/>
          </p:nvPr>
        </p:nvSpPr>
        <p:spPr/>
        <p:txBody>
          <a:bodyPr/>
          <a:lstStyle/>
          <a:p>
            <a:pPr marL="0" indent="0">
              <a:buNone/>
            </a:pPr>
            <a:r>
              <a:rPr lang="en-US" dirty="0">
                <a:latin typeface="Times New Roman" panose="02020603050405020304" pitchFamily="18" charset="0"/>
                <a:cs typeface="Times New Roman" panose="02020603050405020304" pitchFamily="18" charset="0"/>
              </a:rPr>
              <a:t>N = 200 </a:t>
            </a:r>
            <a:r>
              <a:rPr lang="en-US" dirty="0" err="1">
                <a:latin typeface="Times New Roman" panose="02020603050405020304" pitchFamily="18" charset="0"/>
                <a:cs typeface="Times New Roman" panose="02020603050405020304" pitchFamily="18" charset="0"/>
              </a:rPr>
              <a:t>người</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K= C + V = 30.000 USD</a:t>
            </a:r>
          </a:p>
          <a:p>
            <a:pPr marL="0" indent="0">
              <a:buNone/>
            </a:pPr>
            <a:r>
              <a:rPr lang="en-US" dirty="0">
                <a:latin typeface="Times New Roman" panose="02020603050405020304" pitchFamily="18" charset="0"/>
                <a:cs typeface="Times New Roman" panose="02020603050405020304" pitchFamily="18" charset="0"/>
              </a:rPr>
              <a:t>M = C = 20.000 USD  </a:t>
            </a:r>
          </a:p>
          <a:p>
            <a:pPr marL="0" indent="0">
              <a:buNone/>
            </a:pPr>
            <a:r>
              <a:rPr lang="en-US" dirty="0">
                <a:latin typeface="Times New Roman" panose="02020603050405020304" pitchFamily="18" charset="0"/>
                <a:cs typeface="Times New Roman" panose="02020603050405020304" pitchFamily="18" charset="0"/>
              </a:rPr>
              <a:t>Wm= V + M = 30.000 USD</a:t>
            </a:r>
            <a:endParaRPr lang="en-US" dirty="0"/>
          </a:p>
        </p:txBody>
      </p:sp>
      <p:sp>
        <p:nvSpPr>
          <p:cNvPr id="4" name="Slide Number Placeholder 3">
            <a:extLst>
              <a:ext uri="{FF2B5EF4-FFF2-40B4-BE49-F238E27FC236}">
                <a16:creationId xmlns:a16="http://schemas.microsoft.com/office/drawing/2014/main" id="{546BD1DC-3341-4E4C-9A3F-DB76481ECC1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47377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EDC9-2EAD-4474-A446-C2C2E77194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3.1.2.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nhuận</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C6D493F-D80D-483D-913D-47EDB3F3C1DA}"/>
              </a:ext>
            </a:extLst>
          </p:cNvPr>
          <p:cNvSpPr>
            <a:spLocks noGrp="1"/>
          </p:cNvSpPr>
          <p:nvPr>
            <p:ph type="body" idx="1"/>
          </p:nvPr>
        </p:nvSpPr>
        <p:spPr>
          <a:xfrm>
            <a:off x="1207963" y="1425964"/>
            <a:ext cx="6728073" cy="3639812"/>
          </a:xfrm>
        </p:spPr>
        <p:txBody>
          <a:bodyPr/>
          <a:lstStyle/>
          <a:p>
            <a:r>
              <a:rPr lang="en-US" sz="1800" dirty="0">
                <a:latin typeface="Times New Roman" panose="02020603050405020304" pitchFamily="18" charset="0"/>
                <a:cs typeface="Times New Roman" panose="02020603050405020304" pitchFamily="18" charset="0"/>
              </a:rPr>
              <a:t>Gi</a:t>
            </a:r>
            <a:r>
              <a:rPr lang="vi-VN" sz="1800" dirty="0">
                <a:latin typeface="Times New Roman" panose="02020603050405020304" pitchFamily="18" charset="0"/>
                <a:cs typeface="Times New Roman" panose="02020603050405020304" pitchFamily="18" charset="0"/>
              </a:rPr>
              <a:t>ữa gi</a:t>
            </a:r>
            <a:r>
              <a:rPr lang="en-US" sz="1800" dirty="0">
                <a:latin typeface="Times New Roman" panose="02020603050405020304" pitchFamily="18" charset="0"/>
                <a:cs typeface="Times New Roman" panose="02020603050405020304" pitchFamily="18" charset="0"/>
              </a:rPr>
              <a:t>á tr</a:t>
            </a:r>
            <a:r>
              <a:rPr lang="vi-VN" sz="1800" dirty="0">
                <a:latin typeface="Times New Roman" panose="02020603050405020304" pitchFamily="18" charset="0"/>
                <a:cs typeface="Times New Roman" panose="02020603050405020304" pitchFamily="18" charset="0"/>
              </a:rPr>
              <a:t>ị h</a:t>
            </a:r>
            <a:r>
              <a:rPr lang="it-IT" sz="1800" dirty="0" err="1">
                <a:latin typeface="Times New Roman" panose="02020603050405020304" pitchFamily="18" charset="0"/>
                <a:cs typeface="Times New Roman" panose="02020603050405020304" pitchFamily="18" charset="0"/>
              </a:rPr>
              <a:t>àng</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hóa</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W</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và</a:t>
            </a:r>
            <a:r>
              <a:rPr lang="it-IT" sz="1800" dirty="0">
                <a:latin typeface="Times New Roman" panose="02020603050405020304" pitchFamily="18" charset="0"/>
                <a:cs typeface="Times New Roman" panose="02020603050405020304" pitchFamily="18" charset="0"/>
              </a:rPr>
              <a:t> chi phí s</a:t>
            </a:r>
            <a:r>
              <a:rPr lang="vi-VN" sz="1800" dirty="0">
                <a:latin typeface="Times New Roman" panose="02020603050405020304" pitchFamily="18" charset="0"/>
                <a:cs typeface="Times New Roman" panose="02020603050405020304" pitchFamily="18" charset="0"/>
              </a:rPr>
              <a:t>ản xuất (C+V) lu</a:t>
            </a:r>
            <a:r>
              <a:rPr lang="en-US" sz="1800" dirty="0" err="1">
                <a:latin typeface="Times New Roman" panose="02020603050405020304" pitchFamily="18" charset="0"/>
                <a:cs typeface="Times New Roman" panose="02020603050405020304" pitchFamily="18" charset="0"/>
              </a:rPr>
              <a:t>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m</a:t>
            </a:r>
            <a:r>
              <a:rPr lang="vi-VN" sz="1800" dirty="0">
                <a:latin typeface="Times New Roman" panose="02020603050405020304" pitchFamily="18" charset="0"/>
                <a:cs typeface="Times New Roman" panose="02020603050405020304" pitchFamily="18" charset="0"/>
              </a:rPr>
              <a:t>ột khoảng ch</a:t>
            </a:r>
            <a:r>
              <a:rPr lang="en-US" sz="1800" dirty="0" err="1">
                <a:latin typeface="Times New Roman" panose="02020603050405020304" pitchFamily="18" charset="0"/>
                <a:cs typeface="Times New Roman" panose="02020603050405020304" pitchFamily="18" charset="0"/>
              </a:rPr>
              <a:t>ênh</a:t>
            </a:r>
            <a:r>
              <a:rPr lang="en-US"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ệch, đ</a:t>
            </a:r>
            <a:r>
              <a:rPr lang="fr-FR" sz="1800" dirty="0">
                <a:latin typeface="Times New Roman" panose="02020603050405020304" pitchFamily="18" charset="0"/>
                <a:cs typeface="Times New Roman" panose="02020603050405020304" pitchFamily="18" charset="0"/>
              </a:rPr>
              <a:t>ó là “M”. </a:t>
            </a:r>
            <a:r>
              <a:rPr lang="fr-FR" sz="1800" dirty="0" err="1">
                <a:latin typeface="Times New Roman" panose="02020603050405020304" pitchFamily="18" charset="0"/>
                <a:cs typeface="Times New Roman" panose="02020603050405020304" pitchFamily="18" charset="0"/>
              </a:rPr>
              <a:t>Nó</a:t>
            </a:r>
            <a:r>
              <a:rPr lang="fr-FR" sz="1800" dirty="0">
                <a:latin typeface="Times New Roman" panose="02020603050405020304" pitchFamily="18" charset="0"/>
                <a:cs typeface="Times New Roman" panose="02020603050405020304" pitchFamily="18" charset="0"/>
              </a:rPr>
              <a:t> là “</a:t>
            </a:r>
            <a:r>
              <a:rPr lang="fr-FR" sz="1800" dirty="0" err="1">
                <a:latin typeface="Times New Roman" panose="02020603050405020304" pitchFamily="18" charset="0"/>
                <a:cs typeface="Times New Roman" panose="02020603050405020304" pitchFamily="18" charset="0"/>
              </a:rPr>
              <a:t>lãi</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hay</a:t>
            </a:r>
            <a:r>
              <a:rPr lang="fr-FR"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ợi nhuận”.</a:t>
            </a:r>
          </a:p>
          <a:p>
            <a:pPr marL="76200" indent="0" algn="ctr">
              <a:buNone/>
            </a:pPr>
            <a:r>
              <a:rPr lang="vi-VN" sz="2800" b="1" dirty="0">
                <a:latin typeface="Times New Roman" panose="02020603050405020304" pitchFamily="18" charset="0"/>
                <a:cs typeface="Times New Roman" panose="02020603050405020304" pitchFamily="18" charset="0"/>
              </a:rPr>
              <a:t>W = C + V + M</a:t>
            </a:r>
          </a:p>
          <a:p>
            <a:r>
              <a:rPr lang="vi-VN" sz="1800" dirty="0">
                <a:latin typeface="Times New Roman" panose="02020603050405020304" pitchFamily="18" charset="0"/>
                <a:cs typeface="Times New Roman" panose="02020603050405020304" pitchFamily="18" charset="0"/>
              </a:rPr>
              <a:t>Gi</a:t>
            </a:r>
            <a:r>
              <a:rPr lang="en-US" sz="1800" dirty="0">
                <a:latin typeface="Times New Roman" panose="02020603050405020304" pitchFamily="18" charset="0"/>
                <a:cs typeface="Times New Roman" panose="02020603050405020304" pitchFamily="18" charset="0"/>
              </a:rPr>
              <a:t>á tr</a:t>
            </a:r>
            <a:r>
              <a:rPr lang="vi-VN" sz="1800" dirty="0">
                <a:latin typeface="Times New Roman" panose="02020603050405020304" pitchFamily="18" charset="0"/>
                <a:cs typeface="Times New Roman" panose="02020603050405020304" pitchFamily="18" charset="0"/>
              </a:rPr>
              <a:t>ị thặng dư được so với to</a:t>
            </a:r>
            <a:r>
              <a:rPr lang="en-US" sz="1800" dirty="0" err="1">
                <a:latin typeface="Times New Roman" panose="02020603050405020304" pitchFamily="18" charset="0"/>
                <a:cs typeface="Times New Roman" panose="02020603050405020304" pitchFamily="18" charset="0"/>
              </a:rPr>
              <a:t>àn</a:t>
            </a:r>
            <a:r>
              <a:rPr lang="en-US" sz="1800" dirty="0">
                <a:latin typeface="Times New Roman" panose="02020603050405020304" pitchFamily="18" charset="0"/>
                <a:cs typeface="Times New Roman" panose="02020603050405020304" pitchFamily="18" charset="0"/>
              </a:rPr>
              <a:t> b</a:t>
            </a:r>
            <a:r>
              <a:rPr lang="vi-VN" sz="1800" dirty="0">
                <a:latin typeface="Times New Roman" panose="02020603050405020304" pitchFamily="18" charset="0"/>
                <a:cs typeface="Times New Roman" panose="02020603050405020304" pitchFamily="18" charset="0"/>
              </a:rPr>
              <a:t>ộ tư bản ứng trước, được quan niệm l</a:t>
            </a:r>
            <a:r>
              <a:rPr lang="en-US" sz="1800" dirty="0">
                <a:latin typeface="Times New Roman" panose="02020603050405020304" pitchFamily="18" charset="0"/>
                <a:cs typeface="Times New Roman" panose="02020603050405020304" pitchFamily="18" charset="0"/>
              </a:rPr>
              <a:t>à “con đ</a:t>
            </a:r>
            <a:r>
              <a:rPr lang="vi-VN" sz="1800" dirty="0">
                <a:latin typeface="Times New Roman" panose="02020603050405020304" pitchFamily="18" charset="0"/>
                <a:cs typeface="Times New Roman" panose="02020603050405020304" pitchFamily="18" charset="0"/>
              </a:rPr>
              <a:t>ẻ”</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của tư bản ứng trước sẽ mang h</a:t>
            </a:r>
            <a:r>
              <a:rPr lang="en-US" sz="1800" dirty="0" err="1">
                <a:latin typeface="Times New Roman" panose="02020603050405020304" pitchFamily="18" charset="0"/>
                <a:cs typeface="Times New Roman" panose="02020603050405020304" pitchFamily="18" charset="0"/>
              </a:rPr>
              <a:t>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t>
            </a:r>
            <a:r>
              <a:rPr lang="vi-VN" sz="1800" dirty="0">
                <a:latin typeface="Times New Roman" panose="02020603050405020304" pitchFamily="18" charset="0"/>
                <a:cs typeface="Times New Roman" panose="02020603050405020304" pitchFamily="18" charset="0"/>
              </a:rPr>
              <a:t>ức chuyển ho</a:t>
            </a:r>
            <a:r>
              <a:rPr lang="en-US" sz="1800" dirty="0">
                <a:latin typeface="Times New Roman" panose="02020603050405020304" pitchFamily="18" charset="0"/>
                <a:cs typeface="Times New Roman" panose="02020603050405020304" pitchFamily="18" charset="0"/>
              </a:rPr>
              <a:t>á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ợi nhuận. K</a:t>
            </a:r>
            <a:r>
              <a:rPr lang="en-US" sz="1800" dirty="0">
                <a:latin typeface="Times New Roman" panose="02020603050405020304" pitchFamily="18" charset="0"/>
                <a:cs typeface="Times New Roman" panose="02020603050405020304" pitchFamily="18" charset="0"/>
              </a:rPr>
              <a:t>ý hi</a:t>
            </a:r>
            <a:r>
              <a:rPr lang="vi-VN" sz="1800" dirty="0">
                <a:latin typeface="Times New Roman" panose="02020603050405020304" pitchFamily="18" charset="0"/>
                <a:cs typeface="Times New Roman" panose="02020603050405020304" pitchFamily="18" charset="0"/>
              </a:rPr>
              <a:t>ệu “P”. </a:t>
            </a:r>
          </a:p>
          <a:p>
            <a:pPr marL="76200" indent="0">
              <a:buNone/>
            </a:pPr>
            <a:r>
              <a:rPr lang="vi-VN" sz="1800" dirty="0">
                <a:latin typeface="Times New Roman" panose="02020603050405020304" pitchFamily="18" charset="0"/>
                <a:cs typeface="Times New Roman" panose="02020603050405020304" pitchFamily="18" charset="0"/>
              </a:rPr>
              <a:t>P = M + Mc, P = (W + Mc)_ – K </a:t>
            </a:r>
          </a:p>
          <a:p>
            <a:pPr marL="76200" indent="0">
              <a:buNone/>
            </a:pPr>
            <a:r>
              <a:rPr lang="vi-VN" sz="1800" dirty="0">
                <a:latin typeface="Times New Roman" panose="02020603050405020304" pitchFamily="18" charset="0"/>
                <a:cs typeface="Times New Roman" panose="02020603050405020304" pitchFamily="18" charset="0"/>
              </a:rPr>
              <a:t>Mc: chênh lệch giá cả so với giá trị. </a:t>
            </a:r>
          </a:p>
          <a:p>
            <a:pPr marL="76200" indent="0">
              <a:buNone/>
            </a:pPr>
            <a:r>
              <a:rPr lang="vi-VN" sz="1800" dirty="0">
                <a:latin typeface="Times New Roman" panose="02020603050405020304" pitchFamily="18" charset="0"/>
                <a:cs typeface="Times New Roman" panose="02020603050405020304" pitchFamily="18" charset="0"/>
              </a:rPr>
              <a:t>Khi ở điều kiện giá trị = giá cả thì P = W - K</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B2C09B-B182-4F87-AB3A-52236B15FE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56820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877732-C027-A949-A9B5-7347D5E83A2D}"/>
              </a:ext>
            </a:extLst>
          </p:cNvPr>
          <p:cNvSpPr>
            <a:spLocks noGrp="1"/>
          </p:cNvSpPr>
          <p:nvPr>
            <p:ph type="body" idx="1"/>
          </p:nvPr>
        </p:nvSpPr>
        <p:spPr/>
        <p:txBody>
          <a:bodyPr/>
          <a:lstStyle/>
          <a:p>
            <a:pPr marL="76200" indent="0" algn="just">
              <a:buNone/>
            </a:pP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10.000 USD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7.000 USD, </a:t>
            </a:r>
            <a:r>
              <a:rPr lang="en-US" dirty="0" err="1">
                <a:latin typeface="Times New Roman" panose="02020603050405020304" pitchFamily="18" charset="0"/>
                <a:cs typeface="Times New Roman" panose="02020603050405020304" pitchFamily="18" charset="0"/>
              </a:rPr>
              <a:t>khấu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3.000 USD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20.000 USD.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a:t>
            </a:r>
            <a:endParaRPr lang="en-US" dirty="0"/>
          </a:p>
        </p:txBody>
      </p:sp>
      <p:sp>
        <p:nvSpPr>
          <p:cNvPr id="4" name="Slide Number Placeholder 3">
            <a:extLst>
              <a:ext uri="{FF2B5EF4-FFF2-40B4-BE49-F238E27FC236}">
                <a16:creationId xmlns:a16="http://schemas.microsoft.com/office/drawing/2014/main" id="{6877D9AA-0370-CF4B-A2EE-7A8DF2550A9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50409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7E90E3-D6A3-CD41-9E05-3F9765474400}"/>
              </a:ext>
            </a:extLst>
          </p:cNvPr>
          <p:cNvSpPr>
            <a:spLocks noGrp="1"/>
          </p:cNvSpPr>
          <p:nvPr>
            <p:ph type="body" idx="1"/>
          </p:nvPr>
        </p:nvSpPr>
        <p:spPr>
          <a:xfrm>
            <a:off x="1730127" y="1288804"/>
            <a:ext cx="6499474" cy="3603236"/>
          </a:xfrm>
        </p:spPr>
        <p:txBody>
          <a:bodyPr/>
          <a:lstStyle/>
          <a:p>
            <a:pPr marL="0" indent="0">
              <a:buNone/>
            </a:pPr>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V = 10.000 USD</a:t>
            </a:r>
          </a:p>
          <a:p>
            <a:pPr marL="0" indent="0">
              <a:buNone/>
            </a:pPr>
            <a:r>
              <a:rPr lang="en-US" dirty="0">
                <a:latin typeface="Times New Roman" panose="02020603050405020304" pitchFamily="18" charset="0"/>
                <a:cs typeface="Times New Roman" panose="02020603050405020304" pitchFamily="18" charset="0"/>
              </a:rPr>
              <a:t>C = 3.000 + 7.000 = 10.000 USD</a:t>
            </a:r>
          </a:p>
          <a:p>
            <a:pPr marL="0" indent="0">
              <a:buNone/>
            </a:pPr>
            <a:r>
              <a:rPr lang="en-US" dirty="0">
                <a:latin typeface="Times New Roman" panose="02020603050405020304" pitchFamily="18" charset="0"/>
                <a:cs typeface="Times New Roman" panose="02020603050405020304" pitchFamily="18" charset="0"/>
              </a:rPr>
              <a:t>M = 20.000 USD</a:t>
            </a:r>
          </a:p>
          <a:p>
            <a:pPr marL="0" indent="0">
              <a:buNone/>
            </a:pPr>
            <a:r>
              <a:rPr lang="en-US" dirty="0">
                <a:latin typeface="Times New Roman" panose="02020603050405020304" pitchFamily="18" charset="0"/>
                <a:cs typeface="Times New Roman" panose="02020603050405020304" pitchFamily="18" charset="0"/>
              </a:rPr>
              <a:t>W = ? </a:t>
            </a:r>
          </a:p>
          <a:p>
            <a:pPr marL="0" indent="0">
              <a:buNone/>
            </a:pPr>
            <a:r>
              <a:rPr lang="en-US" dirty="0">
                <a:latin typeface="Times New Roman" panose="02020603050405020304" pitchFamily="18" charset="0"/>
                <a:cs typeface="Times New Roman" panose="02020603050405020304" pitchFamily="18" charset="0"/>
              </a:rPr>
              <a:t>W = C + V + M = 40.000 USD</a:t>
            </a:r>
          </a:p>
          <a:p>
            <a:pPr marL="0" indent="0">
              <a:buNone/>
            </a:pP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a:t>
            </a:r>
          </a:p>
          <a:p>
            <a:pPr marL="76200" indent="0">
              <a:buNone/>
            </a:pPr>
            <a:endParaRPr lang="en-US" dirty="0"/>
          </a:p>
        </p:txBody>
      </p:sp>
      <p:sp>
        <p:nvSpPr>
          <p:cNvPr id="4" name="Slide Number Placeholder 3">
            <a:extLst>
              <a:ext uri="{FF2B5EF4-FFF2-40B4-BE49-F238E27FC236}">
                <a16:creationId xmlns:a16="http://schemas.microsoft.com/office/drawing/2014/main" id="{49F40E4C-C804-584F-8001-B5D4CE52801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140881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D7BF-636C-424B-9E74-789A9BC1B836}"/>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3.1.3. </a:t>
            </a:r>
            <a:r>
              <a:rPr lang="en-US" sz="2400" b="1" dirty="0" err="1">
                <a:latin typeface="Times New Roman" panose="02020603050405020304" pitchFamily="18" charset="0"/>
                <a:cs typeface="Times New Roman" panose="02020603050405020304" pitchFamily="18" charset="0"/>
              </a:rPr>
              <a:t>Tỷ</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suất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nhuận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hưởng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tỷ</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suất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nhuận</a:t>
            </a:r>
            <a:endParaRPr 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22744ED-C11D-4761-86DA-2F4B991C408B}"/>
                  </a:ext>
                </a:extLst>
              </p:cNvPr>
              <p:cNvSpPr>
                <a:spLocks noGrp="1"/>
              </p:cNvSpPr>
              <p:nvPr>
                <p:ph type="body" idx="1"/>
              </p:nvPr>
            </p:nvSpPr>
            <p:spPr>
              <a:xfrm>
                <a:off x="1199775" y="1599700"/>
                <a:ext cx="6650700" cy="3423404"/>
              </a:xfrm>
            </p:spPr>
            <p:txBody>
              <a:bodyPr/>
              <a:lstStyle/>
              <a:p>
                <a:r>
                  <a:rPr lang="en-US" dirty="0">
                    <a:latin typeface="Times New Roman" panose="02020603050405020304" pitchFamily="18" charset="0"/>
                    <a:cs typeface="Times New Roman" panose="02020603050405020304" pitchFamily="18" charset="0"/>
                  </a:rPr>
                  <a:t>Tỷ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P’)</a:t>
                </a:r>
              </a:p>
              <a:p>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a:p>
                <a:pPr marL="76200" indent="0">
                  <a:buNone/>
                </a:pPr>
                <a:r>
                  <a:rPr lang="en-US" dirty="0">
                    <a:latin typeface="Times New Roman" panose="02020603050405020304" pitchFamily="18" charset="0"/>
                    <a:cs typeface="Times New Roman" panose="02020603050405020304" pitchFamily="18" charset="0"/>
                  </a:rPr>
                  <a:t>P’ = </a:t>
                </a:r>
                <a14:m>
                  <m:oMath xmlns:m="http://schemas.openxmlformats.org/officeDocument/2006/math">
                    <m:f>
                      <m:fPr>
                        <m:ctrlPr>
                          <a:rPr lang="en-US" i="1">
                            <a:latin typeface="Cambria Math" panose="02040503050406030204" pitchFamily="18" charset="0"/>
                          </a:rPr>
                        </m:ctrlPr>
                      </m:fPr>
                      <m:num>
                        <m:r>
                          <m:rPr>
                            <m:sty m:val="p"/>
                          </m:rPr>
                          <a:rPr lang="vi-VN" i="1" smtClean="0">
                            <a:latin typeface="Cambria Math" panose="02040503050406030204" pitchFamily="18" charset="0"/>
                          </a:rPr>
                          <m:t>P</m:t>
                        </m:r>
                      </m:num>
                      <m:den>
                        <m:r>
                          <m:rPr>
                            <m:sty m:val="p"/>
                          </m:rPr>
                          <a:rPr lang="vi-VN" i="1">
                            <a:latin typeface="Cambria Math" panose="02040503050406030204" pitchFamily="18" charset="0"/>
                          </a:rPr>
                          <m:t>K</m:t>
                        </m:r>
                      </m:den>
                    </m:f>
                    <m:r>
                      <a:rPr lang="vi-VN" b="0" i="1" smtClean="0">
                        <a:latin typeface="Cambria Math" panose="02040503050406030204" pitchFamily="18" charset="0"/>
                      </a:rPr>
                      <m:t> .</m:t>
                    </m:r>
                    <m:r>
                      <a:rPr lang="vi-VN" i="1">
                        <a:latin typeface="Cambria Math" panose="02040503050406030204" pitchFamily="18" charset="0"/>
                      </a:rPr>
                      <m:t> </m:t>
                    </m:r>
                    <m:r>
                      <a:rPr lang="vi-VN" b="0" i="1" smtClean="0">
                        <a:latin typeface="Cambria Math" panose="02040503050406030204" pitchFamily="18" charset="0"/>
                      </a:rPr>
                      <m:t> 100%</m:t>
                    </m:r>
                    <m:r>
                      <a:rPr lang="vi-VN"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F22744ED-C11D-4761-86DA-2F4B991C408B}"/>
                  </a:ext>
                </a:extLst>
              </p:cNvPr>
              <p:cNvSpPr>
                <a:spLocks noGrp="1" noRot="1" noChangeAspect="1" noMove="1" noResize="1" noEditPoints="1" noAdjustHandles="1" noChangeArrowheads="1" noChangeShapeType="1" noTextEdit="1"/>
              </p:cNvSpPr>
              <p:nvPr>
                <p:ph type="body" idx="1"/>
              </p:nvPr>
            </p:nvSpPr>
            <p:spPr>
              <a:xfrm>
                <a:off x="1199775" y="1599700"/>
                <a:ext cx="6650700" cy="3423404"/>
              </a:xfrm>
              <a:blipFill>
                <a:blip r:embed="rId2"/>
                <a:stretch>
                  <a:fillRect l="-1714" t="-369" r="-952" b="-44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BBCEE3-BD48-44B9-86F3-71E469A017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9867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FBBB-19E9-4896-BC2E-C9069F3B38B9}"/>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ảnh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hưởng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tỷ</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nhuận</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957904-58A9-4AE8-ADF1-554399E9950B}"/>
              </a:ext>
            </a:extLst>
          </p:cNvPr>
          <p:cNvSpPr>
            <a:spLocks noGrp="1"/>
          </p:cNvSpPr>
          <p:nvPr>
            <p:ph type="body" idx="1"/>
          </p:nvPr>
        </p:nvSpPr>
        <p:spPr/>
        <p:txBody>
          <a:bodyPr/>
          <a:lstStyle/>
          <a:p>
            <a:r>
              <a:rPr lang="vi-VN" dirty="0">
                <a:latin typeface="+mj-lt"/>
              </a:rPr>
              <a:t>Tỷ suất giá trị thặng dư → đồng biến. </a:t>
            </a:r>
            <a:endParaRPr lang="en-US" dirty="0">
              <a:latin typeface="+mj-lt"/>
            </a:endParaRPr>
          </a:p>
          <a:p>
            <a:r>
              <a:rPr lang="vi-VN" dirty="0">
                <a:latin typeface="+mj-lt"/>
              </a:rPr>
              <a:t>Cấu tạo hữu cơ của tư bản (C/V) </a:t>
            </a:r>
            <a:r>
              <a:rPr lang="vi-VN">
                <a:latin typeface="+mj-lt"/>
              </a:rPr>
              <a:t>→ nghịch </a:t>
            </a:r>
            <a:r>
              <a:rPr lang="vi-VN" dirty="0">
                <a:latin typeface="+mj-lt"/>
              </a:rPr>
              <a:t>biến. </a:t>
            </a:r>
            <a:endParaRPr lang="en-US" dirty="0">
              <a:latin typeface="+mj-lt"/>
            </a:endParaRPr>
          </a:p>
          <a:p>
            <a:r>
              <a:rPr lang="vi-VN" dirty="0">
                <a:latin typeface="+mj-lt"/>
              </a:rPr>
              <a:t>Tốc độ chu chuyển của tư bản → đồng biến.</a:t>
            </a:r>
            <a:endParaRPr lang="en-US" dirty="0">
              <a:latin typeface="+mj-lt"/>
            </a:endParaRPr>
          </a:p>
          <a:p>
            <a:r>
              <a:rPr lang="vi-VN" dirty="0">
                <a:latin typeface="+mj-lt"/>
              </a:rPr>
              <a:t>Tiết kiệm tư bản bất biến (C) → đồng biến.</a:t>
            </a:r>
            <a:endParaRPr lang="en-US" dirty="0">
              <a:latin typeface="+mj-lt"/>
            </a:endParaRPr>
          </a:p>
          <a:p>
            <a:r>
              <a:rPr lang="vi-VN" dirty="0">
                <a:latin typeface="+mj-lt"/>
              </a:rPr>
              <a:t>p’ có xu hướng ngày càng giảm xuống.</a:t>
            </a:r>
            <a:endParaRPr lang="en-US" dirty="0">
              <a:latin typeface="+mj-lt"/>
            </a:endParaRPr>
          </a:p>
        </p:txBody>
      </p:sp>
      <p:sp>
        <p:nvSpPr>
          <p:cNvPr id="4" name="Slide Number Placeholder 3">
            <a:extLst>
              <a:ext uri="{FF2B5EF4-FFF2-40B4-BE49-F238E27FC236}">
                <a16:creationId xmlns:a16="http://schemas.microsoft.com/office/drawing/2014/main" id="{14D17446-5741-4E70-B2A7-077B7FBC80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74109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8E48-8BE4-4F89-921C-2BC7EA095D25}"/>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lũy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171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40C3-BF33-4384-9651-0CEC4063B03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3.1.4. </a:t>
            </a:r>
            <a:r>
              <a:rPr lang="en-US" b="1" dirty="0" err="1">
                <a:latin typeface="Times New Roman" panose="02020603050405020304" pitchFamily="18" charset="0"/>
                <a:cs typeface="Times New Roman" panose="02020603050405020304" pitchFamily="18" charset="0"/>
              </a:rPr>
              <a:t>Lợi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nhuận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quân</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7713695-DC39-4B35-8815-2F9AFF455025}"/>
              </a:ext>
            </a:extLst>
          </p:cNvPr>
          <p:cNvSpPr>
            <a:spLocks noGrp="1"/>
          </p:cNvSpPr>
          <p:nvPr>
            <p:ph type="body" idx="1"/>
          </p:nvPr>
        </p:nvSpPr>
        <p:spPr>
          <a:xfrm>
            <a:off x="1246650" y="1317999"/>
            <a:ext cx="6650700" cy="2507501"/>
          </a:xfrm>
        </p:spPr>
        <p:txBody>
          <a:bodyPr/>
          <a:lstStyle/>
          <a:p>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quân</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Giả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da), </a:t>
            </a:r>
            <a:r>
              <a:rPr lang="en-US" sz="2000" dirty="0" err="1">
                <a:latin typeface="Times New Roman" panose="02020603050405020304" pitchFamily="18" charset="0"/>
                <a:cs typeface="Times New Roman" panose="02020603050405020304" pitchFamily="18" charset="0"/>
              </a:rPr>
              <a:t>vốn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thặng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chu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quân</a:t>
            </a:r>
            <a:r>
              <a:rPr lang="en-US" sz="20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C5C97932-8ABE-40D1-AB8B-BA327981F1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graphicFrame>
        <p:nvGraphicFramePr>
          <p:cNvPr id="5" name="Table 4">
            <a:extLst>
              <a:ext uri="{FF2B5EF4-FFF2-40B4-BE49-F238E27FC236}">
                <a16:creationId xmlns:a16="http://schemas.microsoft.com/office/drawing/2014/main" id="{76AC8A54-08EC-438F-A589-909003F0BED8}"/>
              </a:ext>
            </a:extLst>
          </p:cNvPr>
          <p:cNvGraphicFramePr>
            <a:graphicFrameLocks noGrp="1"/>
          </p:cNvGraphicFramePr>
          <p:nvPr>
            <p:extLst>
              <p:ext uri="{D42A27DB-BD31-4B8C-83A1-F6EECF244321}">
                <p14:modId xmlns:p14="http://schemas.microsoft.com/office/powerpoint/2010/main" val="4238176126"/>
              </p:ext>
            </p:extLst>
          </p:nvPr>
        </p:nvGraphicFramePr>
        <p:xfrm>
          <a:off x="1125303" y="3602484"/>
          <a:ext cx="7189787" cy="1541016"/>
        </p:xfrm>
        <a:graphic>
          <a:graphicData uri="http://schemas.openxmlformats.org/drawingml/2006/table">
            <a:tbl>
              <a:tblPr/>
              <a:tblGrid>
                <a:gridCol w="850270">
                  <a:extLst>
                    <a:ext uri="{9D8B030D-6E8A-4147-A177-3AD203B41FA5}">
                      <a16:colId xmlns:a16="http://schemas.microsoft.com/office/drawing/2014/main" val="1218067655"/>
                    </a:ext>
                  </a:extLst>
                </a:gridCol>
                <a:gridCol w="1125358">
                  <a:extLst>
                    <a:ext uri="{9D8B030D-6E8A-4147-A177-3AD203B41FA5}">
                      <a16:colId xmlns:a16="http://schemas.microsoft.com/office/drawing/2014/main" val="1892540099"/>
                    </a:ext>
                  </a:extLst>
                </a:gridCol>
                <a:gridCol w="1125358">
                  <a:extLst>
                    <a:ext uri="{9D8B030D-6E8A-4147-A177-3AD203B41FA5}">
                      <a16:colId xmlns:a16="http://schemas.microsoft.com/office/drawing/2014/main" val="2682588854"/>
                    </a:ext>
                  </a:extLst>
                </a:gridCol>
                <a:gridCol w="987814">
                  <a:extLst>
                    <a:ext uri="{9D8B030D-6E8A-4147-A177-3AD203B41FA5}">
                      <a16:colId xmlns:a16="http://schemas.microsoft.com/office/drawing/2014/main" val="3643487479"/>
                    </a:ext>
                  </a:extLst>
                </a:gridCol>
                <a:gridCol w="700223">
                  <a:extLst>
                    <a:ext uri="{9D8B030D-6E8A-4147-A177-3AD203B41FA5}">
                      <a16:colId xmlns:a16="http://schemas.microsoft.com/office/drawing/2014/main" val="41465805"/>
                    </a:ext>
                  </a:extLst>
                </a:gridCol>
                <a:gridCol w="712727">
                  <a:extLst>
                    <a:ext uri="{9D8B030D-6E8A-4147-A177-3AD203B41FA5}">
                      <a16:colId xmlns:a16="http://schemas.microsoft.com/office/drawing/2014/main" val="1858441339"/>
                    </a:ext>
                  </a:extLst>
                </a:gridCol>
                <a:gridCol w="700223">
                  <a:extLst>
                    <a:ext uri="{9D8B030D-6E8A-4147-A177-3AD203B41FA5}">
                      <a16:colId xmlns:a16="http://schemas.microsoft.com/office/drawing/2014/main" val="1022329909"/>
                    </a:ext>
                  </a:extLst>
                </a:gridCol>
                <a:gridCol w="987814">
                  <a:extLst>
                    <a:ext uri="{9D8B030D-6E8A-4147-A177-3AD203B41FA5}">
                      <a16:colId xmlns:a16="http://schemas.microsoft.com/office/drawing/2014/main" val="2015596272"/>
                    </a:ext>
                  </a:extLst>
                </a:gridCol>
              </a:tblGrid>
              <a:tr h="522894">
                <a:tc>
                  <a:txBody>
                    <a:bodyPr/>
                    <a:lstStyle/>
                    <a:p>
                      <a:pPr fontAlgn="t"/>
                      <a:r>
                        <a:rPr lang="en-US" sz="1300" dirty="0" err="1">
                          <a:effectLst/>
                        </a:rPr>
                        <a:t>Ngành</a:t>
                      </a:r>
                      <a:r>
                        <a:rPr lang="en-US" sz="1300" dirty="0">
                          <a:effectLst/>
                        </a:rPr>
                        <a:t> </a:t>
                      </a:r>
                      <a:r>
                        <a:rPr lang="en-US" sz="1300" dirty="0" err="1">
                          <a:effectLst/>
                        </a:rPr>
                        <a:t>sản</a:t>
                      </a:r>
                      <a:r>
                        <a:rPr lang="en-US" sz="1300" dirty="0">
                          <a:effectLst/>
                        </a:rPr>
                        <a:t> </a:t>
                      </a:r>
                      <a:r>
                        <a:rPr lang="en-US" sz="1300" dirty="0" err="1">
                          <a:effectLst/>
                        </a:rPr>
                        <a:t>xuất</a:t>
                      </a:r>
                      <a:endParaRPr lang="en-US" sz="1300" dirty="0">
                        <a:effectLst/>
                      </a:endParaRP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Chi phí sản xuất TBCN</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m (m’=100%)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Giá trị hàng hóa</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P’ %</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 </a:t>
                      </a:r>
                      <a:endParaRPr lang="en-US" sz="1300">
                        <a:solidFill>
                          <a:srgbClr val="000000"/>
                        </a:solidFill>
                        <a:effectLst/>
                      </a:endParaRPr>
                    </a:p>
                    <a:p>
                      <a:pPr fontAlgn="t"/>
                      <a:r>
                        <a:rPr lang="en-US" sz="1300" i="1">
                          <a:solidFill>
                            <a:srgbClr val="000000"/>
                          </a:solidFill>
                          <a:effectLst/>
                        </a:rPr>
                        <a:t>p</a:t>
                      </a:r>
                      <a:r>
                        <a:rPr lang="en-US" sz="1300">
                          <a:solidFill>
                            <a:srgbClr val="000000"/>
                          </a:solidFill>
                          <a:effectLst/>
                        </a:rPr>
                        <a:t>‘</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 </a:t>
                      </a:r>
                      <a:endParaRPr lang="en-US" sz="1300">
                        <a:solidFill>
                          <a:srgbClr val="000000"/>
                        </a:solidFill>
                        <a:effectLst/>
                      </a:endParaRPr>
                    </a:p>
                    <a:p>
                      <a:pPr fontAlgn="t"/>
                      <a:r>
                        <a:rPr lang="en-US" sz="1300" i="1">
                          <a:solidFill>
                            <a:srgbClr val="000000"/>
                          </a:solidFill>
                          <a:effectLst/>
                        </a:rPr>
                        <a:t>p</a:t>
                      </a:r>
                      <a:endParaRPr lang="en-US" sz="1300">
                        <a:solidFill>
                          <a:srgbClr val="000000"/>
                        </a:solidFill>
                        <a:effectLst/>
                      </a:endParaRP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Giá cả sản xuất</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2106008"/>
                  </a:ext>
                </a:extLst>
              </a:tr>
              <a:tr h="330249">
                <a:tc>
                  <a:txBody>
                    <a:bodyPr/>
                    <a:lstStyle/>
                    <a:p>
                      <a:pPr fontAlgn="t"/>
                      <a:r>
                        <a:rPr lang="vi-VN" sz="1300" dirty="0">
                          <a:effectLst/>
                        </a:rPr>
                        <a:t>Cơ khí</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80c + 20v</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20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120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20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130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44069979"/>
                  </a:ext>
                </a:extLst>
              </a:tr>
              <a:tr h="330249">
                <a:tc>
                  <a:txBody>
                    <a:bodyPr/>
                    <a:lstStyle/>
                    <a:p>
                      <a:pPr fontAlgn="t"/>
                      <a:r>
                        <a:rPr lang="en-US" sz="1300" dirty="0" err="1">
                          <a:effectLst/>
                        </a:rPr>
                        <a:t>Dệt</a:t>
                      </a:r>
                      <a:endParaRPr lang="en-US" sz="1300" dirty="0">
                        <a:effectLst/>
                      </a:endParaRP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70c + 30v</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130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130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4897763"/>
                  </a:ext>
                </a:extLst>
              </a:tr>
              <a:tr h="330249">
                <a:tc>
                  <a:txBody>
                    <a:bodyPr/>
                    <a:lstStyle/>
                    <a:p>
                      <a:pPr fontAlgn="t"/>
                      <a:r>
                        <a:rPr lang="en-US" sz="1300" dirty="0">
                          <a:effectLst/>
                        </a:rPr>
                        <a:t>Da</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60c + 40v</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a:effectLst/>
                        </a:rPr>
                        <a:t>40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140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40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300" dirty="0">
                          <a:effectLst/>
                        </a:rPr>
                        <a:t>130</a:t>
                      </a:r>
                    </a:p>
                  </a:txBody>
                  <a:tcPr marL="68802" marR="68802" marT="68802" marB="688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0341203"/>
                  </a:ext>
                </a:extLst>
              </a:tr>
            </a:tbl>
          </a:graphicData>
        </a:graphic>
      </p:graphicFrame>
    </p:spTree>
    <p:extLst>
      <p:ext uri="{BB962C8B-B14F-4D97-AF65-F5344CB8AC3E}">
        <p14:creationId xmlns:p14="http://schemas.microsoft.com/office/powerpoint/2010/main" val="553982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D2BCDB-275A-D541-A081-6E590AD714F5}"/>
              </a:ext>
            </a:extLst>
          </p:cNvPr>
          <p:cNvPicPr>
            <a:picLocks noChangeAspect="1"/>
          </p:cNvPicPr>
          <p:nvPr/>
        </p:nvPicPr>
        <p:blipFill>
          <a:blip r:embed="rId2"/>
          <a:stretch>
            <a:fillRect/>
          </a:stretch>
        </p:blipFill>
        <p:spPr>
          <a:xfrm>
            <a:off x="1613408" y="2369600"/>
            <a:ext cx="4673600" cy="1346200"/>
          </a:xfrm>
          <a:prstGeom prst="rect">
            <a:avLst/>
          </a:prstGeom>
        </p:spPr>
      </p:pic>
      <p:sp>
        <p:nvSpPr>
          <p:cNvPr id="3" name="Text Placeholder 2">
            <a:extLst>
              <a:ext uri="{FF2B5EF4-FFF2-40B4-BE49-F238E27FC236}">
                <a16:creationId xmlns:a16="http://schemas.microsoft.com/office/drawing/2014/main" id="{41DB7D3F-4C36-6549-B036-EE6C6CC3D39B}"/>
              </a:ext>
            </a:extLst>
          </p:cNvPr>
          <p:cNvSpPr>
            <a:spLocks noGrp="1"/>
          </p:cNvSpPr>
          <p:nvPr>
            <p:ph type="body" idx="1"/>
          </p:nvPr>
        </p:nvSpPr>
        <p:spPr/>
        <p:txBody>
          <a:bodyPr/>
          <a:lstStyle/>
          <a:p>
            <a:pPr marL="76200" indent="0">
              <a:buNone/>
            </a:pPr>
            <a:r>
              <a:rPr lang="en-US" dirty="0" err="1"/>
              <a:t>Tỉ</a:t>
            </a:r>
            <a:r>
              <a:rPr lang="en-US" dirty="0"/>
              <a:t> </a:t>
            </a:r>
            <a:r>
              <a:rPr lang="en-US" dirty="0" err="1"/>
              <a:t>suất</a:t>
            </a:r>
            <a:r>
              <a:rPr lang="en-US" dirty="0"/>
              <a:t> </a:t>
            </a:r>
            <a:r>
              <a:rPr lang="en-US" dirty="0" err="1"/>
              <a:t>lợi</a:t>
            </a:r>
            <a:r>
              <a:rPr lang="en-US" dirty="0"/>
              <a:t> </a:t>
            </a:r>
            <a:r>
              <a:rPr lang="en-US" dirty="0" err="1"/>
              <a:t>nhuận</a:t>
            </a:r>
            <a:r>
              <a:rPr lang="en-US" dirty="0"/>
              <a:t> </a:t>
            </a:r>
            <a:r>
              <a:rPr lang="en-US" dirty="0" err="1"/>
              <a:t>bình</a:t>
            </a:r>
            <a:r>
              <a:rPr lang="en-US" dirty="0"/>
              <a:t> </a:t>
            </a:r>
            <a:r>
              <a:rPr lang="en-US" dirty="0" err="1"/>
              <a:t>quân</a:t>
            </a:r>
            <a:endParaRPr lang="en-US" dirty="0"/>
          </a:p>
        </p:txBody>
      </p:sp>
      <p:sp>
        <p:nvSpPr>
          <p:cNvPr id="4" name="Slide Number Placeholder 3">
            <a:extLst>
              <a:ext uri="{FF2B5EF4-FFF2-40B4-BE49-F238E27FC236}">
                <a16:creationId xmlns:a16="http://schemas.microsoft.com/office/drawing/2014/main" id="{11511CD1-1DBA-5F49-B2C9-805C79C01D6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DE04276A-AB34-F748-BA5C-5AE6AA3A477E}"/>
              </a:ext>
            </a:extLst>
          </p:cNvPr>
          <p:cNvPicPr>
            <a:picLocks noChangeAspect="1"/>
          </p:cNvPicPr>
          <p:nvPr/>
        </p:nvPicPr>
        <p:blipFill>
          <a:blip r:embed="rId3"/>
          <a:stretch>
            <a:fillRect/>
          </a:stretch>
        </p:blipFill>
        <p:spPr>
          <a:xfrm>
            <a:off x="4209288" y="2434844"/>
            <a:ext cx="472440" cy="464566"/>
          </a:xfrm>
          <a:prstGeom prst="rect">
            <a:avLst/>
          </a:prstGeom>
        </p:spPr>
      </p:pic>
    </p:spTree>
    <p:extLst>
      <p:ext uri="{BB962C8B-B14F-4D97-AF65-F5344CB8AC3E}">
        <p14:creationId xmlns:p14="http://schemas.microsoft.com/office/powerpoint/2010/main" val="1607908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B5CC-BE3D-4143-BC08-732F2CA0ACB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3.1.5. </a:t>
            </a:r>
            <a:r>
              <a:rPr lang="en-US" b="1" dirty="0" err="1">
                <a:latin typeface="Times New Roman" panose="02020603050405020304" pitchFamily="18" charset="0"/>
                <a:cs typeface="Times New Roman" panose="02020603050405020304" pitchFamily="18" charset="0"/>
              </a:rPr>
              <a:t>lợi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nhuận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r>
              <a:rPr lang="en-US" b="1" dirty="0">
                <a:latin typeface="Times New Roman" panose="02020603050405020304" pitchFamily="18" charset="0"/>
                <a:cs typeface="Times New Roman" panose="02020603050405020304" pitchFamily="18" charset="0"/>
              </a:rPr>
              <a:t> </a:t>
            </a:r>
          </a:p>
        </p:txBody>
      </p:sp>
      <p:sp>
        <p:nvSpPr>
          <p:cNvPr id="3" name="Text Placeholder 2">
            <a:extLst>
              <a:ext uri="{FF2B5EF4-FFF2-40B4-BE49-F238E27FC236}">
                <a16:creationId xmlns:a16="http://schemas.microsoft.com/office/drawing/2014/main" id="{AD366959-0376-4273-97DD-77AA3216DE3E}"/>
              </a:ext>
            </a:extLst>
          </p:cNvPr>
          <p:cNvSpPr>
            <a:spLocks noGrp="1"/>
          </p:cNvSpPr>
          <p:nvPr>
            <p:ph type="body" idx="1"/>
          </p:nvPr>
        </p:nvSpPr>
        <p:spPr/>
        <p:txBody>
          <a:bodyPr/>
          <a:lstStyle/>
          <a:p>
            <a:r>
              <a:rPr lang="vi-VN" sz="1800" dirty="0">
                <a:latin typeface="+mj-lt"/>
              </a:rPr>
              <a:t>Bản chất của tư bản thương nghiệp: Là một bộ phận của tư bản công nghiệp tách rời ra khi phân công lao động xã hội đã phát triển. </a:t>
            </a:r>
            <a:endParaRPr lang="en-US" sz="1800" dirty="0">
              <a:latin typeface="+mj-lt"/>
            </a:endParaRPr>
          </a:p>
          <a:p>
            <a:r>
              <a:rPr lang="vi-VN" sz="1800" dirty="0">
                <a:latin typeface="+mj-lt"/>
              </a:rPr>
              <a:t>H’ - T’ tách ra thành tư bản thương nghiệp. </a:t>
            </a:r>
            <a:endParaRPr lang="en-US" sz="1800" dirty="0">
              <a:latin typeface="+mj-lt"/>
            </a:endParaRPr>
          </a:p>
          <a:p>
            <a:r>
              <a:rPr lang="vi-VN" sz="1800" i="1" dirty="0">
                <a:latin typeface="+mj-lt"/>
              </a:rPr>
              <a:t>Lợi nhuận thương nghiệp: Bản chất của lợi nhuận thương nghiệp: là phần giá trị thặng dư được tạo ra từ sản xuất, do các nhà tư bản công nghiệp “nhường” cho các nhà tư bản thương nghiệp.</a:t>
            </a:r>
            <a:endParaRPr lang="en-US" sz="1800" i="1" dirty="0">
              <a:latin typeface="+mj-lt"/>
            </a:endParaRPr>
          </a:p>
        </p:txBody>
      </p:sp>
      <p:sp>
        <p:nvSpPr>
          <p:cNvPr id="4" name="Slide Number Placeholder 3">
            <a:extLst>
              <a:ext uri="{FF2B5EF4-FFF2-40B4-BE49-F238E27FC236}">
                <a16:creationId xmlns:a16="http://schemas.microsoft.com/office/drawing/2014/main" id="{D76B2CD1-9F0D-446B-B734-47118149C5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737153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4DE9-CAEB-4F08-A755-A4DE4881E09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3.2. </a:t>
            </a:r>
            <a:r>
              <a:rPr lang="en-US" b="1" dirty="0" err="1">
                <a:latin typeface="Times New Roman" panose="02020603050405020304" pitchFamily="18" charset="0"/>
                <a:cs typeface="Times New Roman" panose="02020603050405020304" pitchFamily="18" charset="0"/>
              </a:rPr>
              <a:t>Lợi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tức</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84BDDA8-DB17-4E83-B7EF-6FE728107858}"/>
              </a:ext>
            </a:extLst>
          </p:cNvPr>
          <p:cNvSpPr>
            <a:spLocks noGrp="1"/>
          </p:cNvSpPr>
          <p:nvPr>
            <p:ph type="body" idx="1"/>
          </p:nvPr>
        </p:nvSpPr>
        <p:spPr>
          <a:xfrm>
            <a:off x="907166" y="1318000"/>
            <a:ext cx="7843199" cy="3825500"/>
          </a:xfrm>
        </p:spPr>
        <p:txBody>
          <a:bodyPr/>
          <a:lstStyle/>
          <a:p>
            <a:pPr eaLnBrk="1" hangingPunct="1">
              <a:spcBef>
                <a:spcPct val="50000"/>
              </a:spcBef>
              <a:buFontTx/>
              <a:buNone/>
              <a:defRPr/>
            </a:pPr>
            <a:r>
              <a:rPr lang="en-US" sz="2400" b="1"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Lợi</a:t>
            </a:r>
            <a:r>
              <a:rPr lang="en-US" sz="24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tức</a:t>
            </a:r>
            <a:r>
              <a:rPr lang="en-US" sz="24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và</a:t>
            </a:r>
            <a:r>
              <a:rPr lang="en-US" sz="24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tỷ</a:t>
            </a:r>
            <a:r>
              <a:rPr lang="en-US" sz="24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suất</a:t>
            </a:r>
            <a:r>
              <a:rPr lang="en-US" sz="24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lợi</a:t>
            </a:r>
            <a:r>
              <a:rPr lang="en-US" sz="24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tức</a:t>
            </a:r>
            <a:endParaRPr lang="en-US" sz="24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just" eaLnBrk="1" hangingPunct="1">
              <a:spcBef>
                <a:spcPct val="0"/>
              </a:spcBef>
              <a:buFontTx/>
              <a:buNone/>
              <a:defRPr/>
            </a:pPr>
            <a:r>
              <a:rPr lang="en-US" sz="2400" dirty="0" err="1">
                <a:latin typeface="Times New Roman" panose="02020603050405020304" pitchFamily="18" charset="0"/>
                <a:ea typeface="SimSun" panose="02010600030101010101" pitchFamily="2" charset="-122"/>
                <a:cs typeface="Times New Roman" panose="02020603050405020304" pitchFamily="18" charset="0"/>
              </a:rPr>
              <a:t>Lợi</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tức</a:t>
            </a:r>
            <a:r>
              <a:rPr lang="en-US" sz="2400" dirty="0">
                <a:latin typeface="Times New Roman" panose="02020603050405020304" pitchFamily="18" charset="0"/>
                <a:ea typeface="SimSun" panose="02010600030101010101" pitchFamily="2" charset="-122"/>
                <a:cs typeface="Times New Roman" panose="02020603050405020304" pitchFamily="18" charset="0"/>
              </a:rPr>
              <a:t> (z) </a:t>
            </a:r>
            <a:r>
              <a:rPr lang="en-US" sz="2400" dirty="0" err="1">
                <a:latin typeface="Times New Roman" panose="02020603050405020304" pitchFamily="18" charset="0"/>
                <a:ea typeface="SimSun" panose="02010600030101010101" pitchFamily="2" charset="-122"/>
                <a:cs typeface="Times New Roman" panose="02020603050405020304" pitchFamily="18" charset="0"/>
              </a:rPr>
              <a:t>là</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một</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phần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lợi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nhuận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bình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quân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mà</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nhà</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tư</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bản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vay</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để</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hoạt</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động</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phải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trả</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cho</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người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cho</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vay</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về</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quyền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được</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tạm</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sử</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dụng</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tư</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bản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tiền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tệ</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p>
          <a:p>
            <a:pPr algn="just" eaLnBrk="1" hangingPunct="1">
              <a:spcBef>
                <a:spcPct val="0"/>
              </a:spcBef>
              <a:buFontTx/>
              <a:buNone/>
              <a:defRPr/>
            </a:pPr>
            <a:r>
              <a:rPr lang="en-US" sz="2400" dirty="0" err="1">
                <a:latin typeface="Times New Roman" panose="02020603050405020304" pitchFamily="18" charset="0"/>
                <a:ea typeface="SimSun" panose="02010600030101010101" pitchFamily="2" charset="-122"/>
                <a:cs typeface="Times New Roman" panose="02020603050405020304" pitchFamily="18" charset="0"/>
              </a:rPr>
              <a:t>Tỷ</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suất</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lợi</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tức</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Là</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tỷ</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lệ</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phần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trăm</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giữa</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số</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lợi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tức</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thu</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được</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và</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số</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tư</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bản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cho</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vay</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trong</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một</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thời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gian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nhất</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định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F5175861-D378-4C92-B016-31F5A4D235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157908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70B8-F5A4-4CCB-94D9-CE2D83AFE96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3.3. </a:t>
            </a:r>
            <a:r>
              <a:rPr lang="en-US" b="1" dirty="0" err="1">
                <a:latin typeface="Times New Roman" panose="02020603050405020304" pitchFamily="18" charset="0"/>
                <a:cs typeface="Times New Roman" panose="02020603050405020304" pitchFamily="18" charset="0"/>
              </a:rPr>
              <a:t>Địa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nghĩa</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634E081-6246-404B-9162-B228C66730A5}"/>
              </a:ext>
            </a:extLst>
          </p:cNvPr>
          <p:cNvSpPr>
            <a:spLocks noGrp="1"/>
          </p:cNvSpPr>
          <p:nvPr>
            <p:ph type="body" idx="1"/>
          </p:nvPr>
        </p:nvSpPr>
        <p:spPr>
          <a:xfrm>
            <a:off x="661100" y="1599700"/>
            <a:ext cx="8068371" cy="2886000"/>
          </a:xfrm>
        </p:spPr>
        <p:txBody>
          <a:bodyPr/>
          <a:lstStyle/>
          <a:p>
            <a:r>
              <a:rPr lang="en-US" sz="2400" dirty="0" err="1">
                <a:latin typeface="Times New Roman" panose="02020603050405020304" pitchFamily="18" charset="0"/>
                <a:ea typeface="SimSun" panose="02010600030101010101" pitchFamily="2" charset="-122"/>
                <a:cs typeface="Times New Roman" panose="02020603050405020304" pitchFamily="18" charset="0"/>
              </a:rPr>
              <a:t>Địa</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tô</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tư</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bản</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chủ</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nghĩa</a:t>
            </a:r>
            <a:r>
              <a:rPr lang="en-US" dirty="0">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lợi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nhuận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siêu</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ngạch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dôi</a:t>
            </a:r>
            <a:r>
              <a:rPr lang="en-US" sz="2400" i="1" dirty="0">
                <a:latin typeface="Times New Roman" panose="02020603050405020304" pitchFamily="18" charset="0"/>
                <a:ea typeface="SimSun" panose="02010600030101010101" pitchFamily="2" charset="-122"/>
                <a:cs typeface="Times New Roman" panose="02020603050405020304" pitchFamily="18" charset="0"/>
              </a:rPr>
              <a:t> ra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ngoài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lợi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nhuận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bình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quân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mà</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nhà</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tư</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bản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kinh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doanh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nông</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nghiệp</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phải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trả</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cho</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địa</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chủ</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vì</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đã</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kinh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doanh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trên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ruộng</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đất</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của</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địa</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chủ</a:t>
            </a:r>
            <a:r>
              <a:rPr lang="en-US" sz="2400" i="1" dirty="0">
                <a:latin typeface="Times New Roman" panose="02020603050405020304" pitchFamily="18" charset="0"/>
                <a:ea typeface="SimSun" panose="02010600030101010101" pitchFamily="2" charset="-122"/>
                <a:cs typeface="Times New Roman" panose="02020603050405020304" pitchFamily="18" charset="0"/>
              </a:rPr>
              <a:t>.</a:t>
            </a:r>
          </a:p>
          <a:p>
            <a:r>
              <a:rPr lang="en-US" sz="2400" dirty="0" err="1">
                <a:latin typeface="Times New Roman" panose="02020603050405020304" pitchFamily="18" charset="0"/>
                <a:ea typeface="SimSun" panose="02010600030101010101" pitchFamily="2" charset="-122"/>
                <a:cs typeface="Times New Roman" panose="02020603050405020304" pitchFamily="18" charset="0"/>
              </a:rPr>
              <a:t>Địa</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tô</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chênh</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lệch</a:t>
            </a: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lợi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nhuận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siêu</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ngạch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dôi</a:t>
            </a:r>
            <a:r>
              <a:rPr lang="en-US" sz="2400" i="1" dirty="0">
                <a:latin typeface="Times New Roman" panose="02020603050405020304" pitchFamily="18" charset="0"/>
                <a:ea typeface="SimSun" panose="02010600030101010101" pitchFamily="2" charset="-122"/>
                <a:cs typeface="Times New Roman" panose="02020603050405020304" pitchFamily="18" charset="0"/>
              </a:rPr>
              <a:t> ra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ngoài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lợi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nhuận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bình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quân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được</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hình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thành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trên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những</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ruộng</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đất</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có</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điều</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kiện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kinh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doanh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trung</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bình</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và</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thuận</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sz="2400" i="1" dirty="0" err="1">
                <a:latin typeface="Times New Roman" panose="02020603050405020304" pitchFamily="18" charset="0"/>
                <a:ea typeface="SimSun" panose="02010600030101010101" pitchFamily="2" charset="-122"/>
                <a:cs typeface="Times New Roman" panose="02020603050405020304" pitchFamily="18" charset="0"/>
              </a:rPr>
              <a:t>lợi</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endParaRPr lang="en-US" sz="2400" b="1" i="1" u="sng" dirty="0">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09F93275-DEF2-4910-8E6F-998592E446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228446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518183-97C9-784A-BD99-C5562CCA9722}"/>
              </a:ext>
            </a:extLst>
          </p:cNvPr>
          <p:cNvSpPr>
            <a:spLocks noGrp="1"/>
          </p:cNvSpPr>
          <p:nvPr>
            <p:ph type="body" idx="1"/>
          </p:nvPr>
        </p:nvSpPr>
        <p:spPr>
          <a:xfrm>
            <a:off x="943742" y="1462540"/>
            <a:ext cx="7560511" cy="3027260"/>
          </a:xfrm>
        </p:spPr>
        <p:txBody>
          <a:bodyPr/>
          <a:lstStyle/>
          <a:p>
            <a:pPr marL="76200" indent="0" algn="just">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lạnh</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thiết</a:t>
            </a:r>
            <a:r>
              <a:rPr lang="en-US" dirty="0">
                <a:latin typeface="Times New Roman" panose="02020603050405020304" pitchFamily="18" charset="0"/>
                <a:cs typeface="Times New Roman" panose="02020603050405020304" pitchFamily="18" charset="0"/>
              </a:rPr>
              <a:t> bị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móc</a:t>
            </a:r>
            <a:r>
              <a:rPr lang="en-US" dirty="0">
                <a:latin typeface="Times New Roman" panose="02020603050405020304" pitchFamily="18" charset="0"/>
                <a:cs typeface="Times New Roman" panose="02020603050405020304" pitchFamily="18" charset="0"/>
              </a:rPr>
              <a:t> là 100.000 USD.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liệu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liệu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liệu</a:t>
            </a:r>
            <a:r>
              <a:rPr lang="en-US" dirty="0">
                <a:latin typeface="Times New Roman" panose="02020603050405020304" pitchFamily="18" charset="0"/>
                <a:cs typeface="Times New Roman" panose="02020603050405020304" pitchFamily="18" charset="0"/>
              </a:rPr>
              <a:t> là 300.000 USD. Hãy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a:t>
            </a:r>
            <a:r>
              <a:rPr lang="en-US" dirty="0">
                <a:latin typeface="Times New Roman" panose="02020603050405020304" pitchFamily="18" charset="0"/>
                <a:cs typeface="Times New Roman" panose="02020603050405020304" pitchFamily="18" charset="0"/>
              </a:rPr>
              <a:t> khả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trị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phẩm</a:t>
            </a:r>
            <a:r>
              <a:rPr lang="en-US" dirty="0">
                <a:latin typeface="Times New Roman" panose="02020603050405020304" pitchFamily="18" charset="0"/>
                <a:cs typeface="Times New Roman" panose="02020603050405020304" pitchFamily="18" charset="0"/>
              </a:rPr>
              <a:t> là 1.000.000 USD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lột</a:t>
            </a:r>
            <a:r>
              <a:rPr lang="en-US" dirty="0">
                <a:latin typeface="Times New Roman" panose="02020603050405020304" pitchFamily="18" charset="0"/>
                <a:cs typeface="Times New Roman" panose="02020603050405020304" pitchFamily="18" charset="0"/>
              </a:rPr>
              <a:t> là 200%). </a:t>
            </a:r>
          </a:p>
          <a:p>
            <a:pPr marL="76200" indent="0">
              <a:buNone/>
            </a:pPr>
            <a:endParaRPr lang="en-US" dirty="0"/>
          </a:p>
        </p:txBody>
      </p:sp>
      <p:sp>
        <p:nvSpPr>
          <p:cNvPr id="4" name="Slide Number Placeholder 3">
            <a:extLst>
              <a:ext uri="{FF2B5EF4-FFF2-40B4-BE49-F238E27FC236}">
                <a16:creationId xmlns:a16="http://schemas.microsoft.com/office/drawing/2014/main" id="{931209CF-ACB2-E348-90F7-75B04E3BF84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129222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FC5CD8-D152-2B46-818B-2F767F0290AB}"/>
              </a:ext>
            </a:extLst>
          </p:cNvPr>
          <p:cNvSpPr>
            <a:spLocks noGrp="1"/>
          </p:cNvSpPr>
          <p:nvPr>
            <p:ph type="body" idx="1"/>
          </p:nvPr>
        </p:nvSpPr>
        <p:spPr>
          <a:xfrm>
            <a:off x="678566" y="1407676"/>
            <a:ext cx="8163681" cy="2734556"/>
          </a:xfrm>
        </p:spPr>
        <p:txBody>
          <a:bodyPr/>
          <a:lstStyle/>
          <a:p>
            <a:pPr marL="76200" indent="0" algn="just">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dép</a:t>
            </a:r>
            <a:r>
              <a:rPr lang="en-US" dirty="0">
                <a:latin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100 </a:t>
            </a:r>
            <a:r>
              <a:rPr lang="en-US" dirty="0" err="1">
                <a:latin typeface="Times New Roman" panose="02020603050405020304" pitchFamily="18" charset="0"/>
                <a:cs typeface="Times New Roman" panose="02020603050405020304" pitchFamily="18" charset="0"/>
              </a:rPr>
              <a:t>công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xuất</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tháng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được</a:t>
            </a:r>
            <a:r>
              <a:rPr lang="en-US" dirty="0">
                <a:latin typeface="Times New Roman" panose="02020603050405020304" pitchFamily="18" charset="0"/>
                <a:cs typeface="Times New Roman" panose="02020603050405020304" pitchFamily="18" charset="0"/>
              </a:rPr>
              <a:t> 12.500 </a:t>
            </a:r>
            <a:r>
              <a:rPr lang="en-US" dirty="0" err="1">
                <a:latin typeface="Times New Roman" panose="02020603050405020304" pitchFamily="18" charset="0"/>
                <a:cs typeface="Times New Roman" panose="02020603050405020304" pitchFamily="18" charset="0"/>
              </a:rPr>
              <a:t>đơn</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với</a:t>
            </a:r>
            <a:r>
              <a:rPr lang="en-US" dirty="0">
                <a:latin typeface="Times New Roman" panose="02020603050405020304" pitchFamily="18" charset="0"/>
                <a:cs typeface="Times New Roman" panose="02020603050405020304" pitchFamily="18" charset="0"/>
              </a:rPr>
              <a:t> chi phí </a:t>
            </a:r>
            <a:r>
              <a:rPr lang="en-US" dirty="0" err="1">
                <a:latin typeface="Times New Roman" panose="02020603050405020304" pitchFamily="18" charset="0"/>
                <a:cs typeface="Times New Roman" panose="02020603050405020304" pitchFamily="18" charset="0"/>
              </a:rPr>
              <a:t>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là 250.000 USD. Giá trị </a:t>
            </a:r>
            <a:r>
              <a:rPr lang="en-US" dirty="0" err="1">
                <a:latin typeface="Times New Roman" panose="02020603050405020304" pitchFamily="18" charset="0"/>
                <a:cs typeface="Times New Roman" panose="02020603050405020304" pitchFamily="18" charset="0"/>
              </a:rPr>
              <a:t>sức</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động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tháng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a:t>
            </a:r>
            <a:r>
              <a:rPr lang="en-US" dirty="0">
                <a:latin typeface="Times New Roman" panose="02020603050405020304" pitchFamily="18" charset="0"/>
                <a:cs typeface="Times New Roman" panose="02020603050405020304" pitchFamily="18" charset="0"/>
              </a:rPr>
              <a:t> là 250 USD, m’ = 300%. </a:t>
            </a:r>
            <a:r>
              <a:rPr lang="en-US" dirty="0" err="1">
                <a:latin typeface="Times New Roman" panose="02020603050405020304" pitchFamily="18" charset="0"/>
                <a:cs typeface="Times New Roman" panose="02020603050405020304" pitchFamily="18" charset="0"/>
              </a:rPr>
              <a: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trị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đơn</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phẩm</a:t>
            </a:r>
            <a:r>
              <a:rPr lang="en-US" dirty="0">
                <a:latin typeface="Times New Roman" panose="02020603050405020304" pitchFamily="18" charset="0"/>
                <a:cs typeface="Times New Roman" panose="02020603050405020304" pitchFamily="18" charset="0"/>
              </a:rPr>
              <a:t>.</a:t>
            </a:r>
          </a:p>
          <a:p>
            <a:pPr marL="76200" indent="0">
              <a:buNone/>
            </a:pPr>
            <a:endParaRPr lang="en-US" dirty="0"/>
          </a:p>
        </p:txBody>
      </p:sp>
      <p:sp>
        <p:nvSpPr>
          <p:cNvPr id="4" name="Slide Number Placeholder 3">
            <a:extLst>
              <a:ext uri="{FF2B5EF4-FFF2-40B4-BE49-F238E27FC236}">
                <a16:creationId xmlns:a16="http://schemas.microsoft.com/office/drawing/2014/main" id="{B58E0D70-535A-8B43-8D97-1F7C7A9CC4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55355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6F76BF-DAA1-814C-9E99-A47F27D9D8E5}"/>
              </a:ext>
            </a:extLst>
          </p:cNvPr>
          <p:cNvSpPr>
            <a:spLocks noGrp="1"/>
          </p:cNvSpPr>
          <p:nvPr>
            <p:ph type="body" idx="1"/>
          </p:nvPr>
        </p:nvSpPr>
        <p:spPr>
          <a:xfrm>
            <a:off x="751718" y="1371100"/>
            <a:ext cx="7925937" cy="2734556"/>
          </a:xfrm>
        </p:spPr>
        <p:txBody>
          <a:bodyPr/>
          <a:lstStyle/>
          <a:p>
            <a:pPr marL="76200" indent="0" algn="just">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1.000.000 USD,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700.000 USD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thiết</a:t>
            </a:r>
            <a:r>
              <a:rPr lang="en-US" dirty="0">
                <a:latin typeface="Times New Roman" panose="02020603050405020304" pitchFamily="18" charset="0"/>
                <a:cs typeface="Times New Roman" panose="02020603050405020304" pitchFamily="18" charset="0"/>
              </a:rPr>
              <a:t> bị,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200.000 USD, m’= 200%.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250%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xuống</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p>
          <a:p>
            <a:pPr marL="76200" indent="0">
              <a:buNone/>
            </a:pPr>
            <a:endParaRPr lang="en-US" dirty="0"/>
          </a:p>
        </p:txBody>
      </p:sp>
      <p:sp>
        <p:nvSpPr>
          <p:cNvPr id="4" name="Slide Number Placeholder 3">
            <a:extLst>
              <a:ext uri="{FF2B5EF4-FFF2-40B4-BE49-F238E27FC236}">
                <a16:creationId xmlns:a16="http://schemas.microsoft.com/office/drawing/2014/main" id="{3171E8C1-0222-2947-B247-530B3B37C4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4250891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8EED5F-3CAA-7745-B3C6-0F9F0B51689A}"/>
              </a:ext>
            </a:extLst>
          </p:cNvPr>
          <p:cNvSpPr>
            <a:spLocks noGrp="1"/>
          </p:cNvSpPr>
          <p:nvPr>
            <p:ph type="body" idx="1"/>
          </p:nvPr>
        </p:nvSpPr>
        <p:spPr>
          <a:xfrm>
            <a:off x="704088" y="1435608"/>
            <a:ext cx="8074152" cy="2880360"/>
          </a:xfrm>
        </p:spPr>
        <p:txBody>
          <a:bodyPr/>
          <a:lstStyle/>
          <a:p>
            <a:pPr marL="76200" indent="0" algn="just">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100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500.000 USD,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1.000 USD/</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1.200.000 USD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100%.</a:t>
            </a:r>
          </a:p>
          <a:p>
            <a:pPr marL="76200" indent="0">
              <a:buNone/>
            </a:pPr>
            <a:endParaRPr lang="en-US" dirty="0"/>
          </a:p>
        </p:txBody>
      </p:sp>
      <p:sp>
        <p:nvSpPr>
          <p:cNvPr id="4" name="Slide Number Placeholder 3">
            <a:extLst>
              <a:ext uri="{FF2B5EF4-FFF2-40B4-BE49-F238E27FC236}">
                <a16:creationId xmlns:a16="http://schemas.microsoft.com/office/drawing/2014/main" id="{9E9680F4-55C1-F242-B2D1-7B41086537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361732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023301-FC3B-B445-A5D8-DD7F9E5EDE44}"/>
              </a:ext>
            </a:extLst>
          </p:cNvPr>
          <p:cNvSpPr>
            <a:spLocks noGrp="1"/>
          </p:cNvSpPr>
          <p:nvPr>
            <p:ph type="body" idx="1"/>
          </p:nvPr>
        </p:nvSpPr>
        <p:spPr>
          <a:xfrm>
            <a:off x="623702" y="1233940"/>
            <a:ext cx="8442811" cy="3763256"/>
          </a:xfrm>
        </p:spPr>
        <p:txBody>
          <a:bodyPr/>
          <a:lstStyle/>
          <a:p>
            <a:pPr marL="0" indent="0" algn="just">
              <a:lnSpc>
                <a:spcPct val="150000"/>
              </a:lnSpc>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5 USD/</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100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1.000.000 USD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200.000 USD,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500.000 USD.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900.000 USD. Hãy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150%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p>
          <a:p>
            <a:pPr marL="76200" indent="0">
              <a:buNone/>
            </a:pPr>
            <a:endParaRPr lang="en-US" dirty="0"/>
          </a:p>
        </p:txBody>
      </p:sp>
      <p:sp>
        <p:nvSpPr>
          <p:cNvPr id="4" name="Slide Number Placeholder 3">
            <a:extLst>
              <a:ext uri="{FF2B5EF4-FFF2-40B4-BE49-F238E27FC236}">
                <a16:creationId xmlns:a16="http://schemas.microsoft.com/office/drawing/2014/main" id="{46A6620B-AD6F-6649-8836-23E53FB7CE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902021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5" y="1013125"/>
            <a:ext cx="4464844" cy="4193381"/>
          </a:xfrm>
          <a:prstGeom prst="rect">
            <a:avLst/>
          </a:prstGeom>
          <a:ln>
            <a:noFill/>
          </a:ln>
          <a:effectLst>
            <a:softEdge rad="112500"/>
          </a:effectLst>
        </p:spPr>
      </p:pic>
      <p:sp>
        <p:nvSpPr>
          <p:cNvPr id="4" name="Text Placeholder 3">
            <a:extLst>
              <a:ext uri="{FF2B5EF4-FFF2-40B4-BE49-F238E27FC236}">
                <a16:creationId xmlns:a16="http://schemas.microsoft.com/office/drawing/2014/main" id="{EEB9F7AC-9FD9-4C25-B3A6-436E4C7F701C}"/>
              </a:ext>
            </a:extLst>
          </p:cNvPr>
          <p:cNvSpPr>
            <a:spLocks noGrp="1"/>
          </p:cNvSpPr>
          <p:nvPr>
            <p:ph type="body" sz="quarter" idx="11"/>
          </p:nvPr>
        </p:nvSpPr>
        <p:spPr>
          <a:xfrm>
            <a:off x="1039596" y="211138"/>
            <a:ext cx="5773262" cy="732803"/>
          </a:xfrm>
        </p:spPr>
        <p:txBody>
          <a:bodyPr>
            <a:normAutofit/>
          </a:bodyPr>
          <a:lstStyle/>
          <a:p>
            <a:r>
              <a:rPr lang="en-US" sz="2600" b="1" dirty="0">
                <a:latin typeface="Times New Roman" panose="02020603050405020304" pitchFamily="18" charset="0"/>
                <a:cs typeface="Times New Roman" panose="02020603050405020304" pitchFamily="18" charset="0"/>
              </a:rPr>
              <a:t>2.1. </a:t>
            </a:r>
            <a:r>
              <a:rPr lang="en-US" sz="2600" b="1" dirty="0" err="1">
                <a:latin typeface="Times New Roman" panose="02020603050405020304" pitchFamily="18" charset="0"/>
                <a:cs typeface="Times New Roman" panose="02020603050405020304" pitchFamily="18" charset="0"/>
              </a:rPr>
              <a:t>Thực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chất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tích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lũy</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tư</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endParaRPr lang="en-US" sz="2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EEB60AB-0B5B-4B4F-8F57-73A2EC9F18D7}"/>
              </a:ext>
            </a:extLst>
          </p:cNvPr>
          <p:cNvSpPr txBox="1"/>
          <p:nvPr/>
        </p:nvSpPr>
        <p:spPr>
          <a:xfrm>
            <a:off x="3872657" y="1697460"/>
            <a:ext cx="5027627" cy="873572"/>
          </a:xfrm>
          <a:prstGeom prst="rect">
            <a:avLst/>
          </a:prstGeom>
          <a:noFill/>
        </p:spPr>
        <p:txBody>
          <a:bodyPr wrap="square" rtlCol="0">
            <a:spAutoFit/>
          </a:bodyPr>
          <a:lstStyle/>
          <a:p>
            <a:pPr>
              <a:lnSpc>
                <a:spcPct val="150000"/>
              </a:lnSpc>
            </a:pP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Tái</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sản</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suất</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là</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quá</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trình</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sản</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suất</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được</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lặp</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đi</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lặp</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lại</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và</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tiếp</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diễn</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một</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cách</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liên</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tục</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không</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ngừng</a:t>
            </a:r>
            <a:endParaRPr lang="id-ID"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689A5A63-D4E6-4806-96A4-8FD5E1399213}"/>
              </a:ext>
            </a:extLst>
          </p:cNvPr>
          <p:cNvSpPr txBox="1"/>
          <p:nvPr/>
        </p:nvSpPr>
        <p:spPr>
          <a:xfrm>
            <a:off x="3926227" y="1232391"/>
            <a:ext cx="3719159" cy="498663"/>
          </a:xfrm>
          <a:prstGeom prst="rect">
            <a:avLst/>
          </a:prstGeom>
          <a:noFill/>
        </p:spPr>
        <p:txBody>
          <a:bodyPr wrap="square" rtlCol="0">
            <a:spAutoFit/>
          </a:bodyPr>
          <a:lstStyle/>
          <a:p>
            <a:pPr>
              <a:lnSpc>
                <a:spcPct val="150000"/>
              </a:lnSpc>
            </a:pP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Tái</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sản</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suất</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là</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gì</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a:t>
            </a:r>
            <a:endParaRPr lang="id-ID" sz="2000" b="1" dirty="0">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25" name="Freeform: Shape 3">
            <a:extLst>
              <a:ext uri="{FF2B5EF4-FFF2-40B4-BE49-F238E27FC236}">
                <a16:creationId xmlns:a16="http://schemas.microsoft.com/office/drawing/2014/main" id="{75B84D75-DF6A-4A1D-8F87-79B8E2F2A98F}"/>
              </a:ext>
            </a:extLst>
          </p:cNvPr>
          <p:cNvSpPr/>
          <p:nvPr/>
        </p:nvSpPr>
        <p:spPr>
          <a:xfrm>
            <a:off x="4902994" y="3028162"/>
            <a:ext cx="1183185" cy="1232128"/>
          </a:xfrm>
          <a:custGeom>
            <a:avLst/>
            <a:gdLst>
              <a:gd name="connsiteX0" fmla="*/ 242503 w 1454988"/>
              <a:gd name="connsiteY0" fmla="*/ 0 h 1454988"/>
              <a:gd name="connsiteX1" fmla="*/ 1212485 w 1454988"/>
              <a:gd name="connsiteY1" fmla="*/ 0 h 1454988"/>
              <a:gd name="connsiteX2" fmla="*/ 1454988 w 1454988"/>
              <a:gd name="connsiteY2" fmla="*/ 242503 h 1454988"/>
              <a:gd name="connsiteX3" fmla="*/ 1454988 w 1454988"/>
              <a:gd name="connsiteY3" fmla="*/ 809583 h 1454988"/>
              <a:gd name="connsiteX4" fmla="*/ 1365442 w 1454988"/>
              <a:gd name="connsiteY4" fmla="*/ 818610 h 1454988"/>
              <a:gd name="connsiteX5" fmla="*/ 818610 w 1454988"/>
              <a:gd name="connsiteY5" fmla="*/ 1365442 h 1454988"/>
              <a:gd name="connsiteX6" fmla="*/ 809583 w 1454988"/>
              <a:gd name="connsiteY6" fmla="*/ 1454988 h 1454988"/>
              <a:gd name="connsiteX7" fmla="*/ 242503 w 1454988"/>
              <a:gd name="connsiteY7" fmla="*/ 1454988 h 1454988"/>
              <a:gd name="connsiteX8" fmla="*/ 0 w 1454988"/>
              <a:gd name="connsiteY8" fmla="*/ 1212485 h 1454988"/>
              <a:gd name="connsiteX9" fmla="*/ 0 w 1454988"/>
              <a:gd name="connsiteY9" fmla="*/ 242503 h 1454988"/>
              <a:gd name="connsiteX10" fmla="*/ 242503 w 1454988"/>
              <a:gd name="connsiteY10" fmla="*/ 0 h 145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4988" h="1454988">
                <a:moveTo>
                  <a:pt x="242503" y="0"/>
                </a:moveTo>
                <a:lnTo>
                  <a:pt x="1212485" y="0"/>
                </a:lnTo>
                <a:cubicBezTo>
                  <a:pt x="1346416" y="0"/>
                  <a:pt x="1454988" y="108572"/>
                  <a:pt x="1454988" y="242503"/>
                </a:cubicBezTo>
                <a:lnTo>
                  <a:pt x="1454988" y="809583"/>
                </a:lnTo>
                <a:lnTo>
                  <a:pt x="1365442" y="818610"/>
                </a:lnTo>
                <a:cubicBezTo>
                  <a:pt x="1090964" y="874777"/>
                  <a:pt x="874777" y="1090964"/>
                  <a:pt x="818610" y="1365442"/>
                </a:cubicBezTo>
                <a:lnTo>
                  <a:pt x="809583" y="1454988"/>
                </a:lnTo>
                <a:lnTo>
                  <a:pt x="242503" y="1454988"/>
                </a:lnTo>
                <a:cubicBezTo>
                  <a:pt x="108572" y="1454988"/>
                  <a:pt x="0" y="1346416"/>
                  <a:pt x="0" y="1212485"/>
                </a:cubicBezTo>
                <a:lnTo>
                  <a:pt x="0" y="242503"/>
                </a:lnTo>
                <a:cubicBezTo>
                  <a:pt x="0" y="108572"/>
                  <a:pt x="108572" y="0"/>
                  <a:pt x="242503" y="0"/>
                </a:cubicBezTo>
                <a:close/>
              </a:path>
            </a:pathLst>
          </a:cu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6" name="Freeform: Shape 2">
            <a:extLst>
              <a:ext uri="{FF2B5EF4-FFF2-40B4-BE49-F238E27FC236}">
                <a16:creationId xmlns:a16="http://schemas.microsoft.com/office/drawing/2014/main" id="{968351C6-6B42-4AF5-9E34-C8395EF63F89}"/>
              </a:ext>
            </a:extLst>
          </p:cNvPr>
          <p:cNvSpPr/>
          <p:nvPr/>
        </p:nvSpPr>
        <p:spPr>
          <a:xfrm>
            <a:off x="6166443" y="3028162"/>
            <a:ext cx="1263448" cy="1232128"/>
          </a:xfrm>
          <a:custGeom>
            <a:avLst/>
            <a:gdLst>
              <a:gd name="connsiteX0" fmla="*/ 242503 w 1454988"/>
              <a:gd name="connsiteY0" fmla="*/ 0 h 1454988"/>
              <a:gd name="connsiteX1" fmla="*/ 1212485 w 1454988"/>
              <a:gd name="connsiteY1" fmla="*/ 0 h 1454988"/>
              <a:gd name="connsiteX2" fmla="*/ 1454988 w 1454988"/>
              <a:gd name="connsiteY2" fmla="*/ 242503 h 1454988"/>
              <a:gd name="connsiteX3" fmla="*/ 1454988 w 1454988"/>
              <a:gd name="connsiteY3" fmla="*/ 1212485 h 1454988"/>
              <a:gd name="connsiteX4" fmla="*/ 1212485 w 1454988"/>
              <a:gd name="connsiteY4" fmla="*/ 1454988 h 1454988"/>
              <a:gd name="connsiteX5" fmla="*/ 645406 w 1454988"/>
              <a:gd name="connsiteY5" fmla="*/ 1454988 h 1454988"/>
              <a:gd name="connsiteX6" fmla="*/ 636379 w 1454988"/>
              <a:gd name="connsiteY6" fmla="*/ 1365443 h 1454988"/>
              <a:gd name="connsiteX7" fmla="*/ 89547 w 1454988"/>
              <a:gd name="connsiteY7" fmla="*/ 818611 h 1454988"/>
              <a:gd name="connsiteX8" fmla="*/ 0 w 1454988"/>
              <a:gd name="connsiteY8" fmla="*/ 809584 h 1454988"/>
              <a:gd name="connsiteX9" fmla="*/ 0 w 1454988"/>
              <a:gd name="connsiteY9" fmla="*/ 242503 h 1454988"/>
              <a:gd name="connsiteX10" fmla="*/ 242503 w 1454988"/>
              <a:gd name="connsiteY10" fmla="*/ 0 h 145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4988" h="1454988">
                <a:moveTo>
                  <a:pt x="242503" y="0"/>
                </a:moveTo>
                <a:lnTo>
                  <a:pt x="1212485" y="0"/>
                </a:lnTo>
                <a:cubicBezTo>
                  <a:pt x="1346416" y="0"/>
                  <a:pt x="1454988" y="108572"/>
                  <a:pt x="1454988" y="242503"/>
                </a:cubicBezTo>
                <a:lnTo>
                  <a:pt x="1454988" y="1212485"/>
                </a:lnTo>
                <a:cubicBezTo>
                  <a:pt x="1454988" y="1346416"/>
                  <a:pt x="1346416" y="1454988"/>
                  <a:pt x="1212485" y="1454988"/>
                </a:cubicBezTo>
                <a:lnTo>
                  <a:pt x="645406" y="1454988"/>
                </a:lnTo>
                <a:lnTo>
                  <a:pt x="636379" y="1365443"/>
                </a:lnTo>
                <a:cubicBezTo>
                  <a:pt x="580213" y="1090965"/>
                  <a:pt x="364025" y="874778"/>
                  <a:pt x="89547" y="818611"/>
                </a:cubicBezTo>
                <a:lnTo>
                  <a:pt x="0" y="809584"/>
                </a:lnTo>
                <a:lnTo>
                  <a:pt x="0" y="242503"/>
                </a:lnTo>
                <a:cubicBezTo>
                  <a:pt x="0" y="108572"/>
                  <a:pt x="108572" y="0"/>
                  <a:pt x="242503" y="0"/>
                </a:cubicBezTo>
                <a:close/>
              </a:path>
            </a:pathLst>
          </a:custGeom>
          <a:gradFill>
            <a:gsLst>
              <a:gs pos="0">
                <a:schemeClr val="accent2"/>
              </a:gs>
              <a:gs pos="100000">
                <a:schemeClr val="accent3"/>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18" name="TextBox 17">
            <a:extLst>
              <a:ext uri="{FF2B5EF4-FFF2-40B4-BE49-F238E27FC236}">
                <a16:creationId xmlns:a16="http://schemas.microsoft.com/office/drawing/2014/main" id="{D247DABF-F53A-4E9D-9749-6A03F8B3AD5B}"/>
              </a:ext>
            </a:extLst>
          </p:cNvPr>
          <p:cNvSpPr txBox="1"/>
          <p:nvPr/>
        </p:nvSpPr>
        <p:spPr>
          <a:xfrm>
            <a:off x="4962821" y="3142165"/>
            <a:ext cx="861717" cy="956609"/>
          </a:xfrm>
          <a:prstGeom prst="rect">
            <a:avLst/>
          </a:prstGeom>
          <a:noFill/>
        </p:spPr>
        <p:txBody>
          <a:bodyPr wrap="square" rtlCol="0">
            <a:spAutoFit/>
          </a:bodyPr>
          <a:lstStyle/>
          <a:p>
            <a:pPr algn="ctr">
              <a:lnSpc>
                <a:spcPct val="150000"/>
              </a:lnSpc>
            </a:pP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Tái</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sản</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xuất</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giản</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đơn</a:t>
            </a:r>
            <a:endParaRPr lang="id-ID"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77BB3FDE-B920-43EE-AC36-7F89766DE5E2}"/>
              </a:ext>
            </a:extLst>
          </p:cNvPr>
          <p:cNvSpPr txBox="1"/>
          <p:nvPr/>
        </p:nvSpPr>
        <p:spPr>
          <a:xfrm>
            <a:off x="6368552" y="3073116"/>
            <a:ext cx="977044" cy="956609"/>
          </a:xfrm>
          <a:prstGeom prst="rect">
            <a:avLst/>
          </a:prstGeom>
          <a:noFill/>
        </p:spPr>
        <p:txBody>
          <a:bodyPr wrap="square" rtlCol="0">
            <a:spAutoFit/>
          </a:bodyPr>
          <a:lstStyle/>
          <a:p>
            <a:pPr algn="ctr">
              <a:lnSpc>
                <a:spcPct val="150000"/>
              </a:lnSpc>
            </a:pP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Tái</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sản</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suất</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mở</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rộng</a:t>
            </a:r>
            <a:endParaRPr lang="id-ID"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27" name="Oval 26">
            <a:extLst>
              <a:ext uri="{FF2B5EF4-FFF2-40B4-BE49-F238E27FC236}">
                <a16:creationId xmlns:a16="http://schemas.microsoft.com/office/drawing/2014/main" id="{2B9398EE-8F19-4308-9F61-EBD067707483}"/>
              </a:ext>
            </a:extLst>
          </p:cNvPr>
          <p:cNvSpPr/>
          <p:nvPr/>
        </p:nvSpPr>
        <p:spPr>
          <a:xfrm>
            <a:off x="5673889" y="3828769"/>
            <a:ext cx="977044" cy="97704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9" name="TextBox 28">
            <a:extLst>
              <a:ext uri="{FF2B5EF4-FFF2-40B4-BE49-F238E27FC236}">
                <a16:creationId xmlns:a16="http://schemas.microsoft.com/office/drawing/2014/main" id="{D247DABF-F53A-4E9D-9749-6A03F8B3AD5B}"/>
              </a:ext>
            </a:extLst>
          </p:cNvPr>
          <p:cNvSpPr txBox="1"/>
          <p:nvPr/>
        </p:nvSpPr>
        <p:spPr>
          <a:xfrm>
            <a:off x="5731552" y="3944469"/>
            <a:ext cx="861717" cy="547137"/>
          </a:xfrm>
          <a:prstGeom prst="rect">
            <a:avLst/>
          </a:prstGeom>
          <a:noFill/>
        </p:spPr>
        <p:txBody>
          <a:bodyPr wrap="square" rtlCol="0">
            <a:spAutoFit/>
          </a:bodyPr>
          <a:lstStyle/>
          <a:p>
            <a:pPr algn="ctr">
              <a:lnSpc>
                <a:spcPct val="150000"/>
              </a:lnSpc>
            </a:pPr>
            <a:r>
              <a:rPr lang="en-US" sz="1050" b="1" dirty="0" err="1">
                <a:ea typeface="Open Sans Light" panose="020B0306030504020204" pitchFamily="34" charset="0"/>
                <a:cs typeface="Open Sans Light" panose="020B0306030504020204" pitchFamily="34" charset="0"/>
              </a:rPr>
              <a:t>Phân</a:t>
            </a:r>
            <a:endParaRPr lang="en-US" sz="1050" b="1" dirty="0">
              <a:ea typeface="Open Sans Light" panose="020B0306030504020204" pitchFamily="34" charset="0"/>
              <a:cs typeface="Open Sans Light" panose="020B0306030504020204" pitchFamily="34" charset="0"/>
            </a:endParaRPr>
          </a:p>
          <a:p>
            <a:pPr algn="ctr">
              <a:lnSpc>
                <a:spcPct val="150000"/>
              </a:lnSpc>
            </a:pPr>
            <a:r>
              <a:rPr lang="en-US" sz="1050" b="1" dirty="0" err="1">
                <a:ea typeface="Open Sans Light" panose="020B0306030504020204" pitchFamily="34" charset="0"/>
                <a:cs typeface="Open Sans Light" panose="020B0306030504020204" pitchFamily="34" charset="0"/>
              </a:rPr>
              <a:t>Loại</a:t>
            </a:r>
            <a:endParaRPr lang="id-ID" sz="1050" b="1" dirty="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84572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5" grpId="0"/>
      <p:bldP spid="25" grpId="0" animBg="1"/>
      <p:bldP spid="26" grpId="0" animBg="1"/>
      <p:bldP spid="18" grpId="0"/>
      <p:bldP spid="21" grpId="0"/>
      <p:bldP spid="27" grpId="0" animBg="1"/>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E9F24D-4B2A-5940-942A-B0B45C7FE998}"/>
              </a:ext>
            </a:extLst>
          </p:cNvPr>
          <p:cNvSpPr>
            <a:spLocks noGrp="1"/>
          </p:cNvSpPr>
          <p:nvPr>
            <p:ph type="body" idx="1"/>
          </p:nvPr>
        </p:nvSpPr>
        <p:spPr>
          <a:xfrm>
            <a:off x="687710" y="1371100"/>
            <a:ext cx="8355705" cy="2886000"/>
          </a:xfrm>
        </p:spPr>
        <p:txBody>
          <a:bodyPr/>
          <a:lstStyle/>
          <a:p>
            <a:pPr marL="76200" indent="0" algn="just">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1.000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3.000.000 USD.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2.000.000 USD.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8h/</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5h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ca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a:t>
            </a:r>
          </a:p>
          <a:p>
            <a:pPr marL="76200" indent="0">
              <a:buNone/>
            </a:pPr>
            <a:endParaRPr lang="en-US" dirty="0"/>
          </a:p>
        </p:txBody>
      </p:sp>
      <p:sp>
        <p:nvSpPr>
          <p:cNvPr id="4" name="Slide Number Placeholder 3">
            <a:extLst>
              <a:ext uri="{FF2B5EF4-FFF2-40B4-BE49-F238E27FC236}">
                <a16:creationId xmlns:a16="http://schemas.microsoft.com/office/drawing/2014/main" id="{9867EAB2-E677-6842-B267-A2E654B760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732237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C7EA23-ACC2-1B41-8808-0C4FA97E087F}"/>
              </a:ext>
            </a:extLst>
          </p:cNvPr>
          <p:cNvSpPr>
            <a:spLocks noGrp="1"/>
          </p:cNvSpPr>
          <p:nvPr>
            <p:ph type="body" idx="1"/>
          </p:nvPr>
        </p:nvSpPr>
        <p:spPr>
          <a:xfrm>
            <a:off x="669422" y="1261372"/>
            <a:ext cx="8355705" cy="3790688"/>
          </a:xfrm>
        </p:spPr>
        <p:txBody>
          <a:bodyPr/>
          <a:lstStyle/>
          <a:p>
            <a:pPr marL="0" indent="0">
              <a:lnSpc>
                <a:spcPct val="150000"/>
              </a:lnSpc>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1000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7 USD/</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100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1.050.000 USD. Hãy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gấp</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76200" indent="0">
              <a:buNone/>
            </a:pPr>
            <a:endParaRPr lang="en-US" dirty="0"/>
          </a:p>
        </p:txBody>
      </p:sp>
      <p:sp>
        <p:nvSpPr>
          <p:cNvPr id="4" name="Slide Number Placeholder 3">
            <a:extLst>
              <a:ext uri="{FF2B5EF4-FFF2-40B4-BE49-F238E27FC236}">
                <a16:creationId xmlns:a16="http://schemas.microsoft.com/office/drawing/2014/main" id="{0257D3BD-E523-1946-912C-EA3D11477BF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70032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6E0B32-AF75-7245-99D0-B5AE0245946E}"/>
              </a:ext>
            </a:extLst>
          </p:cNvPr>
          <p:cNvSpPr>
            <a:spLocks noGrp="1"/>
          </p:cNvSpPr>
          <p:nvPr>
            <p:ph type="body" idx="1"/>
          </p:nvPr>
        </p:nvSpPr>
        <p:spPr>
          <a:xfrm>
            <a:off x="661100" y="1128750"/>
            <a:ext cx="8327452" cy="2666010"/>
          </a:xfrm>
        </p:spPr>
        <p:txBody>
          <a:bodyPr/>
          <a:lstStyle/>
          <a:p>
            <a:pPr marL="0" indent="0" algn="just">
              <a:lnSpc>
                <a:spcPct val="150000"/>
              </a:lnSpc>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8: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1.500.000 USD,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1.500.000 USD.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gấp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3.500.000 USD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ca </a:t>
            </a:r>
            <a:r>
              <a:rPr lang="en-US" dirty="0" err="1">
                <a:latin typeface="Times New Roman" panose="02020603050405020304" pitchFamily="18" charset="0"/>
                <a:cs typeface="Times New Roman" panose="02020603050405020304" pitchFamily="18" charset="0"/>
              </a:rPr>
              <a:t>mấy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9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t=3giờ.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a:t>
            </a:r>
            <a:endParaRPr lang="en-US" dirty="0"/>
          </a:p>
        </p:txBody>
      </p:sp>
      <p:sp>
        <p:nvSpPr>
          <p:cNvPr id="4" name="Slide Number Placeholder 3">
            <a:extLst>
              <a:ext uri="{FF2B5EF4-FFF2-40B4-BE49-F238E27FC236}">
                <a16:creationId xmlns:a16="http://schemas.microsoft.com/office/drawing/2014/main" id="{C3C81812-E0DF-B240-8272-C2DAB04DA4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377378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AE7F37-9CAC-5243-9CBC-A10F0EB4F80A}"/>
              </a:ext>
            </a:extLst>
          </p:cNvPr>
          <p:cNvSpPr>
            <a:spLocks noGrp="1"/>
          </p:cNvSpPr>
          <p:nvPr>
            <p:ph type="body" idx="1"/>
          </p:nvPr>
        </p:nvSpPr>
        <p:spPr>
          <a:xfrm>
            <a:off x="621703" y="1128750"/>
            <a:ext cx="8209401" cy="2886000"/>
          </a:xfrm>
        </p:spPr>
        <p:txBody>
          <a:bodyPr/>
          <a:lstStyle/>
          <a:p>
            <a:pPr marL="0" indent="0" algn="just">
              <a:lnSpc>
                <a:spcPct val="150000"/>
              </a:lnSpc>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9.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150.000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vốn</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2.500.000 USD.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1.000.000 USD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500.000 USD.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200%.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gấp</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500.000 USD?</a:t>
            </a:r>
          </a:p>
          <a:p>
            <a:pPr marL="76200" indent="0">
              <a:buNone/>
            </a:pPr>
            <a:endParaRPr lang="en-US" dirty="0"/>
          </a:p>
        </p:txBody>
      </p:sp>
      <p:sp>
        <p:nvSpPr>
          <p:cNvPr id="4" name="Slide Number Placeholder 3">
            <a:extLst>
              <a:ext uri="{FF2B5EF4-FFF2-40B4-BE49-F238E27FC236}">
                <a16:creationId xmlns:a16="http://schemas.microsoft.com/office/drawing/2014/main" id="{36BB4C41-DBD1-6A44-B9C4-B1854E1DC8D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707722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0A728C-EFC4-9847-907E-F3D30227EED6}"/>
              </a:ext>
            </a:extLst>
          </p:cNvPr>
          <p:cNvSpPr>
            <a:spLocks noGrp="1"/>
          </p:cNvSpPr>
          <p:nvPr>
            <p:ph type="body" idx="1"/>
          </p:nvPr>
        </p:nvSpPr>
        <p:spPr>
          <a:xfrm>
            <a:off x="678566" y="1334524"/>
            <a:ext cx="8328273" cy="2862572"/>
          </a:xfrm>
        </p:spPr>
        <p:txBody>
          <a:bodyPr/>
          <a:lstStyle/>
          <a:p>
            <a:pPr marL="0" indent="0" algn="just">
              <a:lnSpc>
                <a:spcPct val="150000"/>
              </a:lnSpc>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150.000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vốn</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2.500.000 USD.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1.000.000 USD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500.000 USD.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200%.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gấp</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B15FA5E4-F6C7-8147-85EF-C433EE8CC57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3485731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28C780-C0F2-364C-A017-427865BFB7F8}"/>
              </a:ext>
            </a:extLst>
          </p:cNvPr>
          <p:cNvSpPr>
            <a:spLocks noGrp="1"/>
          </p:cNvSpPr>
          <p:nvPr>
            <p:ph type="body" idx="1"/>
          </p:nvPr>
        </p:nvSpPr>
        <p:spPr>
          <a:xfrm>
            <a:off x="623702" y="1261372"/>
            <a:ext cx="8438001" cy="2917436"/>
          </a:xfrm>
        </p:spPr>
        <p:txBody>
          <a:bodyPr/>
          <a:lstStyle/>
          <a:p>
            <a:pPr marL="76200" indent="0" algn="just">
              <a:buNone/>
            </a:pP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11.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200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1.000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10 USD.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9h,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lột</a:t>
            </a:r>
            <a:r>
              <a:rPr lang="en-US" dirty="0">
                <a:latin typeface="Times New Roman" panose="02020603050405020304" pitchFamily="18" charset="0"/>
                <a:cs typeface="Times New Roman" panose="02020603050405020304" pitchFamily="18" charset="0"/>
              </a:rPr>
              <a:t> 2/3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lao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6:2.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ca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3h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3.000.000 USD,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4:2,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9.000 USD. </a:t>
            </a:r>
          </a:p>
          <a:p>
            <a:pPr marL="76200" indent="0">
              <a:buNone/>
            </a:pPr>
            <a:endParaRPr lang="en-US" dirty="0"/>
          </a:p>
        </p:txBody>
      </p:sp>
      <p:sp>
        <p:nvSpPr>
          <p:cNvPr id="4" name="Slide Number Placeholder 3">
            <a:extLst>
              <a:ext uri="{FF2B5EF4-FFF2-40B4-BE49-F238E27FC236}">
                <a16:creationId xmlns:a16="http://schemas.microsoft.com/office/drawing/2014/main" id="{E1F56B43-E24D-2447-896F-0B473C2C400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2125442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BC547D-3D5E-4614-9E7B-7C92D8FB4F1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sp>
        <p:nvSpPr>
          <p:cNvPr id="3" name="Title 1">
            <a:extLst>
              <a:ext uri="{FF2B5EF4-FFF2-40B4-BE49-F238E27FC236}">
                <a16:creationId xmlns:a16="http://schemas.microsoft.com/office/drawing/2014/main" id="{419A88E2-2477-4332-AF79-C5950A0E62FB}"/>
              </a:ext>
            </a:extLst>
          </p:cNvPr>
          <p:cNvSpPr>
            <a:spLocks noGrp="1"/>
          </p:cNvSpPr>
          <p:nvPr/>
        </p:nvSpPr>
        <p:spPr bwMode="gray">
          <a:xfrm>
            <a:off x="1415819" y="862978"/>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lvl1pPr lvl="0" algn="r" rtl="0" eaLnBrk="0" fontAlgn="base" hangingPunct="0">
              <a:spcBef>
                <a:spcPts val="0"/>
              </a:spcBef>
              <a:spcAft>
                <a:spcPts val="0"/>
              </a:spcAft>
              <a:buSzPts val="4800"/>
              <a:buNone/>
              <a:defRPr sz="4800" b="1">
                <a:solidFill>
                  <a:schemeClr val="tx2"/>
                </a:solidFill>
                <a:latin typeface="+mj-lt"/>
                <a:ea typeface="+mj-ea"/>
                <a:cs typeface="+mj-cs"/>
              </a:defRPr>
            </a:lvl1pPr>
            <a:lvl2pPr lvl="1" algn="r" rtl="0" eaLnBrk="0" fontAlgn="base" hangingPunct="0">
              <a:spcBef>
                <a:spcPts val="0"/>
              </a:spcBef>
              <a:spcAft>
                <a:spcPts val="0"/>
              </a:spcAft>
              <a:buSzPts val="4800"/>
              <a:buNone/>
              <a:defRPr sz="4800" b="1">
                <a:solidFill>
                  <a:schemeClr val="tx2"/>
                </a:solidFill>
                <a:latin typeface="Arial" charset="0"/>
              </a:defRPr>
            </a:lvl2pPr>
            <a:lvl3pPr lvl="2" algn="r" rtl="0" eaLnBrk="0" fontAlgn="base" hangingPunct="0">
              <a:spcBef>
                <a:spcPts val="0"/>
              </a:spcBef>
              <a:spcAft>
                <a:spcPts val="0"/>
              </a:spcAft>
              <a:buSzPts val="4800"/>
              <a:buNone/>
              <a:defRPr sz="4800" b="1">
                <a:solidFill>
                  <a:schemeClr val="tx2"/>
                </a:solidFill>
                <a:latin typeface="Arial" charset="0"/>
              </a:defRPr>
            </a:lvl3pPr>
            <a:lvl4pPr lvl="3" algn="r" rtl="0" eaLnBrk="0" fontAlgn="base" hangingPunct="0">
              <a:spcBef>
                <a:spcPts val="0"/>
              </a:spcBef>
              <a:spcAft>
                <a:spcPts val="0"/>
              </a:spcAft>
              <a:buSzPts val="4800"/>
              <a:buNone/>
              <a:defRPr sz="4800" b="1">
                <a:solidFill>
                  <a:schemeClr val="tx2"/>
                </a:solidFill>
                <a:latin typeface="Arial" charset="0"/>
              </a:defRPr>
            </a:lvl4pPr>
            <a:lvl5pPr lvl="4" algn="r" rtl="0" eaLnBrk="0" fontAlgn="base" hangingPunct="0">
              <a:spcBef>
                <a:spcPts val="0"/>
              </a:spcBef>
              <a:spcAft>
                <a:spcPts val="0"/>
              </a:spcAft>
              <a:buSzPts val="4800"/>
              <a:buNone/>
              <a:defRPr sz="4800" b="1">
                <a:solidFill>
                  <a:schemeClr val="tx2"/>
                </a:solidFill>
                <a:latin typeface="Arial" charset="0"/>
              </a:defRPr>
            </a:lvl5pPr>
            <a:lvl6pPr marL="457200" lvl="5" algn="r" rtl="0" fontAlgn="base">
              <a:spcBef>
                <a:spcPts val="0"/>
              </a:spcBef>
              <a:spcAft>
                <a:spcPts val="0"/>
              </a:spcAft>
              <a:buSzPts val="4800"/>
              <a:buNone/>
              <a:defRPr sz="4800" b="1">
                <a:solidFill>
                  <a:schemeClr val="tx2"/>
                </a:solidFill>
                <a:latin typeface="Arial" charset="0"/>
              </a:defRPr>
            </a:lvl6pPr>
            <a:lvl7pPr marL="914400" lvl="6" algn="r" rtl="0" fontAlgn="base">
              <a:spcBef>
                <a:spcPts val="0"/>
              </a:spcBef>
              <a:spcAft>
                <a:spcPts val="0"/>
              </a:spcAft>
              <a:buSzPts val="4800"/>
              <a:buNone/>
              <a:defRPr sz="4800" b="1">
                <a:solidFill>
                  <a:schemeClr val="tx2"/>
                </a:solidFill>
                <a:latin typeface="Arial" charset="0"/>
              </a:defRPr>
            </a:lvl7pPr>
            <a:lvl8pPr marL="1371600" lvl="7" algn="r" rtl="0" fontAlgn="base">
              <a:spcBef>
                <a:spcPts val="0"/>
              </a:spcBef>
              <a:spcAft>
                <a:spcPts val="0"/>
              </a:spcAft>
              <a:buSzPts val="4800"/>
              <a:buNone/>
              <a:defRPr sz="4800" b="1">
                <a:solidFill>
                  <a:schemeClr val="tx2"/>
                </a:solidFill>
                <a:latin typeface="Arial" charset="0"/>
              </a:defRPr>
            </a:lvl8pPr>
            <a:lvl9pPr marL="1828800" lvl="8" algn="r" rtl="0" fontAlgn="base">
              <a:spcBef>
                <a:spcPts val="0"/>
              </a:spcBef>
              <a:spcAft>
                <a:spcPts val="0"/>
              </a:spcAft>
              <a:buSzPts val="4800"/>
              <a:buNone/>
              <a:defRPr sz="4800" b="1">
                <a:solidFill>
                  <a:schemeClr val="tx2"/>
                </a:solidFill>
                <a:latin typeface="Arial" charset="0"/>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4" name="TextBox 3">
            <a:extLst>
              <a:ext uri="{FF2B5EF4-FFF2-40B4-BE49-F238E27FC236}">
                <a16:creationId xmlns:a16="http://schemas.microsoft.com/office/drawing/2014/main" id="{B56F3259-F7A0-4761-9AAC-D82FE70CBA27}"/>
              </a:ext>
            </a:extLst>
          </p:cNvPr>
          <p:cNvSpPr txBox="1"/>
          <p:nvPr/>
        </p:nvSpPr>
        <p:spPr>
          <a:xfrm>
            <a:off x="827633" y="1756754"/>
            <a:ext cx="7361921" cy="2523768"/>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385763" indent="-385763"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extLst>
      <p:ext uri="{BB962C8B-B14F-4D97-AF65-F5344CB8AC3E}">
        <p14:creationId xmlns:p14="http://schemas.microsoft.com/office/powerpoint/2010/main" val="1948888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50"/>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37</a:t>
            </a:fld>
            <a:endParaRPr>
              <a:solidFill>
                <a:schemeClr val="dk1"/>
              </a:solidFill>
            </a:endParaRPr>
          </a:p>
        </p:txBody>
      </p:sp>
      <p:sp>
        <p:nvSpPr>
          <p:cNvPr id="882" name="Google Shape;882;p50"/>
          <p:cNvSpPr txBox="1">
            <a:spLocks noGrp="1"/>
          </p:cNvSpPr>
          <p:nvPr>
            <p:ph type="ctrTitle" idx="4294967295"/>
          </p:nvPr>
        </p:nvSpPr>
        <p:spPr>
          <a:xfrm>
            <a:off x="4201550" y="1202463"/>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solidFill>
                  <a:schemeClr val="accent1"/>
                </a:solidFill>
              </a:rPr>
              <a:t>Thank You!</a:t>
            </a:r>
            <a:endParaRPr sz="6000" dirty="0">
              <a:solidFill>
                <a:schemeClr val="accent1"/>
              </a:solidFill>
            </a:endParaRPr>
          </a:p>
        </p:txBody>
      </p:sp>
      <p:sp>
        <p:nvSpPr>
          <p:cNvPr id="883" name="Google Shape;883;p50"/>
          <p:cNvSpPr txBox="1">
            <a:spLocks noGrp="1"/>
          </p:cNvSpPr>
          <p:nvPr>
            <p:ph type="subTitle" idx="4294967295"/>
          </p:nvPr>
        </p:nvSpPr>
        <p:spPr>
          <a:xfrm>
            <a:off x="4201550" y="2063638"/>
            <a:ext cx="4288800" cy="187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highlight>
                  <a:schemeClr val="accent1"/>
                </a:highlight>
                <a:latin typeface="Barlow SemiBold"/>
                <a:ea typeface="Barlow SemiBold"/>
                <a:cs typeface="Barlow SemiBold"/>
                <a:sym typeface="Barlow SemiBold"/>
              </a:rPr>
              <a:t>Any questions?</a:t>
            </a:r>
            <a:endParaRPr/>
          </a:p>
        </p:txBody>
      </p:sp>
      <p:pic>
        <p:nvPicPr>
          <p:cNvPr id="884" name="Google Shape;884;p50"/>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50119"/>
            <a:ext cx="4193381" cy="4193381"/>
          </a:xfrm>
          <a:prstGeom prst="rect">
            <a:avLst/>
          </a:prstGeom>
        </p:spPr>
      </p:pic>
      <p:sp>
        <p:nvSpPr>
          <p:cNvPr id="4" name="Text Placeholder 3">
            <a:extLst>
              <a:ext uri="{FF2B5EF4-FFF2-40B4-BE49-F238E27FC236}">
                <a16:creationId xmlns:a16="http://schemas.microsoft.com/office/drawing/2014/main" id="{EEB9F7AC-9FD9-4C25-B3A6-436E4C7F701C}"/>
              </a:ext>
            </a:extLst>
          </p:cNvPr>
          <p:cNvSpPr>
            <a:spLocks noGrp="1"/>
          </p:cNvSpPr>
          <p:nvPr>
            <p:ph type="body" sz="quarter" idx="11"/>
          </p:nvPr>
        </p:nvSpPr>
        <p:spPr>
          <a:xfrm>
            <a:off x="1877695" y="173165"/>
            <a:ext cx="5773262" cy="732803"/>
          </a:xfrm>
        </p:spPr>
        <p:txBody>
          <a:bodyPr>
            <a:normAutofit/>
          </a:bodyPr>
          <a:lstStyle/>
          <a:p>
            <a:r>
              <a:rPr lang="en-US" sz="2600" b="1" dirty="0" err="1">
                <a:latin typeface="Times New Roman" panose="02020603050405020304" pitchFamily="18" charset="0"/>
                <a:cs typeface="Times New Roman" panose="02020603050405020304" pitchFamily="18" charset="0"/>
              </a:rPr>
              <a:t>Thực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chất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tích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lũy</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tư</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endParaRPr lang="en-US" sz="2600" b="1"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524783C5-8163-484B-BF97-6B3D88292F10}"/>
              </a:ext>
            </a:extLst>
          </p:cNvPr>
          <p:cNvSpPr/>
          <p:nvPr/>
        </p:nvSpPr>
        <p:spPr>
          <a:xfrm>
            <a:off x="-710109" y="-529211"/>
            <a:ext cx="1420218" cy="1420218"/>
          </a:xfrm>
          <a:prstGeom prst="ellipse">
            <a:avLst/>
          </a:pr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Oval 5">
            <a:extLst>
              <a:ext uri="{FF2B5EF4-FFF2-40B4-BE49-F238E27FC236}">
                <a16:creationId xmlns:a16="http://schemas.microsoft.com/office/drawing/2014/main" id="{68E04DE9-F2F5-4A20-A6EA-C3385952FF4F}"/>
              </a:ext>
            </a:extLst>
          </p:cNvPr>
          <p:cNvSpPr/>
          <p:nvPr/>
        </p:nvSpPr>
        <p:spPr>
          <a:xfrm>
            <a:off x="8900284" y="4899784"/>
            <a:ext cx="487433" cy="487433"/>
          </a:xfrm>
          <a:prstGeom prst="ellipse">
            <a:avLst/>
          </a:pr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TextBox 13">
            <a:extLst>
              <a:ext uri="{FF2B5EF4-FFF2-40B4-BE49-F238E27FC236}">
                <a16:creationId xmlns:a16="http://schemas.microsoft.com/office/drawing/2014/main" id="{AEEB60AB-0B5B-4B4F-8F57-73A2EC9F18D7}"/>
              </a:ext>
            </a:extLst>
          </p:cNvPr>
          <p:cNvSpPr txBox="1"/>
          <p:nvPr/>
        </p:nvSpPr>
        <p:spPr>
          <a:xfrm>
            <a:off x="4258420" y="1809490"/>
            <a:ext cx="3792587" cy="923330"/>
          </a:xfrm>
          <a:prstGeom prst="rect">
            <a:avLst/>
          </a:prstGeom>
          <a:noFill/>
        </p:spPr>
        <p:txBody>
          <a:bodyPr wrap="square" rtlCol="0">
            <a:spAutoFit/>
          </a:bodyPr>
          <a:lstStyle/>
          <a:p>
            <a:r>
              <a:rPr lang="vi-VN" sz="1800" dirty="0">
                <a:solidFill>
                  <a:schemeClr val="bg2">
                    <a:lumMod val="50000"/>
                  </a:schemeClr>
                </a:solidFill>
                <a:latin typeface="+mj-lt"/>
              </a:rPr>
              <a:t>Tái sản xuất giản đơn là quá trình tái sản xuất được lặp lại với quy mô </a:t>
            </a:r>
            <a:r>
              <a:rPr lang="vi-VN" sz="1800" b="1" dirty="0">
                <a:solidFill>
                  <a:srgbClr val="C00000"/>
                </a:solidFill>
                <a:latin typeface="+mj-lt"/>
              </a:rPr>
              <a:t>như cũ</a:t>
            </a:r>
            <a:r>
              <a:rPr lang="vi-VN" sz="1800" dirty="0">
                <a:solidFill>
                  <a:schemeClr val="bg2">
                    <a:lumMod val="50000"/>
                  </a:schemeClr>
                </a:solidFill>
                <a:latin typeface="+mj-lt"/>
              </a:rPr>
              <a:t>. </a:t>
            </a:r>
            <a:endParaRPr lang="en-US" sz="1800" dirty="0">
              <a:solidFill>
                <a:schemeClr val="bg2">
                  <a:lumMod val="50000"/>
                </a:schemeClr>
              </a:solidFill>
              <a:latin typeface="+mj-lt"/>
            </a:endParaRPr>
          </a:p>
        </p:txBody>
      </p:sp>
      <p:sp>
        <p:nvSpPr>
          <p:cNvPr id="16" name="TextBox 15">
            <a:extLst>
              <a:ext uri="{FF2B5EF4-FFF2-40B4-BE49-F238E27FC236}">
                <a16:creationId xmlns:a16="http://schemas.microsoft.com/office/drawing/2014/main" id="{AEEB60AB-0B5B-4B4F-8F57-73A2EC9F18D7}"/>
              </a:ext>
            </a:extLst>
          </p:cNvPr>
          <p:cNvSpPr txBox="1"/>
          <p:nvPr/>
        </p:nvSpPr>
        <p:spPr>
          <a:xfrm>
            <a:off x="4258420" y="2713012"/>
            <a:ext cx="3792587" cy="923330"/>
          </a:xfrm>
          <a:prstGeom prst="rect">
            <a:avLst/>
          </a:prstGeom>
          <a:noFill/>
        </p:spPr>
        <p:txBody>
          <a:bodyPr wrap="square" rtlCol="0">
            <a:spAutoFit/>
          </a:bodyPr>
          <a:lstStyle/>
          <a:p>
            <a:r>
              <a:rPr lang="vi-VN" sz="1800" dirty="0">
                <a:solidFill>
                  <a:schemeClr val="bg2">
                    <a:lumMod val="50000"/>
                  </a:schemeClr>
                </a:solidFill>
                <a:latin typeface="+mj-lt"/>
              </a:rPr>
              <a:t>Tái sản xuất mở rộng là quá trình sản xuất được lặp lại với quy mô </a:t>
            </a:r>
            <a:r>
              <a:rPr lang="vi-VN" sz="1800" b="1" dirty="0">
                <a:solidFill>
                  <a:srgbClr val="FF0000"/>
                </a:solidFill>
                <a:latin typeface="+mj-lt"/>
              </a:rPr>
              <a:t>lớn hơn </a:t>
            </a:r>
            <a:r>
              <a:rPr lang="vi-VN" sz="1800" dirty="0">
                <a:solidFill>
                  <a:schemeClr val="bg2">
                    <a:lumMod val="50000"/>
                  </a:schemeClr>
                </a:solidFill>
                <a:latin typeface="+mj-lt"/>
              </a:rPr>
              <a:t>trước.</a:t>
            </a:r>
            <a:endParaRPr lang="en-US" sz="1800" dirty="0">
              <a:solidFill>
                <a:schemeClr val="bg2">
                  <a:lumMod val="50000"/>
                </a:schemeClr>
              </a:solidFill>
              <a:latin typeface="+mj-lt"/>
            </a:endParaRPr>
          </a:p>
        </p:txBody>
      </p:sp>
    </p:spTree>
    <p:extLst>
      <p:ext uri="{BB962C8B-B14F-4D97-AF65-F5344CB8AC3E}">
        <p14:creationId xmlns:p14="http://schemas.microsoft.com/office/powerpoint/2010/main" val="335461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50119"/>
            <a:ext cx="4193381" cy="4193381"/>
          </a:xfrm>
          <a:prstGeom prst="rect">
            <a:avLst/>
          </a:prstGeom>
        </p:spPr>
      </p:pic>
      <p:sp>
        <p:nvSpPr>
          <p:cNvPr id="4" name="Text Placeholder 3">
            <a:extLst>
              <a:ext uri="{FF2B5EF4-FFF2-40B4-BE49-F238E27FC236}">
                <a16:creationId xmlns:a16="http://schemas.microsoft.com/office/drawing/2014/main" id="{EEB9F7AC-9FD9-4C25-B3A6-436E4C7F701C}"/>
              </a:ext>
            </a:extLst>
          </p:cNvPr>
          <p:cNvSpPr>
            <a:spLocks noGrp="1"/>
          </p:cNvSpPr>
          <p:nvPr>
            <p:ph type="body" sz="quarter" idx="11"/>
          </p:nvPr>
        </p:nvSpPr>
        <p:spPr>
          <a:xfrm>
            <a:off x="1877695" y="173165"/>
            <a:ext cx="5773262" cy="732803"/>
          </a:xfrm>
        </p:spPr>
        <p:txBody>
          <a:bodyPr>
            <a:normAutofit/>
          </a:bodyPr>
          <a:lstStyle/>
          <a:p>
            <a:r>
              <a:rPr lang="en-US" sz="2600" b="1" dirty="0" err="1">
                <a:latin typeface="Times New Roman" panose="02020603050405020304" pitchFamily="18" charset="0"/>
                <a:cs typeface="Times New Roman" panose="02020603050405020304" pitchFamily="18" charset="0"/>
              </a:rPr>
              <a:t>Thực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chất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tích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lũy</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tư</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endParaRPr lang="en-US" sz="2600" b="1"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524783C5-8163-484B-BF97-6B3D88292F10}"/>
              </a:ext>
            </a:extLst>
          </p:cNvPr>
          <p:cNvSpPr/>
          <p:nvPr/>
        </p:nvSpPr>
        <p:spPr>
          <a:xfrm>
            <a:off x="-710109" y="-529211"/>
            <a:ext cx="1420218" cy="1420218"/>
          </a:xfrm>
          <a:prstGeom prst="ellipse">
            <a:avLst/>
          </a:pr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Oval 5">
            <a:extLst>
              <a:ext uri="{FF2B5EF4-FFF2-40B4-BE49-F238E27FC236}">
                <a16:creationId xmlns:a16="http://schemas.microsoft.com/office/drawing/2014/main" id="{68E04DE9-F2F5-4A20-A6EA-C3385952FF4F}"/>
              </a:ext>
            </a:extLst>
          </p:cNvPr>
          <p:cNvSpPr/>
          <p:nvPr/>
        </p:nvSpPr>
        <p:spPr>
          <a:xfrm>
            <a:off x="8900284" y="4899784"/>
            <a:ext cx="487433" cy="487433"/>
          </a:xfrm>
          <a:prstGeom prst="ellipse">
            <a:avLst/>
          </a:pr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TextBox 13">
            <a:extLst>
              <a:ext uri="{FF2B5EF4-FFF2-40B4-BE49-F238E27FC236}">
                <a16:creationId xmlns:a16="http://schemas.microsoft.com/office/drawing/2014/main" id="{AEEB60AB-0B5B-4B4F-8F57-73A2EC9F18D7}"/>
              </a:ext>
            </a:extLst>
          </p:cNvPr>
          <p:cNvSpPr txBox="1"/>
          <p:nvPr/>
        </p:nvSpPr>
        <p:spPr>
          <a:xfrm>
            <a:off x="3958382" y="1247089"/>
            <a:ext cx="5071318" cy="646331"/>
          </a:xfrm>
          <a:prstGeom prst="rect">
            <a:avLst/>
          </a:prstGeom>
          <a:noFill/>
        </p:spPr>
        <p:txBody>
          <a:bodyPr wrap="square" rtlCol="0">
            <a:spAutoFit/>
          </a:bodyPr>
          <a:lstStyle/>
          <a:p>
            <a:r>
              <a:rPr lang="vi-VN" sz="1800" b="1" dirty="0">
                <a:solidFill>
                  <a:srgbClr val="C00000"/>
                </a:solidFill>
                <a:latin typeface="+mj-lt"/>
              </a:rPr>
              <a:t>Tái sản xuất giản đơn </a:t>
            </a:r>
            <a:r>
              <a:rPr lang="vi-VN" sz="1800" dirty="0">
                <a:solidFill>
                  <a:schemeClr val="bg2">
                    <a:lumMod val="50000"/>
                  </a:schemeClr>
                </a:solidFill>
                <a:latin typeface="+mj-lt"/>
              </a:rPr>
              <a:t>không phải là hình thái điển hình của chủ nghĩa tư bản</a:t>
            </a:r>
            <a:r>
              <a:rPr lang="en-US" sz="1800" dirty="0">
                <a:solidFill>
                  <a:schemeClr val="bg2">
                    <a:lumMod val="50000"/>
                  </a:schemeClr>
                </a:solidFill>
                <a:latin typeface="+mj-lt"/>
              </a:rPr>
              <a:t>.</a:t>
            </a:r>
          </a:p>
        </p:txBody>
      </p:sp>
      <p:sp>
        <p:nvSpPr>
          <p:cNvPr id="16" name="TextBox 15">
            <a:extLst>
              <a:ext uri="{FF2B5EF4-FFF2-40B4-BE49-F238E27FC236}">
                <a16:creationId xmlns:a16="http://schemas.microsoft.com/office/drawing/2014/main" id="{AEEB60AB-0B5B-4B4F-8F57-73A2EC9F18D7}"/>
              </a:ext>
            </a:extLst>
          </p:cNvPr>
          <p:cNvSpPr txBox="1"/>
          <p:nvPr/>
        </p:nvSpPr>
        <p:spPr>
          <a:xfrm>
            <a:off x="4000273" y="1976353"/>
            <a:ext cx="5093121" cy="1200329"/>
          </a:xfrm>
          <a:prstGeom prst="rect">
            <a:avLst/>
          </a:prstGeom>
          <a:noFill/>
        </p:spPr>
        <p:txBody>
          <a:bodyPr wrap="square" rtlCol="0">
            <a:spAutoFit/>
          </a:bodyPr>
          <a:lstStyle/>
          <a:p>
            <a:pPr algn="just"/>
            <a:r>
              <a:rPr lang="en-US" sz="1800" dirty="0">
                <a:solidFill>
                  <a:schemeClr val="bg2">
                    <a:lumMod val="50000"/>
                  </a:schemeClr>
                </a:solidFill>
                <a:latin typeface="Times New Roman" panose="02020603050405020304" pitchFamily="18" charset="0"/>
                <a:cs typeface="Times New Roman" panose="02020603050405020304" pitchFamily="18" charset="0"/>
              </a:rPr>
              <a:t>N</a:t>
            </a:r>
            <a:r>
              <a:rPr lang="vi-VN" sz="1800" dirty="0">
                <a:solidFill>
                  <a:schemeClr val="bg2">
                    <a:lumMod val="50000"/>
                  </a:schemeClr>
                </a:solidFill>
                <a:latin typeface="Times New Roman" panose="02020603050405020304" pitchFamily="18" charset="0"/>
                <a:cs typeface="Times New Roman" panose="02020603050405020304" pitchFamily="18" charset="0"/>
              </a:rPr>
              <a:t>ét điển hình của chủ nghĩa tư bản phải là tái sản xuất mở rộng </a:t>
            </a:r>
            <a:r>
              <a:rPr lang="vi-VN" sz="1800" b="1" dirty="0">
                <a:solidFill>
                  <a:srgbClr val="00B050"/>
                </a:solidFill>
                <a:latin typeface="Times New Roman" panose="02020603050405020304" pitchFamily="18" charset="0"/>
                <a:cs typeface="Times New Roman" panose="02020603050405020304" pitchFamily="18" charset="0"/>
              </a:rPr>
              <a:t>Tái sản xuất mở rộng </a:t>
            </a:r>
            <a:r>
              <a:rPr lang="vi-VN" sz="1800" dirty="0">
                <a:solidFill>
                  <a:schemeClr val="bg2">
                    <a:lumMod val="50000"/>
                  </a:schemeClr>
                </a:solidFill>
                <a:latin typeface="Times New Roman" panose="02020603050405020304" pitchFamily="18" charset="0"/>
                <a:cs typeface="Times New Roman" panose="02020603050405020304" pitchFamily="18" charset="0"/>
              </a:rPr>
              <a:t>tư bản chủ nghĩa là sự lặp lại quá trình sản xuất với quy mô lớn hơn trước, với một lượng tư bản lớn hơn trước.</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EEB60AB-0B5B-4B4F-8F57-73A2EC9F18D7}"/>
              </a:ext>
            </a:extLst>
          </p:cNvPr>
          <p:cNvSpPr txBox="1"/>
          <p:nvPr/>
        </p:nvSpPr>
        <p:spPr>
          <a:xfrm>
            <a:off x="4000273" y="3220833"/>
            <a:ext cx="499228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1800" b="1" dirty="0">
                <a:solidFill>
                  <a:srgbClr val="0070C0"/>
                </a:solidFill>
                <a:latin typeface="Times New Roman" panose="02020603050405020304" pitchFamily="18" charset="0"/>
                <a:cs typeface="Times New Roman" panose="02020603050405020304" pitchFamily="18" charset="0"/>
              </a:rPr>
              <a:t>T</a:t>
            </a:r>
            <a:r>
              <a:rPr lang="vi-VN" sz="1800" b="1" dirty="0">
                <a:solidFill>
                  <a:srgbClr val="0070C0"/>
                </a:solidFill>
                <a:latin typeface="Times New Roman" panose="02020603050405020304" pitchFamily="18" charset="0"/>
                <a:cs typeface="Times New Roman" panose="02020603050405020304" pitchFamily="18" charset="0"/>
              </a:rPr>
              <a:t>ích lũy tư bản </a:t>
            </a:r>
            <a:r>
              <a:rPr lang="vi-VN" sz="1800" dirty="0">
                <a:solidFill>
                  <a:schemeClr val="bg2">
                    <a:lumMod val="50000"/>
                  </a:schemeClr>
                </a:solidFill>
                <a:latin typeface="Times New Roman" panose="02020603050405020304" pitchFamily="18" charset="0"/>
                <a:cs typeface="Times New Roman" panose="02020603050405020304" pitchFamily="18" charset="0"/>
              </a:rPr>
              <a:t>là tái sản xuất ra tư bản với quy mô ngày càng mở rộng. Sở dĩ giá trị thặng dư có thể chuyển hóa thành tư bản được là vì giá trị thặng dư đã mang sẵn những yếu tố vật chất của tư bản mới.</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26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6"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627292" y="686800"/>
            <a:ext cx="7221307" cy="641100"/>
          </a:xfrm>
          <a:prstGeom prst="rect">
            <a:avLst/>
          </a:prstGeom>
        </p:spPr>
        <p:txBody>
          <a:bodyPr spcFirstLastPara="1" vert="horz" wrap="square" lIns="91425" tIns="91425" rIns="91425" bIns="91425" rtlCol="0" anchor="b" anchorCtr="0">
            <a:noAutofit/>
          </a:bodyPr>
          <a:lstStyle/>
          <a:p>
            <a:pPr lvl="0"/>
            <a:r>
              <a:rPr lang="en-US" dirty="0">
                <a:latin typeface="Times New Roman" panose="02020603050405020304" pitchFamily="18" charset="0"/>
                <a:cs typeface="Times New Roman" panose="02020603050405020304" pitchFamily="18" charset="0"/>
              </a:rPr>
              <a:t>2.2.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lũy</a:t>
            </a:r>
            <a:endParaRPr dirty="0">
              <a:latin typeface="Times New Roman" panose="02020603050405020304" pitchFamily="18" charset="0"/>
              <a:cs typeface="Times New Roman" panose="02020603050405020304" pitchFamily="18" charset="0"/>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vert="horz" wrap="square" lIns="91425" tIns="91425" rIns="91425" bIns="91425" rtlCol="0" anchor="t" anchorCtr="0">
            <a:noAutofit/>
          </a:bodyPr>
          <a:lstStyle/>
          <a:p>
            <a:fld id="{00000000-1234-1234-1234-123412341234}" type="slidenum">
              <a:rPr lang="en"/>
              <a:pPr/>
              <a:t>6</a:t>
            </a:fld>
            <a:endParaRPr/>
          </a:p>
        </p:txBody>
      </p:sp>
      <p:sp>
        <p:nvSpPr>
          <p:cNvPr id="6" name="Google Shape;200;p14">
            <a:extLst>
              <a:ext uri="{FF2B5EF4-FFF2-40B4-BE49-F238E27FC236}">
                <a16:creationId xmlns:a16="http://schemas.microsoft.com/office/drawing/2014/main" id="{0D8DE45E-D475-4941-813E-ED4190D3F7D9}"/>
              </a:ext>
            </a:extLst>
          </p:cNvPr>
          <p:cNvSpPr txBox="1">
            <a:spLocks/>
          </p:cNvSpPr>
          <p:nvPr/>
        </p:nvSpPr>
        <p:spPr>
          <a:xfrm>
            <a:off x="720621" y="1572845"/>
            <a:ext cx="7221307" cy="641100"/>
          </a:xfrm>
          <a:prstGeom prst="rect">
            <a:avLst/>
          </a:prstGeom>
          <a:noFill/>
          <a:ln>
            <a:noFill/>
          </a:ln>
        </p:spPr>
        <p:txBody>
          <a:bodyPr spcFirstLastPara="1" vert="horz" wrap="square" lIns="91425" tIns="91425" rIns="91425" bIns="91425" rtlCol="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1pPr>
            <a:lvl2pPr marR="0" lvl="1"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2pPr>
            <a:lvl3pPr marR="0" lvl="2"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3pPr>
            <a:lvl4pPr marR="0" lvl="3"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4pPr>
            <a:lvl5pPr marR="0" lvl="4"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5pPr>
            <a:lvl6pPr marR="0" lvl="5"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6pPr>
            <a:lvl7pPr marR="0" lvl="6"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7pPr>
            <a:lvl8pPr marR="0" lvl="7"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8pPr>
            <a:lvl9pPr marR="0" lvl="8"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9pPr>
          </a:lstStyle>
          <a:p>
            <a:r>
              <a:rPr lang="en-US" sz="1800" dirty="0" err="1">
                <a:solidFill>
                  <a:schemeClr val="tx1"/>
                </a:solidFill>
                <a:latin typeface="Times New Roman" panose="02020603050405020304" pitchFamily="18" charset="0"/>
                <a:cs typeface="Times New Roman" panose="02020603050405020304" pitchFamily="18" charset="0"/>
              </a:rPr>
              <a:t>Quy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mô</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tích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lũy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tư</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bản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phụ</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thuộc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tỷ</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lệ</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phân</a:t>
            </a:r>
            <a:r>
              <a:rPr lang="en-US" sz="1800" dirty="0">
                <a:solidFill>
                  <a:schemeClr val="tx1"/>
                </a:solidFill>
                <a:latin typeface="Times New Roman" panose="02020603050405020304" pitchFamily="18" charset="0"/>
                <a:cs typeface="Times New Roman" panose="02020603050405020304" pitchFamily="18" charset="0"/>
              </a:rPr>
              <a:t> chia </a:t>
            </a:r>
            <a:r>
              <a:rPr lang="en-US" sz="1800" dirty="0" err="1">
                <a:solidFill>
                  <a:schemeClr val="tx1"/>
                </a:solidFill>
                <a:latin typeface="Times New Roman" panose="02020603050405020304" pitchFamily="18" charset="0"/>
                <a:cs typeface="Times New Roman" panose="02020603050405020304" pitchFamily="18" charset="0"/>
              </a:rPr>
              <a:t>giữa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quỹ</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tích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lũy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tiêu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dùng</a:t>
            </a:r>
            <a:endParaRPr lang="vi-VN"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4489A3A-D7BC-44A0-A143-E55770B20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849" y="2213945"/>
            <a:ext cx="5204911" cy="2537680"/>
          </a:xfrm>
          <a:prstGeom prst="rect">
            <a:avLst/>
          </a:prstGeom>
        </p:spPr>
      </p:pic>
    </p:spTree>
    <p:extLst>
      <p:ext uri="{BB962C8B-B14F-4D97-AF65-F5344CB8AC3E}">
        <p14:creationId xmlns:p14="http://schemas.microsoft.com/office/powerpoint/2010/main" val="14466266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20A9CC-BB6F-40DD-8A2F-8198F7E0ECB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itle 3">
            <a:extLst>
              <a:ext uri="{FF2B5EF4-FFF2-40B4-BE49-F238E27FC236}">
                <a16:creationId xmlns:a16="http://schemas.microsoft.com/office/drawing/2014/main" id="{8EA32503-97B8-4567-9475-B7A181C0BC3F}"/>
              </a:ext>
            </a:extLst>
          </p:cNvPr>
          <p:cNvSpPr txBox="1">
            <a:spLocks/>
          </p:cNvSpPr>
          <p:nvPr/>
        </p:nvSpPr>
        <p:spPr>
          <a:xfrm>
            <a:off x="935864" y="795819"/>
            <a:ext cx="5693488"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err="1">
                <a:latin typeface="Times New Roman" panose="02020603050405020304" pitchFamily="18" charset="0"/>
                <a:cs typeface="Times New Roman" panose="02020603050405020304" pitchFamily="18" charset="0"/>
              </a:rPr>
              <a:t>Nếu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231A66D8-8515-4733-A128-86485727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64" y="1934721"/>
            <a:ext cx="2020013" cy="1322412"/>
          </a:xfrm>
          <a:prstGeom prst="rect">
            <a:avLst/>
          </a:prstGeom>
          <a:ln>
            <a:noFill/>
          </a:ln>
          <a:effectLst>
            <a:softEdge rad="112500"/>
          </a:effectLst>
        </p:spPr>
      </p:pic>
      <p:sp>
        <p:nvSpPr>
          <p:cNvPr id="5" name="Title 3">
            <a:extLst>
              <a:ext uri="{FF2B5EF4-FFF2-40B4-BE49-F238E27FC236}">
                <a16:creationId xmlns:a16="http://schemas.microsoft.com/office/drawing/2014/main" id="{36999844-FC6A-4F6E-9575-6AD4C24F6B73}"/>
              </a:ext>
            </a:extLst>
          </p:cNvPr>
          <p:cNvSpPr txBox="1">
            <a:spLocks/>
          </p:cNvSpPr>
          <p:nvPr/>
        </p:nvSpPr>
        <p:spPr>
          <a:xfrm>
            <a:off x="1012064" y="3685069"/>
            <a:ext cx="2072426"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thác</a:t>
            </a:r>
            <a:r>
              <a:rPr lang="en-US" sz="1800" dirty="0">
                <a:latin typeface="Times New Roman" panose="02020603050405020304" pitchFamily="18" charset="0"/>
                <a:cs typeface="Times New Roman" panose="02020603050405020304" pitchFamily="18" charset="0"/>
              </a:rPr>
              <a:t> </a:t>
            </a:r>
          </a:p>
          <a:p>
            <a:pPr algn="ctr"/>
            <a:r>
              <a:rPr lang="en-US" sz="1800" dirty="0" err="1">
                <a:latin typeface="Times New Roman" panose="02020603050405020304" pitchFamily="18" charset="0"/>
                <a:cs typeface="Times New Roman" panose="02020603050405020304" pitchFamily="18" charset="0"/>
              </a:rPr>
              <a:t>sức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A60347E-BE3F-4C49-B7C4-88A98EE0D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871" y="2144720"/>
            <a:ext cx="1262129" cy="1112413"/>
          </a:xfrm>
          <a:prstGeom prst="rect">
            <a:avLst/>
          </a:prstGeom>
        </p:spPr>
      </p:pic>
      <p:sp>
        <p:nvSpPr>
          <p:cNvPr id="7" name="Title 3">
            <a:extLst>
              <a:ext uri="{FF2B5EF4-FFF2-40B4-BE49-F238E27FC236}">
                <a16:creationId xmlns:a16="http://schemas.microsoft.com/office/drawing/2014/main" id="{54E3DAC2-A5F2-4F58-B482-B85484003F96}"/>
              </a:ext>
            </a:extLst>
          </p:cNvPr>
          <p:cNvSpPr txBox="1">
            <a:spLocks/>
          </p:cNvSpPr>
          <p:nvPr/>
        </p:nvSpPr>
        <p:spPr>
          <a:xfrm>
            <a:off x="3084490" y="3685068"/>
            <a:ext cx="2072426"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hội</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05AFE6C-D315-46C9-B105-B0F96AE93A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916" y="2144720"/>
            <a:ext cx="1262129" cy="1112413"/>
          </a:xfrm>
          <a:prstGeom prst="rect">
            <a:avLst/>
          </a:prstGeom>
        </p:spPr>
      </p:pic>
      <p:sp>
        <p:nvSpPr>
          <p:cNvPr id="9" name="Title 3">
            <a:extLst>
              <a:ext uri="{FF2B5EF4-FFF2-40B4-BE49-F238E27FC236}">
                <a16:creationId xmlns:a16="http://schemas.microsoft.com/office/drawing/2014/main" id="{4FBCC403-F910-48EF-AF29-E009BB2D44E4}"/>
              </a:ext>
            </a:extLst>
          </p:cNvPr>
          <p:cNvSpPr txBox="1">
            <a:spLocks/>
          </p:cNvSpPr>
          <p:nvPr/>
        </p:nvSpPr>
        <p:spPr>
          <a:xfrm>
            <a:off x="5023299" y="3685067"/>
            <a:ext cx="2072426"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móc</a:t>
            </a:r>
            <a:endParaRPr lang="en-US" sz="1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5C1A118-5488-4D3F-9AF0-40EFC60D4F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0728" y="2144720"/>
            <a:ext cx="1262130" cy="1112413"/>
          </a:xfrm>
          <a:prstGeom prst="rect">
            <a:avLst/>
          </a:prstGeom>
        </p:spPr>
      </p:pic>
      <p:sp>
        <p:nvSpPr>
          <p:cNvPr id="11" name="Title 3">
            <a:extLst>
              <a:ext uri="{FF2B5EF4-FFF2-40B4-BE49-F238E27FC236}">
                <a16:creationId xmlns:a16="http://schemas.microsoft.com/office/drawing/2014/main" id="{CE0C1B13-1644-4102-BB71-61703528480F}"/>
              </a:ext>
            </a:extLst>
          </p:cNvPr>
          <p:cNvSpPr txBox="1">
            <a:spLocks/>
          </p:cNvSpPr>
          <p:nvPr/>
        </p:nvSpPr>
        <p:spPr>
          <a:xfrm>
            <a:off x="7115580" y="3685067"/>
            <a:ext cx="2072426"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trước</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11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83E4-A8D0-4A5D-A1D5-381E5CCC0D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lũy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21F06E2-E6DD-4383-B8EE-54579B345E77}"/>
              </a:ext>
            </a:extLst>
          </p:cNvPr>
          <p:cNvSpPr>
            <a:spLocks noGrp="1"/>
          </p:cNvSpPr>
          <p:nvPr>
            <p:ph type="body" idx="1"/>
          </p:nvPr>
        </p:nvSpPr>
        <p:spPr>
          <a:xfrm>
            <a:off x="1199775" y="1599700"/>
            <a:ext cx="7366375" cy="3016750"/>
          </a:xfrm>
        </p:spPr>
        <p:txBody>
          <a:bodyPr/>
          <a:lstStyle/>
          <a:p>
            <a:pPr marL="76200" indent="0">
              <a:buNone/>
            </a:pPr>
            <a:r>
              <a:rPr lang="en-US" sz="1800" i="1" dirty="0" err="1">
                <a:latin typeface="Times New Roman" panose="02020603050405020304" pitchFamily="18" charset="0"/>
                <a:cs typeface="Times New Roman" panose="02020603050405020304" pitchFamily="18" charset="0"/>
              </a:rPr>
              <a:t>Thứ</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nhất</a:t>
            </a:r>
            <a:r>
              <a:rPr lang="en-US" sz="1800" i="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hữu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a:t>
            </a:r>
          </a:p>
          <a:p>
            <a:pPr marL="76200" indent="0">
              <a:buNone/>
            </a:pPr>
            <a:r>
              <a:rPr lang="en-US" sz="1800" i="1" dirty="0" err="1">
                <a:latin typeface="Times New Roman" panose="02020603050405020304" pitchFamily="18" charset="0"/>
                <a:cs typeface="Times New Roman" panose="02020603050405020304" pitchFamily="18" charset="0"/>
              </a:rPr>
              <a:t>Thứ</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hai</a:t>
            </a:r>
            <a:r>
              <a:rPr lang="en-US" sz="1800" i="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a:t>
            </a:r>
          </a:p>
          <a:p>
            <a:pPr marL="76200" indent="0">
              <a:buNone/>
            </a:pPr>
            <a:r>
              <a:rPr lang="en-US" sz="1800" i="1" dirty="0" err="1">
                <a:latin typeface="Times New Roman" panose="02020603050405020304" pitchFamily="18" charset="0"/>
                <a:cs typeface="Times New Roman" panose="02020603050405020304" pitchFamily="18" charset="0"/>
              </a:rPr>
              <a:t>Thứ</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ba</a:t>
            </a:r>
            <a:r>
              <a:rPr lang="en-US" sz="1800" i="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chênh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giữa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1FD6392E-5588-46F1-9ABF-264EEB18E4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06814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A6CE-209D-4D9B-9656-311A4028A285}"/>
              </a:ext>
            </a:extLst>
          </p:cNvPr>
          <p:cNvSpPr>
            <a:spLocks noGrp="1"/>
          </p:cNvSpPr>
          <p:nvPr>
            <p:ph type="ctrTitle"/>
          </p:nvPr>
        </p:nvSpPr>
        <p:spPr>
          <a:xfrm>
            <a:off x="627809" y="1847937"/>
            <a:ext cx="5497200" cy="1447625"/>
          </a:xfrm>
        </p:spPr>
        <p:txBody>
          <a:bodyPr/>
          <a:lstStyle/>
          <a:p>
            <a:pPr algn="ctr"/>
            <a:r>
              <a:rPr lang="en-US" sz="3200" b="1" dirty="0">
                <a:latin typeface="Times New Roman" panose="02020603050405020304" pitchFamily="18" charset="0"/>
                <a:cs typeface="Times New Roman" panose="02020603050405020304" pitchFamily="18" charset="0"/>
              </a:rPr>
              <a:t>3.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thức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hiện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thặng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dư</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nền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tế</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trường</a:t>
            </a:r>
            <a:endParaRPr lang="en-US"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8A87424-6B73-4255-903B-A1D334880DE9}"/>
              </a:ext>
            </a:extLst>
          </p:cNvPr>
          <p:cNvPicPr>
            <a:picLocks noChangeAspect="1"/>
          </p:cNvPicPr>
          <p:nvPr/>
        </p:nvPicPr>
        <p:blipFill>
          <a:blip r:embed="rId2"/>
          <a:stretch>
            <a:fillRect/>
          </a:stretch>
        </p:blipFill>
        <p:spPr>
          <a:xfrm>
            <a:off x="7645400" y="176436"/>
            <a:ext cx="1371600" cy="370390"/>
          </a:xfrm>
          <a:prstGeom prst="rect">
            <a:avLst/>
          </a:prstGeom>
        </p:spPr>
      </p:pic>
    </p:spTree>
    <p:extLst>
      <p:ext uri="{BB962C8B-B14F-4D97-AF65-F5344CB8AC3E}">
        <p14:creationId xmlns:p14="http://schemas.microsoft.com/office/powerpoint/2010/main" val="2656271049"/>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1304</TotalTime>
  <Words>2699</Words>
  <Application>Microsoft Macintosh PowerPoint</Application>
  <PresentationFormat>On-screen Show (16:9)</PresentationFormat>
  <Paragraphs>178</Paragraphs>
  <Slides>37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Barlow</vt:lpstr>
      <vt:lpstr>Cambria Math</vt:lpstr>
      <vt:lpstr>.VnArabia</vt:lpstr>
      <vt:lpstr>Arial</vt:lpstr>
      <vt:lpstr>Barlow SemiBold</vt:lpstr>
      <vt:lpstr>Times New Roman</vt:lpstr>
      <vt:lpstr>Barlow Light</vt:lpstr>
      <vt:lpstr>Lodovico template</vt:lpstr>
      <vt:lpstr>GIÁ TRỊ THẶNG DƯ TRONG NỀN KINH TẾ THỊ TRƯỜNG (P2)</vt:lpstr>
      <vt:lpstr>2. Tích lũy tư bản</vt:lpstr>
      <vt:lpstr>PowerPoint Presentation</vt:lpstr>
      <vt:lpstr>PowerPoint Presentation</vt:lpstr>
      <vt:lpstr>PowerPoint Presentation</vt:lpstr>
      <vt:lpstr>2.2. Những nhân tố ảnh hưởng tới quy mô tích lũy</vt:lpstr>
      <vt:lpstr>PowerPoint Presentation</vt:lpstr>
      <vt:lpstr>2.3. Một số hệ quả của tích lũy tư bản</vt:lpstr>
      <vt:lpstr>3. Các hình thức biểu hiện giá trị thặng dư trong nền kinh tế thị trường</vt:lpstr>
      <vt:lpstr>3.1 Lợi nhuận</vt:lpstr>
      <vt:lpstr>3.1.1. Chi phí sản xuất</vt:lpstr>
      <vt:lpstr>PowerPoint Presentation</vt:lpstr>
      <vt:lpstr>PowerPoint Presentation</vt:lpstr>
      <vt:lpstr>PowerPoint Presentation</vt:lpstr>
      <vt:lpstr>3.1.2. Bản chất lợi nhuận</vt:lpstr>
      <vt:lpstr>PowerPoint Presentation</vt:lpstr>
      <vt:lpstr>PowerPoint Presentation</vt:lpstr>
      <vt:lpstr>3.1.3. Tỷ suất lợi nhuận và các nhân tố ảnh hưởng tới tỷ suất lợi nhuận</vt:lpstr>
      <vt:lpstr>Các nhân tố ảnh hưởng tới tỷ suất lợi nhuận</vt:lpstr>
      <vt:lpstr>3.1.4. Lợi nhuận bình quân</vt:lpstr>
      <vt:lpstr>PowerPoint Presentation</vt:lpstr>
      <vt:lpstr>3.1.5. lợi nhuận thương nghiệp </vt:lpstr>
      <vt:lpstr>3.2. Lợi tức</vt:lpstr>
      <vt:lpstr>3.3. Địa tô tư bản chủ nghĩa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thuyết trình: 04</dc:title>
  <dc:creator>admin</dc:creator>
  <cp:lastModifiedBy>Ngo Khanh Duy (FE FPTU HCM)</cp:lastModifiedBy>
  <cp:revision>30</cp:revision>
  <dcterms:modified xsi:type="dcterms:W3CDTF">2023-06-27T15:57:31Z</dcterms:modified>
</cp:coreProperties>
</file>