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654" r:id="rId4"/>
    <p:sldId id="652" r:id="rId5"/>
    <p:sldId id="650" r:id="rId6"/>
    <p:sldId id="655" r:id="rId7"/>
    <p:sldId id="669" r:id="rId8"/>
    <p:sldId id="657" r:id="rId9"/>
    <p:sldId id="658" r:id="rId10"/>
    <p:sldId id="659" r:id="rId11"/>
    <p:sldId id="666" r:id="rId12"/>
    <p:sldId id="667" r:id="rId13"/>
    <p:sldId id="668" r:id="rId14"/>
    <p:sldId id="661" r:id="rId15"/>
    <p:sldId id="662" r:id="rId16"/>
    <p:sldId id="663" r:id="rId17"/>
    <p:sldId id="599" r:id="rId18"/>
    <p:sldId id="292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Barlow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407" autoAdjust="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592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2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4912fb0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4912fb0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9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0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E71C-8E7E-4F6B-9806-22DC606412A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31410" y="165859"/>
            <a:ext cx="1324204" cy="35759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 panose="00000700000000000000" pitchFamily="2" charset="0"/>
                <a:cs typeface="Times New Roman" panose="02020603050405020304" pitchFamily="18" charset="0"/>
                <a:sym typeface="Arial"/>
              </a:rPr>
              <a:t>CẠNH TRANH VÀ ĐỘC QUYỀN TRONG NỀN KINH TẾ THỊ TRƯỜNG (</a:t>
            </a:r>
            <a:r>
              <a:rPr lang="en-US" sz="4000" b="1" dirty="0" err="1">
                <a:latin typeface="Barlow SemiBold" panose="00000700000000000000" pitchFamily="2" charset="0"/>
                <a:cs typeface="Times New Roman" panose="02020603050405020304" pitchFamily="18" charset="0"/>
                <a:sym typeface="Arial"/>
              </a:rPr>
              <a:t>tiếp</a:t>
            </a:r>
            <a:r>
              <a:rPr lang="en-US" sz="4000" b="1">
                <a:latin typeface="Barlow SemiBold" panose="00000700000000000000" pitchFamily="2" charset="0"/>
                <a:cs typeface="Times New Roman" panose="02020603050405020304" pitchFamily="18" charset="0"/>
                <a:sym typeface="Arial"/>
              </a:rPr>
              <a:t>)</a:t>
            </a:r>
            <a:endParaRPr sz="4000" b="1" dirty="0">
              <a:latin typeface="Barlow SemiBold" panose="000007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7250" y="6848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99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586-B831-46E2-AF44-1A4C4DF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3.1.5.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lãnh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thổ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4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7D44-00EB-46A9-A426-47085134E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10</a:t>
            </a:fld>
            <a:endParaRPr lang="en">
              <a:latin typeface="Barlow Light" panose="0000040000000000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4A3D3-018A-471E-844C-E8BB85C4A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1100" y="1600200"/>
            <a:ext cx="7843154" cy="2886075"/>
          </a:xfrm>
        </p:spPr>
        <p:txBody>
          <a:bodyPr/>
          <a:lstStyle/>
          <a:p>
            <a:pPr marL="76200" indent="0" algn="just" eaLnBrk="1" hangingPunct="1">
              <a:spcBef>
                <a:spcPct val="50000"/>
              </a:spcBef>
              <a:buNone/>
            </a:pPr>
            <a:r>
              <a:rPr lang="en-US" altLang="en-US" sz="2000" dirty="0" err="1">
                <a:latin typeface="Barlow Light" panose="00000400000000000000" pitchFamily="2" charset="0"/>
              </a:rPr>
              <a:t>Sự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phân</a:t>
            </a:r>
            <a:r>
              <a:rPr lang="en-US" altLang="en-US" sz="2000" dirty="0">
                <a:latin typeface="Barlow Light" panose="00000400000000000000" pitchFamily="2" charset="0"/>
              </a:rPr>
              <a:t> chia </a:t>
            </a:r>
            <a:r>
              <a:rPr lang="en-US" altLang="en-US" sz="2000" dirty="0" err="1">
                <a:latin typeface="Barlow Light" panose="00000400000000000000" pitchFamily="2" charset="0"/>
              </a:rPr>
              <a:t>thế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về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lãnh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thổ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giữa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cường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quốc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tư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bản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tiếp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tục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nhưng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dưới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hình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thức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mới</a:t>
            </a:r>
            <a:r>
              <a:rPr lang="en-US" altLang="en-US" sz="2000" dirty="0">
                <a:latin typeface="Barlow Light" panose="00000400000000000000" pitchFamily="2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quốc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tư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bản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giành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ảnh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hưởng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bằng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chiến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lược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biên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mềm</a:t>
            </a:r>
            <a:r>
              <a:rPr lang="en-US" altLang="en-US" sz="2000" dirty="0">
                <a:latin typeface="Barlow Light" panose="00000400000000000000" pitchFamily="2" charset="0"/>
              </a:rPr>
              <a:t>, ra </a:t>
            </a:r>
            <a:r>
              <a:rPr lang="en-US" altLang="en-US" sz="2000" dirty="0" err="1">
                <a:latin typeface="Barlow Light" panose="00000400000000000000" pitchFamily="2" charset="0"/>
              </a:rPr>
              <a:t>sức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bành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trướng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biên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giới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kinh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tế</a:t>
            </a:r>
            <a:r>
              <a:rPr lang="en-US" altLang="en-US" sz="2000" dirty="0">
                <a:latin typeface="Barlow Light" panose="00000400000000000000" pitchFamily="2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 err="1">
                <a:latin typeface="Barlow Light" panose="00000400000000000000" pitchFamily="2" charset="0"/>
              </a:rPr>
              <a:t>Vẫn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tiềm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ẩn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các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nguy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cơ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chạy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đua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vũ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trang</a:t>
            </a:r>
            <a:r>
              <a:rPr lang="en-US" altLang="en-US" sz="2000" dirty="0">
                <a:latin typeface="Barlow Light" panose="00000400000000000000" pitchFamily="2" charset="0"/>
              </a:rPr>
              <a:t>, </a:t>
            </a:r>
            <a:r>
              <a:rPr lang="en-US" altLang="en-US" sz="2000" dirty="0" err="1">
                <a:latin typeface="Barlow Light" panose="00000400000000000000" pitchFamily="2" charset="0"/>
              </a:rPr>
              <a:t>nguy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cơ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chiến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tranh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lạnh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phục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hồi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trở</a:t>
            </a:r>
            <a:r>
              <a:rPr lang="en-US" altLang="en-US" sz="2000" dirty="0">
                <a:latin typeface="Barlow Light" panose="00000400000000000000" pitchFamily="2" charset="0"/>
              </a:rPr>
              <a:t> </a:t>
            </a:r>
            <a:r>
              <a:rPr lang="en-US" altLang="en-US" sz="2000" dirty="0" err="1">
                <a:latin typeface="Barlow Light" panose="00000400000000000000" pitchFamily="2" charset="0"/>
              </a:rPr>
              <a:t>lại</a:t>
            </a:r>
            <a:r>
              <a:rPr lang="en-US" altLang="en-US" sz="2000" dirty="0">
                <a:latin typeface="Barlow Light" panose="00000400000000000000" pitchFamily="2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Char char="-"/>
            </a:pPr>
            <a:endParaRPr lang="en-US" altLang="en-US" sz="2000" dirty="0">
              <a:latin typeface="Barlow Light" panose="00000400000000000000" pitchFamily="2" charset="0"/>
            </a:endParaRPr>
          </a:p>
          <a:p>
            <a:pPr eaLnBrk="1" hangingPunct="1"/>
            <a:endParaRPr lang="en-US" altLang="en-US" sz="20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C10-D733-45EE-B3B1-C9C356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3.2.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7613-0174-4679-8079-5979E6D7F0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7" name="Google Shape;157;p22">
            <a:extLst>
              <a:ext uri="{FF2B5EF4-FFF2-40B4-BE49-F238E27FC236}">
                <a16:creationId xmlns:a16="http://schemas.microsoft.com/office/drawing/2014/main" id="{5B6FF462-5B25-4C7A-8447-5C2F3E2C374C}"/>
              </a:ext>
            </a:extLst>
          </p:cNvPr>
          <p:cNvSpPr txBox="1">
            <a:spLocks/>
          </p:cNvSpPr>
          <p:nvPr/>
        </p:nvSpPr>
        <p:spPr>
          <a:xfrm>
            <a:off x="1087250" y="16572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Google Shape;158;p22">
            <a:extLst>
              <a:ext uri="{FF2B5EF4-FFF2-40B4-BE49-F238E27FC236}">
                <a16:creationId xmlns:a16="http://schemas.microsoft.com/office/drawing/2014/main" id="{F67BCBF6-A5E7-401E-99F0-C78A7B8DE6E1}"/>
              </a:ext>
            </a:extLst>
          </p:cNvPr>
          <p:cNvSpPr txBox="1">
            <a:spLocks/>
          </p:cNvSpPr>
          <p:nvPr/>
        </p:nvSpPr>
        <p:spPr>
          <a:xfrm>
            <a:off x="1504776" y="2853950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</p:txBody>
      </p:sp>
      <p:pic>
        <p:nvPicPr>
          <p:cNvPr id="9" name="Google Shape;159;p22">
            <a:extLst>
              <a:ext uri="{FF2B5EF4-FFF2-40B4-BE49-F238E27FC236}">
                <a16:creationId xmlns:a16="http://schemas.microsoft.com/office/drawing/2014/main" id="{1318F617-C66F-456C-B165-1141A67E2B31}"/>
              </a:ext>
            </a:extLst>
          </p:cNvPr>
          <p:cNvPicPr preferRelativeResize="0"/>
          <p:nvPr/>
        </p:nvPicPr>
        <p:blipFill>
          <a:blip r:embed="rId2"/>
          <a:srcRect l="23775" r="23775"/>
          <a:stretch/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>
            <a:extLst>
              <a:ext uri="{FF2B5EF4-FFF2-40B4-BE49-F238E27FC236}">
                <a16:creationId xmlns:a16="http://schemas.microsoft.com/office/drawing/2014/main" id="{46FDC565-ED3B-43DD-86D2-73306D214292}"/>
              </a:ext>
            </a:extLst>
          </p:cNvPr>
          <p:cNvSpPr txBox="1">
            <a:spLocks/>
          </p:cNvSpPr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5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C10-D733-45EE-B3B1-C9C356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7613-0174-4679-8079-5979E6D7F0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7" name="Google Shape;157;p22">
            <a:extLst>
              <a:ext uri="{FF2B5EF4-FFF2-40B4-BE49-F238E27FC236}">
                <a16:creationId xmlns:a16="http://schemas.microsoft.com/office/drawing/2014/main" id="{5B6FF462-5B25-4C7A-8447-5C2F3E2C374C}"/>
              </a:ext>
            </a:extLst>
          </p:cNvPr>
          <p:cNvSpPr txBox="1">
            <a:spLocks/>
          </p:cNvSpPr>
          <p:nvPr/>
        </p:nvSpPr>
        <p:spPr>
          <a:xfrm>
            <a:off x="1087250" y="16572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8;p22">
            <a:extLst>
              <a:ext uri="{FF2B5EF4-FFF2-40B4-BE49-F238E27FC236}">
                <a16:creationId xmlns:a16="http://schemas.microsoft.com/office/drawing/2014/main" id="{F67BCBF6-A5E7-401E-99F0-C78A7B8DE6E1}"/>
              </a:ext>
            </a:extLst>
          </p:cNvPr>
          <p:cNvSpPr txBox="1">
            <a:spLocks/>
          </p:cNvSpPr>
          <p:nvPr/>
        </p:nvSpPr>
        <p:spPr>
          <a:xfrm>
            <a:off x="1504776" y="2853950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dirty="0"/>
              <a:t>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.</a:t>
            </a:r>
          </a:p>
        </p:txBody>
      </p:sp>
      <p:pic>
        <p:nvPicPr>
          <p:cNvPr id="9" name="Google Shape;159;p22">
            <a:extLst>
              <a:ext uri="{FF2B5EF4-FFF2-40B4-BE49-F238E27FC236}">
                <a16:creationId xmlns:a16="http://schemas.microsoft.com/office/drawing/2014/main" id="{1318F617-C66F-456C-B165-1141A67E2B31}"/>
              </a:ext>
            </a:extLst>
          </p:cNvPr>
          <p:cNvPicPr preferRelativeResize="0"/>
          <p:nvPr/>
        </p:nvPicPr>
        <p:blipFill>
          <a:blip r:embed="rId2"/>
          <a:srcRect l="20000" r="20000"/>
          <a:stretch/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>
            <a:extLst>
              <a:ext uri="{FF2B5EF4-FFF2-40B4-BE49-F238E27FC236}">
                <a16:creationId xmlns:a16="http://schemas.microsoft.com/office/drawing/2014/main" id="{46FDC565-ED3B-43DD-86D2-73306D214292}"/>
              </a:ext>
            </a:extLst>
          </p:cNvPr>
          <p:cNvSpPr txBox="1">
            <a:spLocks/>
          </p:cNvSpPr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92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C10-D733-45EE-B3B1-C9C356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7613-0174-4679-8079-5979E6D7F0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03108" y="4500213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7" name="Google Shape;157;p22">
            <a:extLst>
              <a:ext uri="{FF2B5EF4-FFF2-40B4-BE49-F238E27FC236}">
                <a16:creationId xmlns:a16="http://schemas.microsoft.com/office/drawing/2014/main" id="{5B6FF462-5B25-4C7A-8447-5C2F3E2C374C}"/>
              </a:ext>
            </a:extLst>
          </p:cNvPr>
          <p:cNvSpPr txBox="1">
            <a:spLocks/>
          </p:cNvSpPr>
          <p:nvPr/>
        </p:nvSpPr>
        <p:spPr>
          <a:xfrm>
            <a:off x="1087249" y="1657275"/>
            <a:ext cx="45314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58;p22">
            <a:extLst>
              <a:ext uri="{FF2B5EF4-FFF2-40B4-BE49-F238E27FC236}">
                <a16:creationId xmlns:a16="http://schemas.microsoft.com/office/drawing/2014/main" id="{F67BCBF6-A5E7-401E-99F0-C78A7B8DE6E1}"/>
              </a:ext>
            </a:extLst>
          </p:cNvPr>
          <p:cNvSpPr txBox="1">
            <a:spLocks/>
          </p:cNvSpPr>
          <p:nvPr/>
        </p:nvSpPr>
        <p:spPr>
          <a:xfrm>
            <a:off x="1171575" y="2853950"/>
            <a:ext cx="4204401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▪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Char char="▫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pic>
        <p:nvPicPr>
          <p:cNvPr id="9" name="Google Shape;159;p22">
            <a:extLst>
              <a:ext uri="{FF2B5EF4-FFF2-40B4-BE49-F238E27FC236}">
                <a16:creationId xmlns:a16="http://schemas.microsoft.com/office/drawing/2014/main" id="{1318F617-C66F-456C-B165-1141A67E2B31}"/>
              </a:ext>
            </a:extLst>
          </p:cNvPr>
          <p:cNvPicPr preferRelativeResize="0"/>
          <p:nvPr/>
        </p:nvPicPr>
        <p:blipFill>
          <a:blip r:embed="rId2"/>
          <a:srcRect l="18769" r="18769"/>
          <a:stretch/>
        </p:blipFill>
        <p:spPr>
          <a:xfrm>
            <a:off x="5618725" y="13942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60;p22">
            <a:extLst>
              <a:ext uri="{FF2B5EF4-FFF2-40B4-BE49-F238E27FC236}">
                <a16:creationId xmlns:a16="http://schemas.microsoft.com/office/drawing/2014/main" id="{46FDC565-ED3B-43DD-86D2-73306D214292}"/>
              </a:ext>
            </a:extLst>
          </p:cNvPr>
          <p:cNvSpPr txBox="1">
            <a:spLocks/>
          </p:cNvSpPr>
          <p:nvPr/>
        </p:nvSpPr>
        <p:spPr>
          <a:xfrm>
            <a:off x="8709175" y="5841575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15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C9D3-F577-41AA-BB68-040BCE968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00" y="2222389"/>
            <a:ext cx="5497200" cy="872700"/>
          </a:xfrm>
        </p:spPr>
        <p:txBody>
          <a:bodyPr/>
          <a:lstStyle/>
          <a:p>
            <a:pPr algn="ctr"/>
            <a:r>
              <a:rPr lang="en-US" dirty="0">
                <a:latin typeface="Barlow Light" panose="00000400000000000000" pitchFamily="2" charset="0"/>
              </a:rPr>
              <a:t>3.3. </a:t>
            </a:r>
            <a:r>
              <a:rPr lang="en-US" dirty="0" err="1">
                <a:latin typeface="Barlow Light" panose="00000400000000000000" pitchFamily="2" charset="0"/>
              </a:rPr>
              <a:t>Vai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trò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lịch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sử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E90DB-BB20-4D0E-ADF8-49F6DFD1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10" y="165859"/>
            <a:ext cx="1324204" cy="3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624C-939F-4E96-8681-DB1DCDD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3.3.1. </a:t>
            </a:r>
            <a:r>
              <a:rPr lang="en-US" dirty="0" err="1">
                <a:latin typeface="Barlow Light" panose="00000400000000000000" pitchFamily="2" charset="0"/>
              </a:rPr>
              <a:t>Vai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trò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tích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cực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r>
              <a:rPr lang="en-US" dirty="0">
                <a:latin typeface="Barlow Light" panose="00000400000000000000" pitchFamily="2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AB19-EF0A-495B-8655-D993F1133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chóng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F847D-214F-43B6-A7CB-9368724614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15</a:t>
            </a:fld>
            <a:endParaRPr lang="en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2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1DFE-D0FD-4726-92D6-779369F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3.3.2. </a:t>
            </a:r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giới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hạn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phát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triển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chủ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nghĩa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0D5B-A9F0-4C63-82A4-528C8E3B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7553700" cy="2886000"/>
          </a:xfrm>
        </p:spPr>
        <p:txBody>
          <a:bodyPr/>
          <a:lstStyle/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giàu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nghèo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sắc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B9740-6A97-4723-A010-39F2E4170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84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C547D-3D5E-4614-9E7B-7C92D8FB4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9A88E2-2477-4332-AF79-C5950A0E62FB}"/>
              </a:ext>
            </a:extLst>
          </p:cNvPr>
          <p:cNvSpPr>
            <a:spLocks noGrp="1"/>
          </p:cNvSpPr>
          <p:nvPr/>
        </p:nvSpPr>
        <p:spPr bwMode="gray">
          <a:xfrm>
            <a:off x="1415819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F3259-F7A0-4761-9AAC-D82FE70CBA27}"/>
              </a:ext>
            </a:extLst>
          </p:cNvPr>
          <p:cNvSpPr txBox="1"/>
          <p:nvPr/>
        </p:nvSpPr>
        <p:spPr>
          <a:xfrm>
            <a:off x="827633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/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Lục:</a:t>
            </a:r>
            <a:endParaRPr dirty="0"/>
          </a:p>
        </p:txBody>
      </p:sp>
      <p:sp>
        <p:nvSpPr>
          <p:cNvPr id="537" name="Google Shape;537;p16"/>
          <p:cNvSpPr txBox="1">
            <a:spLocks noGrp="1"/>
          </p:cNvSpPr>
          <p:nvPr>
            <p:ph type="body" idx="1"/>
          </p:nvPr>
        </p:nvSpPr>
        <p:spPr>
          <a:xfrm>
            <a:off x="902208" y="1603800"/>
            <a:ext cx="8010144" cy="3309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Cạnh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tranh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ở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cấp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trường</a:t>
            </a:r>
            <a:endParaRPr b="1" dirty="0">
              <a:latin typeface="Barlow Light" panose="00000400000000000000" pitchFamily="2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luận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V.I.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Lênin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về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đặc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điểm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trường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bản</a:t>
            </a:r>
            <a:endParaRPr lang="en-US" b="1" dirty="0">
              <a:latin typeface="Barlow Light" panose="00000400000000000000" pitchFamily="2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Biểu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hiện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mới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,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điều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kiện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ngày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nay;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vai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trò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lịch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sử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chủ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nghĩa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/>
                <a:cs typeface="Times New Roman" panose="02020603050405020304" pitchFamily="18" charset="0"/>
                <a:sym typeface="Arial"/>
              </a:rPr>
              <a:t>bản</a:t>
            </a:r>
            <a:endParaRPr b="1" dirty="0">
              <a:latin typeface="Barlow Light" panose="00000400000000000000" pitchFamily="2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F29C-A92E-4327-878F-C5424A11C97C}"/>
              </a:ext>
            </a:extLst>
          </p:cNvPr>
          <p:cNvSpPr txBox="1"/>
          <p:nvPr/>
        </p:nvSpPr>
        <p:spPr>
          <a:xfrm>
            <a:off x="561702" y="1540698"/>
            <a:ext cx="6379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nay;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lịch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3200" b="1" dirty="0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3200" dirty="0">
              <a:solidFill>
                <a:schemeClr val="bg1"/>
              </a:solidFill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0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CB4C-62ED-46C5-B142-1E475669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57" y="2098766"/>
            <a:ext cx="6102174" cy="689980"/>
          </a:xfrm>
        </p:spPr>
        <p:txBody>
          <a:bodyPr/>
          <a:lstStyle/>
          <a:p>
            <a:pPr algn="just"/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3.1.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32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3200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4AE78-CD2C-47B9-AA4D-61D5DD6C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10" y="165859"/>
            <a:ext cx="1324204" cy="3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1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674-AC11-4DB0-AF74-D9E3A7FE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3.1.1.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tích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tụ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và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tập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trung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9A917-8D89-4D2D-B670-57530333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975" y="1460900"/>
            <a:ext cx="7752636" cy="1500014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ty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xuyên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xí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Concern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Conglomerate.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A2C-68E6-42C5-975A-AEE3464E1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5</a:t>
            </a:fld>
            <a:endParaRPr lang="en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6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CAD0-40A2-4C73-BE7C-9BE39ABF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3.1.2. 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4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409D-6545-43B1-9051-353C9CDB2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ở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nhiều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lĩnh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vực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chứng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khoán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lĩnh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vực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giải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trí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thao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vụ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quân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tín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…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endParaRPr lang="en-US" altLang="en-US" sz="2400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C5E4-72C3-4712-9F2F-ACC4EBEBC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6</a:t>
            </a:fld>
            <a:endParaRPr lang="en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2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4EC-8923-42A3-A8D1-19181578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Light" panose="00000400000000000000" pitchFamily="2" charset="0"/>
              </a:rPr>
              <a:t>3.1.3. </a:t>
            </a:r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xuất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khẩu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D1E9-623D-441E-8646-418FC7DD6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F79AE4DA-5850-44D1-8481-C8E25503FC7C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2076833"/>
            <a:ext cx="6642100" cy="3173267"/>
            <a:chOff x="336" y="960"/>
            <a:chExt cx="5280" cy="2981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803EE071-B2EB-4636-A475-00000FD5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008"/>
              <a:ext cx="1056" cy="43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đang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C59341E-91D0-4EA4-A379-9416FCD6C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1056" cy="260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Xuất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khẩu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429AFA9-5F21-4BEE-AC02-F6F267B6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1056" cy="43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CB438822-4DAD-40D0-B41C-DE0C9BF33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23"/>
              <a:ext cx="1056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thế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kỷ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trở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trước</a:t>
              </a:r>
              <a:endPara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103396CB-9539-4860-90DA-7FDCA268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104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9F864E5F-ECE8-4F29-BB11-6DF84FE6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208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2C447A4B-744E-4210-A284-EF5D90264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99"/>
              <a:ext cx="1056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thế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kỷ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 </a:t>
              </a:r>
              <a:r>
                <a:rPr lang="en-US" alt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nay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9C4B77D8-2C64-4EC3-AFA6-F2DFD279D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60"/>
              <a:ext cx="2160" cy="954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Ở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dẫn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vi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vũ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trụ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dương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thời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lợi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nhuận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9B35E62-A8AE-4525-BDB5-BE6023178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6"/>
              <a:ext cx="2160" cy="607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phù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ngành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vốn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133A167-AE69-4DBC-B92A-ADF6764FE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987"/>
              <a:ext cx="2160" cy="9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điều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kiện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nước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tay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nghề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khoa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nghệ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cao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48AA1D-1599-4F06-AE1C-C9041219F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063E6D0-16F0-444E-9D0C-735B787B0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0E4C2E-E944-47A9-8B67-120CF08EF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1E0BA121-38BC-4B8F-B020-FC432EB53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C6465B16-69EC-4E97-A4F8-71A4D2874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D16F563-2E5F-41A3-BAA2-EF9DB6F29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5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BF123017-4EA4-4A09-B9E1-0310A65A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30"/>
              <a:ext cx="100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rgbClr val="EB3D9F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Nguyên</a:t>
              </a:r>
              <a:r>
                <a:rPr lang="en-US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endPara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3D16530-5499-43C7-9A1A-1F43EB1E2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E194C915-D1AF-4AAC-B640-75DEE49A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17" y="1296796"/>
            <a:ext cx="6651923" cy="51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838200" indent="-838200" algn="r"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12954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17526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22098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2667000" indent="-838200" algn="r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FAF4-27F3-42D6-AD71-3596E86A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Những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biểu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hiện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mới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của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xuất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khẩu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tư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bản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A287-2CDE-484C-969C-123E9379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599700"/>
            <a:ext cx="7189375" cy="2886000"/>
          </a:xfrm>
        </p:spPr>
        <p:txBody>
          <a:bodyPr/>
          <a:lstStyle/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gỡ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cao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D4A63-EDF5-4333-BA31-EE65DA6D7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8</a:t>
            </a:fld>
            <a:endParaRPr lang="en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2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82EA-5C40-4F90-8B2F-2D7598D6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3.1.4.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minh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22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8E46-48D5-4569-B987-D79B1AB5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895" y="3596285"/>
            <a:ext cx="3580691" cy="910825"/>
          </a:xfrm>
        </p:spPr>
        <p:txBody>
          <a:bodyPr/>
          <a:lstStyle/>
          <a:p>
            <a:pPr marL="76200" indent="0" algn="just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Xu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hướng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toàn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cầu</a:t>
            </a:r>
            <a:r>
              <a:rPr lang="en-US" altLang="en-US" sz="24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Barlow Light" panose="00000400000000000000" pitchFamily="2" charset="0"/>
              </a:rPr>
              <a:t>hóa</a:t>
            </a:r>
            <a:endParaRPr lang="en-US" altLang="en-US" sz="24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A239-F19A-46D4-B530-215ED5E61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Barlow Light" panose="00000400000000000000" pitchFamily="2" charset="0"/>
              </a:rPr>
              <a:t>9</a:t>
            </a:fld>
            <a:endParaRPr lang="en">
              <a:latin typeface="Barlow Light" panose="000004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03AECA4-2B1C-4F7C-B649-ED2AC8C1B210}"/>
              </a:ext>
            </a:extLst>
          </p:cNvPr>
          <p:cNvSpPr txBox="1">
            <a:spLocks/>
          </p:cNvSpPr>
          <p:nvPr/>
        </p:nvSpPr>
        <p:spPr>
          <a:xfrm>
            <a:off x="4923563" y="3596285"/>
            <a:ext cx="3580691" cy="84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Xu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hướng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khu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vực</a:t>
            </a:r>
            <a:r>
              <a:rPr lang="en-US" altLang="en-US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arlow Light" panose="00000400000000000000" pitchFamily="2" charset="0"/>
              </a:rPr>
              <a:t>hóa</a:t>
            </a:r>
            <a:endParaRPr lang="en-US" altLang="en-US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492D9-C773-47B0-8090-252DBC6B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742275"/>
            <a:ext cx="2524124" cy="17916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0B5F7-6C7F-4260-B938-635632E4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50" y="1759584"/>
            <a:ext cx="2656300" cy="1791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12164354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1100</Words>
  <Application>Microsoft Office PowerPoint</Application>
  <PresentationFormat>On-screen Show (16:9)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Barlow Light</vt:lpstr>
      <vt:lpstr>Barlow</vt:lpstr>
      <vt:lpstr>Arial</vt:lpstr>
      <vt:lpstr>Barlow SemiBold</vt:lpstr>
      <vt:lpstr>Times New Roman</vt:lpstr>
      <vt:lpstr>Lodovico template</vt:lpstr>
      <vt:lpstr>CẠNH TRANH VÀ ĐỘC QUYỀN TRONG NỀN KINH TẾ THỊ TRƯỜNG (tiếp)</vt:lpstr>
      <vt:lpstr>Mục Lục:</vt:lpstr>
      <vt:lpstr>PowerPoint Presentation</vt:lpstr>
      <vt:lpstr>3.1. Biểu hiện mới của độc quyền</vt:lpstr>
      <vt:lpstr>3.1.1. Biểu hiện mới của tích tụ và tập trung tư bản</vt:lpstr>
      <vt:lpstr>3.1.2.  Biểu hiện mới về vai trò của tư bản tài chính trong các tập đoàn độc quyền</vt:lpstr>
      <vt:lpstr>3.1.3. Những biểu hiện mới của xuất khẩu tư bản</vt:lpstr>
      <vt:lpstr>Những biểu hiện mới của xuất khẩu tư bản</vt:lpstr>
      <vt:lpstr>3.1.4. Biểu hiện mới của sự phân chia thị trường thế giới giữa những liên minh độc quyền</vt:lpstr>
      <vt:lpstr>3.1.5. Biểu hiện mới về sự phân chia lãnh thổ ảnh hưởng dưới sự chi phối của các tập đoàn độc quyền</vt:lpstr>
      <vt:lpstr>3.2. Những biểu hiện mới của độc quyền nhà nước dưới chủ nghĩa tư bản</vt:lpstr>
      <vt:lpstr>Những biểu hiện mới của độc quyền nhà nước dưới chủ nghĩa tư bản</vt:lpstr>
      <vt:lpstr>Những biểu hiện mới của độc quyền nhà nước dưới chủ nghĩa tư bản</vt:lpstr>
      <vt:lpstr>3.3. Vai trò lịch sử của chủ nghĩa tư bản</vt:lpstr>
      <vt:lpstr>3.3.1. Vai trò tích cực của chủ nghĩa tư bản </vt:lpstr>
      <vt:lpstr>3.3.2. Những giới hạn phát triển của chủ nghĩa tư bản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thuyết trình: 04</dc:title>
  <dc:creator>admin</dc:creator>
  <cp:lastModifiedBy>Pham Ngoc Anh (FE FPTU HN)</cp:lastModifiedBy>
  <cp:revision>25</cp:revision>
  <dcterms:modified xsi:type="dcterms:W3CDTF">2021-10-25T12:34:25Z</dcterms:modified>
</cp:coreProperties>
</file>