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3"/>
  </p:notesMasterIdLst>
  <p:sldIdLst>
    <p:sldId id="256" r:id="rId2"/>
    <p:sldId id="257" r:id="rId3"/>
    <p:sldId id="311" r:id="rId4"/>
    <p:sldId id="312" r:id="rId5"/>
    <p:sldId id="299" r:id="rId6"/>
    <p:sldId id="263" r:id="rId7"/>
    <p:sldId id="313" r:id="rId8"/>
    <p:sldId id="265" r:id="rId9"/>
    <p:sldId id="314" r:id="rId10"/>
    <p:sldId id="315" r:id="rId11"/>
    <p:sldId id="316" r:id="rId12"/>
    <p:sldId id="317" r:id="rId13"/>
    <p:sldId id="318" r:id="rId14"/>
    <p:sldId id="279" r:id="rId15"/>
    <p:sldId id="319" r:id="rId16"/>
    <p:sldId id="320" r:id="rId17"/>
    <p:sldId id="321" r:id="rId18"/>
    <p:sldId id="322" r:id="rId19"/>
    <p:sldId id="323" r:id="rId20"/>
    <p:sldId id="324" r:id="rId21"/>
    <p:sldId id="278" r:id="rId22"/>
  </p:sldIdLst>
  <p:sldSz cx="9144000" cy="5143500" type="screen16x9"/>
  <p:notesSz cx="6858000" cy="9144000"/>
  <p:embeddedFontLst>
    <p:embeddedFont>
      <p:font typeface="Amatic SC" panose="00000500000000000000" pitchFamily="2" charset="-79"/>
      <p:regular r:id="rId24"/>
      <p:bold r:id="rId25"/>
    </p:embeddedFont>
    <p:embeddedFont>
      <p:font typeface="Barlow Light" panose="00000400000000000000" pitchFamily="2" charset="0"/>
      <p:regular r:id="rId26"/>
    </p:embeddedFont>
    <p:embeddedFont>
      <p:font typeface="Work Sans" pitchFamily="2" charset="0"/>
      <p:regular r:id="rId27"/>
      <p:bold r:id="rId28"/>
      <p:italic r:id="rId29"/>
      <p:boldItalic r:id="rId30"/>
    </p:embeddedFont>
    <p:embeddedFont>
      <p:font typeface="Work Sans Light" pitchFamily="2" charset="0"/>
      <p:regular r:id="rId31"/>
      <p:bold r:id="rId32"/>
      <p:italic r:id="rId33"/>
      <p:boldItalic r:id="rId34"/>
    </p:embeddedFont>
    <p:embeddedFont>
      <p:font typeface="Work Sans Medium" pitchFamily="2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92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77AC22E-6C3A-489C-91D4-40BE88055EF6}">
  <a:tblStyle styleId="{D77AC22E-6C3A-489C-91D4-40BE88055E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88B9E29-55A0-4A7A-95B0-7BE35863FE9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06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22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963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4727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4983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08843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c680f8dda3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c680f8dda3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4454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048725" y="3058625"/>
            <a:ext cx="4914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012800" y="2497750"/>
            <a:ext cx="495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012800" y="3678252"/>
            <a:ext cx="4950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3594600" cy="21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4680228" y="2312925"/>
            <a:ext cx="3594600" cy="21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▪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●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41FB42-4F38-4C3D-949C-67155C97AE98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7592731" y="470134"/>
            <a:ext cx="1008993" cy="258784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ctrTitle"/>
          </p:nvPr>
        </p:nvSpPr>
        <p:spPr>
          <a:xfrm>
            <a:off x="871126" y="1099595"/>
            <a:ext cx="4914000" cy="194957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600" dirty="0"/>
              <a:t>KINH TẾ THỊ TRƯỜNG ĐỊNH HƯỚNG XÃ HỘI CHỦ NGHĨA VÀ CÁC QUAN HỆ LỢI ÍCH KINH TẾ</a:t>
            </a:r>
            <a:r>
              <a:rPr lang="en-US" sz="2600" dirty="0"/>
              <a:t> (P2)</a:t>
            </a:r>
            <a:endParaRPr lang="vi-VN" sz="2600" dirty="0"/>
          </a:p>
        </p:txBody>
      </p:sp>
      <p:grpSp>
        <p:nvGrpSpPr>
          <p:cNvPr id="59" name="Google Shape;59;p12"/>
          <p:cNvGrpSpPr/>
          <p:nvPr/>
        </p:nvGrpSpPr>
        <p:grpSpPr>
          <a:xfrm>
            <a:off x="6867248" y="839749"/>
            <a:ext cx="1405626" cy="1497741"/>
            <a:chOff x="5970800" y="1619250"/>
            <a:chExt cx="428650" cy="456725"/>
          </a:xfrm>
        </p:grpSpPr>
        <p:sp>
          <p:nvSpPr>
            <p:cNvPr id="60" name="Google Shape;60;p12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2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2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2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2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405BE-555F-48BA-B05F-09524DE24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150" y="420880"/>
            <a:ext cx="6202210" cy="1360200"/>
          </a:xfrm>
        </p:spPr>
        <p:txBody>
          <a:bodyPr/>
          <a:lstStyle/>
          <a:p>
            <a:r>
              <a:rPr lang="en-US" sz="3200" dirty="0"/>
              <a:t>3.1.2. Quan </a:t>
            </a:r>
            <a:r>
              <a:rPr lang="en-US" sz="3200" dirty="0" err="1"/>
              <a:t>hệ</a:t>
            </a:r>
            <a:r>
              <a:rPr lang="en-US" sz="3200" dirty="0"/>
              <a:t> </a:t>
            </a:r>
            <a:r>
              <a:rPr lang="en-US" sz="3200" dirty="0" err="1"/>
              <a:t>lợi</a:t>
            </a:r>
            <a:r>
              <a:rPr lang="en-US" sz="3200" dirty="0"/>
              <a:t> </a:t>
            </a:r>
            <a:r>
              <a:rPr lang="en-US" sz="3200" dirty="0" err="1"/>
              <a:t>ích</a:t>
            </a:r>
            <a:r>
              <a:rPr lang="en-US" sz="3200" dirty="0"/>
              <a:t> </a:t>
            </a:r>
            <a:r>
              <a:rPr lang="en-US" sz="3200" dirty="0" err="1"/>
              <a:t>kinh</a:t>
            </a:r>
            <a:r>
              <a:rPr lang="en-US" sz="3200" dirty="0"/>
              <a:t> </a:t>
            </a:r>
            <a:r>
              <a:rPr lang="en-US" sz="3200" dirty="0" err="1"/>
              <a:t>tế</a:t>
            </a:r>
            <a:endParaRPr lang="en-US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F9D02-539B-4941-9FAB-00F4449CC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9149" y="2067382"/>
            <a:ext cx="7290349" cy="2522696"/>
          </a:xfrm>
        </p:spPr>
        <p:txBody>
          <a:bodyPr/>
          <a:lstStyle/>
          <a:p>
            <a:r>
              <a:rPr lang="en-US" sz="1800" b="1" i="1" dirty="0"/>
              <a:t>Quan </a:t>
            </a:r>
            <a:r>
              <a:rPr lang="en-US" sz="1800" b="1" i="1" dirty="0" err="1"/>
              <a:t>hệ</a:t>
            </a:r>
            <a:r>
              <a:rPr lang="en-US" sz="1800" b="1" i="1" dirty="0"/>
              <a:t> </a:t>
            </a:r>
            <a:r>
              <a:rPr lang="en-US" sz="1800" b="1" i="1" dirty="0" err="1"/>
              <a:t>lợi</a:t>
            </a:r>
            <a:r>
              <a:rPr lang="en-US" sz="1800" b="1" i="1" dirty="0"/>
              <a:t> </a:t>
            </a:r>
            <a:r>
              <a:rPr lang="en-US" sz="1800" b="1" i="1" dirty="0" err="1"/>
              <a:t>ích</a:t>
            </a:r>
            <a:r>
              <a:rPr lang="en-US" sz="1800" b="1" i="1" dirty="0"/>
              <a:t> </a:t>
            </a:r>
            <a:r>
              <a:rPr lang="en-US" sz="1800" b="1" i="1" dirty="0" err="1"/>
              <a:t>kinh</a:t>
            </a:r>
            <a:r>
              <a:rPr lang="en-US" sz="1800" b="1" i="1" dirty="0"/>
              <a:t> </a:t>
            </a:r>
            <a:r>
              <a:rPr lang="en-US" sz="1800" dirty="0" err="1"/>
              <a:t>tế</a:t>
            </a:r>
            <a:r>
              <a:rPr lang="en-US" sz="1800" dirty="0"/>
              <a:t> </a:t>
            </a:r>
            <a:r>
              <a:rPr lang="en-US" sz="1800" dirty="0" err="1"/>
              <a:t>là</a:t>
            </a:r>
            <a:r>
              <a:rPr lang="en-US" sz="1800" dirty="0"/>
              <a:t> </a:t>
            </a:r>
            <a:r>
              <a:rPr lang="en-US" sz="1800" dirty="0" err="1"/>
              <a:t>sự</a:t>
            </a:r>
            <a:r>
              <a:rPr lang="en-US" sz="1800" dirty="0"/>
              <a:t> </a:t>
            </a:r>
            <a:r>
              <a:rPr lang="en-US" sz="1800" dirty="0" err="1"/>
              <a:t>thiết</a:t>
            </a:r>
            <a:r>
              <a:rPr lang="en-US" sz="1800" dirty="0"/>
              <a:t> </a:t>
            </a:r>
            <a:r>
              <a:rPr lang="en-US" sz="1800" dirty="0" err="1"/>
              <a:t>lập</a:t>
            </a:r>
            <a:r>
              <a:rPr lang="en-US" sz="1800" dirty="0"/>
              <a:t> </a:t>
            </a:r>
            <a:r>
              <a:rPr lang="en-US" sz="1800" dirty="0" err="1"/>
              <a:t>những</a:t>
            </a:r>
            <a:r>
              <a:rPr lang="en-US" sz="1800" dirty="0"/>
              <a:t> </a:t>
            </a:r>
            <a:r>
              <a:rPr lang="en-US" sz="1800" dirty="0" err="1"/>
              <a:t>tương</a:t>
            </a:r>
            <a:r>
              <a:rPr lang="en-US" sz="1800" dirty="0"/>
              <a:t> </a:t>
            </a:r>
            <a:r>
              <a:rPr lang="en-US" sz="1800" dirty="0" err="1"/>
              <a:t>tác</a:t>
            </a:r>
            <a:r>
              <a:rPr lang="en-US" sz="1800" dirty="0"/>
              <a:t> </a:t>
            </a:r>
            <a:r>
              <a:rPr lang="en-US" sz="1800" dirty="0" err="1"/>
              <a:t>giữa</a:t>
            </a:r>
            <a:r>
              <a:rPr lang="en-US" sz="1800" dirty="0"/>
              <a:t> con </a:t>
            </a:r>
            <a:r>
              <a:rPr lang="en-US" sz="1800" dirty="0" err="1"/>
              <a:t>người</a:t>
            </a:r>
            <a:r>
              <a:rPr lang="en-US" sz="1800" dirty="0"/>
              <a:t> </a:t>
            </a:r>
            <a:r>
              <a:rPr lang="en-US" sz="1800" dirty="0" err="1"/>
              <a:t>với</a:t>
            </a:r>
            <a:r>
              <a:rPr lang="en-US" sz="1800" dirty="0"/>
              <a:t> con </a:t>
            </a:r>
            <a:r>
              <a:rPr lang="en-US" sz="1800" dirty="0" err="1"/>
              <a:t>người</a:t>
            </a:r>
            <a:r>
              <a:rPr lang="en-US" sz="1800" dirty="0"/>
              <a:t>, </a:t>
            </a:r>
            <a:r>
              <a:rPr lang="en-US" sz="1800" dirty="0" err="1"/>
              <a:t>giữa</a:t>
            </a:r>
            <a:r>
              <a:rPr lang="en-US" sz="1800" dirty="0"/>
              <a:t> </a:t>
            </a:r>
            <a:r>
              <a:rPr lang="en-US" sz="1800" dirty="0" err="1"/>
              <a:t>cộng</a:t>
            </a:r>
            <a:r>
              <a:rPr lang="en-US" sz="1800" dirty="0"/>
              <a:t> </a:t>
            </a:r>
            <a:r>
              <a:rPr lang="en-US" sz="1800" dirty="0" err="1"/>
              <a:t>đồng</a:t>
            </a:r>
            <a:r>
              <a:rPr lang="en-US" sz="1800" dirty="0"/>
              <a:t> </a:t>
            </a:r>
            <a:r>
              <a:rPr lang="en-US" sz="1800" dirty="0" err="1"/>
              <a:t>người</a:t>
            </a:r>
            <a:r>
              <a:rPr lang="en-US" sz="1800" dirty="0"/>
              <a:t>, </a:t>
            </a:r>
            <a:r>
              <a:rPr lang="en-US" sz="1800" dirty="0" err="1"/>
              <a:t>giữa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tổ</a:t>
            </a:r>
            <a:r>
              <a:rPr lang="en-US" sz="1800" dirty="0"/>
              <a:t> </a:t>
            </a:r>
            <a:r>
              <a:rPr lang="en-US" sz="1800" dirty="0" err="1"/>
              <a:t>chức</a:t>
            </a:r>
            <a:r>
              <a:rPr lang="en-US" sz="1800" dirty="0"/>
              <a:t> </a:t>
            </a:r>
            <a:r>
              <a:rPr lang="en-US" sz="1800" dirty="0" err="1"/>
              <a:t>kinh</a:t>
            </a:r>
            <a:r>
              <a:rPr lang="en-US" sz="1800" dirty="0"/>
              <a:t> </a:t>
            </a:r>
            <a:r>
              <a:rPr lang="en-US" sz="1800" dirty="0" err="1"/>
              <a:t>tế</a:t>
            </a:r>
            <a:r>
              <a:rPr lang="en-US" sz="1800" dirty="0"/>
              <a:t>, </a:t>
            </a:r>
            <a:r>
              <a:rPr lang="en-US" sz="1800" dirty="0" err="1"/>
              <a:t>giữa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bộ</a:t>
            </a:r>
            <a:r>
              <a:rPr lang="en-US" sz="1800" dirty="0"/>
              <a:t> </a:t>
            </a:r>
            <a:r>
              <a:rPr lang="en-US" sz="1800" dirty="0" err="1"/>
              <a:t>phận</a:t>
            </a:r>
            <a:r>
              <a:rPr lang="en-US" sz="1800" dirty="0"/>
              <a:t> </a:t>
            </a:r>
            <a:r>
              <a:rPr lang="en-US" sz="1800" dirty="0" err="1"/>
              <a:t>hợp</a:t>
            </a:r>
            <a:r>
              <a:rPr lang="en-US" sz="1800" dirty="0"/>
              <a:t> </a:t>
            </a:r>
            <a:r>
              <a:rPr lang="en-US" sz="1800" dirty="0" err="1"/>
              <a:t>thành</a:t>
            </a:r>
            <a:r>
              <a:rPr lang="en-US" sz="1800" dirty="0"/>
              <a:t> </a:t>
            </a:r>
            <a:r>
              <a:rPr lang="en-US" sz="1800" dirty="0" err="1"/>
              <a:t>nền</a:t>
            </a:r>
            <a:r>
              <a:rPr lang="en-US" sz="1800" dirty="0"/>
              <a:t> </a:t>
            </a:r>
            <a:r>
              <a:rPr lang="en-US" sz="1800" dirty="0" err="1"/>
              <a:t>kinh</a:t>
            </a:r>
            <a:r>
              <a:rPr lang="en-US" sz="1800" dirty="0"/>
              <a:t> </a:t>
            </a:r>
            <a:r>
              <a:rPr lang="en-US" sz="1800" dirty="0" err="1"/>
              <a:t>tế</a:t>
            </a:r>
            <a:r>
              <a:rPr lang="en-US" sz="1800" dirty="0"/>
              <a:t>, </a:t>
            </a:r>
            <a:r>
              <a:rPr lang="en-US" sz="1800" dirty="0" err="1"/>
              <a:t>giữa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con </a:t>
            </a:r>
            <a:r>
              <a:rPr lang="en-US" sz="1800" dirty="0" err="1"/>
              <a:t>người</a:t>
            </a:r>
            <a:r>
              <a:rPr lang="en-US" sz="1800" dirty="0"/>
              <a:t> </a:t>
            </a:r>
            <a:r>
              <a:rPr lang="en-US" sz="1800" dirty="0" err="1"/>
              <a:t>với</a:t>
            </a:r>
            <a:r>
              <a:rPr lang="en-US" sz="1800" dirty="0"/>
              <a:t> </a:t>
            </a:r>
            <a:r>
              <a:rPr lang="en-US" sz="1800" dirty="0" err="1"/>
              <a:t>tổ</a:t>
            </a:r>
            <a:r>
              <a:rPr lang="en-US" sz="1800" dirty="0"/>
              <a:t> </a:t>
            </a:r>
            <a:r>
              <a:rPr lang="en-US" sz="1800" dirty="0" err="1"/>
              <a:t>chức</a:t>
            </a:r>
            <a:r>
              <a:rPr lang="en-US" sz="1800" dirty="0"/>
              <a:t> </a:t>
            </a:r>
            <a:r>
              <a:rPr lang="en-US" sz="1800" dirty="0" err="1"/>
              <a:t>kinh</a:t>
            </a:r>
            <a:r>
              <a:rPr lang="en-US" sz="1800" dirty="0"/>
              <a:t> </a:t>
            </a:r>
            <a:r>
              <a:rPr lang="en-US" sz="1800" dirty="0" err="1"/>
              <a:t>tế</a:t>
            </a:r>
            <a:r>
              <a:rPr lang="en-US" sz="1800" dirty="0"/>
              <a:t>, </a:t>
            </a:r>
            <a:r>
              <a:rPr lang="en-US" sz="1800" dirty="0" err="1"/>
              <a:t>giữa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quốc</a:t>
            </a:r>
            <a:r>
              <a:rPr lang="en-US" sz="1800" dirty="0"/>
              <a:t> </a:t>
            </a:r>
            <a:r>
              <a:rPr lang="en-US" sz="1800" dirty="0" err="1"/>
              <a:t>gia</a:t>
            </a:r>
            <a:r>
              <a:rPr lang="en-US" sz="1800" dirty="0"/>
              <a:t> </a:t>
            </a:r>
            <a:r>
              <a:rPr lang="en-US" sz="1800" dirty="0" err="1"/>
              <a:t>với</a:t>
            </a:r>
            <a:r>
              <a:rPr lang="en-US" sz="1800" dirty="0"/>
              <a:t> </a:t>
            </a:r>
            <a:r>
              <a:rPr lang="en-US" sz="1800" dirty="0" err="1"/>
              <a:t>phần</a:t>
            </a:r>
            <a:r>
              <a:rPr lang="en-US" sz="1800" dirty="0"/>
              <a:t> </a:t>
            </a:r>
            <a:r>
              <a:rPr lang="en-US" sz="1800" dirty="0" err="1"/>
              <a:t>còn</a:t>
            </a:r>
            <a:r>
              <a:rPr lang="en-US" sz="1800" dirty="0"/>
              <a:t> </a:t>
            </a:r>
            <a:r>
              <a:rPr lang="en-US" sz="1800" dirty="0" err="1"/>
              <a:t>lại</a:t>
            </a:r>
            <a:r>
              <a:rPr lang="en-US" sz="1800" dirty="0"/>
              <a:t> </a:t>
            </a:r>
            <a:r>
              <a:rPr lang="en-US" sz="1800" dirty="0" err="1"/>
              <a:t>của</a:t>
            </a:r>
            <a:r>
              <a:rPr lang="en-US" sz="1800" dirty="0"/>
              <a:t> </a:t>
            </a:r>
            <a:r>
              <a:rPr lang="en-US" sz="1800" dirty="0" err="1"/>
              <a:t>thế</a:t>
            </a:r>
            <a:r>
              <a:rPr lang="en-US" sz="1800" dirty="0"/>
              <a:t> </a:t>
            </a:r>
            <a:r>
              <a:rPr lang="en-US" sz="1800" dirty="0" err="1"/>
              <a:t>giới</a:t>
            </a:r>
            <a:r>
              <a:rPr lang="en-US" sz="1800" dirty="0"/>
              <a:t> </a:t>
            </a:r>
            <a:r>
              <a:rPr lang="en-US" sz="1800" dirty="0" err="1"/>
              <a:t>nhằm</a:t>
            </a:r>
            <a:r>
              <a:rPr lang="en-US" sz="1800" dirty="0"/>
              <a:t> </a:t>
            </a:r>
            <a:r>
              <a:rPr lang="en-US" sz="1800" dirty="0" err="1"/>
              <a:t>mục</a:t>
            </a:r>
            <a:r>
              <a:rPr lang="en-US" sz="1800" dirty="0"/>
              <a:t> </a:t>
            </a:r>
            <a:r>
              <a:rPr lang="en-US" sz="1800" dirty="0" err="1"/>
              <a:t>tiêu</a:t>
            </a:r>
            <a:r>
              <a:rPr lang="en-US" sz="1800" dirty="0"/>
              <a:t> </a:t>
            </a:r>
            <a:r>
              <a:rPr lang="en-US" sz="1800" dirty="0" err="1"/>
              <a:t>xác</a:t>
            </a:r>
            <a:r>
              <a:rPr lang="en-US" sz="1800" dirty="0"/>
              <a:t> </a:t>
            </a:r>
            <a:r>
              <a:rPr lang="en-US" sz="1800" dirty="0" err="1"/>
              <a:t>lập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lợi</a:t>
            </a:r>
            <a:r>
              <a:rPr lang="en-US" sz="1800" dirty="0"/>
              <a:t> </a:t>
            </a:r>
            <a:r>
              <a:rPr lang="en-US" sz="1800" dirty="0" err="1"/>
              <a:t>ích</a:t>
            </a:r>
            <a:r>
              <a:rPr lang="en-US" sz="1800" dirty="0"/>
              <a:t> </a:t>
            </a:r>
            <a:r>
              <a:rPr lang="en-US" sz="1800" dirty="0" err="1"/>
              <a:t>kinh</a:t>
            </a:r>
            <a:r>
              <a:rPr lang="en-US" sz="1800" dirty="0"/>
              <a:t> </a:t>
            </a:r>
            <a:r>
              <a:rPr lang="en-US" sz="1800" dirty="0" err="1"/>
              <a:t>tế</a:t>
            </a:r>
            <a:r>
              <a:rPr lang="en-US" sz="1800" dirty="0"/>
              <a:t> </a:t>
            </a:r>
            <a:r>
              <a:rPr lang="en-US" sz="1800" dirty="0" err="1"/>
              <a:t>trong</a:t>
            </a:r>
            <a:r>
              <a:rPr lang="en-US" sz="1800" dirty="0"/>
              <a:t> </a:t>
            </a:r>
            <a:r>
              <a:rPr lang="en-US" sz="1800" dirty="0" err="1"/>
              <a:t>mối</a:t>
            </a:r>
            <a:r>
              <a:rPr lang="en-US" sz="1800" dirty="0"/>
              <a:t> </a:t>
            </a:r>
            <a:r>
              <a:rPr lang="en-US" sz="1800" dirty="0" err="1"/>
              <a:t>liên</a:t>
            </a:r>
            <a:r>
              <a:rPr lang="en-US" sz="1800" dirty="0"/>
              <a:t> </a:t>
            </a:r>
            <a:r>
              <a:rPr lang="en-US" sz="1800" dirty="0" err="1"/>
              <a:t>hệ</a:t>
            </a:r>
            <a:r>
              <a:rPr lang="en-US" sz="1800" dirty="0"/>
              <a:t> </a:t>
            </a:r>
            <a:r>
              <a:rPr lang="en-US" sz="1800" dirty="0" err="1"/>
              <a:t>với</a:t>
            </a:r>
            <a:r>
              <a:rPr lang="en-US" sz="1800" dirty="0"/>
              <a:t> </a:t>
            </a:r>
            <a:r>
              <a:rPr lang="en-US" sz="1800" dirty="0" err="1"/>
              <a:t>trình</a:t>
            </a:r>
            <a:r>
              <a:rPr lang="en-US" sz="1800" dirty="0"/>
              <a:t> </a:t>
            </a:r>
            <a:r>
              <a:rPr lang="en-US" sz="1800" dirty="0" err="1"/>
              <a:t>độ</a:t>
            </a:r>
            <a:r>
              <a:rPr lang="en-US" sz="1800" dirty="0"/>
              <a:t> </a:t>
            </a:r>
            <a:r>
              <a:rPr lang="en-US" sz="1800" dirty="0" err="1"/>
              <a:t>phát</a:t>
            </a:r>
            <a:r>
              <a:rPr lang="en-US" sz="1800" dirty="0"/>
              <a:t> </a:t>
            </a:r>
            <a:r>
              <a:rPr lang="en-US" sz="1800" dirty="0" err="1"/>
              <a:t>triển</a:t>
            </a:r>
            <a:r>
              <a:rPr lang="en-US" sz="1800" dirty="0"/>
              <a:t> </a:t>
            </a:r>
            <a:r>
              <a:rPr lang="en-US" sz="1800" dirty="0" err="1"/>
              <a:t>của</a:t>
            </a:r>
            <a:r>
              <a:rPr lang="en-US" sz="1800" dirty="0"/>
              <a:t> </a:t>
            </a:r>
            <a:r>
              <a:rPr lang="en-US" sz="1800" dirty="0" err="1"/>
              <a:t>lực</a:t>
            </a:r>
            <a:r>
              <a:rPr lang="en-US" sz="1800" dirty="0"/>
              <a:t> </a:t>
            </a:r>
            <a:r>
              <a:rPr lang="en-US" sz="1800" dirty="0" err="1"/>
              <a:t>lượng</a:t>
            </a:r>
            <a:r>
              <a:rPr lang="en-US" sz="1800" dirty="0"/>
              <a:t> </a:t>
            </a:r>
            <a:r>
              <a:rPr lang="en-US" sz="1800" dirty="0" err="1"/>
              <a:t>sản</a:t>
            </a:r>
            <a:r>
              <a:rPr lang="en-US" sz="1800" dirty="0"/>
              <a:t> </a:t>
            </a:r>
            <a:r>
              <a:rPr lang="en-US" sz="1800" dirty="0" err="1"/>
              <a:t>xuất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kiến</a:t>
            </a:r>
            <a:r>
              <a:rPr lang="en-US" sz="1800" dirty="0"/>
              <a:t> </a:t>
            </a:r>
            <a:r>
              <a:rPr lang="en-US" sz="1800" dirty="0" err="1"/>
              <a:t>trúc</a:t>
            </a:r>
            <a:r>
              <a:rPr lang="en-US" sz="1800" dirty="0"/>
              <a:t> </a:t>
            </a:r>
            <a:r>
              <a:rPr lang="en-US" sz="1800" dirty="0" err="1"/>
              <a:t>thượng</a:t>
            </a:r>
            <a:r>
              <a:rPr lang="en-US" sz="1800" dirty="0"/>
              <a:t> </a:t>
            </a:r>
            <a:r>
              <a:rPr lang="en-US" sz="1800" dirty="0" err="1"/>
              <a:t>tầng</a:t>
            </a:r>
            <a:r>
              <a:rPr lang="en-US" sz="1800" dirty="0"/>
              <a:t> </a:t>
            </a:r>
            <a:r>
              <a:rPr lang="en-US" sz="1800" dirty="0" err="1"/>
              <a:t>tương</a:t>
            </a:r>
            <a:r>
              <a:rPr lang="en-US" sz="1800" dirty="0"/>
              <a:t> </a:t>
            </a:r>
            <a:r>
              <a:rPr lang="en-US" sz="1800" dirty="0" err="1"/>
              <a:t>ứng</a:t>
            </a:r>
            <a:r>
              <a:rPr lang="en-US" sz="1800" dirty="0"/>
              <a:t> </a:t>
            </a:r>
            <a:r>
              <a:rPr lang="en-US" sz="1800" dirty="0" err="1"/>
              <a:t>của</a:t>
            </a:r>
            <a:r>
              <a:rPr lang="en-US" sz="1800" dirty="0"/>
              <a:t> </a:t>
            </a:r>
            <a:r>
              <a:rPr lang="en-US" sz="1800" dirty="0" err="1"/>
              <a:t>một</a:t>
            </a:r>
            <a:r>
              <a:rPr lang="en-US" sz="1800" dirty="0"/>
              <a:t> </a:t>
            </a:r>
            <a:r>
              <a:rPr lang="en-US" sz="1800" dirty="0" err="1"/>
              <a:t>giai</a:t>
            </a:r>
            <a:r>
              <a:rPr lang="en-US" sz="1800" dirty="0"/>
              <a:t> </a:t>
            </a:r>
            <a:r>
              <a:rPr lang="en-US" sz="1800" dirty="0" err="1"/>
              <a:t>đoạn</a:t>
            </a:r>
            <a:r>
              <a:rPr lang="en-US" sz="1800" dirty="0"/>
              <a:t> </a:t>
            </a:r>
            <a:r>
              <a:rPr lang="en-US" sz="1800" dirty="0" err="1"/>
              <a:t>phát</a:t>
            </a:r>
            <a:r>
              <a:rPr lang="en-US" sz="1800" dirty="0"/>
              <a:t> </a:t>
            </a:r>
            <a:r>
              <a:rPr lang="en-US" sz="1800" dirty="0" err="1"/>
              <a:t>triển</a:t>
            </a:r>
            <a:r>
              <a:rPr lang="en-US" sz="1800" dirty="0"/>
              <a:t> </a:t>
            </a:r>
            <a:r>
              <a:rPr lang="en-US" sz="1800" dirty="0" err="1"/>
              <a:t>xã</a:t>
            </a:r>
            <a:r>
              <a:rPr lang="en-US" sz="1800" dirty="0"/>
              <a:t> </a:t>
            </a:r>
            <a:r>
              <a:rPr lang="en-US" sz="1800" dirty="0" err="1"/>
              <a:t>hội</a:t>
            </a:r>
            <a:r>
              <a:rPr lang="en-US" sz="1800" dirty="0"/>
              <a:t> </a:t>
            </a:r>
            <a:r>
              <a:rPr lang="en-US" sz="1800" dirty="0" err="1"/>
              <a:t>nhất</a:t>
            </a:r>
            <a:r>
              <a:rPr lang="en-US" sz="1800" dirty="0"/>
              <a:t> </a:t>
            </a:r>
            <a:r>
              <a:rPr lang="en-US" sz="1800" dirty="0" err="1"/>
              <a:t>định</a:t>
            </a:r>
            <a:r>
              <a:rPr lang="en-US" sz="18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03328A-87A9-4E10-BD31-4E25210397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52819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6000"/>
            <a:lum/>
          </a:blip>
          <a:srcRect/>
          <a:stretch>
            <a:fillRect l="3000" t="4000" r="1000" b="9000"/>
          </a:stretch>
        </a:blip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226;p27">
            <a:extLst>
              <a:ext uri="{FF2B5EF4-FFF2-40B4-BE49-F238E27FC236}">
                <a16:creationId xmlns:a16="http://schemas.microsoft.com/office/drawing/2014/main" id="{906C7CDA-F990-4FC9-9FF6-DA5EEA7F0F08}"/>
              </a:ext>
            </a:extLst>
          </p:cNvPr>
          <p:cNvSpPr/>
          <p:nvPr/>
        </p:nvSpPr>
        <p:spPr>
          <a:xfrm>
            <a:off x="4520381" y="2288631"/>
            <a:ext cx="3441207" cy="1379411"/>
          </a:xfrm>
          <a:prstGeom prst="roundRect">
            <a:avLst>
              <a:gd name="adj" fmla="val 6859"/>
            </a:avLst>
          </a:prstGeom>
          <a:solidFill>
            <a:schemeClr val="accent5">
              <a:alpha val="72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00" dirty="0">
              <a:solidFill>
                <a:schemeClr val="tx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2" name="Google Shape;226;p27">
            <a:extLst>
              <a:ext uri="{FF2B5EF4-FFF2-40B4-BE49-F238E27FC236}">
                <a16:creationId xmlns:a16="http://schemas.microsoft.com/office/drawing/2014/main" id="{EFDBF3BC-175E-41BE-8AF1-6464D4FEB745}"/>
              </a:ext>
            </a:extLst>
          </p:cNvPr>
          <p:cNvSpPr/>
          <p:nvPr/>
        </p:nvSpPr>
        <p:spPr>
          <a:xfrm>
            <a:off x="752167" y="2307843"/>
            <a:ext cx="3281517" cy="1360200"/>
          </a:xfrm>
          <a:prstGeom prst="roundRect">
            <a:avLst>
              <a:gd name="adj" fmla="val 6859"/>
            </a:avLst>
          </a:prstGeom>
          <a:solidFill>
            <a:schemeClr val="accent5">
              <a:alpha val="72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00" dirty="0">
              <a:solidFill>
                <a:schemeClr val="tx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869151" y="2312925"/>
            <a:ext cx="3024424" cy="135511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latin typeface="Work Sans"/>
                <a:sym typeface="Work Sans"/>
              </a:rPr>
              <a:t>Chúng </a:t>
            </a:r>
            <a:r>
              <a:rPr lang="en-US" dirty="0" err="1">
                <a:latin typeface="Work Sans"/>
                <a:sym typeface="Work Sans"/>
              </a:rPr>
              <a:t>thống</a:t>
            </a:r>
            <a:r>
              <a:rPr lang="en-US" dirty="0">
                <a:latin typeface="Work Sans"/>
                <a:sym typeface="Work Sans"/>
              </a:rPr>
              <a:t> </a:t>
            </a:r>
            <a:r>
              <a:rPr lang="en-US" dirty="0" err="1">
                <a:latin typeface="Work Sans"/>
                <a:sym typeface="Work Sans"/>
              </a:rPr>
              <a:t>nhất</a:t>
            </a:r>
            <a:r>
              <a:rPr lang="en-US" dirty="0">
                <a:latin typeface="Work Sans"/>
                <a:sym typeface="Work Sans"/>
              </a:rPr>
              <a:t> </a:t>
            </a:r>
            <a:r>
              <a:rPr lang="en-US" dirty="0" err="1">
                <a:latin typeface="Work Sans"/>
                <a:sym typeface="Work Sans"/>
              </a:rPr>
              <a:t>với</a:t>
            </a:r>
            <a:r>
              <a:rPr lang="en-US" dirty="0">
                <a:latin typeface="Work Sans"/>
                <a:sym typeface="Work Sans"/>
              </a:rPr>
              <a:t> </a:t>
            </a:r>
            <a:r>
              <a:rPr lang="en-US" dirty="0" err="1">
                <a:latin typeface="Work Sans"/>
                <a:sym typeface="Work Sans"/>
              </a:rPr>
              <a:t>nhau</a:t>
            </a:r>
            <a:r>
              <a:rPr lang="en-US" dirty="0">
                <a:latin typeface="Work Sans"/>
                <a:sym typeface="Work Sans"/>
              </a:rPr>
              <a:t> </a:t>
            </a:r>
            <a:r>
              <a:rPr lang="en-US" dirty="0" err="1">
                <a:latin typeface="Work Sans"/>
                <a:sym typeface="Work Sans"/>
              </a:rPr>
              <a:t>vì</a:t>
            </a:r>
            <a:r>
              <a:rPr lang="en-US" dirty="0">
                <a:latin typeface="Work Sans"/>
                <a:sym typeface="Work Sans"/>
              </a:rPr>
              <a:t> </a:t>
            </a:r>
            <a:r>
              <a:rPr lang="en-US" dirty="0" err="1">
                <a:latin typeface="Work Sans"/>
                <a:sym typeface="Work Sans"/>
              </a:rPr>
              <a:t>một</a:t>
            </a:r>
            <a:r>
              <a:rPr lang="en-US" dirty="0">
                <a:latin typeface="Work Sans"/>
                <a:sym typeface="Work Sans"/>
              </a:rPr>
              <a:t> </a:t>
            </a:r>
            <a:r>
              <a:rPr lang="en-US" dirty="0" err="1">
                <a:latin typeface="Work Sans"/>
                <a:sym typeface="Work Sans"/>
              </a:rPr>
              <a:t>chủ</a:t>
            </a:r>
            <a:r>
              <a:rPr lang="en-US" dirty="0">
                <a:latin typeface="Work Sans"/>
                <a:sym typeface="Work Sans"/>
              </a:rPr>
              <a:t> </a:t>
            </a:r>
            <a:r>
              <a:rPr lang="en-US" dirty="0" err="1">
                <a:latin typeface="Work Sans"/>
                <a:sym typeface="Work Sans"/>
              </a:rPr>
              <a:t>thể</a:t>
            </a:r>
            <a:r>
              <a:rPr lang="en-US" dirty="0">
                <a:latin typeface="Work Sans"/>
                <a:sym typeface="Work Sans"/>
              </a:rPr>
              <a:t> </a:t>
            </a:r>
            <a:r>
              <a:rPr lang="en-US" dirty="0" err="1">
                <a:latin typeface="Work Sans"/>
                <a:sym typeface="Work Sans"/>
              </a:rPr>
              <a:t>có</a:t>
            </a:r>
            <a:r>
              <a:rPr lang="en-US" dirty="0">
                <a:latin typeface="Work Sans"/>
                <a:sym typeface="Work Sans"/>
              </a:rPr>
              <a:t> </a:t>
            </a:r>
            <a:r>
              <a:rPr lang="en-US" dirty="0" err="1">
                <a:latin typeface="Work Sans"/>
                <a:sym typeface="Work Sans"/>
              </a:rPr>
              <a:t>thể</a:t>
            </a:r>
            <a:r>
              <a:rPr lang="en-US" dirty="0">
                <a:latin typeface="Work Sans"/>
                <a:sym typeface="Work Sans"/>
              </a:rPr>
              <a:t> </a:t>
            </a:r>
            <a:r>
              <a:rPr lang="en-US" dirty="0" err="1">
                <a:latin typeface="Work Sans"/>
                <a:sym typeface="Work Sans"/>
              </a:rPr>
              <a:t>trở</a:t>
            </a:r>
            <a:r>
              <a:rPr lang="en-US" dirty="0">
                <a:latin typeface="Work Sans"/>
                <a:sym typeface="Work Sans"/>
              </a:rPr>
              <a:t> </a:t>
            </a:r>
            <a:r>
              <a:rPr lang="en-US" dirty="0" err="1">
                <a:latin typeface="Work Sans"/>
                <a:sym typeface="Work Sans"/>
              </a:rPr>
              <a:t>thành</a:t>
            </a:r>
            <a:r>
              <a:rPr lang="en-US" dirty="0">
                <a:latin typeface="Work Sans"/>
                <a:sym typeface="Work Sans"/>
              </a:rPr>
              <a:t> </a:t>
            </a:r>
            <a:r>
              <a:rPr lang="en-US" dirty="0" err="1">
                <a:latin typeface="Work Sans"/>
                <a:sym typeface="Work Sans"/>
              </a:rPr>
              <a:t>bộ</a:t>
            </a:r>
            <a:r>
              <a:rPr lang="en-US" dirty="0">
                <a:latin typeface="Work Sans"/>
                <a:sym typeface="Work Sans"/>
              </a:rPr>
              <a:t> </a:t>
            </a:r>
            <a:r>
              <a:rPr lang="en-US" dirty="0" err="1">
                <a:latin typeface="Work Sans"/>
                <a:sym typeface="Work Sans"/>
              </a:rPr>
              <a:t>phận</a:t>
            </a:r>
            <a:r>
              <a:rPr lang="en-US" dirty="0">
                <a:latin typeface="Work Sans"/>
                <a:sym typeface="Work Sans"/>
              </a:rPr>
              <a:t> </a:t>
            </a:r>
            <a:r>
              <a:rPr lang="en-US" dirty="0" err="1">
                <a:latin typeface="Work Sans"/>
                <a:sym typeface="Work Sans"/>
              </a:rPr>
              <a:t>cấu</a:t>
            </a:r>
            <a:r>
              <a:rPr lang="en-US" dirty="0">
                <a:latin typeface="Work Sans"/>
                <a:sym typeface="Work Sans"/>
              </a:rPr>
              <a:t> </a:t>
            </a:r>
            <a:r>
              <a:rPr lang="en-US" dirty="0" err="1">
                <a:latin typeface="Work Sans"/>
                <a:sym typeface="Work Sans"/>
              </a:rPr>
              <a:t>thành</a:t>
            </a:r>
            <a:r>
              <a:rPr lang="en-US" dirty="0">
                <a:latin typeface="Work Sans"/>
                <a:sym typeface="Work Sans"/>
              </a:rPr>
              <a:t> </a:t>
            </a:r>
            <a:r>
              <a:rPr lang="en-US" dirty="0" err="1">
                <a:latin typeface="Work Sans"/>
                <a:sym typeface="Work Sans"/>
              </a:rPr>
              <a:t>của</a:t>
            </a:r>
            <a:r>
              <a:rPr lang="en-US" dirty="0">
                <a:latin typeface="Work Sans"/>
                <a:sym typeface="Work Sans"/>
              </a:rPr>
              <a:t> </a:t>
            </a:r>
            <a:r>
              <a:rPr lang="en-US" dirty="0" err="1">
                <a:latin typeface="Work Sans"/>
                <a:sym typeface="Work Sans"/>
              </a:rPr>
              <a:t>chủ</a:t>
            </a:r>
            <a:r>
              <a:rPr lang="en-US" dirty="0">
                <a:latin typeface="Work Sans"/>
                <a:sym typeface="Work Sans"/>
              </a:rPr>
              <a:t> </a:t>
            </a:r>
            <a:r>
              <a:rPr lang="en-US" dirty="0" err="1">
                <a:latin typeface="Work Sans"/>
                <a:sym typeface="Work Sans"/>
              </a:rPr>
              <a:t>thể</a:t>
            </a:r>
            <a:r>
              <a:rPr lang="en-US" dirty="0">
                <a:latin typeface="Work Sans"/>
                <a:sym typeface="Work Sans"/>
              </a:rPr>
              <a:t> </a:t>
            </a:r>
            <a:r>
              <a:rPr lang="en-US" dirty="0" err="1">
                <a:latin typeface="Work Sans"/>
                <a:sym typeface="Work Sans"/>
              </a:rPr>
              <a:t>khác</a:t>
            </a:r>
            <a:endParaRPr dirty="0"/>
          </a:p>
        </p:txBody>
      </p:sp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 err="1"/>
              <a:t>Sự</a:t>
            </a:r>
            <a:r>
              <a:rPr lang="en-US" sz="3200" dirty="0"/>
              <a:t> </a:t>
            </a:r>
            <a:r>
              <a:rPr lang="en-US" sz="3200" dirty="0" err="1"/>
              <a:t>thống</a:t>
            </a:r>
            <a:r>
              <a:rPr lang="en-US" sz="3200" dirty="0"/>
              <a:t> </a:t>
            </a:r>
            <a:r>
              <a:rPr lang="en-US" sz="3200" dirty="0" err="1"/>
              <a:t>nhất</a:t>
            </a:r>
            <a:r>
              <a:rPr lang="en-US" sz="3200" dirty="0"/>
              <a:t> </a:t>
            </a:r>
            <a:r>
              <a:rPr lang="en-US" sz="3200" dirty="0" err="1"/>
              <a:t>của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quan</a:t>
            </a:r>
            <a:r>
              <a:rPr lang="en-US" sz="3200" dirty="0"/>
              <a:t> </a:t>
            </a:r>
            <a:r>
              <a:rPr lang="en-US" sz="3200" dirty="0" err="1"/>
              <a:t>hệ</a:t>
            </a:r>
            <a:r>
              <a:rPr lang="en-US" sz="3200" dirty="0"/>
              <a:t> </a:t>
            </a:r>
            <a:r>
              <a:rPr lang="en-US" sz="3200" dirty="0" err="1"/>
              <a:t>lợi</a:t>
            </a:r>
            <a:r>
              <a:rPr lang="en-US" sz="3200" dirty="0"/>
              <a:t> </a:t>
            </a:r>
            <a:r>
              <a:rPr lang="en-US" sz="3200" dirty="0" err="1"/>
              <a:t>ích</a:t>
            </a:r>
            <a:r>
              <a:rPr lang="en-US" sz="3200" dirty="0"/>
              <a:t> </a:t>
            </a:r>
            <a:r>
              <a:rPr lang="en-US" sz="3200" dirty="0" err="1"/>
              <a:t>kinh</a:t>
            </a:r>
            <a:r>
              <a:rPr lang="en-US" sz="3200" dirty="0"/>
              <a:t> </a:t>
            </a:r>
            <a:r>
              <a:rPr lang="en-US" sz="3200" dirty="0" err="1"/>
              <a:t>tế</a:t>
            </a:r>
            <a:endParaRPr sz="3200" dirty="0"/>
          </a:p>
        </p:txBody>
      </p:sp>
      <p:sp>
        <p:nvSpPr>
          <p:cNvPr id="137" name="Google Shape;137;p19"/>
          <p:cNvSpPr txBox="1">
            <a:spLocks noGrp="1"/>
          </p:cNvSpPr>
          <p:nvPr>
            <p:ph type="body" idx="2"/>
          </p:nvPr>
        </p:nvSpPr>
        <p:spPr>
          <a:xfrm>
            <a:off x="4520381" y="2207800"/>
            <a:ext cx="3594600" cy="16834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>
                <a:latin typeface="Work Sans" pitchFamily="2" charset="0"/>
              </a:rPr>
              <a:t>Các</a:t>
            </a:r>
            <a:r>
              <a:rPr lang="en-US" dirty="0">
                <a:latin typeface="Work Sans" pitchFamily="2" charset="0"/>
              </a:rPr>
              <a:t> </a:t>
            </a:r>
            <a:r>
              <a:rPr lang="en-US" dirty="0" err="1">
                <a:latin typeface="Work Sans" pitchFamily="2" charset="0"/>
              </a:rPr>
              <a:t>chủ</a:t>
            </a:r>
            <a:r>
              <a:rPr lang="en-US" dirty="0">
                <a:latin typeface="Work Sans" pitchFamily="2" charset="0"/>
              </a:rPr>
              <a:t> </a:t>
            </a:r>
            <a:r>
              <a:rPr lang="en-US" dirty="0" err="1">
                <a:latin typeface="Work Sans" pitchFamily="2" charset="0"/>
              </a:rPr>
              <a:t>thể</a:t>
            </a:r>
            <a:r>
              <a:rPr lang="en-US" dirty="0">
                <a:latin typeface="Work Sans" pitchFamily="2" charset="0"/>
              </a:rPr>
              <a:t> </a:t>
            </a:r>
            <a:r>
              <a:rPr lang="en-US" dirty="0" err="1">
                <a:latin typeface="Work Sans" pitchFamily="2" charset="0"/>
              </a:rPr>
              <a:t>kinh</a:t>
            </a:r>
            <a:r>
              <a:rPr lang="en-US" dirty="0">
                <a:latin typeface="Work Sans" pitchFamily="2" charset="0"/>
              </a:rPr>
              <a:t> </a:t>
            </a:r>
            <a:r>
              <a:rPr lang="en-US" dirty="0" err="1">
                <a:latin typeface="Work Sans" pitchFamily="2" charset="0"/>
              </a:rPr>
              <a:t>tế</a:t>
            </a:r>
            <a:r>
              <a:rPr lang="en-US" dirty="0">
                <a:latin typeface="Work Sans" pitchFamily="2" charset="0"/>
              </a:rPr>
              <a:t> </a:t>
            </a:r>
            <a:r>
              <a:rPr lang="en-US" dirty="0" err="1">
                <a:latin typeface="Work Sans" pitchFamily="2" charset="0"/>
              </a:rPr>
              <a:t>hành</a:t>
            </a:r>
            <a:r>
              <a:rPr lang="en-US" dirty="0">
                <a:latin typeface="Work Sans" pitchFamily="2" charset="0"/>
              </a:rPr>
              <a:t> </a:t>
            </a:r>
            <a:r>
              <a:rPr lang="en-US" dirty="0" err="1">
                <a:latin typeface="Work Sans" pitchFamily="2" charset="0"/>
              </a:rPr>
              <a:t>động</a:t>
            </a:r>
            <a:r>
              <a:rPr lang="en-US" dirty="0">
                <a:latin typeface="Work Sans" pitchFamily="2" charset="0"/>
              </a:rPr>
              <a:t> </a:t>
            </a:r>
            <a:r>
              <a:rPr lang="en-US" dirty="0" err="1">
                <a:latin typeface="Work Sans" pitchFamily="2" charset="0"/>
              </a:rPr>
              <a:t>vì</a:t>
            </a:r>
            <a:r>
              <a:rPr lang="en-US" dirty="0">
                <a:latin typeface="Work Sans" pitchFamily="2" charset="0"/>
              </a:rPr>
              <a:t> </a:t>
            </a:r>
            <a:r>
              <a:rPr lang="en-US" dirty="0" err="1">
                <a:latin typeface="Work Sans" pitchFamily="2" charset="0"/>
              </a:rPr>
              <a:t>mục</a:t>
            </a:r>
            <a:r>
              <a:rPr lang="en-US" dirty="0">
                <a:latin typeface="Work Sans" pitchFamily="2" charset="0"/>
              </a:rPr>
              <a:t> </a:t>
            </a:r>
            <a:r>
              <a:rPr lang="en-US" dirty="0" err="1">
                <a:latin typeface="Work Sans" pitchFamily="2" charset="0"/>
              </a:rPr>
              <a:t>tiêu</a:t>
            </a:r>
            <a:r>
              <a:rPr lang="en-US" dirty="0">
                <a:latin typeface="Work Sans" pitchFamily="2" charset="0"/>
              </a:rPr>
              <a:t> </a:t>
            </a:r>
            <a:r>
              <a:rPr lang="en-US" dirty="0" err="1">
                <a:latin typeface="Work Sans" pitchFamily="2" charset="0"/>
              </a:rPr>
              <a:t>chúng</a:t>
            </a:r>
            <a:r>
              <a:rPr lang="en-US" dirty="0">
                <a:latin typeface="Work Sans" pitchFamily="2" charset="0"/>
              </a:rPr>
              <a:t> </a:t>
            </a:r>
            <a:r>
              <a:rPr lang="en-US" dirty="0" err="1">
                <a:latin typeface="Work Sans" pitchFamily="2" charset="0"/>
              </a:rPr>
              <a:t>hoặc</a:t>
            </a:r>
            <a:r>
              <a:rPr lang="en-US" dirty="0">
                <a:latin typeface="Work Sans" pitchFamily="2" charset="0"/>
              </a:rPr>
              <a:t> </a:t>
            </a:r>
            <a:r>
              <a:rPr lang="en-US" dirty="0" err="1">
                <a:latin typeface="Work Sans" pitchFamily="2" charset="0"/>
              </a:rPr>
              <a:t>mục</a:t>
            </a:r>
            <a:r>
              <a:rPr lang="en-US" dirty="0">
                <a:latin typeface="Work Sans" pitchFamily="2" charset="0"/>
              </a:rPr>
              <a:t> </a:t>
            </a:r>
            <a:r>
              <a:rPr lang="en-US" dirty="0" err="1">
                <a:latin typeface="Work Sans" pitchFamily="2" charset="0"/>
              </a:rPr>
              <a:t>tiêu</a:t>
            </a:r>
            <a:r>
              <a:rPr lang="en-US" dirty="0">
                <a:latin typeface="Work Sans" pitchFamily="2" charset="0"/>
              </a:rPr>
              <a:t> </a:t>
            </a:r>
            <a:r>
              <a:rPr lang="en-US" dirty="0" err="1">
                <a:latin typeface="Work Sans" pitchFamily="2" charset="0"/>
              </a:rPr>
              <a:t>thống</a:t>
            </a:r>
            <a:r>
              <a:rPr lang="en-US" dirty="0">
                <a:latin typeface="Work Sans" pitchFamily="2" charset="0"/>
              </a:rPr>
              <a:t> </a:t>
            </a:r>
            <a:r>
              <a:rPr lang="en-US" dirty="0" err="1">
                <a:latin typeface="Work Sans" pitchFamily="2" charset="0"/>
              </a:rPr>
              <a:t>nhất</a:t>
            </a:r>
            <a:r>
              <a:rPr lang="en-US" dirty="0">
                <a:latin typeface="Work Sans" pitchFamily="2" charset="0"/>
              </a:rPr>
              <a:t> </a:t>
            </a:r>
            <a:r>
              <a:rPr lang="en-US" dirty="0" err="1">
                <a:latin typeface="Work Sans" pitchFamily="2" charset="0"/>
              </a:rPr>
              <a:t>với</a:t>
            </a:r>
            <a:r>
              <a:rPr lang="en-US" dirty="0">
                <a:latin typeface="Work Sans" pitchFamily="2" charset="0"/>
              </a:rPr>
              <a:t> </a:t>
            </a:r>
            <a:r>
              <a:rPr lang="en-US" dirty="0" err="1">
                <a:latin typeface="Work Sans" pitchFamily="2" charset="0"/>
              </a:rPr>
              <a:t>nhau</a:t>
            </a:r>
            <a:r>
              <a:rPr lang="en-US" dirty="0">
                <a:latin typeface="Work Sans" pitchFamily="2" charset="0"/>
              </a:rPr>
              <a:t> </a:t>
            </a:r>
            <a:r>
              <a:rPr lang="en-US" dirty="0" err="1">
                <a:latin typeface="Work Sans" pitchFamily="2" charset="0"/>
              </a:rPr>
              <a:t>thì</a:t>
            </a:r>
            <a:r>
              <a:rPr lang="en-US" dirty="0">
                <a:latin typeface="Work Sans" pitchFamily="2" charset="0"/>
              </a:rPr>
              <a:t> </a:t>
            </a:r>
            <a:r>
              <a:rPr lang="en-US" dirty="0" err="1">
                <a:latin typeface="Work Sans" pitchFamily="2" charset="0"/>
              </a:rPr>
              <a:t>các</a:t>
            </a:r>
            <a:r>
              <a:rPr lang="en-US" dirty="0">
                <a:latin typeface="Work Sans" pitchFamily="2" charset="0"/>
              </a:rPr>
              <a:t> </a:t>
            </a:r>
            <a:r>
              <a:rPr lang="en-US" dirty="0" err="1">
                <a:latin typeface="Work Sans" pitchFamily="2" charset="0"/>
              </a:rPr>
              <a:t>lợi</a:t>
            </a:r>
            <a:r>
              <a:rPr lang="en-US" dirty="0">
                <a:latin typeface="Work Sans" pitchFamily="2" charset="0"/>
              </a:rPr>
              <a:t> </a:t>
            </a:r>
            <a:r>
              <a:rPr lang="en-US" dirty="0" err="1">
                <a:latin typeface="Work Sans" pitchFamily="2" charset="0"/>
              </a:rPr>
              <a:t>ích</a:t>
            </a:r>
            <a:r>
              <a:rPr lang="en-US" dirty="0">
                <a:latin typeface="Work Sans" pitchFamily="2" charset="0"/>
              </a:rPr>
              <a:t> </a:t>
            </a:r>
            <a:r>
              <a:rPr lang="en-US" dirty="0" err="1">
                <a:latin typeface="Work Sans" pitchFamily="2" charset="0"/>
              </a:rPr>
              <a:t>kinh</a:t>
            </a:r>
            <a:r>
              <a:rPr lang="en-US" dirty="0">
                <a:latin typeface="Work Sans" pitchFamily="2" charset="0"/>
              </a:rPr>
              <a:t> </a:t>
            </a:r>
            <a:r>
              <a:rPr lang="en-US" dirty="0" err="1">
                <a:latin typeface="Work Sans" pitchFamily="2" charset="0"/>
              </a:rPr>
              <a:t>tế</a:t>
            </a:r>
            <a:r>
              <a:rPr lang="en-US" dirty="0">
                <a:latin typeface="Work Sans" pitchFamily="2" charset="0"/>
              </a:rPr>
              <a:t> </a:t>
            </a:r>
            <a:r>
              <a:rPr lang="en-US" dirty="0" err="1">
                <a:latin typeface="Work Sans" pitchFamily="2" charset="0"/>
              </a:rPr>
              <a:t>của</a:t>
            </a:r>
            <a:r>
              <a:rPr lang="en-US" dirty="0">
                <a:latin typeface="Work Sans" pitchFamily="2" charset="0"/>
              </a:rPr>
              <a:t> </a:t>
            </a:r>
            <a:r>
              <a:rPr lang="en-US" dirty="0" err="1">
                <a:latin typeface="Work Sans" pitchFamily="2" charset="0"/>
              </a:rPr>
              <a:t>các</a:t>
            </a:r>
            <a:r>
              <a:rPr lang="en-US" dirty="0">
                <a:latin typeface="Work Sans" pitchFamily="2" charset="0"/>
              </a:rPr>
              <a:t> </a:t>
            </a:r>
            <a:r>
              <a:rPr lang="en-US" dirty="0" err="1">
                <a:latin typeface="Work Sans" pitchFamily="2" charset="0"/>
              </a:rPr>
              <a:t>chủ</a:t>
            </a:r>
            <a:r>
              <a:rPr lang="en-US" dirty="0">
                <a:latin typeface="Work Sans" pitchFamily="2" charset="0"/>
              </a:rPr>
              <a:t> </a:t>
            </a:r>
            <a:r>
              <a:rPr lang="en-US" dirty="0" err="1">
                <a:latin typeface="Work Sans" pitchFamily="2" charset="0"/>
              </a:rPr>
              <a:t>thể</a:t>
            </a:r>
            <a:r>
              <a:rPr lang="en-US" dirty="0">
                <a:latin typeface="Work Sans" pitchFamily="2" charset="0"/>
              </a:rPr>
              <a:t> </a:t>
            </a:r>
            <a:r>
              <a:rPr lang="en-US" dirty="0" err="1">
                <a:latin typeface="Work Sans" pitchFamily="2" charset="0"/>
              </a:rPr>
              <a:t>đó</a:t>
            </a:r>
            <a:r>
              <a:rPr lang="en-US" dirty="0">
                <a:latin typeface="Work Sans" pitchFamily="2" charset="0"/>
              </a:rPr>
              <a:t> </a:t>
            </a:r>
            <a:r>
              <a:rPr lang="en-US" dirty="0" err="1">
                <a:latin typeface="Work Sans" pitchFamily="2" charset="0"/>
              </a:rPr>
              <a:t>thống</a:t>
            </a:r>
            <a:r>
              <a:rPr lang="en-US" dirty="0">
                <a:latin typeface="Work Sans" pitchFamily="2" charset="0"/>
              </a:rPr>
              <a:t> </a:t>
            </a:r>
            <a:r>
              <a:rPr lang="en-US" dirty="0" err="1">
                <a:latin typeface="Work Sans" pitchFamily="2" charset="0"/>
              </a:rPr>
              <a:t>nhất</a:t>
            </a:r>
            <a:r>
              <a:rPr lang="en-US" dirty="0">
                <a:latin typeface="Work Sans" pitchFamily="2" charset="0"/>
              </a:rPr>
              <a:t> </a:t>
            </a:r>
            <a:r>
              <a:rPr lang="en-US" dirty="0" err="1">
                <a:latin typeface="Work Sans" pitchFamily="2" charset="0"/>
              </a:rPr>
              <a:t>với</a:t>
            </a:r>
            <a:r>
              <a:rPr lang="en-US" dirty="0">
                <a:latin typeface="Work Sans" pitchFamily="2" charset="0"/>
              </a:rPr>
              <a:t> </a:t>
            </a:r>
            <a:r>
              <a:rPr lang="en-US" dirty="0" err="1">
                <a:latin typeface="Work Sans" pitchFamily="2" charset="0"/>
              </a:rPr>
              <a:t>nhau</a:t>
            </a:r>
            <a:endParaRPr dirty="0">
              <a:latin typeface="Work Sans" pitchFamily="2" charset="0"/>
            </a:endParaRPr>
          </a:p>
        </p:txBody>
      </p:sp>
      <p:grpSp>
        <p:nvGrpSpPr>
          <p:cNvPr id="138" name="Google Shape;138;p19"/>
          <p:cNvGrpSpPr/>
          <p:nvPr/>
        </p:nvGrpSpPr>
        <p:grpSpPr>
          <a:xfrm>
            <a:off x="7516121" y="711701"/>
            <a:ext cx="903434" cy="903434"/>
            <a:chOff x="2594325" y="1627175"/>
            <a:chExt cx="440850" cy="440850"/>
          </a:xfrm>
        </p:grpSpPr>
        <p:sp>
          <p:nvSpPr>
            <p:cNvPr id="139" name="Google Shape;139;p19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9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9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" name="Google Shape;142;p19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66376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6000"/>
            <a:lum/>
          </a:blip>
          <a:srcRect/>
          <a:stretch>
            <a:fillRect t="7000" r="1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12AB-91D8-4BBF-B52E-7D77F2084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150" y="1135626"/>
            <a:ext cx="4668869" cy="1072174"/>
          </a:xfrm>
          <a:solidFill>
            <a:schemeClr val="lt1">
              <a:alpha val="86000"/>
            </a:schemeClr>
          </a:solidFill>
        </p:spPr>
        <p:txBody>
          <a:bodyPr/>
          <a:lstStyle/>
          <a:p>
            <a:r>
              <a:rPr lang="en-US" sz="3200" dirty="0" err="1"/>
              <a:t>Sự</a:t>
            </a:r>
            <a:r>
              <a:rPr lang="en-US" sz="3200" dirty="0"/>
              <a:t> </a:t>
            </a:r>
            <a:r>
              <a:rPr lang="en-US" sz="3200" dirty="0" err="1"/>
              <a:t>mâu</a:t>
            </a:r>
            <a:r>
              <a:rPr lang="en-US" sz="3200" dirty="0"/>
              <a:t> </a:t>
            </a:r>
            <a:r>
              <a:rPr lang="en-US" sz="3200" dirty="0" err="1"/>
              <a:t>thuẫn</a:t>
            </a:r>
            <a:r>
              <a:rPr lang="en-US" sz="3200" dirty="0"/>
              <a:t> </a:t>
            </a:r>
            <a:r>
              <a:rPr lang="en-US" sz="3200" dirty="0" err="1"/>
              <a:t>trong</a:t>
            </a:r>
            <a:r>
              <a:rPr lang="en-US" sz="3200" dirty="0"/>
              <a:t> </a:t>
            </a:r>
            <a:r>
              <a:rPr lang="en-US" sz="3200" dirty="0" err="1"/>
              <a:t>quan</a:t>
            </a:r>
            <a:r>
              <a:rPr lang="en-US" sz="3200" dirty="0"/>
              <a:t> </a:t>
            </a:r>
            <a:r>
              <a:rPr lang="en-US" sz="3200" dirty="0" err="1"/>
              <a:t>hệ</a:t>
            </a:r>
            <a:r>
              <a:rPr lang="en-US" sz="3200" dirty="0"/>
              <a:t> </a:t>
            </a:r>
            <a:r>
              <a:rPr lang="en-US" sz="3200" dirty="0" err="1"/>
              <a:t>lợi</a:t>
            </a:r>
            <a:r>
              <a:rPr lang="en-US" sz="3200" dirty="0"/>
              <a:t> </a:t>
            </a:r>
            <a:r>
              <a:rPr lang="en-US" sz="3200" dirty="0" err="1"/>
              <a:t>ích</a:t>
            </a:r>
            <a:r>
              <a:rPr lang="en-US" sz="3200" dirty="0"/>
              <a:t> </a:t>
            </a:r>
            <a:r>
              <a:rPr lang="en-US" sz="3200" dirty="0" err="1"/>
              <a:t>kinh</a:t>
            </a:r>
            <a:r>
              <a:rPr lang="en-US" sz="3200" dirty="0"/>
              <a:t> </a:t>
            </a:r>
            <a:r>
              <a:rPr lang="en-US" sz="3200" dirty="0" err="1"/>
              <a:t>tế</a:t>
            </a:r>
            <a:endParaRPr lang="en-US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361EC-5A7B-4B8D-A9C9-E5D4A555B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9150" y="2312925"/>
            <a:ext cx="3594600" cy="2221704"/>
          </a:xfrm>
          <a:solidFill>
            <a:schemeClr val="lt1">
              <a:alpha val="96000"/>
            </a:schemeClr>
          </a:solidFill>
        </p:spPr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mâu</a:t>
            </a:r>
            <a:r>
              <a:rPr lang="en-US" dirty="0"/>
              <a:t> </a:t>
            </a:r>
            <a:r>
              <a:rPr lang="en-US" dirty="0" err="1"/>
              <a:t>thuẫn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mình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674E8A-C36C-4550-AB2A-06A22B47934E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80228" y="2312925"/>
            <a:ext cx="3594600" cy="2221704"/>
          </a:xfrm>
          <a:solidFill>
            <a:schemeClr val="lt1"/>
          </a:solidFill>
        </p:spPr>
        <p:txBody>
          <a:bodyPr/>
          <a:lstStyle/>
          <a:p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, </a:t>
            </a:r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, </a:t>
            </a:r>
            <a:r>
              <a:rPr lang="en-US" dirty="0" err="1"/>
              <a:t>sống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,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,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khác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4F141D-0FF0-491A-B690-C7AD396791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grpSp>
        <p:nvGrpSpPr>
          <p:cNvPr id="6" name="Google Shape;138;p19">
            <a:extLst>
              <a:ext uri="{FF2B5EF4-FFF2-40B4-BE49-F238E27FC236}">
                <a16:creationId xmlns:a16="http://schemas.microsoft.com/office/drawing/2014/main" id="{EB803CD8-8B5A-4AC4-B6B6-0338BC8680FB}"/>
              </a:ext>
            </a:extLst>
          </p:cNvPr>
          <p:cNvGrpSpPr/>
          <p:nvPr/>
        </p:nvGrpSpPr>
        <p:grpSpPr>
          <a:xfrm>
            <a:off x="7516121" y="711701"/>
            <a:ext cx="903434" cy="903434"/>
            <a:chOff x="2594325" y="1627175"/>
            <a:chExt cx="440850" cy="440850"/>
          </a:xfrm>
        </p:grpSpPr>
        <p:sp>
          <p:nvSpPr>
            <p:cNvPr id="7" name="Google Shape;139;p19">
              <a:extLst>
                <a:ext uri="{FF2B5EF4-FFF2-40B4-BE49-F238E27FC236}">
                  <a16:creationId xmlns:a16="http://schemas.microsoft.com/office/drawing/2014/main" id="{5A1B559B-7A35-4EEE-A292-5B1557481871}"/>
                </a:ext>
              </a:extLst>
            </p:cNvPr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0;p19">
              <a:extLst>
                <a:ext uri="{FF2B5EF4-FFF2-40B4-BE49-F238E27FC236}">
                  <a16:creationId xmlns:a16="http://schemas.microsoft.com/office/drawing/2014/main" id="{E2143AE9-8397-4552-A4EA-75883779018D}"/>
                </a:ext>
              </a:extLst>
            </p:cNvPr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1;p19">
              <a:extLst>
                <a:ext uri="{FF2B5EF4-FFF2-40B4-BE49-F238E27FC236}">
                  <a16:creationId xmlns:a16="http://schemas.microsoft.com/office/drawing/2014/main" id="{159E7877-61B9-401C-8358-9C47974F440B}"/>
                </a:ext>
              </a:extLst>
            </p:cNvPr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32864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456" name="Google Shape;456;p41"/>
          <p:cNvSpPr/>
          <p:nvPr/>
        </p:nvSpPr>
        <p:spPr>
          <a:xfrm>
            <a:off x="977050" y="1469239"/>
            <a:ext cx="3518400" cy="1325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Thứ</a:t>
            </a:r>
            <a:r>
              <a:rPr lang="en-US" b="1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nhất</a:t>
            </a:r>
            <a:r>
              <a:rPr lang="en-US" b="1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</a:t>
            </a:r>
            <a:endParaRPr b="1"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T</a:t>
            </a:r>
            <a:r>
              <a:rPr lang="en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rình độ phát triển của lực lượng sản xuất</a:t>
            </a:r>
            <a:endParaRPr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57" name="Google Shape;457;p41"/>
          <p:cNvSpPr/>
          <p:nvPr/>
        </p:nvSpPr>
        <p:spPr>
          <a:xfrm>
            <a:off x="4641042" y="1469239"/>
            <a:ext cx="3518400" cy="1325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 err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Thứ</a:t>
            </a:r>
            <a:r>
              <a:rPr lang="en-US" b="1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hai</a:t>
            </a:r>
            <a:r>
              <a:rPr lang="en-US" b="1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</a:t>
            </a:r>
            <a:endParaRPr b="1"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Đ</a:t>
            </a:r>
            <a:r>
              <a:rPr lang="en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ịa vị của chủ thể trong hệ thống quan hệ sản xuất xã hội</a:t>
            </a:r>
            <a:endParaRPr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58" name="Google Shape;458;p41"/>
          <p:cNvSpPr/>
          <p:nvPr/>
        </p:nvSpPr>
        <p:spPr>
          <a:xfrm>
            <a:off x="977050" y="2940172"/>
            <a:ext cx="3518400" cy="1325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Hội</a:t>
            </a:r>
            <a:r>
              <a:rPr lang="en-US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nhập</a:t>
            </a:r>
            <a:r>
              <a:rPr lang="en-US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kinh</a:t>
            </a:r>
            <a:r>
              <a:rPr lang="en-US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tế</a:t>
            </a:r>
            <a:r>
              <a:rPr lang="en-US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quốc</a:t>
            </a:r>
            <a:r>
              <a:rPr lang="en-US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tế</a:t>
            </a:r>
            <a:endParaRPr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T</a:t>
            </a:r>
            <a:r>
              <a:rPr lang="en" b="1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hứ tư</a:t>
            </a:r>
            <a:endParaRPr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59" name="Google Shape;459;p41"/>
          <p:cNvSpPr/>
          <p:nvPr/>
        </p:nvSpPr>
        <p:spPr>
          <a:xfrm>
            <a:off x="4641042" y="2940172"/>
            <a:ext cx="3518400" cy="1325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Chính</a:t>
            </a:r>
            <a:r>
              <a:rPr lang="en-US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sách</a:t>
            </a:r>
            <a:r>
              <a:rPr lang="en-US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phân</a:t>
            </a:r>
            <a:r>
              <a:rPr lang="en-US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phối</a:t>
            </a:r>
            <a:r>
              <a:rPr lang="en-US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thu</a:t>
            </a:r>
            <a:r>
              <a:rPr lang="en-US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nhập</a:t>
            </a:r>
            <a:r>
              <a:rPr lang="en-US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của</a:t>
            </a:r>
            <a:r>
              <a:rPr lang="en-US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nhà</a:t>
            </a:r>
            <a:r>
              <a:rPr lang="en-US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nước</a:t>
            </a:r>
            <a:endParaRPr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T</a:t>
            </a:r>
            <a:r>
              <a:rPr lang="en" b="1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hứ ba</a:t>
            </a:r>
            <a:endParaRPr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60" name="Google Shape;460;p41"/>
          <p:cNvSpPr/>
          <p:nvPr/>
        </p:nvSpPr>
        <p:spPr>
          <a:xfrm>
            <a:off x="3485499" y="1782906"/>
            <a:ext cx="2021700" cy="20217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1" name="Google Shape;461;p41"/>
          <p:cNvSpPr/>
          <p:nvPr/>
        </p:nvSpPr>
        <p:spPr>
          <a:xfrm rot="5400000">
            <a:off x="3631390" y="1782906"/>
            <a:ext cx="2021700" cy="20217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41"/>
          <p:cNvSpPr/>
          <p:nvPr/>
        </p:nvSpPr>
        <p:spPr>
          <a:xfrm rot="10800000">
            <a:off x="3631390" y="1929937"/>
            <a:ext cx="2021700" cy="20217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41"/>
          <p:cNvSpPr/>
          <p:nvPr/>
        </p:nvSpPr>
        <p:spPr>
          <a:xfrm rot="-5400000">
            <a:off x="3485499" y="1929937"/>
            <a:ext cx="2021700" cy="20217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41"/>
          <p:cNvSpPr/>
          <p:nvPr/>
        </p:nvSpPr>
        <p:spPr>
          <a:xfrm>
            <a:off x="3802395" y="2205936"/>
            <a:ext cx="559098" cy="35129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 err="1">
                <a:ln>
                  <a:noFill/>
                </a:ln>
                <a:solidFill>
                  <a:schemeClr val="lt1"/>
                </a:solidFill>
                <a:latin typeface="Work Sans"/>
              </a:rPr>
              <a:t>Lợi</a:t>
            </a:r>
            <a:endParaRPr b="1" i="0" dirty="0">
              <a:ln>
                <a:noFill/>
              </a:ln>
              <a:solidFill>
                <a:schemeClr val="lt1"/>
              </a:solidFill>
              <a:latin typeface="Work Sans"/>
            </a:endParaRPr>
          </a:p>
        </p:txBody>
      </p:sp>
      <p:sp>
        <p:nvSpPr>
          <p:cNvPr id="465" name="Google Shape;465;p41"/>
          <p:cNvSpPr/>
          <p:nvPr/>
        </p:nvSpPr>
        <p:spPr>
          <a:xfrm>
            <a:off x="4800511" y="2211102"/>
            <a:ext cx="504733" cy="34095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dirty="0" err="1">
                <a:solidFill>
                  <a:schemeClr val="lt1"/>
                </a:solidFill>
                <a:latin typeface="Work Sans"/>
              </a:rPr>
              <a:t>ích</a:t>
            </a:r>
            <a:endParaRPr b="1" i="0" dirty="0">
              <a:ln>
                <a:noFill/>
              </a:ln>
              <a:solidFill>
                <a:schemeClr val="lt1"/>
              </a:solidFill>
              <a:latin typeface="Work Sans"/>
            </a:endParaRPr>
          </a:p>
        </p:txBody>
      </p:sp>
      <p:sp>
        <p:nvSpPr>
          <p:cNvPr id="466" name="Google Shape;466;p41"/>
          <p:cNvSpPr/>
          <p:nvPr/>
        </p:nvSpPr>
        <p:spPr>
          <a:xfrm>
            <a:off x="3769491" y="3131386"/>
            <a:ext cx="624906" cy="35129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 err="1">
                <a:ln>
                  <a:noFill/>
                </a:ln>
                <a:solidFill>
                  <a:schemeClr val="lt1"/>
                </a:solidFill>
                <a:latin typeface="Work Sans"/>
              </a:rPr>
              <a:t>Kinh</a:t>
            </a:r>
            <a:r>
              <a:rPr lang="en-US" b="1" i="0" dirty="0">
                <a:ln>
                  <a:noFill/>
                </a:ln>
                <a:solidFill>
                  <a:schemeClr val="lt1"/>
                </a:solidFill>
                <a:latin typeface="Work Sans"/>
              </a:rPr>
              <a:t> </a:t>
            </a:r>
            <a:endParaRPr b="1" i="0" dirty="0">
              <a:ln>
                <a:noFill/>
              </a:ln>
              <a:solidFill>
                <a:schemeClr val="lt1"/>
              </a:solidFill>
              <a:latin typeface="Work Sans"/>
            </a:endParaRPr>
          </a:p>
        </p:txBody>
      </p:sp>
      <p:sp>
        <p:nvSpPr>
          <p:cNvPr id="467" name="Google Shape;467;p41"/>
          <p:cNvSpPr/>
          <p:nvPr/>
        </p:nvSpPr>
        <p:spPr>
          <a:xfrm>
            <a:off x="4840290" y="3153820"/>
            <a:ext cx="464954" cy="34095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dirty="0" err="1">
                <a:solidFill>
                  <a:schemeClr val="lt1"/>
                </a:solidFill>
                <a:latin typeface="Work Sans"/>
              </a:rPr>
              <a:t>Tế</a:t>
            </a:r>
            <a:endParaRPr b="1" i="0" dirty="0">
              <a:ln>
                <a:noFill/>
              </a:ln>
              <a:solidFill>
                <a:schemeClr val="lt1"/>
              </a:solidFill>
              <a:latin typeface="Work Sans"/>
            </a:endParaRPr>
          </a:p>
        </p:txBody>
      </p:sp>
      <p:sp>
        <p:nvSpPr>
          <p:cNvPr id="468" name="Google Shape;468;p41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60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C</a:t>
            </a:r>
            <a:r>
              <a:rPr lang="en" sz="3200" dirty="0"/>
              <a:t>ác nhân tố ảnh hưởng tới lợi ích kinh tế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2002973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5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P</a:t>
            </a:r>
            <a:r>
              <a:rPr lang="en" sz="3200" dirty="0"/>
              <a:t>hương thức thực hiện lợi ích kinh tế trong các quan hệ lợi ích chủ yếu</a:t>
            </a:r>
            <a:endParaRPr sz="3200" dirty="0"/>
          </a:p>
        </p:txBody>
      </p:sp>
      <p:sp>
        <p:nvSpPr>
          <p:cNvPr id="348" name="Google Shape;348;p35"/>
          <p:cNvSpPr txBox="1">
            <a:spLocks noGrp="1"/>
          </p:cNvSpPr>
          <p:nvPr>
            <p:ph type="body" idx="1"/>
          </p:nvPr>
        </p:nvSpPr>
        <p:spPr>
          <a:xfrm>
            <a:off x="869150" y="2312924"/>
            <a:ext cx="7405800" cy="2830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900" dirty="0" err="1">
                <a:solidFill>
                  <a:srgbClr val="000000"/>
                </a:solidFill>
              </a:rPr>
              <a:t>Mặc</a:t>
            </a:r>
            <a:r>
              <a:rPr lang="en-US" sz="1900" dirty="0">
                <a:solidFill>
                  <a:srgbClr val="000000"/>
                </a:solidFill>
              </a:rPr>
              <a:t> </a:t>
            </a:r>
            <a:r>
              <a:rPr lang="en-US" sz="1900" dirty="0" err="1">
                <a:solidFill>
                  <a:srgbClr val="000000"/>
                </a:solidFill>
              </a:rPr>
              <a:t>dù</a:t>
            </a:r>
            <a:r>
              <a:rPr lang="en-US" sz="1900" dirty="0">
                <a:solidFill>
                  <a:srgbClr val="000000"/>
                </a:solidFill>
              </a:rPr>
              <a:t> </a:t>
            </a:r>
            <a:r>
              <a:rPr lang="en-US" sz="1900" dirty="0" err="1">
                <a:solidFill>
                  <a:srgbClr val="000000"/>
                </a:solidFill>
              </a:rPr>
              <a:t>có</a:t>
            </a:r>
            <a:r>
              <a:rPr lang="en-US" sz="1900" dirty="0">
                <a:solidFill>
                  <a:srgbClr val="000000"/>
                </a:solidFill>
              </a:rPr>
              <a:t> </a:t>
            </a:r>
            <a:r>
              <a:rPr lang="en-US" sz="1900" dirty="0" err="1">
                <a:solidFill>
                  <a:srgbClr val="000000"/>
                </a:solidFill>
              </a:rPr>
              <a:t>nhiều</a:t>
            </a:r>
            <a:r>
              <a:rPr lang="en-US" sz="1900" dirty="0">
                <a:solidFill>
                  <a:srgbClr val="000000"/>
                </a:solidFill>
              </a:rPr>
              <a:t> </a:t>
            </a:r>
            <a:r>
              <a:rPr lang="en-US" sz="1900" dirty="0" err="1">
                <a:solidFill>
                  <a:srgbClr val="000000"/>
                </a:solidFill>
              </a:rPr>
              <a:t>quan</a:t>
            </a:r>
            <a:r>
              <a:rPr lang="en-US" sz="1900" dirty="0">
                <a:solidFill>
                  <a:srgbClr val="000000"/>
                </a:solidFill>
              </a:rPr>
              <a:t> </a:t>
            </a:r>
            <a:r>
              <a:rPr lang="en-US" sz="1900" dirty="0" err="1">
                <a:solidFill>
                  <a:srgbClr val="000000"/>
                </a:solidFill>
              </a:rPr>
              <a:t>hệ</a:t>
            </a:r>
            <a:r>
              <a:rPr lang="en-US" sz="1900" dirty="0">
                <a:solidFill>
                  <a:srgbClr val="000000"/>
                </a:solidFill>
              </a:rPr>
              <a:t> </a:t>
            </a:r>
            <a:r>
              <a:rPr lang="en-US" sz="1900" dirty="0" err="1">
                <a:solidFill>
                  <a:srgbClr val="000000"/>
                </a:solidFill>
              </a:rPr>
              <a:t>lợi</a:t>
            </a:r>
            <a:r>
              <a:rPr lang="en-US" sz="1900" dirty="0">
                <a:solidFill>
                  <a:srgbClr val="000000"/>
                </a:solidFill>
              </a:rPr>
              <a:t> </a:t>
            </a:r>
            <a:r>
              <a:rPr lang="en-US" sz="1900" dirty="0" err="1">
                <a:solidFill>
                  <a:srgbClr val="000000"/>
                </a:solidFill>
              </a:rPr>
              <a:t>ích</a:t>
            </a:r>
            <a:r>
              <a:rPr lang="en-US" sz="1900" dirty="0">
                <a:solidFill>
                  <a:srgbClr val="000000"/>
                </a:solidFill>
              </a:rPr>
              <a:t> </a:t>
            </a:r>
            <a:r>
              <a:rPr lang="en-US" sz="1900" dirty="0" err="1">
                <a:solidFill>
                  <a:srgbClr val="000000"/>
                </a:solidFill>
              </a:rPr>
              <a:t>đan</a:t>
            </a:r>
            <a:r>
              <a:rPr lang="en-US" sz="1900" dirty="0">
                <a:solidFill>
                  <a:srgbClr val="000000"/>
                </a:solidFill>
              </a:rPr>
              <a:t> xen, </a:t>
            </a:r>
            <a:r>
              <a:rPr lang="en-US" sz="1900" dirty="0" err="1">
                <a:solidFill>
                  <a:srgbClr val="000000"/>
                </a:solidFill>
              </a:rPr>
              <a:t>nhưng</a:t>
            </a:r>
            <a:r>
              <a:rPr lang="en-US" sz="1900" dirty="0">
                <a:solidFill>
                  <a:srgbClr val="000000"/>
                </a:solidFill>
              </a:rPr>
              <a:t> </a:t>
            </a:r>
            <a:r>
              <a:rPr lang="en-US" sz="1900" dirty="0" err="1">
                <a:solidFill>
                  <a:srgbClr val="000000"/>
                </a:solidFill>
              </a:rPr>
              <a:t>trong</a:t>
            </a:r>
            <a:r>
              <a:rPr lang="en-US" sz="1900" dirty="0">
                <a:solidFill>
                  <a:srgbClr val="000000"/>
                </a:solidFill>
              </a:rPr>
              <a:t> </a:t>
            </a:r>
            <a:r>
              <a:rPr lang="en-US" sz="1900" dirty="0" err="1">
                <a:solidFill>
                  <a:srgbClr val="000000"/>
                </a:solidFill>
              </a:rPr>
              <a:t>điều</a:t>
            </a:r>
            <a:r>
              <a:rPr lang="en-US" sz="1900" dirty="0">
                <a:solidFill>
                  <a:srgbClr val="000000"/>
                </a:solidFill>
              </a:rPr>
              <a:t> </a:t>
            </a:r>
            <a:r>
              <a:rPr lang="en-US" sz="1900" dirty="0" err="1">
                <a:solidFill>
                  <a:srgbClr val="000000"/>
                </a:solidFill>
              </a:rPr>
              <a:t>kiện</a:t>
            </a:r>
            <a:r>
              <a:rPr lang="en-US" sz="1900" dirty="0">
                <a:solidFill>
                  <a:srgbClr val="000000"/>
                </a:solidFill>
              </a:rPr>
              <a:t> </a:t>
            </a:r>
            <a:r>
              <a:rPr lang="en-US" sz="1900" dirty="0" err="1">
                <a:solidFill>
                  <a:srgbClr val="000000"/>
                </a:solidFill>
              </a:rPr>
              <a:t>kinh</a:t>
            </a:r>
            <a:r>
              <a:rPr lang="en-US" sz="1900" dirty="0">
                <a:solidFill>
                  <a:srgbClr val="000000"/>
                </a:solidFill>
              </a:rPr>
              <a:t> </a:t>
            </a:r>
            <a:r>
              <a:rPr lang="en-US" sz="1900" dirty="0" err="1">
                <a:solidFill>
                  <a:srgbClr val="000000"/>
                </a:solidFill>
              </a:rPr>
              <a:t>tế</a:t>
            </a:r>
            <a:r>
              <a:rPr lang="en-US" sz="1900" dirty="0">
                <a:solidFill>
                  <a:srgbClr val="000000"/>
                </a:solidFill>
              </a:rPr>
              <a:t> </a:t>
            </a:r>
            <a:r>
              <a:rPr lang="en-US" sz="1900" dirty="0" err="1">
                <a:solidFill>
                  <a:srgbClr val="000000"/>
                </a:solidFill>
              </a:rPr>
              <a:t>thị</a:t>
            </a:r>
            <a:r>
              <a:rPr lang="en-US" sz="1900" dirty="0">
                <a:solidFill>
                  <a:srgbClr val="000000"/>
                </a:solidFill>
              </a:rPr>
              <a:t> </a:t>
            </a:r>
            <a:r>
              <a:rPr lang="en-US" sz="1900" dirty="0" err="1">
                <a:solidFill>
                  <a:srgbClr val="000000"/>
                </a:solidFill>
              </a:rPr>
              <a:t>trường</a:t>
            </a:r>
            <a:r>
              <a:rPr lang="en-US" sz="1900" dirty="0">
                <a:solidFill>
                  <a:srgbClr val="000000"/>
                </a:solidFill>
              </a:rPr>
              <a:t> </a:t>
            </a:r>
            <a:r>
              <a:rPr lang="en-US" sz="1900" dirty="0" err="1">
                <a:solidFill>
                  <a:srgbClr val="000000"/>
                </a:solidFill>
              </a:rPr>
              <a:t>định</a:t>
            </a:r>
            <a:r>
              <a:rPr lang="en-US" sz="1900" dirty="0">
                <a:solidFill>
                  <a:srgbClr val="000000"/>
                </a:solidFill>
              </a:rPr>
              <a:t> </a:t>
            </a:r>
            <a:r>
              <a:rPr lang="en-US" sz="1900" dirty="0" err="1">
                <a:solidFill>
                  <a:srgbClr val="000000"/>
                </a:solidFill>
              </a:rPr>
              <a:t>hướng</a:t>
            </a:r>
            <a:r>
              <a:rPr lang="en-US" sz="1900" dirty="0">
                <a:solidFill>
                  <a:srgbClr val="000000"/>
                </a:solidFill>
              </a:rPr>
              <a:t> </a:t>
            </a:r>
            <a:r>
              <a:rPr lang="en-US" sz="1900" dirty="0" err="1">
                <a:solidFill>
                  <a:srgbClr val="000000"/>
                </a:solidFill>
              </a:rPr>
              <a:t>xã</a:t>
            </a:r>
            <a:r>
              <a:rPr lang="en-US" sz="1900" dirty="0">
                <a:solidFill>
                  <a:srgbClr val="000000"/>
                </a:solidFill>
              </a:rPr>
              <a:t> </a:t>
            </a:r>
            <a:r>
              <a:rPr lang="en-US" sz="1900" dirty="0" err="1">
                <a:solidFill>
                  <a:srgbClr val="000000"/>
                </a:solidFill>
              </a:rPr>
              <a:t>hội</a:t>
            </a:r>
            <a:r>
              <a:rPr lang="en-US" sz="1900" dirty="0">
                <a:solidFill>
                  <a:srgbClr val="000000"/>
                </a:solidFill>
              </a:rPr>
              <a:t> </a:t>
            </a:r>
            <a:r>
              <a:rPr lang="en-US" sz="1900" dirty="0" err="1">
                <a:solidFill>
                  <a:srgbClr val="000000"/>
                </a:solidFill>
              </a:rPr>
              <a:t>chủ</a:t>
            </a:r>
            <a:r>
              <a:rPr lang="en-US" sz="1900" dirty="0">
                <a:solidFill>
                  <a:srgbClr val="000000"/>
                </a:solidFill>
              </a:rPr>
              <a:t> </a:t>
            </a:r>
            <a:r>
              <a:rPr lang="en-US" sz="1900" dirty="0" err="1">
                <a:solidFill>
                  <a:srgbClr val="000000"/>
                </a:solidFill>
              </a:rPr>
              <a:t>nghĩa</a:t>
            </a:r>
            <a:r>
              <a:rPr lang="en-US" sz="1900" dirty="0">
                <a:solidFill>
                  <a:srgbClr val="000000"/>
                </a:solidFill>
              </a:rPr>
              <a:t>, </a:t>
            </a:r>
            <a:r>
              <a:rPr lang="en-US" sz="1900" dirty="0" err="1">
                <a:solidFill>
                  <a:srgbClr val="000000"/>
                </a:solidFill>
              </a:rPr>
              <a:t>có</a:t>
            </a:r>
            <a:r>
              <a:rPr lang="en-US" sz="1900" dirty="0">
                <a:solidFill>
                  <a:srgbClr val="000000"/>
                </a:solidFill>
              </a:rPr>
              <a:t> </a:t>
            </a:r>
            <a:r>
              <a:rPr lang="en-US" sz="1900" dirty="0" err="1">
                <a:solidFill>
                  <a:srgbClr val="000000"/>
                </a:solidFill>
              </a:rPr>
              <a:t>hai</a:t>
            </a:r>
            <a:r>
              <a:rPr lang="en-US" sz="1900" dirty="0">
                <a:solidFill>
                  <a:srgbClr val="000000"/>
                </a:solidFill>
              </a:rPr>
              <a:t> </a:t>
            </a:r>
            <a:r>
              <a:rPr lang="en-US" sz="1900" dirty="0" err="1">
                <a:solidFill>
                  <a:srgbClr val="000000"/>
                </a:solidFill>
              </a:rPr>
              <a:t>phương</a:t>
            </a:r>
            <a:r>
              <a:rPr lang="en-US" sz="1900" dirty="0">
                <a:solidFill>
                  <a:srgbClr val="000000"/>
                </a:solidFill>
              </a:rPr>
              <a:t> </a:t>
            </a:r>
            <a:r>
              <a:rPr lang="en-US" sz="1900" dirty="0" err="1">
                <a:solidFill>
                  <a:srgbClr val="000000"/>
                </a:solidFill>
              </a:rPr>
              <a:t>thức</a:t>
            </a:r>
            <a:r>
              <a:rPr lang="en-US" sz="1900" dirty="0">
                <a:solidFill>
                  <a:srgbClr val="000000"/>
                </a:solidFill>
              </a:rPr>
              <a:t> </a:t>
            </a:r>
            <a:r>
              <a:rPr lang="en-US" sz="1900" dirty="0" err="1">
                <a:solidFill>
                  <a:srgbClr val="000000"/>
                </a:solidFill>
              </a:rPr>
              <a:t>cơ</a:t>
            </a:r>
            <a:r>
              <a:rPr lang="en-US" sz="1900" dirty="0">
                <a:solidFill>
                  <a:srgbClr val="000000"/>
                </a:solidFill>
              </a:rPr>
              <a:t> </a:t>
            </a:r>
            <a:r>
              <a:rPr lang="en-US" sz="1900" dirty="0" err="1">
                <a:solidFill>
                  <a:srgbClr val="000000"/>
                </a:solidFill>
              </a:rPr>
              <a:t>bản</a:t>
            </a:r>
            <a:r>
              <a:rPr lang="en-US" sz="1900" dirty="0">
                <a:solidFill>
                  <a:srgbClr val="000000"/>
                </a:solidFill>
              </a:rPr>
              <a:t>: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-US" sz="1900" i="1" dirty="0" err="1">
                <a:solidFill>
                  <a:srgbClr val="000000"/>
                </a:solidFill>
              </a:rPr>
              <a:t>Thứ</a:t>
            </a:r>
            <a:r>
              <a:rPr lang="en-US" sz="1900" i="1" dirty="0">
                <a:solidFill>
                  <a:srgbClr val="000000"/>
                </a:solidFill>
              </a:rPr>
              <a:t> </a:t>
            </a:r>
            <a:r>
              <a:rPr lang="en-US" sz="1900" i="1" dirty="0" err="1">
                <a:solidFill>
                  <a:srgbClr val="000000"/>
                </a:solidFill>
              </a:rPr>
              <a:t>nhất</a:t>
            </a:r>
            <a:r>
              <a:rPr lang="en-US" sz="1900" dirty="0">
                <a:solidFill>
                  <a:srgbClr val="000000"/>
                </a:solidFill>
              </a:rPr>
              <a:t>, </a:t>
            </a:r>
            <a:r>
              <a:rPr lang="en-US" sz="1900" dirty="0" err="1">
                <a:solidFill>
                  <a:srgbClr val="000000"/>
                </a:solidFill>
              </a:rPr>
              <a:t>thực</a:t>
            </a:r>
            <a:r>
              <a:rPr lang="en-US" sz="1900" dirty="0">
                <a:solidFill>
                  <a:srgbClr val="000000"/>
                </a:solidFill>
              </a:rPr>
              <a:t> </a:t>
            </a:r>
            <a:r>
              <a:rPr lang="en-US" sz="1900" dirty="0" err="1">
                <a:solidFill>
                  <a:srgbClr val="000000"/>
                </a:solidFill>
              </a:rPr>
              <a:t>hiện</a:t>
            </a:r>
            <a:r>
              <a:rPr lang="en-US" sz="1900" dirty="0">
                <a:solidFill>
                  <a:srgbClr val="000000"/>
                </a:solidFill>
              </a:rPr>
              <a:t> </a:t>
            </a:r>
            <a:r>
              <a:rPr lang="en-US" sz="1900" dirty="0" err="1">
                <a:solidFill>
                  <a:srgbClr val="000000"/>
                </a:solidFill>
              </a:rPr>
              <a:t>lợi</a:t>
            </a:r>
            <a:r>
              <a:rPr lang="en-US" sz="1900" dirty="0">
                <a:solidFill>
                  <a:srgbClr val="000000"/>
                </a:solidFill>
              </a:rPr>
              <a:t> </a:t>
            </a:r>
            <a:r>
              <a:rPr lang="en-US" sz="1900" dirty="0" err="1">
                <a:solidFill>
                  <a:srgbClr val="000000"/>
                </a:solidFill>
              </a:rPr>
              <a:t>ích</a:t>
            </a:r>
            <a:r>
              <a:rPr lang="en-US" sz="1900" dirty="0">
                <a:solidFill>
                  <a:srgbClr val="000000"/>
                </a:solidFill>
              </a:rPr>
              <a:t> </a:t>
            </a:r>
            <a:r>
              <a:rPr lang="en-US" sz="1900" dirty="0" err="1">
                <a:solidFill>
                  <a:srgbClr val="000000"/>
                </a:solidFill>
              </a:rPr>
              <a:t>kinh</a:t>
            </a:r>
            <a:r>
              <a:rPr lang="en-US" sz="1900" dirty="0">
                <a:solidFill>
                  <a:srgbClr val="000000"/>
                </a:solidFill>
              </a:rPr>
              <a:t> </a:t>
            </a:r>
            <a:r>
              <a:rPr lang="en-US" sz="1900" dirty="0" err="1">
                <a:solidFill>
                  <a:srgbClr val="000000"/>
                </a:solidFill>
              </a:rPr>
              <a:t>tế</a:t>
            </a:r>
            <a:r>
              <a:rPr lang="en-US" sz="1900" dirty="0">
                <a:solidFill>
                  <a:srgbClr val="000000"/>
                </a:solidFill>
              </a:rPr>
              <a:t> </a:t>
            </a:r>
            <a:r>
              <a:rPr lang="en-US" sz="1900" dirty="0" err="1">
                <a:solidFill>
                  <a:srgbClr val="000000"/>
                </a:solidFill>
              </a:rPr>
              <a:t>theo</a:t>
            </a:r>
            <a:r>
              <a:rPr lang="en-US" sz="1900" dirty="0">
                <a:solidFill>
                  <a:srgbClr val="000000"/>
                </a:solidFill>
              </a:rPr>
              <a:t> </a:t>
            </a:r>
            <a:r>
              <a:rPr lang="en-US" sz="1900" dirty="0" err="1">
                <a:solidFill>
                  <a:srgbClr val="000000"/>
                </a:solidFill>
              </a:rPr>
              <a:t>nguyên</a:t>
            </a:r>
            <a:r>
              <a:rPr lang="en-US" sz="1900" dirty="0">
                <a:solidFill>
                  <a:srgbClr val="000000"/>
                </a:solidFill>
              </a:rPr>
              <a:t> </a:t>
            </a:r>
            <a:r>
              <a:rPr lang="en-US" sz="1900" dirty="0" err="1">
                <a:solidFill>
                  <a:srgbClr val="000000"/>
                </a:solidFill>
              </a:rPr>
              <a:t>tắc</a:t>
            </a:r>
            <a:r>
              <a:rPr lang="en-US" sz="1900" dirty="0">
                <a:solidFill>
                  <a:srgbClr val="000000"/>
                </a:solidFill>
              </a:rPr>
              <a:t> </a:t>
            </a:r>
            <a:r>
              <a:rPr lang="en-US" sz="1900" dirty="0" err="1">
                <a:solidFill>
                  <a:srgbClr val="000000"/>
                </a:solidFill>
              </a:rPr>
              <a:t>thị</a:t>
            </a:r>
            <a:r>
              <a:rPr lang="en-US" sz="1900" dirty="0">
                <a:solidFill>
                  <a:srgbClr val="000000"/>
                </a:solidFill>
              </a:rPr>
              <a:t> </a:t>
            </a:r>
            <a:r>
              <a:rPr lang="en-US" sz="1900" dirty="0" err="1">
                <a:solidFill>
                  <a:srgbClr val="000000"/>
                </a:solidFill>
              </a:rPr>
              <a:t>trường</a:t>
            </a:r>
            <a:endParaRPr sz="1900" dirty="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-US" sz="1900" i="1" dirty="0">
                <a:solidFill>
                  <a:srgbClr val="000000"/>
                </a:solidFill>
              </a:rPr>
              <a:t>T</a:t>
            </a:r>
            <a:r>
              <a:rPr lang="en" sz="1900" i="1" dirty="0">
                <a:solidFill>
                  <a:srgbClr val="000000"/>
                </a:solidFill>
              </a:rPr>
              <a:t>hứ hai</a:t>
            </a:r>
            <a:r>
              <a:rPr lang="en" sz="1900" dirty="0">
                <a:solidFill>
                  <a:srgbClr val="000000"/>
                </a:solidFill>
              </a:rPr>
              <a:t>, thực hiện lợi ích kinh tế theo chính sách của nhà nước và vai trò của các tổ chức xã hội</a:t>
            </a:r>
            <a:endParaRPr sz="1900" dirty="0">
              <a:solidFill>
                <a:srgbClr val="000000"/>
              </a:solidFill>
            </a:endParaRPr>
          </a:p>
        </p:txBody>
      </p:sp>
      <p:sp>
        <p:nvSpPr>
          <p:cNvPr id="349" name="Google Shape;349;p35"/>
          <p:cNvSpPr/>
          <p:nvPr/>
        </p:nvSpPr>
        <p:spPr>
          <a:xfrm>
            <a:off x="7434236" y="711718"/>
            <a:ext cx="1006453" cy="903419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35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02E19-3CFF-413D-843D-B138D4802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4270" y="2292669"/>
            <a:ext cx="7290349" cy="1117610"/>
          </a:xfrm>
        </p:spPr>
        <p:txBody>
          <a:bodyPr/>
          <a:lstStyle/>
          <a:p>
            <a:pPr algn="just"/>
            <a:r>
              <a:rPr lang="en-US" sz="3200" dirty="0"/>
              <a:t>3.2. </a:t>
            </a:r>
            <a:r>
              <a:rPr lang="en-US" sz="3200" dirty="0" err="1"/>
              <a:t>Vai</a:t>
            </a:r>
            <a:r>
              <a:rPr lang="en-US" sz="3200" dirty="0"/>
              <a:t> </a:t>
            </a:r>
            <a:r>
              <a:rPr lang="en-US" sz="3200" dirty="0" err="1"/>
              <a:t>trò</a:t>
            </a:r>
            <a:r>
              <a:rPr lang="en-US" sz="3200" dirty="0"/>
              <a:t> </a:t>
            </a:r>
            <a:r>
              <a:rPr lang="en-US" sz="3200" dirty="0" err="1"/>
              <a:t>nhà</a:t>
            </a:r>
            <a:r>
              <a:rPr lang="en-US" sz="3200" dirty="0"/>
              <a:t> </a:t>
            </a:r>
            <a:r>
              <a:rPr lang="en-US" sz="3200" dirty="0" err="1"/>
              <a:t>nước</a:t>
            </a:r>
            <a:r>
              <a:rPr lang="en-US" sz="3200" dirty="0"/>
              <a:t> </a:t>
            </a:r>
            <a:r>
              <a:rPr lang="en-US" sz="3200" dirty="0" err="1"/>
              <a:t>trong</a:t>
            </a:r>
            <a:r>
              <a:rPr lang="en-US" sz="3200" dirty="0"/>
              <a:t> </a:t>
            </a:r>
            <a:r>
              <a:rPr lang="en-US" sz="3200" dirty="0" err="1"/>
              <a:t>đảm</a:t>
            </a:r>
            <a:r>
              <a:rPr lang="en-US" sz="3200" dirty="0"/>
              <a:t> </a:t>
            </a:r>
            <a:r>
              <a:rPr lang="en-US" sz="3200" dirty="0" err="1"/>
              <a:t>bảo</a:t>
            </a:r>
            <a:r>
              <a:rPr lang="en-US" sz="3200" dirty="0"/>
              <a:t> </a:t>
            </a:r>
            <a:r>
              <a:rPr lang="en-US" sz="3200" dirty="0" err="1"/>
              <a:t>hài</a:t>
            </a:r>
            <a:r>
              <a:rPr lang="en-US" sz="3200" dirty="0"/>
              <a:t> </a:t>
            </a:r>
            <a:r>
              <a:rPr lang="en-US" sz="3200" dirty="0" err="1"/>
              <a:t>hòa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quan</a:t>
            </a:r>
            <a:r>
              <a:rPr lang="en-US" sz="3200" dirty="0"/>
              <a:t> </a:t>
            </a:r>
            <a:r>
              <a:rPr lang="en-US" sz="3200" dirty="0" err="1"/>
              <a:t>hệ</a:t>
            </a:r>
            <a:r>
              <a:rPr lang="en-US" sz="3200" dirty="0"/>
              <a:t> </a:t>
            </a:r>
            <a:r>
              <a:rPr lang="en-US" sz="3200" dirty="0" err="1"/>
              <a:t>lợi</a:t>
            </a:r>
            <a:r>
              <a:rPr lang="en-US" sz="3200" dirty="0"/>
              <a:t> </a:t>
            </a:r>
            <a:r>
              <a:rPr lang="en-US" sz="3200" dirty="0" err="1"/>
              <a:t>ích</a:t>
            </a: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17C628-117C-4222-84A9-0B7911C414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11" name="Google Shape;711;p47">
            <a:extLst>
              <a:ext uri="{FF2B5EF4-FFF2-40B4-BE49-F238E27FC236}">
                <a16:creationId xmlns:a16="http://schemas.microsoft.com/office/drawing/2014/main" id="{0E0BB417-4402-4DB9-B825-6D4A5F3FA6FF}"/>
              </a:ext>
            </a:extLst>
          </p:cNvPr>
          <p:cNvSpPr/>
          <p:nvPr/>
        </p:nvSpPr>
        <p:spPr>
          <a:xfrm>
            <a:off x="742475" y="2414956"/>
            <a:ext cx="315432" cy="313587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9270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77FB4-5014-4092-8392-5E926DD11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149" y="847600"/>
            <a:ext cx="7839049" cy="1360200"/>
          </a:xfrm>
        </p:spPr>
        <p:txBody>
          <a:bodyPr/>
          <a:lstStyle/>
          <a:p>
            <a:r>
              <a:rPr lang="en-US" sz="3200" dirty="0"/>
              <a:t>3.2.1. </a:t>
            </a:r>
            <a:r>
              <a:rPr lang="en-US" sz="3200" dirty="0" err="1"/>
              <a:t>Bảo</a:t>
            </a:r>
            <a:r>
              <a:rPr lang="en-US" sz="3200" dirty="0"/>
              <a:t> </a:t>
            </a:r>
            <a:r>
              <a:rPr lang="en-US" sz="3200" dirty="0" err="1"/>
              <a:t>vệ</a:t>
            </a:r>
            <a:r>
              <a:rPr lang="en-US" sz="3200" dirty="0"/>
              <a:t> </a:t>
            </a:r>
            <a:r>
              <a:rPr lang="en-US" sz="3200" dirty="0" err="1"/>
              <a:t>lợi</a:t>
            </a:r>
            <a:r>
              <a:rPr lang="en-US" sz="3200" dirty="0"/>
              <a:t> </a:t>
            </a:r>
            <a:r>
              <a:rPr lang="en-US" sz="3200" dirty="0" err="1"/>
              <a:t>ích</a:t>
            </a:r>
            <a:r>
              <a:rPr lang="en-US" sz="3200" dirty="0"/>
              <a:t> </a:t>
            </a:r>
            <a:r>
              <a:rPr lang="en-US" sz="3200" dirty="0" err="1"/>
              <a:t>hợp</a:t>
            </a:r>
            <a:r>
              <a:rPr lang="en-US" sz="3200" dirty="0"/>
              <a:t> </a:t>
            </a:r>
            <a:r>
              <a:rPr lang="en-US" sz="3200" dirty="0" err="1"/>
              <a:t>pháp</a:t>
            </a:r>
            <a:r>
              <a:rPr lang="en-US" sz="3200" dirty="0"/>
              <a:t>, </a:t>
            </a:r>
            <a:r>
              <a:rPr lang="en-US" sz="3200" dirty="0" err="1"/>
              <a:t>tạo</a:t>
            </a:r>
            <a:r>
              <a:rPr lang="en-US" sz="3200" dirty="0"/>
              <a:t> </a:t>
            </a:r>
            <a:r>
              <a:rPr lang="en-US" sz="3200" dirty="0" err="1"/>
              <a:t>môi</a:t>
            </a:r>
            <a:r>
              <a:rPr lang="en-US" sz="3200" dirty="0"/>
              <a:t> </a:t>
            </a:r>
            <a:r>
              <a:rPr lang="en-US" sz="3200" dirty="0" err="1"/>
              <a:t>trường</a:t>
            </a:r>
            <a:r>
              <a:rPr lang="en-US" sz="3200" dirty="0"/>
              <a:t> </a:t>
            </a:r>
            <a:r>
              <a:rPr lang="en-US" sz="3200" dirty="0" err="1"/>
              <a:t>thuận</a:t>
            </a:r>
            <a:r>
              <a:rPr lang="en-US" sz="3200" dirty="0"/>
              <a:t> </a:t>
            </a:r>
            <a:r>
              <a:rPr lang="en-US" sz="3200" dirty="0" err="1"/>
              <a:t>lợi</a:t>
            </a:r>
            <a:r>
              <a:rPr lang="en-US" sz="3200" dirty="0"/>
              <a:t> </a:t>
            </a:r>
            <a:r>
              <a:rPr lang="en-US" sz="3200" dirty="0" err="1"/>
              <a:t>cho</a:t>
            </a:r>
            <a:r>
              <a:rPr lang="en-US" sz="3200" dirty="0"/>
              <a:t> </a:t>
            </a:r>
            <a:r>
              <a:rPr lang="en-US" sz="3200" dirty="0" err="1"/>
              <a:t>hoạt</a:t>
            </a:r>
            <a:r>
              <a:rPr lang="en-US" sz="3200" dirty="0"/>
              <a:t> </a:t>
            </a:r>
            <a:r>
              <a:rPr lang="en-US" sz="3200" dirty="0" err="1"/>
              <a:t>động</a:t>
            </a:r>
            <a:r>
              <a:rPr lang="en-US" sz="3200" dirty="0"/>
              <a:t> </a:t>
            </a:r>
            <a:r>
              <a:rPr lang="en-US" sz="3200" dirty="0" err="1"/>
              <a:t>tìm</a:t>
            </a:r>
            <a:r>
              <a:rPr lang="en-US" sz="3200" dirty="0"/>
              <a:t> </a:t>
            </a:r>
            <a:r>
              <a:rPr lang="en-US" sz="3200" dirty="0" err="1"/>
              <a:t>kiếm</a:t>
            </a:r>
            <a:r>
              <a:rPr lang="en-US" sz="3200" dirty="0"/>
              <a:t> </a:t>
            </a:r>
            <a:r>
              <a:rPr lang="en-US" sz="3200" dirty="0" err="1"/>
              <a:t>lợi</a:t>
            </a:r>
            <a:r>
              <a:rPr lang="en-US" sz="3200" dirty="0"/>
              <a:t> </a:t>
            </a:r>
            <a:r>
              <a:rPr lang="en-US" sz="3200" dirty="0" err="1"/>
              <a:t>ích</a:t>
            </a:r>
            <a:r>
              <a:rPr lang="en-US" sz="3200" dirty="0"/>
              <a:t> </a:t>
            </a:r>
            <a:r>
              <a:rPr lang="en-US" sz="3200" dirty="0" err="1"/>
              <a:t>của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chủ</a:t>
            </a:r>
            <a:r>
              <a:rPr lang="en-US" sz="3200" dirty="0"/>
              <a:t> </a:t>
            </a:r>
            <a:r>
              <a:rPr lang="en-US" sz="3200" dirty="0" err="1"/>
              <a:t>thể</a:t>
            </a:r>
            <a:r>
              <a:rPr lang="en-US" sz="3200" dirty="0"/>
              <a:t> </a:t>
            </a:r>
            <a:r>
              <a:rPr lang="en-US" sz="3200" dirty="0" err="1"/>
              <a:t>kinh</a:t>
            </a:r>
            <a:r>
              <a:rPr lang="en-US" sz="3200" dirty="0"/>
              <a:t> </a:t>
            </a:r>
            <a:r>
              <a:rPr lang="en-US" sz="3200" dirty="0" err="1"/>
              <a:t>tế</a:t>
            </a:r>
            <a:endParaRPr lang="en-US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6013C-D2DC-4A92-8073-976A5D7B6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1666" y="2207800"/>
            <a:ext cx="7839049" cy="2109125"/>
          </a:xfrm>
        </p:spPr>
        <p:txBody>
          <a:bodyPr/>
          <a:lstStyle/>
          <a:p>
            <a:r>
              <a:rPr lang="en-US" sz="1800" dirty="0" err="1"/>
              <a:t>Tạo</a:t>
            </a:r>
            <a:r>
              <a:rPr lang="en-US" sz="1800" dirty="0"/>
              <a:t> </a:t>
            </a:r>
            <a:r>
              <a:rPr lang="en-US" sz="1800" dirty="0" err="1"/>
              <a:t>lập</a:t>
            </a:r>
            <a:r>
              <a:rPr lang="en-US" sz="1800" dirty="0"/>
              <a:t> </a:t>
            </a:r>
            <a:r>
              <a:rPr lang="en-US" sz="1800" dirty="0" err="1"/>
              <a:t>môi</a:t>
            </a:r>
            <a:r>
              <a:rPr lang="en-US" sz="1800" dirty="0"/>
              <a:t> </a:t>
            </a:r>
            <a:r>
              <a:rPr lang="en-US" sz="1800" dirty="0" err="1"/>
              <a:t>trường</a:t>
            </a:r>
            <a:r>
              <a:rPr lang="en-US" sz="1800" dirty="0"/>
              <a:t> </a:t>
            </a:r>
            <a:r>
              <a:rPr lang="en-US" sz="1800" dirty="0" err="1"/>
              <a:t>thuận</a:t>
            </a:r>
            <a:r>
              <a:rPr lang="en-US" sz="1800" dirty="0"/>
              <a:t> </a:t>
            </a:r>
            <a:r>
              <a:rPr lang="en-US" sz="1800" dirty="0" err="1"/>
              <a:t>lợi</a:t>
            </a:r>
            <a:r>
              <a:rPr lang="en-US" sz="1800" dirty="0"/>
              <a:t> </a:t>
            </a:r>
            <a:r>
              <a:rPr lang="en-US" sz="1800" dirty="0" err="1"/>
              <a:t>cho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hoạt</a:t>
            </a:r>
            <a:r>
              <a:rPr lang="en-US" sz="1800" dirty="0"/>
              <a:t> </a:t>
            </a:r>
            <a:r>
              <a:rPr lang="en-US" sz="1800" dirty="0" err="1"/>
              <a:t>động</a:t>
            </a:r>
            <a:r>
              <a:rPr lang="en-US" sz="1800" dirty="0"/>
              <a:t> </a:t>
            </a:r>
            <a:r>
              <a:rPr lang="en-US" sz="1800" dirty="0" err="1"/>
              <a:t>kinh</a:t>
            </a:r>
            <a:r>
              <a:rPr lang="en-US" sz="1800" dirty="0"/>
              <a:t> </a:t>
            </a:r>
            <a:r>
              <a:rPr lang="en-US" sz="1800" dirty="0" err="1"/>
              <a:t>tế</a:t>
            </a:r>
            <a:r>
              <a:rPr lang="en-US" sz="1800" dirty="0"/>
              <a:t> </a:t>
            </a:r>
            <a:r>
              <a:rPr lang="en-US" sz="1800" dirty="0" err="1"/>
              <a:t>trước</a:t>
            </a:r>
            <a:r>
              <a:rPr lang="en-US" sz="1800" dirty="0"/>
              <a:t> </a:t>
            </a:r>
            <a:r>
              <a:rPr lang="en-US" sz="1800" dirty="0" err="1"/>
              <a:t>hết</a:t>
            </a:r>
            <a:r>
              <a:rPr lang="en-US" sz="1800" dirty="0"/>
              <a:t> </a:t>
            </a:r>
            <a:r>
              <a:rPr lang="en-US" sz="1800" dirty="0" err="1"/>
              <a:t>là</a:t>
            </a:r>
            <a:r>
              <a:rPr lang="en-US" sz="1800" dirty="0"/>
              <a:t> </a:t>
            </a:r>
            <a:r>
              <a:rPr lang="en-US" sz="1800" dirty="0" err="1"/>
              <a:t>giữ</a:t>
            </a:r>
            <a:r>
              <a:rPr lang="en-US" sz="1800" dirty="0"/>
              <a:t> </a:t>
            </a:r>
            <a:r>
              <a:rPr lang="en-US" sz="1800" dirty="0" err="1"/>
              <a:t>vững</a:t>
            </a:r>
            <a:r>
              <a:rPr lang="en-US" sz="1800" dirty="0"/>
              <a:t> </a:t>
            </a:r>
            <a:r>
              <a:rPr lang="en-US" sz="1800" dirty="0" err="1"/>
              <a:t>ổn</a:t>
            </a:r>
            <a:r>
              <a:rPr lang="en-US" sz="1800" dirty="0"/>
              <a:t> </a:t>
            </a:r>
            <a:r>
              <a:rPr lang="en-US" sz="1800" dirty="0" err="1"/>
              <a:t>định</a:t>
            </a:r>
            <a:r>
              <a:rPr lang="en-US" sz="1800" dirty="0"/>
              <a:t> </a:t>
            </a:r>
            <a:r>
              <a:rPr lang="en-US" sz="1800" dirty="0" err="1"/>
              <a:t>về</a:t>
            </a:r>
            <a:r>
              <a:rPr lang="en-US" sz="1800" dirty="0"/>
              <a:t> </a:t>
            </a:r>
            <a:r>
              <a:rPr lang="en-US" sz="1800" dirty="0" err="1"/>
              <a:t>chính</a:t>
            </a:r>
            <a:r>
              <a:rPr lang="en-US" sz="1800" dirty="0"/>
              <a:t> </a:t>
            </a:r>
            <a:r>
              <a:rPr lang="en-US" sz="1800" dirty="0" err="1"/>
              <a:t>trị</a:t>
            </a:r>
            <a:r>
              <a:rPr lang="en-US" sz="1800" dirty="0"/>
              <a:t>.</a:t>
            </a:r>
          </a:p>
          <a:p>
            <a:r>
              <a:rPr lang="en-US" sz="1800" dirty="0" err="1"/>
              <a:t>Đòi</a:t>
            </a:r>
            <a:r>
              <a:rPr lang="en-US" sz="1800" dirty="0"/>
              <a:t> </a:t>
            </a:r>
            <a:r>
              <a:rPr lang="en-US" sz="1800" dirty="0" err="1"/>
              <a:t>hỏi</a:t>
            </a:r>
            <a:r>
              <a:rPr lang="en-US" sz="1800" dirty="0"/>
              <a:t> </a:t>
            </a:r>
            <a:r>
              <a:rPr lang="en-US" sz="1800" dirty="0" err="1"/>
              <a:t>phải</a:t>
            </a:r>
            <a:r>
              <a:rPr lang="en-US" sz="1800" dirty="0"/>
              <a:t> </a:t>
            </a:r>
            <a:r>
              <a:rPr lang="en-US" sz="1800" dirty="0" err="1"/>
              <a:t>xây</a:t>
            </a:r>
            <a:r>
              <a:rPr lang="en-US" sz="1800" dirty="0"/>
              <a:t> </a:t>
            </a:r>
            <a:r>
              <a:rPr lang="en-US" sz="1800" dirty="0" err="1"/>
              <a:t>dựng</a:t>
            </a:r>
            <a:r>
              <a:rPr lang="en-US" sz="1800" dirty="0"/>
              <a:t> </a:t>
            </a:r>
            <a:r>
              <a:rPr lang="en-US" sz="1800" dirty="0" err="1"/>
              <a:t>môi</a:t>
            </a:r>
            <a:r>
              <a:rPr lang="en-US" sz="1800" dirty="0"/>
              <a:t> </a:t>
            </a:r>
            <a:r>
              <a:rPr lang="en-US" sz="1800" dirty="0" err="1"/>
              <a:t>trường</a:t>
            </a:r>
            <a:r>
              <a:rPr lang="en-US" sz="1800" dirty="0"/>
              <a:t> </a:t>
            </a:r>
            <a:r>
              <a:rPr lang="en-US" sz="1800" dirty="0" err="1"/>
              <a:t>pháp</a:t>
            </a:r>
            <a:r>
              <a:rPr lang="en-US" sz="1800" dirty="0"/>
              <a:t> </a:t>
            </a:r>
            <a:r>
              <a:rPr lang="en-US" sz="1800" dirty="0" err="1"/>
              <a:t>luật</a:t>
            </a:r>
            <a:r>
              <a:rPr lang="en-US" sz="1800" dirty="0"/>
              <a:t> </a:t>
            </a:r>
            <a:r>
              <a:rPr lang="en-US" sz="1800" dirty="0" err="1"/>
              <a:t>thông</a:t>
            </a:r>
            <a:r>
              <a:rPr lang="en-US" sz="1800" dirty="0"/>
              <a:t> </a:t>
            </a:r>
            <a:r>
              <a:rPr lang="en-US" sz="1800" dirty="0" err="1"/>
              <a:t>thoáng</a:t>
            </a:r>
            <a:r>
              <a:rPr lang="en-US" sz="1800" dirty="0"/>
              <a:t>, </a:t>
            </a:r>
            <a:r>
              <a:rPr lang="en-US" sz="1800" dirty="0" err="1"/>
              <a:t>bảo</a:t>
            </a:r>
            <a:r>
              <a:rPr lang="en-US" sz="1800" dirty="0"/>
              <a:t> </a:t>
            </a:r>
            <a:r>
              <a:rPr lang="en-US" sz="1800" dirty="0" err="1"/>
              <a:t>vệ</a:t>
            </a:r>
            <a:r>
              <a:rPr lang="en-US" sz="1800" dirty="0"/>
              <a:t> </a:t>
            </a:r>
            <a:r>
              <a:rPr lang="en-US" sz="1800" dirty="0" err="1"/>
              <a:t>lợi</a:t>
            </a:r>
            <a:r>
              <a:rPr lang="en-US" sz="1800" dirty="0"/>
              <a:t> </a:t>
            </a:r>
            <a:r>
              <a:rPr lang="en-US" sz="1800" dirty="0" err="1"/>
              <a:t>ích</a:t>
            </a:r>
            <a:r>
              <a:rPr lang="en-US" sz="1800" dirty="0"/>
              <a:t> </a:t>
            </a:r>
            <a:r>
              <a:rPr lang="en-US" sz="1800" dirty="0" err="1"/>
              <a:t>chính</a:t>
            </a:r>
            <a:r>
              <a:rPr lang="en-US" sz="1800" dirty="0"/>
              <a:t> </a:t>
            </a:r>
            <a:r>
              <a:rPr lang="en-US" sz="1800" dirty="0" err="1"/>
              <a:t>đáng</a:t>
            </a:r>
            <a:r>
              <a:rPr lang="en-US" sz="1800" dirty="0"/>
              <a:t> </a:t>
            </a:r>
            <a:r>
              <a:rPr lang="en-US" sz="1800" dirty="0" err="1"/>
              <a:t>của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chủ</a:t>
            </a:r>
            <a:r>
              <a:rPr lang="en-US" sz="1800" dirty="0"/>
              <a:t> </a:t>
            </a:r>
            <a:r>
              <a:rPr lang="en-US" sz="1800" dirty="0" err="1"/>
              <a:t>thể</a:t>
            </a:r>
            <a:r>
              <a:rPr lang="en-US" sz="1800" dirty="0"/>
              <a:t> </a:t>
            </a:r>
            <a:r>
              <a:rPr lang="en-US" sz="1800" dirty="0" err="1"/>
              <a:t>kinh</a:t>
            </a:r>
            <a:r>
              <a:rPr lang="en-US" sz="1800" dirty="0"/>
              <a:t> </a:t>
            </a:r>
            <a:r>
              <a:rPr lang="en-US" sz="1800" dirty="0" err="1"/>
              <a:t>tế</a:t>
            </a:r>
            <a:endParaRPr lang="en-US" sz="1800" dirty="0"/>
          </a:p>
          <a:p>
            <a:r>
              <a:rPr lang="en-US" sz="1800" dirty="0" err="1"/>
              <a:t>Đầu</a:t>
            </a:r>
            <a:r>
              <a:rPr lang="en-US" sz="1800" dirty="0"/>
              <a:t> </a:t>
            </a:r>
            <a:r>
              <a:rPr lang="en-US" sz="1800" dirty="0" err="1"/>
              <a:t>tư</a:t>
            </a:r>
            <a:r>
              <a:rPr lang="en-US" sz="1800" dirty="0"/>
              <a:t> </a:t>
            </a:r>
            <a:r>
              <a:rPr lang="en-US" sz="1800" dirty="0" err="1"/>
              <a:t>xây</a:t>
            </a:r>
            <a:r>
              <a:rPr lang="en-US" sz="1800" dirty="0"/>
              <a:t> </a:t>
            </a:r>
            <a:r>
              <a:rPr lang="en-US" sz="1800" dirty="0" err="1"/>
              <a:t>dựng</a:t>
            </a:r>
            <a:r>
              <a:rPr lang="en-US" sz="1800" dirty="0"/>
              <a:t> </a:t>
            </a:r>
            <a:r>
              <a:rPr lang="en-US" sz="1800" dirty="0" err="1"/>
              <a:t>kết</a:t>
            </a:r>
            <a:r>
              <a:rPr lang="en-US" sz="1800" dirty="0"/>
              <a:t> </a:t>
            </a:r>
            <a:r>
              <a:rPr lang="en-US" sz="1800" dirty="0" err="1"/>
              <a:t>cấu</a:t>
            </a:r>
            <a:r>
              <a:rPr lang="en-US" sz="1800" dirty="0"/>
              <a:t> </a:t>
            </a:r>
            <a:r>
              <a:rPr lang="en-US" sz="1800" dirty="0" err="1"/>
              <a:t>hạ</a:t>
            </a:r>
            <a:r>
              <a:rPr lang="en-US" sz="1800" dirty="0"/>
              <a:t> </a:t>
            </a:r>
            <a:r>
              <a:rPr lang="en-US" sz="1800" dirty="0" err="1"/>
              <a:t>tầng</a:t>
            </a:r>
            <a:r>
              <a:rPr lang="en-US" sz="1800" dirty="0"/>
              <a:t> </a:t>
            </a:r>
            <a:r>
              <a:rPr lang="en-US" sz="1800" dirty="0" err="1"/>
              <a:t>của</a:t>
            </a:r>
            <a:r>
              <a:rPr lang="en-US" sz="1800" dirty="0"/>
              <a:t> </a:t>
            </a:r>
            <a:r>
              <a:rPr lang="en-US" sz="1800" dirty="0" err="1"/>
              <a:t>nền</a:t>
            </a:r>
            <a:r>
              <a:rPr lang="en-US" sz="1800" dirty="0"/>
              <a:t> </a:t>
            </a:r>
            <a:r>
              <a:rPr lang="en-US" sz="1800" dirty="0" err="1"/>
              <a:t>kinh</a:t>
            </a:r>
            <a:r>
              <a:rPr lang="en-US" sz="1800" dirty="0"/>
              <a:t> </a:t>
            </a:r>
            <a:r>
              <a:rPr lang="en-US" sz="1800" dirty="0" err="1"/>
              <a:t>tế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B01154-EB70-49DE-A699-BB77E7DE930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44341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77FB4-5014-4092-8392-5E926DD11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150" y="606061"/>
            <a:ext cx="7839049" cy="1360200"/>
          </a:xfrm>
        </p:spPr>
        <p:txBody>
          <a:bodyPr/>
          <a:lstStyle/>
          <a:p>
            <a:r>
              <a:rPr lang="en-US" sz="3200" dirty="0"/>
              <a:t>3.2.2. </a:t>
            </a:r>
            <a:r>
              <a:rPr lang="en-US" sz="3200" dirty="0" err="1"/>
              <a:t>Điều</a:t>
            </a:r>
            <a:r>
              <a:rPr lang="en-US" sz="3200" dirty="0"/>
              <a:t> </a:t>
            </a:r>
            <a:r>
              <a:rPr lang="en-US" sz="3200" dirty="0" err="1"/>
              <a:t>hòa</a:t>
            </a:r>
            <a:r>
              <a:rPr lang="en-US" sz="3200" dirty="0"/>
              <a:t> </a:t>
            </a:r>
            <a:r>
              <a:rPr lang="en-US" sz="3200" dirty="0" err="1"/>
              <a:t>lợi</a:t>
            </a:r>
            <a:r>
              <a:rPr lang="en-US" sz="3200" dirty="0"/>
              <a:t> </a:t>
            </a:r>
            <a:r>
              <a:rPr lang="en-US" sz="3200" dirty="0" err="1"/>
              <a:t>ích</a:t>
            </a:r>
            <a:r>
              <a:rPr lang="en-US" sz="3200" dirty="0"/>
              <a:t> </a:t>
            </a:r>
            <a:r>
              <a:rPr lang="en-US" sz="3200" dirty="0" err="1"/>
              <a:t>cá</a:t>
            </a:r>
            <a:r>
              <a:rPr lang="en-US" sz="3200" dirty="0"/>
              <a:t> </a:t>
            </a:r>
            <a:r>
              <a:rPr lang="en-US" sz="3200" dirty="0" err="1"/>
              <a:t>nhân</a:t>
            </a:r>
            <a:r>
              <a:rPr lang="en-US" sz="3200" dirty="0"/>
              <a:t> – </a:t>
            </a:r>
            <a:r>
              <a:rPr lang="en-US" sz="3200" dirty="0" err="1"/>
              <a:t>doanh</a:t>
            </a:r>
            <a:r>
              <a:rPr lang="en-US" sz="3200" dirty="0"/>
              <a:t> </a:t>
            </a:r>
            <a:r>
              <a:rPr lang="en-US" sz="3200" dirty="0" err="1"/>
              <a:t>nghiệp</a:t>
            </a:r>
            <a:r>
              <a:rPr lang="en-US" sz="3200" dirty="0"/>
              <a:t> – </a:t>
            </a:r>
            <a:r>
              <a:rPr lang="en-US" sz="3200" dirty="0" err="1"/>
              <a:t>xã</a:t>
            </a:r>
            <a:r>
              <a:rPr lang="en-US" sz="3200" dirty="0"/>
              <a:t> </a:t>
            </a:r>
            <a:r>
              <a:rPr lang="en-US" sz="3200" dirty="0" err="1"/>
              <a:t>hội</a:t>
            </a:r>
            <a:endParaRPr lang="en-US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6013C-D2DC-4A92-8073-976A5D7B6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1666" y="2207800"/>
            <a:ext cx="7839049" cy="2109125"/>
          </a:xfrm>
        </p:spPr>
        <p:txBody>
          <a:bodyPr/>
          <a:lstStyle/>
          <a:p>
            <a:r>
              <a:rPr lang="en-US" sz="1800" dirty="0" err="1"/>
              <a:t>Nhà</a:t>
            </a:r>
            <a:r>
              <a:rPr lang="en-US" sz="1800" dirty="0"/>
              <a:t> </a:t>
            </a:r>
            <a:r>
              <a:rPr lang="en-US" sz="1800" dirty="0" err="1"/>
              <a:t>nước</a:t>
            </a:r>
            <a:r>
              <a:rPr lang="en-US" sz="1800" dirty="0"/>
              <a:t> </a:t>
            </a:r>
            <a:r>
              <a:rPr lang="en-US" sz="1800" dirty="0" err="1"/>
              <a:t>cần</a:t>
            </a:r>
            <a:r>
              <a:rPr lang="en-US" sz="1800" dirty="0"/>
              <a:t>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chinh</a:t>
            </a:r>
            <a:r>
              <a:rPr lang="en-US" sz="1800" dirty="0"/>
              <a:t> </a:t>
            </a:r>
            <a:r>
              <a:rPr lang="en-US" sz="1800" dirty="0" err="1"/>
              <a:t>sách</a:t>
            </a:r>
            <a:r>
              <a:rPr lang="en-US" sz="1800" dirty="0"/>
              <a:t>, </a:t>
            </a:r>
            <a:r>
              <a:rPr lang="en-US" sz="1800" dirty="0" err="1"/>
              <a:t>trước</a:t>
            </a:r>
            <a:r>
              <a:rPr lang="en-US" sz="1800" dirty="0"/>
              <a:t> </a:t>
            </a:r>
            <a:r>
              <a:rPr lang="en-US" sz="1800" dirty="0" err="1"/>
              <a:t>hết</a:t>
            </a:r>
            <a:r>
              <a:rPr lang="en-US" sz="1800" dirty="0"/>
              <a:t> </a:t>
            </a:r>
            <a:r>
              <a:rPr lang="en-US" sz="1800" dirty="0" err="1"/>
              <a:t>là</a:t>
            </a:r>
            <a:r>
              <a:rPr lang="en-US" sz="1800" dirty="0"/>
              <a:t> </a:t>
            </a:r>
            <a:r>
              <a:rPr lang="en-US" sz="1800" dirty="0" err="1"/>
              <a:t>chính</a:t>
            </a:r>
            <a:r>
              <a:rPr lang="en-US" sz="1800" dirty="0"/>
              <a:t> </a:t>
            </a:r>
            <a:r>
              <a:rPr lang="en-US" sz="1800" dirty="0" err="1"/>
              <a:t>sách</a:t>
            </a:r>
            <a:r>
              <a:rPr lang="en-US" sz="1800" dirty="0"/>
              <a:t> </a:t>
            </a:r>
            <a:r>
              <a:rPr lang="en-US" sz="1800" dirty="0" err="1"/>
              <a:t>phân</a:t>
            </a:r>
            <a:r>
              <a:rPr lang="en-US" sz="1800" dirty="0"/>
              <a:t> </a:t>
            </a:r>
            <a:r>
              <a:rPr lang="en-US" sz="1800" dirty="0" err="1"/>
              <a:t>phối</a:t>
            </a:r>
            <a:r>
              <a:rPr lang="en-US" sz="1800" dirty="0"/>
              <a:t> </a:t>
            </a:r>
            <a:r>
              <a:rPr lang="en-US" sz="1800" dirty="0" err="1"/>
              <a:t>thu</a:t>
            </a:r>
            <a:r>
              <a:rPr lang="en-US" sz="1800" dirty="0"/>
              <a:t> </a:t>
            </a:r>
            <a:r>
              <a:rPr lang="en-US" sz="1800" dirty="0" err="1"/>
              <a:t>nhập</a:t>
            </a:r>
            <a:r>
              <a:rPr lang="en-US" sz="1800" dirty="0"/>
              <a:t> </a:t>
            </a:r>
            <a:r>
              <a:rPr lang="en-US" sz="1800" dirty="0" err="1"/>
              <a:t>nhằm</a:t>
            </a:r>
            <a:r>
              <a:rPr lang="en-US" sz="1800" dirty="0"/>
              <a:t> </a:t>
            </a:r>
            <a:r>
              <a:rPr lang="en-US" sz="1800" dirty="0" err="1"/>
              <a:t>đảm</a:t>
            </a:r>
            <a:r>
              <a:rPr lang="en-US" sz="1800" dirty="0"/>
              <a:t> </a:t>
            </a:r>
            <a:r>
              <a:rPr lang="en-US" sz="1800" dirty="0" err="1"/>
              <a:t>bảo</a:t>
            </a:r>
            <a:r>
              <a:rPr lang="en-US" sz="1800" dirty="0"/>
              <a:t> </a:t>
            </a:r>
            <a:r>
              <a:rPr lang="en-US" sz="1800" dirty="0" err="1"/>
              <a:t>hài</a:t>
            </a:r>
            <a:r>
              <a:rPr lang="en-US" sz="1800" dirty="0"/>
              <a:t> </a:t>
            </a:r>
            <a:r>
              <a:rPr lang="en-US" sz="1800" dirty="0" err="1"/>
              <a:t>hòa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lợi</a:t>
            </a:r>
            <a:r>
              <a:rPr lang="en-US" sz="1800" dirty="0"/>
              <a:t> </a:t>
            </a:r>
            <a:r>
              <a:rPr lang="en-US" sz="1800" dirty="0" err="1"/>
              <a:t>ích</a:t>
            </a:r>
            <a:r>
              <a:rPr lang="en-US" sz="1800" dirty="0"/>
              <a:t> </a:t>
            </a:r>
            <a:r>
              <a:rPr lang="en-US" sz="1800" dirty="0" err="1"/>
              <a:t>kinh</a:t>
            </a:r>
            <a:r>
              <a:rPr lang="en-US" sz="1800" dirty="0"/>
              <a:t> </a:t>
            </a:r>
            <a:r>
              <a:rPr lang="en-US" sz="1800" dirty="0" err="1"/>
              <a:t>tế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B01154-EB70-49DE-A699-BB77E7DE930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86648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77FB4-5014-4092-8392-5E926DD11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149" y="847600"/>
            <a:ext cx="7839049" cy="1360200"/>
          </a:xfrm>
        </p:spPr>
        <p:txBody>
          <a:bodyPr/>
          <a:lstStyle/>
          <a:p>
            <a:r>
              <a:rPr lang="en-US" sz="3200" dirty="0"/>
              <a:t>3.2.3. </a:t>
            </a:r>
            <a:r>
              <a:rPr lang="en-US" sz="3200" dirty="0" err="1"/>
              <a:t>Kiểm</a:t>
            </a:r>
            <a:r>
              <a:rPr lang="en-US" sz="3200" dirty="0"/>
              <a:t> </a:t>
            </a:r>
            <a:r>
              <a:rPr lang="en-US" sz="3200" dirty="0" err="1"/>
              <a:t>soát</a:t>
            </a:r>
            <a:r>
              <a:rPr lang="en-US" sz="3200" dirty="0"/>
              <a:t>, </a:t>
            </a:r>
            <a:r>
              <a:rPr lang="en-US" sz="3200" dirty="0" err="1"/>
              <a:t>ngăn</a:t>
            </a:r>
            <a:r>
              <a:rPr lang="en-US" sz="3200" dirty="0"/>
              <a:t> </a:t>
            </a:r>
            <a:r>
              <a:rPr lang="en-US" sz="3200" dirty="0" err="1"/>
              <a:t>ngừa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quan</a:t>
            </a:r>
            <a:r>
              <a:rPr lang="en-US" sz="3200" dirty="0"/>
              <a:t> </a:t>
            </a:r>
            <a:r>
              <a:rPr lang="en-US" sz="3200" dirty="0" err="1"/>
              <a:t>hệ</a:t>
            </a:r>
            <a:r>
              <a:rPr lang="en-US" sz="3200" dirty="0"/>
              <a:t> </a:t>
            </a:r>
            <a:r>
              <a:rPr lang="en-US" sz="3200" dirty="0" err="1"/>
              <a:t>lợi</a:t>
            </a:r>
            <a:r>
              <a:rPr lang="en-US" sz="3200" dirty="0"/>
              <a:t> </a:t>
            </a:r>
            <a:r>
              <a:rPr lang="en-US" sz="3200" dirty="0" err="1"/>
              <a:t>ích</a:t>
            </a:r>
            <a:r>
              <a:rPr lang="en-US" sz="3200" dirty="0"/>
              <a:t> </a:t>
            </a:r>
            <a:r>
              <a:rPr lang="en-US" sz="3200" dirty="0" err="1"/>
              <a:t>có</a:t>
            </a:r>
            <a:r>
              <a:rPr lang="en-US" sz="3200" dirty="0"/>
              <a:t> </a:t>
            </a:r>
            <a:r>
              <a:rPr lang="en-US" sz="3200" dirty="0" err="1"/>
              <a:t>ảnh</a:t>
            </a:r>
            <a:r>
              <a:rPr lang="en-US" sz="3200" dirty="0"/>
              <a:t> </a:t>
            </a:r>
            <a:r>
              <a:rPr lang="en-US" sz="3200" dirty="0" err="1"/>
              <a:t>hưởng</a:t>
            </a:r>
            <a:r>
              <a:rPr lang="en-US" sz="3200" dirty="0"/>
              <a:t> </a:t>
            </a:r>
            <a:r>
              <a:rPr lang="en-US" sz="3200" dirty="0" err="1"/>
              <a:t>tiêu</a:t>
            </a:r>
            <a:r>
              <a:rPr lang="en-US" sz="3200" dirty="0"/>
              <a:t> </a:t>
            </a:r>
            <a:r>
              <a:rPr lang="en-US" sz="3200" dirty="0" err="1"/>
              <a:t>cực</a:t>
            </a:r>
            <a:r>
              <a:rPr lang="en-US" sz="3200" dirty="0"/>
              <a:t> </a:t>
            </a:r>
            <a:r>
              <a:rPr lang="en-US" sz="3200" dirty="0" err="1"/>
              <a:t>đối</a:t>
            </a:r>
            <a:r>
              <a:rPr lang="en-US" sz="3200" dirty="0"/>
              <a:t> </a:t>
            </a:r>
            <a:r>
              <a:rPr lang="en-US" sz="3200" dirty="0" err="1"/>
              <a:t>với</a:t>
            </a:r>
            <a:r>
              <a:rPr lang="en-US" sz="3200" dirty="0"/>
              <a:t> </a:t>
            </a:r>
            <a:r>
              <a:rPr lang="en-US" sz="3200" dirty="0" err="1"/>
              <a:t>sự</a:t>
            </a:r>
            <a:r>
              <a:rPr lang="en-US" sz="3200" dirty="0"/>
              <a:t> </a:t>
            </a:r>
            <a:r>
              <a:rPr lang="en-US" sz="3200" dirty="0" err="1"/>
              <a:t>phát</a:t>
            </a:r>
            <a:r>
              <a:rPr lang="en-US" sz="3200" dirty="0"/>
              <a:t> </a:t>
            </a:r>
            <a:r>
              <a:rPr lang="en-US" sz="3200" dirty="0" err="1"/>
              <a:t>triển</a:t>
            </a:r>
            <a:r>
              <a:rPr lang="en-US" sz="3200" dirty="0"/>
              <a:t> </a:t>
            </a:r>
            <a:r>
              <a:rPr lang="en-US" sz="3200" dirty="0" err="1"/>
              <a:t>của</a:t>
            </a:r>
            <a:r>
              <a:rPr lang="en-US" sz="3200" dirty="0"/>
              <a:t> </a:t>
            </a:r>
            <a:r>
              <a:rPr lang="en-US" sz="3200" dirty="0" err="1"/>
              <a:t>xã</a:t>
            </a:r>
            <a:r>
              <a:rPr lang="en-US" sz="3200" dirty="0"/>
              <a:t> </a:t>
            </a:r>
            <a:r>
              <a:rPr lang="en-US" sz="3200" dirty="0" err="1"/>
              <a:t>hội</a:t>
            </a:r>
            <a:endParaRPr lang="en-US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6013C-D2DC-4A92-8073-976A5D7B6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1666" y="2207800"/>
            <a:ext cx="7839049" cy="2109125"/>
          </a:xfrm>
        </p:spPr>
        <p:txBody>
          <a:bodyPr/>
          <a:lstStyle/>
          <a:p>
            <a:r>
              <a:rPr lang="en-US" sz="1800" dirty="0" err="1"/>
              <a:t>Nhà</a:t>
            </a:r>
            <a:r>
              <a:rPr lang="en-US" sz="1800" dirty="0"/>
              <a:t> </a:t>
            </a:r>
            <a:r>
              <a:rPr lang="en-US" sz="1800" dirty="0" err="1"/>
              <a:t>nước</a:t>
            </a:r>
            <a:r>
              <a:rPr lang="en-US" sz="1800" dirty="0"/>
              <a:t> </a:t>
            </a:r>
            <a:r>
              <a:rPr lang="en-US" sz="1800" dirty="0" err="1"/>
              <a:t>phải</a:t>
            </a:r>
            <a:r>
              <a:rPr lang="en-US" sz="1800" dirty="0"/>
              <a:t> </a:t>
            </a:r>
            <a:r>
              <a:rPr lang="en-US" sz="1800" dirty="0" err="1"/>
              <a:t>chăm</a:t>
            </a:r>
            <a:r>
              <a:rPr lang="en-US" sz="1800" dirty="0"/>
              <a:t> lo </a:t>
            </a:r>
            <a:r>
              <a:rPr lang="en-US" sz="1800" dirty="0" err="1"/>
              <a:t>đời</a:t>
            </a:r>
            <a:r>
              <a:rPr lang="en-US" sz="1800" dirty="0"/>
              <a:t> </a:t>
            </a:r>
            <a:r>
              <a:rPr lang="en-US" sz="1800" dirty="0" err="1"/>
              <a:t>sống</a:t>
            </a:r>
            <a:r>
              <a:rPr lang="en-US" sz="1800" dirty="0"/>
              <a:t> </a:t>
            </a:r>
            <a:r>
              <a:rPr lang="en-US" sz="1800" dirty="0" err="1"/>
              <a:t>vật</a:t>
            </a:r>
            <a:r>
              <a:rPr lang="en-US" sz="1800" dirty="0"/>
              <a:t> </a:t>
            </a:r>
            <a:r>
              <a:rPr lang="en-US" sz="1800" dirty="0" err="1"/>
              <a:t>chất</a:t>
            </a:r>
            <a:r>
              <a:rPr lang="en-US" sz="1800" dirty="0"/>
              <a:t> </a:t>
            </a:r>
            <a:r>
              <a:rPr lang="en-US" sz="1800" dirty="0" err="1"/>
              <a:t>cho</a:t>
            </a:r>
            <a:r>
              <a:rPr lang="en-US" sz="1800" dirty="0"/>
              <a:t> </a:t>
            </a:r>
            <a:r>
              <a:rPr lang="en-US" sz="1800" dirty="0" err="1"/>
              <a:t>mọi</a:t>
            </a:r>
            <a:r>
              <a:rPr lang="en-US" sz="1800" dirty="0"/>
              <a:t> </a:t>
            </a:r>
            <a:r>
              <a:rPr lang="en-US" sz="1800" dirty="0" err="1"/>
              <a:t>người</a:t>
            </a:r>
            <a:r>
              <a:rPr lang="en-US" sz="1800" dirty="0"/>
              <a:t> </a:t>
            </a:r>
            <a:r>
              <a:rPr lang="en-US" sz="1800" dirty="0" err="1"/>
              <a:t>dân</a:t>
            </a:r>
            <a:r>
              <a:rPr lang="en-US" sz="1800" dirty="0"/>
              <a:t>, </a:t>
            </a:r>
            <a:r>
              <a:rPr lang="en-US" sz="1800" dirty="0" err="1"/>
              <a:t>khuyên</a:t>
            </a:r>
            <a:r>
              <a:rPr lang="en-US" sz="1800" dirty="0"/>
              <a:t> </a:t>
            </a:r>
            <a:r>
              <a:rPr lang="en-US" sz="1800" dirty="0" err="1"/>
              <a:t>khích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hoạt</a:t>
            </a:r>
            <a:r>
              <a:rPr lang="en-US" sz="1800" dirty="0"/>
              <a:t> </a:t>
            </a:r>
            <a:r>
              <a:rPr lang="en-US" sz="1800" dirty="0" err="1"/>
              <a:t>động</a:t>
            </a:r>
            <a:r>
              <a:rPr lang="en-US" sz="1800" dirty="0"/>
              <a:t> </a:t>
            </a:r>
            <a:r>
              <a:rPr lang="en-US" sz="1800" dirty="0" err="1"/>
              <a:t>làm</a:t>
            </a:r>
            <a:r>
              <a:rPr lang="en-US" sz="1800" dirty="0"/>
              <a:t> </a:t>
            </a:r>
            <a:r>
              <a:rPr lang="en-US" sz="1800" dirty="0" err="1"/>
              <a:t>giàu</a:t>
            </a:r>
            <a:r>
              <a:rPr lang="en-US" sz="1800" dirty="0"/>
              <a:t> </a:t>
            </a:r>
            <a:r>
              <a:rPr lang="en-US" sz="1800" dirty="0" err="1"/>
              <a:t>hợp</a:t>
            </a:r>
            <a:r>
              <a:rPr lang="en-US" sz="1800" dirty="0"/>
              <a:t> </a:t>
            </a:r>
            <a:r>
              <a:rPr lang="en-US" sz="1800" dirty="0" err="1"/>
              <a:t>pháp</a:t>
            </a:r>
            <a:r>
              <a:rPr lang="en-US" sz="1800" dirty="0"/>
              <a:t>, </a:t>
            </a:r>
            <a:r>
              <a:rPr lang="en-US" sz="1800" dirty="0" err="1"/>
              <a:t>tạo</a:t>
            </a:r>
            <a:r>
              <a:rPr lang="en-US" sz="1800" dirty="0"/>
              <a:t> </a:t>
            </a:r>
            <a:r>
              <a:rPr lang="en-US" sz="1800" dirty="0" err="1"/>
              <a:t>điều</a:t>
            </a:r>
            <a:r>
              <a:rPr lang="en-US" sz="1800" dirty="0"/>
              <a:t> </a:t>
            </a:r>
            <a:r>
              <a:rPr lang="en-US" sz="1800" dirty="0" err="1"/>
              <a:t>kiện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giúp</a:t>
            </a:r>
            <a:r>
              <a:rPr lang="en-US" sz="1800" dirty="0"/>
              <a:t> </a:t>
            </a:r>
            <a:r>
              <a:rPr lang="en-US" sz="1800" dirty="0" err="1"/>
              <a:t>đỡ</a:t>
            </a:r>
            <a:r>
              <a:rPr lang="en-US" sz="1800" dirty="0"/>
              <a:t> </a:t>
            </a:r>
            <a:r>
              <a:rPr lang="en-US" sz="1800" dirty="0" err="1"/>
              <a:t>họ</a:t>
            </a:r>
            <a:r>
              <a:rPr lang="en-US" sz="1800" dirty="0"/>
              <a:t> </a:t>
            </a:r>
            <a:r>
              <a:rPr lang="en-US" sz="1800" dirty="0" err="1"/>
              <a:t>bằng</a:t>
            </a:r>
            <a:r>
              <a:rPr lang="en-US" sz="1800" dirty="0"/>
              <a:t> </a:t>
            </a:r>
            <a:r>
              <a:rPr lang="en-US" sz="1800" dirty="0" err="1"/>
              <a:t>mọi</a:t>
            </a:r>
            <a:r>
              <a:rPr lang="en-US" sz="1800" dirty="0"/>
              <a:t> </a:t>
            </a:r>
            <a:r>
              <a:rPr lang="en-US" sz="1800" dirty="0" err="1"/>
              <a:t>biện</a:t>
            </a:r>
            <a:r>
              <a:rPr lang="en-US" sz="1800" dirty="0"/>
              <a:t> </a:t>
            </a:r>
            <a:r>
              <a:rPr lang="en-US" sz="1800" dirty="0" err="1"/>
              <a:t>pháp</a:t>
            </a:r>
            <a:r>
              <a:rPr lang="en-US" sz="1800" dirty="0"/>
              <a:t>.</a:t>
            </a:r>
          </a:p>
          <a:p>
            <a:r>
              <a:rPr lang="en-US" sz="1800" dirty="0" err="1"/>
              <a:t>Tuyên</a:t>
            </a:r>
            <a:r>
              <a:rPr lang="en-US" sz="1800" dirty="0"/>
              <a:t> </a:t>
            </a:r>
            <a:r>
              <a:rPr lang="en-US" sz="1800" dirty="0" err="1"/>
              <a:t>truyền</a:t>
            </a:r>
            <a:r>
              <a:rPr lang="en-US" sz="1800" dirty="0"/>
              <a:t>, </a:t>
            </a:r>
            <a:r>
              <a:rPr lang="en-US" sz="1800" dirty="0" err="1"/>
              <a:t>giáo</a:t>
            </a:r>
            <a:r>
              <a:rPr lang="en-US" sz="1800" dirty="0"/>
              <a:t> </a:t>
            </a:r>
            <a:r>
              <a:rPr lang="en-US" sz="1800" dirty="0" err="1"/>
              <a:t>dục</a:t>
            </a:r>
            <a:r>
              <a:rPr lang="en-US" sz="1800" dirty="0"/>
              <a:t> </a:t>
            </a:r>
            <a:r>
              <a:rPr lang="en-US" sz="1800" dirty="0" err="1"/>
              <a:t>để</a:t>
            </a:r>
            <a:r>
              <a:rPr lang="en-US" sz="1800" dirty="0"/>
              <a:t> </a:t>
            </a:r>
            <a:r>
              <a:rPr lang="en-US" sz="1800" dirty="0" err="1"/>
              <a:t>nâng</a:t>
            </a:r>
            <a:r>
              <a:rPr lang="en-US" sz="1800" dirty="0"/>
              <a:t> </a:t>
            </a:r>
            <a:r>
              <a:rPr lang="en-US" sz="1800" dirty="0" err="1"/>
              <a:t>cao</a:t>
            </a:r>
            <a:r>
              <a:rPr lang="en-US" sz="1800" dirty="0"/>
              <a:t> </a:t>
            </a:r>
            <a:r>
              <a:rPr lang="en-US" sz="1800" dirty="0" err="1"/>
              <a:t>nhận</a:t>
            </a:r>
            <a:r>
              <a:rPr lang="en-US" sz="1800" dirty="0"/>
              <a:t> </a:t>
            </a:r>
            <a:r>
              <a:rPr lang="en-US" sz="1800" dirty="0" err="1"/>
              <a:t>thức</a:t>
            </a:r>
            <a:r>
              <a:rPr lang="en-US" sz="1800" dirty="0"/>
              <a:t>, </a:t>
            </a:r>
            <a:r>
              <a:rPr lang="en-US" sz="1800" dirty="0" err="1"/>
              <a:t>hiểu</a:t>
            </a:r>
            <a:r>
              <a:rPr lang="en-US" sz="1800" dirty="0"/>
              <a:t> </a:t>
            </a:r>
            <a:r>
              <a:rPr lang="en-US" sz="1800" dirty="0" err="1"/>
              <a:t>biết</a:t>
            </a:r>
            <a:r>
              <a:rPr lang="en-US" sz="1800" dirty="0"/>
              <a:t> </a:t>
            </a:r>
            <a:r>
              <a:rPr lang="en-US" sz="1800" dirty="0" err="1"/>
              <a:t>về</a:t>
            </a:r>
            <a:r>
              <a:rPr lang="en-US" sz="1800" dirty="0"/>
              <a:t> </a:t>
            </a:r>
            <a:r>
              <a:rPr lang="en-US" sz="1800" dirty="0" err="1"/>
              <a:t>phân</a:t>
            </a:r>
            <a:r>
              <a:rPr lang="en-US" sz="1800" dirty="0"/>
              <a:t> </a:t>
            </a:r>
            <a:r>
              <a:rPr lang="en-US" sz="1800" dirty="0" err="1"/>
              <a:t>phối</a:t>
            </a:r>
            <a:r>
              <a:rPr lang="en-US" sz="1800" dirty="0"/>
              <a:t> </a:t>
            </a:r>
            <a:r>
              <a:rPr lang="en-US" sz="1800" dirty="0" err="1"/>
              <a:t>thu</a:t>
            </a:r>
            <a:r>
              <a:rPr lang="en-US" sz="1800" dirty="0"/>
              <a:t> </a:t>
            </a:r>
            <a:r>
              <a:rPr lang="en-US" sz="1800" dirty="0" err="1"/>
              <a:t>nhập</a:t>
            </a:r>
            <a:r>
              <a:rPr lang="en-US" sz="1800" dirty="0"/>
              <a:t> </a:t>
            </a:r>
            <a:r>
              <a:rPr lang="en-US" sz="1800" dirty="0" err="1"/>
              <a:t>cho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chủ</a:t>
            </a:r>
            <a:r>
              <a:rPr lang="en-US" sz="1800" dirty="0"/>
              <a:t> </a:t>
            </a:r>
            <a:r>
              <a:rPr lang="en-US" sz="1800" dirty="0" err="1"/>
              <a:t>thể</a:t>
            </a:r>
            <a:r>
              <a:rPr lang="en-US" sz="1800" dirty="0"/>
              <a:t> </a:t>
            </a:r>
            <a:r>
              <a:rPr lang="en-US" sz="1800" dirty="0" err="1"/>
              <a:t>kinh</a:t>
            </a:r>
            <a:r>
              <a:rPr lang="en-US" sz="1800" dirty="0"/>
              <a:t> </a:t>
            </a:r>
            <a:r>
              <a:rPr lang="en-US" sz="1800" dirty="0" err="1"/>
              <a:t>tế</a:t>
            </a:r>
            <a:r>
              <a:rPr lang="en-US" sz="1800" dirty="0"/>
              <a:t> </a:t>
            </a:r>
            <a:r>
              <a:rPr lang="en-US" sz="1800" dirty="0" err="1"/>
              <a:t>xã</a:t>
            </a:r>
            <a:r>
              <a:rPr lang="en-US" sz="1800" dirty="0"/>
              <a:t> </a:t>
            </a:r>
            <a:r>
              <a:rPr lang="en-US" sz="1800" dirty="0" err="1"/>
              <a:t>hội</a:t>
            </a:r>
            <a:r>
              <a:rPr lang="en-US" sz="18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B01154-EB70-49DE-A699-BB77E7DE930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74392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77FB4-5014-4092-8392-5E926DD11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149" y="847600"/>
            <a:ext cx="7839049" cy="1360200"/>
          </a:xfrm>
        </p:spPr>
        <p:txBody>
          <a:bodyPr/>
          <a:lstStyle/>
          <a:p>
            <a:r>
              <a:rPr lang="en-US" sz="3200" dirty="0"/>
              <a:t>3.2.4. </a:t>
            </a:r>
            <a:r>
              <a:rPr lang="en-US" sz="3200" dirty="0" err="1"/>
              <a:t>Giải</a:t>
            </a:r>
            <a:r>
              <a:rPr lang="en-US" sz="3200" dirty="0"/>
              <a:t> </a:t>
            </a:r>
            <a:r>
              <a:rPr lang="en-US" sz="3200" dirty="0" err="1"/>
              <a:t>quyết</a:t>
            </a:r>
            <a:r>
              <a:rPr lang="en-US" sz="3200" dirty="0"/>
              <a:t> </a:t>
            </a:r>
            <a:r>
              <a:rPr lang="en-US" sz="3200" dirty="0" err="1"/>
              <a:t>những</a:t>
            </a:r>
            <a:r>
              <a:rPr lang="en-US" sz="3200" dirty="0"/>
              <a:t> </a:t>
            </a:r>
            <a:r>
              <a:rPr lang="en-US" sz="3200" dirty="0" err="1"/>
              <a:t>mâu</a:t>
            </a:r>
            <a:r>
              <a:rPr lang="en-US" sz="3200" dirty="0"/>
              <a:t> </a:t>
            </a:r>
            <a:r>
              <a:rPr lang="en-US" sz="3200" dirty="0" err="1"/>
              <a:t>thuẫn</a:t>
            </a:r>
            <a:r>
              <a:rPr lang="en-US" sz="3200" dirty="0"/>
              <a:t> </a:t>
            </a:r>
            <a:r>
              <a:rPr lang="en-US" sz="3200" dirty="0" err="1"/>
              <a:t>trong</a:t>
            </a:r>
            <a:r>
              <a:rPr lang="en-US" sz="3200" dirty="0"/>
              <a:t> </a:t>
            </a:r>
            <a:r>
              <a:rPr lang="en-US" sz="3200" dirty="0" err="1"/>
              <a:t>quan</a:t>
            </a:r>
            <a:r>
              <a:rPr lang="en-US" sz="3200" dirty="0"/>
              <a:t> </a:t>
            </a:r>
            <a:r>
              <a:rPr lang="en-US" sz="3200" dirty="0" err="1"/>
              <a:t>hệ</a:t>
            </a:r>
            <a:r>
              <a:rPr lang="en-US" sz="3200" dirty="0"/>
              <a:t> </a:t>
            </a:r>
            <a:r>
              <a:rPr lang="en-US" sz="3200" dirty="0" err="1"/>
              <a:t>lợi</a:t>
            </a:r>
            <a:r>
              <a:rPr lang="en-US" sz="3200" dirty="0"/>
              <a:t> </a:t>
            </a:r>
            <a:r>
              <a:rPr lang="en-US" sz="3200" dirty="0" err="1"/>
              <a:t>ích</a:t>
            </a:r>
            <a:r>
              <a:rPr lang="en-US" sz="3200" dirty="0"/>
              <a:t> </a:t>
            </a:r>
            <a:r>
              <a:rPr lang="en-US" sz="3200" dirty="0" err="1"/>
              <a:t>kinh</a:t>
            </a:r>
            <a:r>
              <a:rPr lang="en-US" sz="3200" dirty="0"/>
              <a:t> </a:t>
            </a:r>
            <a:r>
              <a:rPr lang="en-US" sz="3200" dirty="0" err="1"/>
              <a:t>tế</a:t>
            </a:r>
            <a:endParaRPr lang="en-US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6013C-D2DC-4A92-8073-976A5D7B6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1666" y="2207800"/>
            <a:ext cx="7986532" cy="2109125"/>
          </a:xfrm>
        </p:spPr>
        <p:txBody>
          <a:bodyPr/>
          <a:lstStyle/>
          <a:p>
            <a:r>
              <a:rPr lang="en-US" sz="1800" dirty="0"/>
              <a:t>Khi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mâu</a:t>
            </a:r>
            <a:r>
              <a:rPr lang="en-US" sz="1800" dirty="0"/>
              <a:t> </a:t>
            </a:r>
            <a:r>
              <a:rPr lang="en-US" sz="1800" dirty="0" err="1"/>
              <a:t>thuẫn</a:t>
            </a:r>
            <a:r>
              <a:rPr lang="en-US" sz="1800" dirty="0"/>
              <a:t> </a:t>
            </a:r>
            <a:r>
              <a:rPr lang="en-US" sz="1800" dirty="0" err="1"/>
              <a:t>phát</a:t>
            </a:r>
            <a:r>
              <a:rPr lang="en-US" sz="1800" dirty="0"/>
              <a:t> </a:t>
            </a:r>
            <a:r>
              <a:rPr lang="en-US" sz="1800" dirty="0" err="1"/>
              <a:t>sinh</a:t>
            </a:r>
            <a:r>
              <a:rPr lang="en-US" sz="1800" dirty="0"/>
              <a:t> </a:t>
            </a:r>
            <a:r>
              <a:rPr lang="en-US" sz="1800" dirty="0" err="1"/>
              <a:t>cần</a:t>
            </a:r>
            <a:r>
              <a:rPr lang="en-US" sz="1800" dirty="0"/>
              <a:t> </a:t>
            </a:r>
            <a:r>
              <a:rPr lang="en-US" sz="1800" dirty="0" err="1"/>
              <a:t>được</a:t>
            </a:r>
            <a:r>
              <a:rPr lang="en-US" sz="1800" dirty="0"/>
              <a:t> </a:t>
            </a:r>
            <a:r>
              <a:rPr lang="en-US" sz="1800" dirty="0" err="1"/>
              <a:t>giải</a:t>
            </a:r>
            <a:r>
              <a:rPr lang="en-US" sz="1800" dirty="0"/>
              <a:t> </a:t>
            </a:r>
            <a:r>
              <a:rPr lang="en-US" sz="1800" dirty="0" err="1"/>
              <a:t>quyết</a:t>
            </a:r>
            <a:r>
              <a:rPr lang="en-US" sz="1800" dirty="0"/>
              <a:t> </a:t>
            </a:r>
            <a:r>
              <a:rPr lang="en-US" sz="1800" dirty="0" err="1"/>
              <a:t>kịp</a:t>
            </a:r>
            <a:r>
              <a:rPr lang="en-US" sz="1800" dirty="0"/>
              <a:t> </a:t>
            </a:r>
            <a:r>
              <a:rPr lang="en-US" sz="1800" dirty="0" err="1"/>
              <a:t>thời</a:t>
            </a:r>
            <a:r>
              <a:rPr lang="en-US" sz="1800" dirty="0"/>
              <a:t>, </a:t>
            </a:r>
            <a:r>
              <a:rPr lang="en-US" sz="1800" dirty="0" err="1"/>
              <a:t>muốn</a:t>
            </a:r>
            <a:r>
              <a:rPr lang="en-US" sz="1800" dirty="0"/>
              <a:t> </a:t>
            </a:r>
            <a:r>
              <a:rPr lang="en-US" sz="1800" dirty="0" err="1"/>
              <a:t>vậy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cơ</a:t>
            </a:r>
            <a:r>
              <a:rPr lang="en-US" sz="1800" dirty="0"/>
              <a:t> </a:t>
            </a:r>
            <a:r>
              <a:rPr lang="en-US" sz="1800" dirty="0" err="1"/>
              <a:t>quan</a:t>
            </a:r>
            <a:r>
              <a:rPr lang="en-US" sz="1800" dirty="0"/>
              <a:t> </a:t>
            </a:r>
            <a:r>
              <a:rPr lang="en-US" sz="1800" dirty="0" err="1"/>
              <a:t>chức</a:t>
            </a:r>
            <a:r>
              <a:rPr lang="en-US" sz="1800" dirty="0"/>
              <a:t> </a:t>
            </a:r>
            <a:r>
              <a:rPr lang="en-US" sz="1800" dirty="0" err="1"/>
              <a:t>năng</a:t>
            </a:r>
            <a:r>
              <a:rPr lang="en-US" sz="1800" dirty="0"/>
              <a:t> </a:t>
            </a:r>
            <a:r>
              <a:rPr lang="en-US" sz="1800" dirty="0" err="1"/>
              <a:t>của</a:t>
            </a:r>
            <a:r>
              <a:rPr lang="en-US" sz="1800" dirty="0"/>
              <a:t> </a:t>
            </a:r>
            <a:r>
              <a:rPr lang="en-US" sz="1800" dirty="0" err="1"/>
              <a:t>nhà</a:t>
            </a:r>
            <a:r>
              <a:rPr lang="en-US" sz="1800" dirty="0"/>
              <a:t> </a:t>
            </a:r>
            <a:r>
              <a:rPr lang="en-US" sz="1800" dirty="0" err="1"/>
              <a:t>nước</a:t>
            </a:r>
            <a:r>
              <a:rPr lang="en-US" sz="1800" dirty="0"/>
              <a:t> </a:t>
            </a:r>
            <a:r>
              <a:rPr lang="en-US" sz="1800" dirty="0" err="1"/>
              <a:t>cần</a:t>
            </a:r>
            <a:r>
              <a:rPr lang="en-US" sz="1800" dirty="0"/>
              <a:t> </a:t>
            </a:r>
            <a:r>
              <a:rPr lang="en-US" sz="1800" dirty="0" err="1"/>
              <a:t>phải</a:t>
            </a:r>
            <a:r>
              <a:rPr lang="en-US" sz="1800" dirty="0"/>
              <a:t> </a:t>
            </a:r>
            <a:r>
              <a:rPr lang="en-US" sz="1800" dirty="0" err="1"/>
              <a:t>thường</a:t>
            </a:r>
            <a:r>
              <a:rPr lang="en-US" sz="1800" dirty="0"/>
              <a:t> </a:t>
            </a:r>
            <a:r>
              <a:rPr lang="en-US" sz="1800" dirty="0" err="1"/>
              <a:t>xuyên</a:t>
            </a:r>
            <a:r>
              <a:rPr lang="en-US" sz="1800" dirty="0"/>
              <a:t> </a:t>
            </a:r>
            <a:r>
              <a:rPr lang="en-US" sz="1800" dirty="0" err="1"/>
              <a:t>quan</a:t>
            </a:r>
            <a:r>
              <a:rPr lang="en-US" sz="1800" dirty="0"/>
              <a:t> </a:t>
            </a:r>
            <a:r>
              <a:rPr lang="en-US" sz="1800" dirty="0" err="1"/>
              <a:t>tâm</a:t>
            </a:r>
            <a:r>
              <a:rPr lang="en-US" sz="1800" dirty="0"/>
              <a:t>, </a:t>
            </a:r>
            <a:r>
              <a:rPr lang="en-US" sz="1800" dirty="0" err="1"/>
              <a:t>phát</a:t>
            </a:r>
            <a:r>
              <a:rPr lang="en-US" sz="1800" dirty="0"/>
              <a:t> </a:t>
            </a:r>
            <a:r>
              <a:rPr lang="en-US" sz="1800" dirty="0" err="1"/>
              <a:t>hiện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mâu</a:t>
            </a:r>
            <a:r>
              <a:rPr lang="en-US" sz="1800" dirty="0"/>
              <a:t> </a:t>
            </a:r>
            <a:r>
              <a:rPr lang="en-US" sz="1800" dirty="0" err="1"/>
              <a:t>thuẫn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chuẩn</a:t>
            </a:r>
            <a:r>
              <a:rPr lang="en-US" sz="1800" dirty="0"/>
              <a:t> </a:t>
            </a:r>
            <a:r>
              <a:rPr lang="en-US" sz="1800" dirty="0" err="1"/>
              <a:t>bị</a:t>
            </a:r>
            <a:r>
              <a:rPr lang="en-US" sz="1800" dirty="0"/>
              <a:t> chu </a:t>
            </a:r>
            <a:r>
              <a:rPr lang="en-US" sz="1800" dirty="0" err="1"/>
              <a:t>đáo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giải</a:t>
            </a:r>
            <a:r>
              <a:rPr lang="en-US" sz="1800" dirty="0"/>
              <a:t> </a:t>
            </a:r>
            <a:r>
              <a:rPr lang="en-US" sz="1800" dirty="0" err="1"/>
              <a:t>pháp</a:t>
            </a:r>
            <a:r>
              <a:rPr lang="en-US" sz="1800" dirty="0"/>
              <a:t> </a:t>
            </a:r>
            <a:r>
              <a:rPr lang="en-US" sz="1800" dirty="0" err="1"/>
              <a:t>đối</a:t>
            </a:r>
            <a:r>
              <a:rPr lang="en-US" sz="1800" dirty="0"/>
              <a:t> </a:t>
            </a:r>
            <a:r>
              <a:rPr lang="en-US" sz="1800" dirty="0" err="1"/>
              <a:t>phó</a:t>
            </a:r>
            <a:r>
              <a:rPr lang="en-US" sz="18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B01154-EB70-49DE-A699-BB77E7DE930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06468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7146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</a:t>
            </a:r>
            <a:r>
              <a:rPr lang="en" dirty="0"/>
              <a:t>iới thiệu</a:t>
            </a:r>
            <a:endParaRPr dirty="0"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2"/>
          </p:nvPr>
        </p:nvSpPr>
        <p:spPr>
          <a:xfrm>
            <a:off x="4706924" y="1800200"/>
            <a:ext cx="3876421" cy="24176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Mục</a:t>
            </a:r>
            <a:r>
              <a:rPr lang="en-US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lục</a:t>
            </a:r>
            <a:endParaRPr lang="en-US" dirty="0">
              <a:solidFill>
                <a:srgbClr val="000000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 dirty="0" err="1">
                <a:solidFill>
                  <a:srgbClr val="000000"/>
                </a:solidFill>
                <a:latin typeface="Work Sans Medium"/>
                <a:sym typeface="Work Sans Medium"/>
              </a:rPr>
              <a:t>Kinh</a:t>
            </a:r>
            <a:r>
              <a:rPr lang="en-US" dirty="0">
                <a:solidFill>
                  <a:srgbClr val="000000"/>
                </a:solidFill>
                <a:latin typeface="Work Sans Medium"/>
                <a:sym typeface="Work Sans Medium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Work Sans Medium"/>
                <a:sym typeface="Work Sans Medium"/>
              </a:rPr>
              <a:t>tế</a:t>
            </a:r>
            <a:r>
              <a:rPr lang="en-US" dirty="0">
                <a:solidFill>
                  <a:srgbClr val="000000"/>
                </a:solidFill>
                <a:latin typeface="Work Sans Medium"/>
                <a:sym typeface="Work Sans Medium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Work Sans Medium"/>
                <a:sym typeface="Work Sans Medium"/>
              </a:rPr>
              <a:t>thị</a:t>
            </a:r>
            <a:r>
              <a:rPr lang="en-US" dirty="0">
                <a:solidFill>
                  <a:srgbClr val="000000"/>
                </a:solidFill>
                <a:latin typeface="Work Sans Medium"/>
                <a:sym typeface="Work Sans Medium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Work Sans Medium"/>
                <a:sym typeface="Work Sans Medium"/>
              </a:rPr>
              <a:t>trường</a:t>
            </a:r>
            <a:r>
              <a:rPr lang="en-US" dirty="0">
                <a:solidFill>
                  <a:srgbClr val="000000"/>
                </a:solidFill>
                <a:latin typeface="Work Sans Medium"/>
                <a:sym typeface="Work Sans Medium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Work Sans Medium"/>
                <a:sym typeface="Work Sans Medium"/>
              </a:rPr>
              <a:t>định</a:t>
            </a:r>
            <a:r>
              <a:rPr lang="en-US" dirty="0">
                <a:solidFill>
                  <a:srgbClr val="000000"/>
                </a:solidFill>
                <a:latin typeface="Work Sans Medium"/>
                <a:sym typeface="Work Sans Medium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Work Sans Medium"/>
                <a:sym typeface="Work Sans Medium"/>
              </a:rPr>
              <a:t>hướng</a:t>
            </a:r>
            <a:r>
              <a:rPr lang="en-US" dirty="0">
                <a:solidFill>
                  <a:srgbClr val="000000"/>
                </a:solidFill>
                <a:latin typeface="Work Sans Medium"/>
                <a:sym typeface="Work Sans Medium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Work Sans Medium"/>
                <a:sym typeface="Work Sans Medium"/>
              </a:rPr>
              <a:t>xã</a:t>
            </a:r>
            <a:r>
              <a:rPr lang="en-US" dirty="0">
                <a:solidFill>
                  <a:srgbClr val="000000"/>
                </a:solidFill>
                <a:latin typeface="Work Sans Medium"/>
                <a:sym typeface="Work Sans Medium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Work Sans Medium"/>
                <a:sym typeface="Work Sans Medium"/>
              </a:rPr>
              <a:t>hội</a:t>
            </a:r>
            <a:r>
              <a:rPr lang="en-US" dirty="0">
                <a:solidFill>
                  <a:srgbClr val="000000"/>
                </a:solidFill>
                <a:latin typeface="Work Sans Medium"/>
                <a:sym typeface="Work Sans Medium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Work Sans Medium"/>
                <a:sym typeface="Work Sans Medium"/>
              </a:rPr>
              <a:t>chủ</a:t>
            </a:r>
            <a:r>
              <a:rPr lang="en-US" dirty="0">
                <a:solidFill>
                  <a:srgbClr val="000000"/>
                </a:solidFill>
                <a:latin typeface="Work Sans Medium"/>
                <a:sym typeface="Work Sans Medium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Work Sans Medium"/>
                <a:sym typeface="Work Sans Medium"/>
              </a:rPr>
              <a:t>nghĩa</a:t>
            </a:r>
            <a:r>
              <a:rPr lang="en-US" dirty="0">
                <a:solidFill>
                  <a:srgbClr val="000000"/>
                </a:solidFill>
                <a:latin typeface="Work Sans Medium"/>
                <a:sym typeface="Work Sans Medium"/>
              </a:rPr>
              <a:t> ở </a:t>
            </a:r>
            <a:r>
              <a:rPr lang="en-US" dirty="0" err="1">
                <a:solidFill>
                  <a:srgbClr val="000000"/>
                </a:solidFill>
                <a:latin typeface="Work Sans Medium"/>
                <a:sym typeface="Work Sans Medium"/>
              </a:rPr>
              <a:t>Việt</a:t>
            </a:r>
            <a:r>
              <a:rPr lang="en-US" dirty="0">
                <a:solidFill>
                  <a:srgbClr val="000000"/>
                </a:solidFill>
                <a:latin typeface="Work Sans Medium"/>
                <a:sym typeface="Work Sans Medium"/>
              </a:rPr>
              <a:t> Nam</a:t>
            </a:r>
          </a:p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 dirty="0" err="1">
                <a:solidFill>
                  <a:srgbClr val="000000"/>
                </a:solidFill>
                <a:latin typeface="Work Sans Medium"/>
                <a:sym typeface="Work Sans Medium"/>
              </a:rPr>
              <a:t>Hoàn</a:t>
            </a:r>
            <a:r>
              <a:rPr lang="en-US" dirty="0">
                <a:solidFill>
                  <a:srgbClr val="000000"/>
                </a:solidFill>
                <a:latin typeface="Work Sans Medium"/>
                <a:sym typeface="Work Sans Medium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Work Sans Medium"/>
                <a:sym typeface="Work Sans Medium"/>
              </a:rPr>
              <a:t>thiện</a:t>
            </a:r>
            <a:r>
              <a:rPr lang="en-US" dirty="0">
                <a:solidFill>
                  <a:srgbClr val="000000"/>
                </a:solidFill>
                <a:latin typeface="Work Sans Medium"/>
                <a:sym typeface="Work Sans Medium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Work Sans Medium"/>
                <a:sym typeface="Work Sans Medium"/>
              </a:rPr>
              <a:t>thể</a:t>
            </a:r>
            <a:r>
              <a:rPr lang="en-US" dirty="0">
                <a:solidFill>
                  <a:srgbClr val="000000"/>
                </a:solidFill>
                <a:latin typeface="Work Sans Medium"/>
                <a:sym typeface="Work Sans Medium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Work Sans Medium"/>
                <a:sym typeface="Work Sans Medium"/>
              </a:rPr>
              <a:t>chế</a:t>
            </a:r>
            <a:r>
              <a:rPr lang="en-US" dirty="0">
                <a:solidFill>
                  <a:srgbClr val="000000"/>
                </a:solidFill>
                <a:latin typeface="Work Sans Medium"/>
                <a:sym typeface="Work Sans Medium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Work Sans Medium"/>
                <a:sym typeface="Work Sans Medium"/>
              </a:rPr>
              <a:t>kinh</a:t>
            </a:r>
            <a:r>
              <a:rPr lang="en-US" dirty="0">
                <a:solidFill>
                  <a:srgbClr val="000000"/>
                </a:solidFill>
                <a:latin typeface="Work Sans Medium"/>
                <a:sym typeface="Work Sans Medium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Work Sans Medium"/>
                <a:sym typeface="Work Sans Medium"/>
              </a:rPr>
              <a:t>tế</a:t>
            </a:r>
            <a:r>
              <a:rPr lang="en-US" dirty="0">
                <a:solidFill>
                  <a:srgbClr val="000000"/>
                </a:solidFill>
                <a:latin typeface="Work Sans Medium"/>
                <a:sym typeface="Work Sans Medium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Work Sans Medium"/>
                <a:sym typeface="Work Sans Medium"/>
              </a:rPr>
              <a:t>thị</a:t>
            </a:r>
            <a:r>
              <a:rPr lang="en-US" dirty="0">
                <a:solidFill>
                  <a:srgbClr val="000000"/>
                </a:solidFill>
                <a:latin typeface="Work Sans Medium"/>
                <a:sym typeface="Work Sans Medium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Work Sans Medium"/>
                <a:sym typeface="Work Sans Medium"/>
              </a:rPr>
              <a:t>trường</a:t>
            </a:r>
            <a:r>
              <a:rPr lang="en-US" dirty="0">
                <a:solidFill>
                  <a:srgbClr val="000000"/>
                </a:solidFill>
                <a:latin typeface="Work Sans Medium"/>
                <a:sym typeface="Work Sans Medium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Work Sans Medium"/>
                <a:sym typeface="Work Sans Medium"/>
              </a:rPr>
              <a:t>định</a:t>
            </a:r>
            <a:r>
              <a:rPr lang="en-US" dirty="0">
                <a:solidFill>
                  <a:srgbClr val="000000"/>
                </a:solidFill>
                <a:latin typeface="Work Sans Medium"/>
                <a:sym typeface="Work Sans Medium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Work Sans Medium"/>
                <a:sym typeface="Work Sans Medium"/>
              </a:rPr>
              <a:t>hướng</a:t>
            </a:r>
            <a:r>
              <a:rPr lang="en-US" dirty="0">
                <a:solidFill>
                  <a:srgbClr val="000000"/>
                </a:solidFill>
                <a:latin typeface="Work Sans Medium"/>
                <a:sym typeface="Work Sans Medium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Work Sans Medium"/>
                <a:sym typeface="Work Sans Medium"/>
              </a:rPr>
              <a:t>xã</a:t>
            </a:r>
            <a:r>
              <a:rPr lang="en-US" dirty="0">
                <a:solidFill>
                  <a:srgbClr val="000000"/>
                </a:solidFill>
                <a:latin typeface="Work Sans Medium"/>
                <a:sym typeface="Work Sans Medium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Work Sans Medium"/>
                <a:sym typeface="Work Sans Medium"/>
              </a:rPr>
              <a:t>hội</a:t>
            </a:r>
            <a:r>
              <a:rPr lang="en-US" dirty="0">
                <a:solidFill>
                  <a:srgbClr val="000000"/>
                </a:solidFill>
                <a:latin typeface="Work Sans Medium"/>
                <a:sym typeface="Work Sans Medium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Work Sans Medium"/>
                <a:sym typeface="Work Sans Medium"/>
              </a:rPr>
              <a:t>chủ</a:t>
            </a:r>
            <a:r>
              <a:rPr lang="en-US" dirty="0">
                <a:solidFill>
                  <a:srgbClr val="000000"/>
                </a:solidFill>
                <a:latin typeface="Work Sans Medium"/>
                <a:sym typeface="Work Sans Medium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Work Sans Medium"/>
                <a:sym typeface="Work Sans Medium"/>
              </a:rPr>
              <a:t>nghĩa</a:t>
            </a:r>
            <a:r>
              <a:rPr lang="en-US" dirty="0">
                <a:solidFill>
                  <a:srgbClr val="000000"/>
                </a:solidFill>
                <a:latin typeface="Work Sans Medium"/>
                <a:sym typeface="Work Sans Medium"/>
              </a:rPr>
              <a:t> ở </a:t>
            </a:r>
            <a:r>
              <a:rPr lang="en-US" dirty="0" err="1">
                <a:solidFill>
                  <a:srgbClr val="000000"/>
                </a:solidFill>
                <a:latin typeface="Work Sans Medium"/>
                <a:sym typeface="Work Sans Medium"/>
              </a:rPr>
              <a:t>Việt</a:t>
            </a:r>
            <a:r>
              <a:rPr lang="en-US" dirty="0">
                <a:solidFill>
                  <a:srgbClr val="000000"/>
                </a:solidFill>
                <a:latin typeface="Work Sans Medium"/>
                <a:sym typeface="Work Sans Medium"/>
              </a:rPr>
              <a:t> Nam</a:t>
            </a:r>
          </a:p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 dirty="0" err="1">
                <a:solidFill>
                  <a:srgbClr val="000000"/>
                </a:solidFill>
                <a:latin typeface="Work Sans Medium"/>
                <a:sym typeface="Work Sans Medium"/>
              </a:rPr>
              <a:t>Các</a:t>
            </a:r>
            <a:r>
              <a:rPr lang="en-US" dirty="0">
                <a:solidFill>
                  <a:srgbClr val="000000"/>
                </a:solidFill>
                <a:latin typeface="Work Sans Medium"/>
                <a:sym typeface="Work Sans Medium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Work Sans Medium"/>
                <a:sym typeface="Work Sans Medium"/>
              </a:rPr>
              <a:t>quan</a:t>
            </a:r>
            <a:r>
              <a:rPr lang="en-US" dirty="0">
                <a:solidFill>
                  <a:srgbClr val="000000"/>
                </a:solidFill>
                <a:latin typeface="Work Sans Medium"/>
                <a:sym typeface="Work Sans Medium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Work Sans Medium"/>
                <a:sym typeface="Work Sans Medium"/>
              </a:rPr>
              <a:t>hệ</a:t>
            </a:r>
            <a:r>
              <a:rPr lang="en-US" dirty="0">
                <a:solidFill>
                  <a:srgbClr val="000000"/>
                </a:solidFill>
                <a:latin typeface="Work Sans Medium"/>
                <a:sym typeface="Work Sans Medium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Work Sans Medium"/>
                <a:sym typeface="Work Sans Medium"/>
              </a:rPr>
              <a:t>lợi</a:t>
            </a:r>
            <a:r>
              <a:rPr lang="en-US" dirty="0">
                <a:solidFill>
                  <a:srgbClr val="000000"/>
                </a:solidFill>
                <a:latin typeface="Work Sans Medium"/>
                <a:sym typeface="Work Sans Medium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Work Sans Medium"/>
                <a:sym typeface="Work Sans Medium"/>
              </a:rPr>
              <a:t>ích</a:t>
            </a:r>
            <a:r>
              <a:rPr lang="en-US" dirty="0">
                <a:solidFill>
                  <a:srgbClr val="000000"/>
                </a:solidFill>
                <a:latin typeface="Work Sans Medium"/>
                <a:sym typeface="Work Sans Medium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Work Sans Medium"/>
                <a:sym typeface="Work Sans Medium"/>
              </a:rPr>
              <a:t>kinh</a:t>
            </a:r>
            <a:r>
              <a:rPr lang="en-US" dirty="0">
                <a:solidFill>
                  <a:srgbClr val="000000"/>
                </a:solidFill>
                <a:latin typeface="Work Sans Medium"/>
                <a:sym typeface="Work Sans Medium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Work Sans Medium"/>
                <a:sym typeface="Work Sans Medium"/>
              </a:rPr>
              <a:t>tế</a:t>
            </a:r>
            <a:r>
              <a:rPr lang="en-US" dirty="0">
                <a:solidFill>
                  <a:srgbClr val="000000"/>
                </a:solidFill>
                <a:latin typeface="Work Sans Medium"/>
                <a:sym typeface="Work Sans Medium"/>
              </a:rPr>
              <a:t> ở </a:t>
            </a:r>
            <a:r>
              <a:rPr lang="en-US" dirty="0" err="1">
                <a:solidFill>
                  <a:srgbClr val="000000"/>
                </a:solidFill>
                <a:latin typeface="Work Sans Medium"/>
                <a:sym typeface="Work Sans Medium"/>
              </a:rPr>
              <a:t>Việt</a:t>
            </a:r>
            <a:r>
              <a:rPr lang="en-US" dirty="0">
                <a:solidFill>
                  <a:srgbClr val="000000"/>
                </a:solidFill>
                <a:latin typeface="Work Sans Medium"/>
                <a:sym typeface="Work Sans Medium"/>
              </a:rPr>
              <a:t> Nam</a:t>
            </a:r>
          </a:p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endParaRPr sz="10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00" dirty="0">
              <a:solidFill>
                <a:srgbClr val="000000"/>
              </a:solidFill>
            </a:endParaRPr>
          </a:p>
        </p:txBody>
      </p:sp>
      <p:sp>
        <p:nvSpPr>
          <p:cNvPr id="72" name="Google Shape;72;p13"/>
          <p:cNvSpPr txBox="1">
            <a:spLocks noGrp="1"/>
          </p:cNvSpPr>
          <p:nvPr>
            <p:ph type="body" idx="1"/>
          </p:nvPr>
        </p:nvSpPr>
        <p:spPr>
          <a:xfrm>
            <a:off x="660806" y="2081958"/>
            <a:ext cx="3594600" cy="155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Bài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học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này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sẽ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cung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cấp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tri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thức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lý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luận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cơ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bản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về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nền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kinh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tế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thị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trường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mang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đặc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thù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phát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triển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của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Việt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Nam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và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vấn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đề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quan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hệ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lợi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ích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và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đảm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bảo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hài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hòa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các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quan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hệ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lợi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ích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trong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phát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triển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ở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Việt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Nam.</a:t>
            </a:r>
            <a:br>
              <a:rPr lang="en" sz="10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</a:br>
            <a:endParaRPr sz="1000" dirty="0">
              <a:solidFill>
                <a:srgbClr val="000000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grpSp>
        <p:nvGrpSpPr>
          <p:cNvPr id="73" name="Google Shape;73;p13"/>
          <p:cNvGrpSpPr/>
          <p:nvPr/>
        </p:nvGrpSpPr>
        <p:grpSpPr>
          <a:xfrm>
            <a:off x="7245744" y="711703"/>
            <a:ext cx="1097515" cy="913074"/>
            <a:chOff x="1926350" y="995225"/>
            <a:chExt cx="428650" cy="356600"/>
          </a:xfrm>
        </p:grpSpPr>
        <p:sp>
          <p:nvSpPr>
            <p:cNvPr id="74" name="Google Shape;74;p13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13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7308D2-7121-4F52-9FAA-B9929CAC61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9ABC547D-3D5E-4614-9E7B-7C92D8FB4F1D}"/>
              </a:ext>
            </a:extLst>
          </p:cNvPr>
          <p:cNvSpPr>
            <a:spLocks noGrp="1"/>
          </p:cNvSpPr>
          <p:nvPr/>
        </p:nvSpPr>
        <p:spPr>
          <a:xfrm>
            <a:off x="8553910" y="4489800"/>
            <a:ext cx="6537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lang="e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19A88E2-2477-4332-AF79-C5950A0E62FB}"/>
              </a:ext>
            </a:extLst>
          </p:cNvPr>
          <p:cNvSpPr>
            <a:spLocks noGrp="1"/>
          </p:cNvSpPr>
          <p:nvPr/>
        </p:nvSpPr>
        <p:spPr bwMode="gray">
          <a:xfrm>
            <a:off x="1479225" y="862978"/>
            <a:ext cx="6900548" cy="687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 LIỆU HỌC TẬP  MÔN HỌC</a:t>
            </a:r>
            <a:endParaRPr lang="en-US" sz="3200" dirty="0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B56F3259-F7A0-4761-9AAC-D82FE70CBA27}"/>
              </a:ext>
            </a:extLst>
          </p:cNvPr>
          <p:cNvSpPr txBox="1"/>
          <p:nvPr/>
        </p:nvSpPr>
        <p:spPr>
          <a:xfrm>
            <a:off x="891039" y="1756754"/>
            <a:ext cx="7361921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5763" indent="-385763" algn="just">
              <a:buFont typeface="Arial" panose="020B0604020202020204" pitchFamily="34" charset="0"/>
              <a:buAutoNum type="arabicPeriod"/>
              <a:defRPr/>
            </a:pPr>
            <a:r>
              <a:rPr lang="pt-BR" altLang="en-US" sz="16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Sách, giáo trình chính:</a:t>
            </a:r>
            <a:endParaRPr lang="en-US" altLang="en-US" sz="1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en-US" altLang="en-US" sz="16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alt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alt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i="1" dirty="0">
                <a:solidFill>
                  <a:prstClr val="black"/>
                </a:solidFill>
              </a:rPr>
              <a:t>Kinh tế chính trị Mác – Lênin</a:t>
            </a:r>
            <a:r>
              <a:rPr lang="pt-BR" sz="1600" dirty="0">
                <a:solidFill>
                  <a:prstClr val="black"/>
                </a:solidFill>
              </a:rPr>
              <a:t> </a:t>
            </a:r>
            <a:r>
              <a:rPr lang="pt-BR" alt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(giáo trình tập huấn năm 2019- Bộ GDĐT)</a:t>
            </a:r>
            <a:endParaRPr lang="en-US" altLang="en-US" sz="1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pt-BR" altLang="en-US" sz="16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Tài liệu tham khảo: </a:t>
            </a:r>
            <a:endParaRPr lang="en-US" altLang="en-US" sz="1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pt-BR" sz="1600" dirty="0">
                <a:solidFill>
                  <a:prstClr val="black"/>
                </a:solidFill>
              </a:rPr>
              <a:t>[1] Bộ Giáo dục và Đào tạo, </a:t>
            </a:r>
            <a:r>
              <a:rPr lang="pt-BR" sz="1600" i="1" dirty="0">
                <a:solidFill>
                  <a:prstClr val="black"/>
                </a:solidFill>
              </a:rPr>
              <a:t>Giáo trình Những Nguyên lý cơ bản của Chủ nghĩa Mác-Lênin</a:t>
            </a:r>
            <a:r>
              <a:rPr lang="pt-BR" sz="1600" dirty="0">
                <a:solidFill>
                  <a:prstClr val="black"/>
                </a:solidFill>
              </a:rPr>
              <a:t>, Nxb.Chính trị quốc gia, Hà Nội, 2014.</a:t>
            </a:r>
            <a:endParaRPr lang="en-US" sz="1600" dirty="0">
              <a:solidFill>
                <a:prstClr val="black"/>
              </a:solidFill>
            </a:endParaRPr>
          </a:p>
          <a:p>
            <a:pPr>
              <a:defRPr/>
            </a:pPr>
            <a:r>
              <a:rPr lang="pt-BR" sz="1600" dirty="0">
                <a:solidFill>
                  <a:prstClr val="black"/>
                </a:solidFill>
              </a:rPr>
              <a:t>[2] Hội đồng Trung ương chỉ đạo biên soạn giáo trình quốc gia các bộ môn khoa học Mác – Lênin, </a:t>
            </a:r>
            <a:r>
              <a:rPr lang="pt-BR" sz="1600" i="1" dirty="0">
                <a:solidFill>
                  <a:prstClr val="black"/>
                </a:solidFill>
              </a:rPr>
              <a:t>Giáo trình Kinh tế chính trị Mác-Lênin, </a:t>
            </a:r>
            <a:r>
              <a:rPr lang="pt-BR" sz="1600" dirty="0">
                <a:solidFill>
                  <a:prstClr val="black"/>
                </a:solidFill>
              </a:rPr>
              <a:t>Nxb.Chính trị quốc gia, Hà Nội, 2010. </a:t>
            </a:r>
          </a:p>
          <a:p>
            <a:pPr>
              <a:defRPr/>
            </a:pPr>
            <a:r>
              <a:rPr lang="pt-BR" sz="1600" dirty="0">
                <a:solidFill>
                  <a:prstClr val="black"/>
                </a:solidFill>
              </a:rPr>
              <a:t>[3]website: https://www.marxists.org/</a:t>
            </a:r>
            <a:endParaRPr lang="en-US" sz="1600" dirty="0">
              <a:solidFill>
                <a:prstClr val="black"/>
              </a:solidFill>
            </a:endParaRPr>
          </a:p>
          <a:p>
            <a:pPr>
              <a:defRPr/>
            </a:pP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1314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4"/>
          <p:cNvSpPr txBox="1">
            <a:spLocks noGrp="1"/>
          </p:cNvSpPr>
          <p:nvPr>
            <p:ph type="ctrTitle" idx="4294967295"/>
          </p:nvPr>
        </p:nvSpPr>
        <p:spPr>
          <a:xfrm>
            <a:off x="685799" y="1811950"/>
            <a:ext cx="5857631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Thank You!</a:t>
            </a:r>
            <a:endParaRPr sz="7200" dirty="0"/>
          </a:p>
        </p:txBody>
      </p:sp>
      <p:sp>
        <p:nvSpPr>
          <p:cNvPr id="341" name="Google Shape;341;p34"/>
          <p:cNvSpPr/>
          <p:nvPr/>
        </p:nvSpPr>
        <p:spPr>
          <a:xfrm>
            <a:off x="6543431" y="805362"/>
            <a:ext cx="1752310" cy="1752310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34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>
            <a:off x="1012800" y="2497750"/>
            <a:ext cx="743825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QUAN HỆ LỢI ÍCH KINH TẾ Ở VIỆT NAM</a:t>
            </a:r>
            <a:endParaRPr sz="3200" dirty="0"/>
          </a:p>
        </p:txBody>
      </p:sp>
      <p:sp>
        <p:nvSpPr>
          <p:cNvPr id="93" name="Google Shape;93;p15"/>
          <p:cNvSpPr txBox="1"/>
          <p:nvPr/>
        </p:nvSpPr>
        <p:spPr>
          <a:xfrm>
            <a:off x="6219050" y="337750"/>
            <a:ext cx="2232000" cy="19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0" b="1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3</a:t>
            </a:r>
            <a:r>
              <a:rPr lang="en" sz="9600" b="1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.</a:t>
            </a:r>
            <a:endParaRPr sz="9600" b="1" dirty="0">
              <a:latin typeface="Work Sans"/>
              <a:ea typeface="Work Sans"/>
              <a:cs typeface="Work Sans"/>
              <a:sym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925275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02E19-3CFF-413D-843D-B138D4802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4270" y="2292669"/>
            <a:ext cx="7290349" cy="1117610"/>
          </a:xfrm>
        </p:spPr>
        <p:txBody>
          <a:bodyPr/>
          <a:lstStyle/>
          <a:p>
            <a:pPr algn="just"/>
            <a:r>
              <a:rPr lang="en-US" sz="3200" dirty="0"/>
              <a:t>3.1. </a:t>
            </a:r>
            <a:r>
              <a:rPr lang="en-US" sz="3200" dirty="0" err="1"/>
              <a:t>Lợi</a:t>
            </a:r>
            <a:r>
              <a:rPr lang="en-US" sz="3200" dirty="0"/>
              <a:t> </a:t>
            </a:r>
            <a:r>
              <a:rPr lang="en-US" sz="3200" dirty="0" err="1"/>
              <a:t>ích</a:t>
            </a:r>
            <a:r>
              <a:rPr lang="en-US" sz="3200" dirty="0"/>
              <a:t> </a:t>
            </a:r>
            <a:r>
              <a:rPr lang="en-US" sz="3200" dirty="0" err="1"/>
              <a:t>kinh</a:t>
            </a:r>
            <a:r>
              <a:rPr lang="en-US" sz="3200" dirty="0"/>
              <a:t> </a:t>
            </a:r>
            <a:r>
              <a:rPr lang="en-US" sz="3200" dirty="0" err="1"/>
              <a:t>tế</a:t>
            </a:r>
            <a:r>
              <a:rPr lang="en-US" sz="3200" dirty="0"/>
              <a:t>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dirty="0" err="1"/>
              <a:t>quan</a:t>
            </a:r>
            <a:r>
              <a:rPr lang="en-US" sz="3200" dirty="0"/>
              <a:t> </a:t>
            </a:r>
            <a:r>
              <a:rPr lang="en-US" sz="3200" dirty="0" err="1"/>
              <a:t>hệ</a:t>
            </a:r>
            <a:r>
              <a:rPr lang="en-US" sz="3200" dirty="0"/>
              <a:t> </a:t>
            </a:r>
            <a:r>
              <a:rPr lang="en-US" sz="3200" dirty="0" err="1"/>
              <a:t>lợi</a:t>
            </a:r>
            <a:r>
              <a:rPr lang="en-US" sz="3200" dirty="0"/>
              <a:t> </a:t>
            </a:r>
            <a:r>
              <a:rPr lang="en-US" sz="3200" dirty="0" err="1"/>
              <a:t>ích</a:t>
            </a:r>
            <a:r>
              <a:rPr lang="en-US" sz="3200" dirty="0"/>
              <a:t> </a:t>
            </a:r>
            <a:r>
              <a:rPr lang="en-US" sz="3200" dirty="0" err="1"/>
              <a:t>kinh</a:t>
            </a:r>
            <a:r>
              <a:rPr lang="en-US" sz="3200" dirty="0"/>
              <a:t> </a:t>
            </a:r>
            <a:r>
              <a:rPr lang="en-US" sz="3200" dirty="0" err="1"/>
              <a:t>tế</a:t>
            </a: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17C628-117C-4222-84A9-0B7911C414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11" name="Google Shape;711;p47">
            <a:extLst>
              <a:ext uri="{FF2B5EF4-FFF2-40B4-BE49-F238E27FC236}">
                <a16:creationId xmlns:a16="http://schemas.microsoft.com/office/drawing/2014/main" id="{0E0BB417-4402-4DB9-B825-6D4A5F3FA6FF}"/>
              </a:ext>
            </a:extLst>
          </p:cNvPr>
          <p:cNvSpPr/>
          <p:nvPr/>
        </p:nvSpPr>
        <p:spPr>
          <a:xfrm>
            <a:off x="742475" y="2414956"/>
            <a:ext cx="315432" cy="313587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5825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405BE-555F-48BA-B05F-09524DE24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150" y="420880"/>
            <a:ext cx="5092200" cy="1360200"/>
          </a:xfrm>
        </p:spPr>
        <p:txBody>
          <a:bodyPr/>
          <a:lstStyle/>
          <a:p>
            <a:r>
              <a:rPr lang="en-US" dirty="0"/>
              <a:t>3.1.1. </a:t>
            </a: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tế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F9D02-539B-4941-9FAB-00F4449CC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9150" y="2067382"/>
            <a:ext cx="3702850" cy="2522696"/>
          </a:xfrm>
        </p:spPr>
        <p:txBody>
          <a:bodyPr/>
          <a:lstStyle/>
          <a:p>
            <a:r>
              <a:rPr lang="en-US" sz="1800" dirty="0" err="1"/>
              <a:t>Lợi</a:t>
            </a:r>
            <a:r>
              <a:rPr lang="en-US" sz="1800" dirty="0"/>
              <a:t> </a:t>
            </a:r>
            <a:r>
              <a:rPr lang="en-US" sz="1800" dirty="0" err="1"/>
              <a:t>ích</a:t>
            </a:r>
            <a:r>
              <a:rPr lang="en-US" sz="1800" dirty="0"/>
              <a:t> </a:t>
            </a:r>
            <a:r>
              <a:rPr lang="en-US" sz="1800" dirty="0" err="1"/>
              <a:t>là</a:t>
            </a:r>
            <a:r>
              <a:rPr lang="en-US" sz="1800" dirty="0"/>
              <a:t> </a:t>
            </a:r>
            <a:r>
              <a:rPr lang="en-US" sz="1800" dirty="0" err="1"/>
              <a:t>sự</a:t>
            </a:r>
            <a:r>
              <a:rPr lang="en-US" sz="1800" dirty="0"/>
              <a:t> </a:t>
            </a:r>
            <a:r>
              <a:rPr lang="en-US" sz="1800" dirty="0" err="1"/>
              <a:t>thỏa</a:t>
            </a:r>
            <a:r>
              <a:rPr lang="en-US" sz="1800" dirty="0"/>
              <a:t> </a:t>
            </a:r>
            <a:r>
              <a:rPr lang="en-US" sz="1800" dirty="0" err="1"/>
              <a:t>mã</a:t>
            </a:r>
            <a:r>
              <a:rPr lang="en-US" sz="1800" dirty="0"/>
              <a:t> </a:t>
            </a:r>
            <a:r>
              <a:rPr lang="en-US" sz="1800" dirty="0" err="1"/>
              <a:t>nhu</a:t>
            </a:r>
            <a:r>
              <a:rPr lang="en-US" sz="1800" dirty="0"/>
              <a:t> </a:t>
            </a:r>
            <a:r>
              <a:rPr lang="en-US" sz="1800" dirty="0" err="1"/>
              <a:t>cầu</a:t>
            </a:r>
            <a:r>
              <a:rPr lang="en-US" sz="1800" dirty="0"/>
              <a:t> </a:t>
            </a:r>
            <a:r>
              <a:rPr lang="en-US" sz="1800" dirty="0" err="1"/>
              <a:t>của</a:t>
            </a:r>
            <a:r>
              <a:rPr lang="en-US" sz="1800" dirty="0"/>
              <a:t> con </a:t>
            </a:r>
            <a:r>
              <a:rPr lang="en-US" sz="1800" dirty="0" err="1"/>
              <a:t>người</a:t>
            </a:r>
            <a:r>
              <a:rPr lang="en-US" sz="1800" dirty="0"/>
              <a:t> </a:t>
            </a:r>
            <a:r>
              <a:rPr lang="en-US" sz="1800" dirty="0" err="1"/>
              <a:t>mà</a:t>
            </a:r>
            <a:r>
              <a:rPr lang="en-US" sz="1800" dirty="0"/>
              <a:t> </a:t>
            </a:r>
            <a:r>
              <a:rPr lang="en-US" sz="1800" dirty="0" err="1"/>
              <a:t>sự</a:t>
            </a:r>
            <a:r>
              <a:rPr lang="en-US" sz="1800" dirty="0"/>
              <a:t> </a:t>
            </a:r>
            <a:r>
              <a:rPr lang="en-US" sz="1800" dirty="0" err="1"/>
              <a:t>thỏa</a:t>
            </a:r>
            <a:r>
              <a:rPr lang="en-US" sz="1800" dirty="0"/>
              <a:t> </a:t>
            </a:r>
            <a:r>
              <a:rPr lang="en-US" sz="1800" dirty="0" err="1"/>
              <a:t>mãn</a:t>
            </a:r>
            <a:r>
              <a:rPr lang="en-US" sz="1800" dirty="0"/>
              <a:t> </a:t>
            </a:r>
            <a:r>
              <a:rPr lang="en-US" sz="1800" dirty="0" err="1"/>
              <a:t>nhu</a:t>
            </a:r>
            <a:r>
              <a:rPr lang="en-US" sz="1800" dirty="0"/>
              <a:t> </a:t>
            </a:r>
            <a:r>
              <a:rPr lang="en-US" sz="1800" dirty="0" err="1"/>
              <a:t>cầu</a:t>
            </a:r>
            <a:r>
              <a:rPr lang="en-US" sz="1800" dirty="0"/>
              <a:t> </a:t>
            </a:r>
            <a:r>
              <a:rPr lang="en-US" sz="1800" dirty="0" err="1"/>
              <a:t>này</a:t>
            </a:r>
            <a:r>
              <a:rPr lang="en-US" sz="1800" dirty="0"/>
              <a:t> </a:t>
            </a:r>
            <a:r>
              <a:rPr lang="en-US" sz="1800" dirty="0" err="1"/>
              <a:t>phải</a:t>
            </a:r>
            <a:r>
              <a:rPr lang="en-US" sz="1800" dirty="0"/>
              <a:t> </a:t>
            </a:r>
            <a:r>
              <a:rPr lang="en-US" sz="1800" dirty="0" err="1"/>
              <a:t>được</a:t>
            </a:r>
            <a:r>
              <a:rPr lang="en-US" sz="1800" dirty="0"/>
              <a:t> </a:t>
            </a:r>
            <a:r>
              <a:rPr lang="en-US" sz="1800" dirty="0" err="1"/>
              <a:t>nhận</a:t>
            </a:r>
            <a:r>
              <a:rPr lang="en-US" sz="1800" dirty="0"/>
              <a:t> </a:t>
            </a:r>
            <a:r>
              <a:rPr lang="en-US" sz="1800" dirty="0" err="1"/>
              <a:t>thức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đặc</a:t>
            </a:r>
            <a:r>
              <a:rPr lang="en-US" sz="1800" dirty="0"/>
              <a:t> </a:t>
            </a:r>
            <a:r>
              <a:rPr lang="en-US" sz="1800" dirty="0" err="1"/>
              <a:t>trong</a:t>
            </a:r>
            <a:r>
              <a:rPr lang="en-US" sz="1800" dirty="0"/>
              <a:t> </a:t>
            </a:r>
            <a:r>
              <a:rPr lang="en-US" sz="1800" dirty="0" err="1"/>
              <a:t>mối</a:t>
            </a:r>
            <a:r>
              <a:rPr lang="en-US" sz="1800" dirty="0"/>
              <a:t> </a:t>
            </a:r>
            <a:r>
              <a:rPr lang="en-US" sz="1800" dirty="0" err="1"/>
              <a:t>quan</a:t>
            </a:r>
            <a:r>
              <a:rPr lang="en-US" sz="1800" dirty="0"/>
              <a:t> </a:t>
            </a:r>
            <a:r>
              <a:rPr lang="en-US" sz="1800" dirty="0" err="1"/>
              <a:t>hệ</a:t>
            </a:r>
            <a:r>
              <a:rPr lang="en-US" sz="1800" dirty="0"/>
              <a:t> </a:t>
            </a:r>
            <a:r>
              <a:rPr lang="en-US" sz="1800" dirty="0" err="1"/>
              <a:t>xã</a:t>
            </a:r>
            <a:r>
              <a:rPr lang="en-US" sz="1800" dirty="0"/>
              <a:t> </a:t>
            </a:r>
            <a:r>
              <a:rPr lang="en-US" sz="1800" dirty="0" err="1"/>
              <a:t>hội</a:t>
            </a:r>
            <a:r>
              <a:rPr lang="en-US" sz="1800" dirty="0"/>
              <a:t> </a:t>
            </a:r>
            <a:r>
              <a:rPr lang="en-US" sz="1800" dirty="0" err="1"/>
              <a:t>ứng</a:t>
            </a:r>
            <a:r>
              <a:rPr lang="en-US" sz="1800" dirty="0"/>
              <a:t> </a:t>
            </a:r>
            <a:r>
              <a:rPr lang="en-US" sz="1800" dirty="0" err="1"/>
              <a:t>với</a:t>
            </a:r>
            <a:r>
              <a:rPr lang="en-US" sz="1800" dirty="0"/>
              <a:t> </a:t>
            </a:r>
            <a:r>
              <a:rPr lang="en-US" sz="1800" dirty="0" err="1"/>
              <a:t>trình</a:t>
            </a:r>
            <a:r>
              <a:rPr lang="en-US" sz="1800" dirty="0"/>
              <a:t> </a:t>
            </a:r>
            <a:r>
              <a:rPr lang="en-US" sz="1800" dirty="0" err="1"/>
              <a:t>độ</a:t>
            </a:r>
            <a:r>
              <a:rPr lang="en-US" sz="1800" dirty="0"/>
              <a:t> </a:t>
            </a:r>
            <a:r>
              <a:rPr lang="en-US" sz="1800" dirty="0" err="1"/>
              <a:t>phát</a:t>
            </a:r>
            <a:r>
              <a:rPr lang="en-US" sz="1800" dirty="0"/>
              <a:t> </a:t>
            </a:r>
            <a:r>
              <a:rPr lang="en-US" sz="1800" dirty="0" err="1"/>
              <a:t>triển</a:t>
            </a:r>
            <a:r>
              <a:rPr lang="en-US" sz="1800" dirty="0"/>
              <a:t> </a:t>
            </a:r>
            <a:r>
              <a:rPr lang="en-US" sz="1800" dirty="0" err="1"/>
              <a:t>nhất</a:t>
            </a:r>
            <a:r>
              <a:rPr lang="en-US" sz="1800" dirty="0"/>
              <a:t> </a:t>
            </a:r>
            <a:r>
              <a:rPr lang="en-US" sz="1800" dirty="0" err="1"/>
              <a:t>định</a:t>
            </a:r>
            <a:r>
              <a:rPr lang="en-US" sz="1800" dirty="0"/>
              <a:t> </a:t>
            </a:r>
            <a:r>
              <a:rPr lang="en-US" sz="1800" dirty="0" err="1"/>
              <a:t>của</a:t>
            </a:r>
            <a:r>
              <a:rPr lang="en-US" sz="1800" dirty="0"/>
              <a:t> </a:t>
            </a:r>
            <a:r>
              <a:rPr lang="en-US" sz="1800" dirty="0" err="1"/>
              <a:t>nền</a:t>
            </a:r>
            <a:r>
              <a:rPr lang="en-US" sz="1800" dirty="0"/>
              <a:t> </a:t>
            </a:r>
            <a:r>
              <a:rPr lang="en-US" sz="1800" dirty="0" err="1"/>
              <a:t>sản</a:t>
            </a:r>
            <a:r>
              <a:rPr lang="en-US" sz="1800" dirty="0"/>
              <a:t> </a:t>
            </a:r>
            <a:r>
              <a:rPr lang="en-US" sz="1800" dirty="0" err="1"/>
              <a:t>xuất</a:t>
            </a:r>
            <a:r>
              <a:rPr lang="en-US" sz="1800" dirty="0"/>
              <a:t> </a:t>
            </a:r>
            <a:r>
              <a:rPr lang="en-US" sz="1800" dirty="0" err="1"/>
              <a:t>xã</a:t>
            </a:r>
            <a:r>
              <a:rPr lang="en-US" sz="1800" dirty="0"/>
              <a:t> </a:t>
            </a:r>
            <a:r>
              <a:rPr lang="en-US" sz="1800" dirty="0" err="1"/>
              <a:t>hội</a:t>
            </a:r>
            <a:r>
              <a:rPr lang="en-US" sz="1800" dirty="0"/>
              <a:t> </a:t>
            </a:r>
            <a:r>
              <a:rPr lang="en-US" sz="1800" dirty="0" err="1"/>
              <a:t>đó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03328A-87A9-4E10-BD31-4E25210397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CDBF3C6-7856-4602-AFFD-EFD36925B9B9}"/>
              </a:ext>
            </a:extLst>
          </p:cNvPr>
          <p:cNvSpPr txBox="1">
            <a:spLocks/>
          </p:cNvSpPr>
          <p:nvPr/>
        </p:nvSpPr>
        <p:spPr>
          <a:xfrm>
            <a:off x="4349966" y="2067382"/>
            <a:ext cx="3702850" cy="2522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▪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●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r>
              <a:rPr lang="en-US" sz="1800" dirty="0" err="1"/>
              <a:t>Lợi</a:t>
            </a:r>
            <a:r>
              <a:rPr lang="en-US" sz="1800" dirty="0"/>
              <a:t> </a:t>
            </a:r>
            <a:r>
              <a:rPr lang="en-US" sz="1800" dirty="0" err="1"/>
              <a:t>ích</a:t>
            </a:r>
            <a:r>
              <a:rPr lang="en-US" sz="1800" dirty="0"/>
              <a:t> </a:t>
            </a:r>
            <a:r>
              <a:rPr lang="en-US" sz="1800" dirty="0" err="1"/>
              <a:t>kinh</a:t>
            </a:r>
            <a:r>
              <a:rPr lang="en-US" sz="1800" dirty="0"/>
              <a:t> </a:t>
            </a:r>
            <a:r>
              <a:rPr lang="en-US" sz="1800" dirty="0" err="1"/>
              <a:t>tế</a:t>
            </a:r>
            <a:r>
              <a:rPr lang="en-US" sz="1800" dirty="0"/>
              <a:t> </a:t>
            </a:r>
            <a:r>
              <a:rPr lang="en-US" sz="1800" dirty="0" err="1"/>
              <a:t>là</a:t>
            </a:r>
            <a:r>
              <a:rPr lang="en-US" sz="1800" dirty="0"/>
              <a:t> </a:t>
            </a:r>
            <a:r>
              <a:rPr lang="en-US" sz="1800" dirty="0" err="1"/>
              <a:t>lợi</a:t>
            </a:r>
            <a:r>
              <a:rPr lang="en-US" sz="1800" dirty="0"/>
              <a:t> </a:t>
            </a:r>
            <a:r>
              <a:rPr lang="en-US" sz="1800" dirty="0" err="1"/>
              <a:t>ích</a:t>
            </a:r>
            <a:r>
              <a:rPr lang="en-US" sz="1800" dirty="0"/>
              <a:t> </a:t>
            </a:r>
            <a:r>
              <a:rPr lang="en-US" sz="1800" dirty="0" err="1"/>
              <a:t>vật</a:t>
            </a:r>
            <a:r>
              <a:rPr lang="en-US" sz="1800" dirty="0"/>
              <a:t> </a:t>
            </a:r>
            <a:r>
              <a:rPr lang="en-US" sz="1800" dirty="0" err="1"/>
              <a:t>chất</a:t>
            </a:r>
            <a:r>
              <a:rPr lang="en-US" sz="1800" dirty="0"/>
              <a:t>, </a:t>
            </a:r>
            <a:r>
              <a:rPr lang="en-US" sz="1800" dirty="0" err="1"/>
              <a:t>lợi</a:t>
            </a:r>
            <a:r>
              <a:rPr lang="en-US" sz="1800" dirty="0"/>
              <a:t> </a:t>
            </a:r>
            <a:r>
              <a:rPr lang="en-US" sz="1800" dirty="0" err="1"/>
              <a:t>ích</a:t>
            </a:r>
            <a:r>
              <a:rPr lang="en-US" sz="1800" dirty="0"/>
              <a:t> </a:t>
            </a:r>
            <a:r>
              <a:rPr lang="en-US" sz="1800" dirty="0" err="1"/>
              <a:t>thu</a:t>
            </a:r>
            <a:r>
              <a:rPr lang="en-US" sz="1800" dirty="0"/>
              <a:t> </a:t>
            </a:r>
            <a:r>
              <a:rPr lang="en-US" sz="1800" dirty="0" err="1"/>
              <a:t>được</a:t>
            </a:r>
            <a:r>
              <a:rPr lang="en-US" sz="1800" dirty="0"/>
              <a:t> </a:t>
            </a:r>
            <a:r>
              <a:rPr lang="en-US" sz="1800" dirty="0" err="1"/>
              <a:t>khi</a:t>
            </a:r>
            <a:r>
              <a:rPr lang="en-US" sz="1800" dirty="0"/>
              <a:t> </a:t>
            </a:r>
            <a:r>
              <a:rPr lang="en-US" sz="1800" dirty="0" err="1"/>
              <a:t>thực</a:t>
            </a:r>
            <a:r>
              <a:rPr lang="en-US" sz="1800" dirty="0"/>
              <a:t> </a:t>
            </a:r>
            <a:r>
              <a:rPr lang="en-US" sz="1800" dirty="0" err="1"/>
              <a:t>hiện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hoạt</a:t>
            </a:r>
            <a:r>
              <a:rPr lang="en-US" sz="1800" dirty="0"/>
              <a:t> </a:t>
            </a:r>
            <a:r>
              <a:rPr lang="en-US" sz="1800" dirty="0" err="1"/>
              <a:t>động</a:t>
            </a:r>
            <a:r>
              <a:rPr lang="en-US" sz="1800" dirty="0"/>
              <a:t> </a:t>
            </a:r>
            <a:r>
              <a:rPr lang="en-US" sz="1800" dirty="0" err="1"/>
              <a:t>kinh</a:t>
            </a:r>
            <a:r>
              <a:rPr lang="en-US" sz="1800" dirty="0"/>
              <a:t> </a:t>
            </a:r>
            <a:r>
              <a:rPr lang="en-US" sz="1800" dirty="0" err="1"/>
              <a:t>tế</a:t>
            </a:r>
            <a:r>
              <a:rPr lang="en-US" sz="1800" dirty="0"/>
              <a:t> </a:t>
            </a:r>
            <a:r>
              <a:rPr lang="en-US" sz="1800" dirty="0" err="1"/>
              <a:t>của</a:t>
            </a:r>
            <a:r>
              <a:rPr lang="en-US" sz="1800" dirty="0"/>
              <a:t> con </a:t>
            </a:r>
            <a:r>
              <a:rPr lang="en-US" sz="1800" dirty="0" err="1"/>
              <a:t>người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4665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3594600" cy="21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>
                <a:latin typeface="Work Sans"/>
                <a:ea typeface="Work Sans"/>
                <a:cs typeface="Work Sans"/>
                <a:sym typeface="Work Sans"/>
              </a:rPr>
              <a:t>Xét</a:t>
            </a:r>
            <a:r>
              <a:rPr lang="en-US" b="1" dirty="0"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-US" b="1" dirty="0" err="1">
                <a:latin typeface="Work Sans"/>
                <a:ea typeface="Work Sans"/>
                <a:cs typeface="Work Sans"/>
                <a:sym typeface="Work Sans"/>
              </a:rPr>
              <a:t>về</a:t>
            </a:r>
            <a:r>
              <a:rPr lang="en-US" b="1" dirty="0"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-US" b="1" dirty="0" err="1">
                <a:latin typeface="Work Sans"/>
                <a:ea typeface="Work Sans"/>
                <a:cs typeface="Work Sans"/>
                <a:sym typeface="Work Sans"/>
              </a:rPr>
              <a:t>bản</a:t>
            </a:r>
            <a:r>
              <a:rPr lang="en-US" b="1" dirty="0"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-US" b="1" dirty="0" err="1">
                <a:latin typeface="Work Sans"/>
                <a:ea typeface="Work Sans"/>
                <a:cs typeface="Work Sans"/>
                <a:sym typeface="Work Sans"/>
              </a:rPr>
              <a:t>chất</a:t>
            </a:r>
            <a:endParaRPr b="1" dirty="0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L</a:t>
            </a:r>
            <a:r>
              <a:rPr lang="en" dirty="0"/>
              <a:t>ợi ịch kinh tế phản ánh mục đích và động cơ của các quan hệ giữa các chủ thể trong nền sản xuất xã hội.</a:t>
            </a:r>
            <a:endParaRPr dirty="0"/>
          </a:p>
        </p:txBody>
      </p:sp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B</a:t>
            </a:r>
            <a:r>
              <a:rPr lang="en" sz="3200" dirty="0"/>
              <a:t>ản chất và biểu hiện của lợi ích kinh tế</a:t>
            </a:r>
            <a:endParaRPr sz="3200" dirty="0"/>
          </a:p>
        </p:txBody>
      </p:sp>
      <p:sp>
        <p:nvSpPr>
          <p:cNvPr id="137" name="Google Shape;137;p19"/>
          <p:cNvSpPr txBox="1">
            <a:spLocks noGrp="1"/>
          </p:cNvSpPr>
          <p:nvPr>
            <p:ph type="body" idx="2"/>
          </p:nvPr>
        </p:nvSpPr>
        <p:spPr>
          <a:xfrm>
            <a:off x="4680228" y="2312925"/>
            <a:ext cx="3594600" cy="21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>
                <a:latin typeface="Work Sans"/>
                <a:ea typeface="Work Sans"/>
                <a:cs typeface="Work Sans"/>
                <a:sym typeface="Work Sans"/>
              </a:rPr>
              <a:t>Xét</a:t>
            </a:r>
            <a:r>
              <a:rPr lang="en-US" b="1" dirty="0"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-US" b="1" dirty="0" err="1">
                <a:latin typeface="Work Sans"/>
                <a:ea typeface="Work Sans"/>
                <a:cs typeface="Work Sans"/>
                <a:sym typeface="Work Sans"/>
              </a:rPr>
              <a:t>về</a:t>
            </a:r>
            <a:r>
              <a:rPr lang="en-US" b="1" dirty="0"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-US" b="1" dirty="0" err="1">
                <a:latin typeface="Work Sans"/>
                <a:ea typeface="Work Sans"/>
                <a:cs typeface="Work Sans"/>
                <a:sym typeface="Work Sans"/>
              </a:rPr>
              <a:t>biểu</a:t>
            </a:r>
            <a:r>
              <a:rPr lang="en-US" b="1" dirty="0"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-US" b="1" dirty="0" err="1">
                <a:latin typeface="Work Sans"/>
                <a:ea typeface="Work Sans"/>
                <a:cs typeface="Work Sans"/>
                <a:sym typeface="Work Sans"/>
              </a:rPr>
              <a:t>hiện</a:t>
            </a:r>
            <a:r>
              <a:rPr lang="en-US" b="1" dirty="0">
                <a:latin typeface="Work Sans"/>
                <a:ea typeface="Work Sans"/>
                <a:cs typeface="Work Sans"/>
                <a:sym typeface="Work Sans"/>
              </a:rPr>
              <a:t>	</a:t>
            </a:r>
            <a:endParaRPr b="1" dirty="0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G</a:t>
            </a:r>
            <a:r>
              <a:rPr lang="en" dirty="0"/>
              <a:t>ắn với các chủ thể kinh tế khác nhau là những lợi ích tương ứng: lợi ích của chủ doanh nghiệp trước hết là lợi nhuận, lợi ích của người lao động là thu nhập.</a:t>
            </a:r>
            <a:endParaRPr dirty="0"/>
          </a:p>
        </p:txBody>
      </p:sp>
      <p:grpSp>
        <p:nvGrpSpPr>
          <p:cNvPr id="138" name="Google Shape;138;p19"/>
          <p:cNvGrpSpPr/>
          <p:nvPr/>
        </p:nvGrpSpPr>
        <p:grpSpPr>
          <a:xfrm>
            <a:off x="7516121" y="711701"/>
            <a:ext cx="903434" cy="903434"/>
            <a:chOff x="2594325" y="1627175"/>
            <a:chExt cx="440850" cy="440850"/>
          </a:xfrm>
        </p:grpSpPr>
        <p:sp>
          <p:nvSpPr>
            <p:cNvPr id="139" name="Google Shape;139;p19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9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9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" name="Google Shape;142;p19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3594600" cy="21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>
                <a:latin typeface="Work Sans"/>
                <a:ea typeface="Work Sans"/>
                <a:cs typeface="Work Sans"/>
                <a:sym typeface="Work Sans"/>
              </a:rPr>
              <a:t>Xét</a:t>
            </a:r>
            <a:r>
              <a:rPr lang="en-US" b="1" dirty="0"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-US" b="1" dirty="0" err="1">
                <a:latin typeface="Work Sans"/>
                <a:ea typeface="Work Sans"/>
                <a:cs typeface="Work Sans"/>
                <a:sym typeface="Work Sans"/>
              </a:rPr>
              <a:t>về</a:t>
            </a:r>
            <a:r>
              <a:rPr lang="en-US" b="1" dirty="0"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-US" b="1" dirty="0" err="1">
                <a:latin typeface="Work Sans"/>
                <a:ea typeface="Work Sans"/>
                <a:cs typeface="Work Sans"/>
                <a:sym typeface="Work Sans"/>
              </a:rPr>
              <a:t>bản</a:t>
            </a:r>
            <a:r>
              <a:rPr lang="en-US" b="1" dirty="0"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-US" b="1" dirty="0" err="1">
                <a:latin typeface="Work Sans"/>
                <a:ea typeface="Work Sans"/>
                <a:cs typeface="Work Sans"/>
                <a:sym typeface="Work Sans"/>
              </a:rPr>
              <a:t>chất</a:t>
            </a:r>
            <a:endParaRPr b="1" dirty="0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L</a:t>
            </a:r>
            <a:r>
              <a:rPr lang="en" dirty="0"/>
              <a:t>ợi ịch kinh tế phản ánh mục đích và động cơ của các quan hệ giữa các chủ thể trong nền sản xuất xã hội.</a:t>
            </a:r>
            <a:endParaRPr dirty="0"/>
          </a:p>
        </p:txBody>
      </p:sp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B</a:t>
            </a:r>
            <a:r>
              <a:rPr lang="en" sz="3200" dirty="0"/>
              <a:t>ản chất và biểu hiện của lợi ích kinh tế</a:t>
            </a:r>
            <a:endParaRPr sz="3200" dirty="0"/>
          </a:p>
        </p:txBody>
      </p:sp>
      <p:sp>
        <p:nvSpPr>
          <p:cNvPr id="137" name="Google Shape;137;p19"/>
          <p:cNvSpPr txBox="1">
            <a:spLocks noGrp="1"/>
          </p:cNvSpPr>
          <p:nvPr>
            <p:ph type="body" idx="2"/>
          </p:nvPr>
        </p:nvSpPr>
        <p:spPr>
          <a:xfrm>
            <a:off x="4680228" y="2312925"/>
            <a:ext cx="3594600" cy="21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>
                <a:latin typeface="Work Sans"/>
                <a:ea typeface="Work Sans"/>
                <a:cs typeface="Work Sans"/>
                <a:sym typeface="Work Sans"/>
              </a:rPr>
              <a:t>Xét</a:t>
            </a:r>
            <a:r>
              <a:rPr lang="en-US" b="1" dirty="0"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-US" b="1" dirty="0" err="1">
                <a:latin typeface="Work Sans"/>
                <a:ea typeface="Work Sans"/>
                <a:cs typeface="Work Sans"/>
                <a:sym typeface="Work Sans"/>
              </a:rPr>
              <a:t>về</a:t>
            </a:r>
            <a:r>
              <a:rPr lang="en-US" b="1" dirty="0"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-US" b="1" dirty="0" err="1">
                <a:latin typeface="Work Sans"/>
                <a:ea typeface="Work Sans"/>
                <a:cs typeface="Work Sans"/>
                <a:sym typeface="Work Sans"/>
              </a:rPr>
              <a:t>biểu</a:t>
            </a:r>
            <a:r>
              <a:rPr lang="en-US" b="1" dirty="0"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-US" b="1" dirty="0" err="1">
                <a:latin typeface="Work Sans"/>
                <a:ea typeface="Work Sans"/>
                <a:cs typeface="Work Sans"/>
                <a:sym typeface="Work Sans"/>
              </a:rPr>
              <a:t>hiện</a:t>
            </a:r>
            <a:r>
              <a:rPr lang="en-US" b="1" dirty="0">
                <a:latin typeface="Work Sans"/>
                <a:ea typeface="Work Sans"/>
                <a:cs typeface="Work Sans"/>
                <a:sym typeface="Work Sans"/>
              </a:rPr>
              <a:t>	</a:t>
            </a:r>
            <a:endParaRPr b="1" dirty="0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G</a:t>
            </a:r>
            <a:r>
              <a:rPr lang="en" dirty="0"/>
              <a:t>ắn với các chủ thể kinh tế khác nhau là những lợi ích tương ứng: lợi ích của chủ doanh nghiệp trước hết là lợi nhuận, lợi ích của người lao động là thu nhập.</a:t>
            </a:r>
            <a:endParaRPr dirty="0"/>
          </a:p>
        </p:txBody>
      </p:sp>
      <p:grpSp>
        <p:nvGrpSpPr>
          <p:cNvPr id="138" name="Google Shape;138;p19"/>
          <p:cNvGrpSpPr/>
          <p:nvPr/>
        </p:nvGrpSpPr>
        <p:grpSpPr>
          <a:xfrm>
            <a:off x="7516121" y="711701"/>
            <a:ext cx="903434" cy="903434"/>
            <a:chOff x="2594325" y="1627175"/>
            <a:chExt cx="440850" cy="440850"/>
          </a:xfrm>
        </p:grpSpPr>
        <p:sp>
          <p:nvSpPr>
            <p:cNvPr id="139" name="Google Shape;139;p19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9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9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" name="Google Shape;142;p19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5982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>
            <a:spLocks noGrp="1"/>
          </p:cNvSpPr>
          <p:nvPr>
            <p:ph type="title"/>
          </p:nvPr>
        </p:nvSpPr>
        <p:spPr>
          <a:xfrm>
            <a:off x="713738" y="107769"/>
            <a:ext cx="3337200" cy="25656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V</a:t>
            </a:r>
            <a:r>
              <a:rPr lang="en" sz="3200" dirty="0"/>
              <a:t>ai trò của lợi ích kinh tế đối với các chủ thể kinh tế - xã hội</a:t>
            </a:r>
            <a:endParaRPr sz="3200" dirty="0"/>
          </a:p>
        </p:txBody>
      </p:sp>
      <p:sp>
        <p:nvSpPr>
          <p:cNvPr id="162" name="Google Shape;162;p21"/>
          <p:cNvSpPr txBox="1">
            <a:spLocks noGrp="1"/>
          </p:cNvSpPr>
          <p:nvPr>
            <p:ph type="body" idx="1"/>
          </p:nvPr>
        </p:nvSpPr>
        <p:spPr>
          <a:xfrm>
            <a:off x="713738" y="2854951"/>
            <a:ext cx="3977170" cy="12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i="1" dirty="0"/>
              <a:t>L</a:t>
            </a:r>
            <a:r>
              <a:rPr lang="en" sz="1800" i="1" dirty="0"/>
              <a:t>ợi ích kinh tế là động lực trực tiếp của các chủ thể và hoạt động kinh tế - xã hội</a:t>
            </a:r>
            <a:endParaRPr sz="1800" i="1" dirty="0"/>
          </a:p>
        </p:txBody>
      </p:sp>
      <p:grpSp>
        <p:nvGrpSpPr>
          <p:cNvPr id="163" name="Google Shape;163;p21"/>
          <p:cNvGrpSpPr/>
          <p:nvPr/>
        </p:nvGrpSpPr>
        <p:grpSpPr>
          <a:xfrm>
            <a:off x="7604244" y="711688"/>
            <a:ext cx="815570" cy="678894"/>
            <a:chOff x="1244325" y="314425"/>
            <a:chExt cx="444525" cy="370050"/>
          </a:xfrm>
        </p:grpSpPr>
        <p:sp>
          <p:nvSpPr>
            <p:cNvPr id="164" name="Google Shape;164;p21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5" name="Google Shape;165;p21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</p:grpSp>
      <p:sp>
        <p:nvSpPr>
          <p:cNvPr id="166" name="Google Shape;166;p2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893714-6F5F-4C03-92DF-475936FE3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9265" y="942462"/>
            <a:ext cx="3337200" cy="332703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>
            <a:spLocks noGrp="1"/>
          </p:cNvSpPr>
          <p:nvPr>
            <p:ph type="title"/>
          </p:nvPr>
        </p:nvSpPr>
        <p:spPr>
          <a:xfrm>
            <a:off x="713738" y="107769"/>
            <a:ext cx="3337200" cy="25656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V</a:t>
            </a:r>
            <a:r>
              <a:rPr lang="en" sz="3200" dirty="0"/>
              <a:t>ai trò của lợi ích kinh tế đối với các chủ thể kinh tế - xã hội</a:t>
            </a:r>
            <a:endParaRPr sz="3200" dirty="0"/>
          </a:p>
        </p:txBody>
      </p:sp>
      <p:sp>
        <p:nvSpPr>
          <p:cNvPr id="162" name="Google Shape;162;p21"/>
          <p:cNvSpPr txBox="1">
            <a:spLocks noGrp="1"/>
          </p:cNvSpPr>
          <p:nvPr>
            <p:ph type="body" idx="1"/>
          </p:nvPr>
        </p:nvSpPr>
        <p:spPr>
          <a:xfrm>
            <a:off x="716750" y="3303525"/>
            <a:ext cx="3977170" cy="12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i="1" dirty="0"/>
              <a:t>L</a:t>
            </a:r>
            <a:r>
              <a:rPr lang="en" sz="1800" i="1" dirty="0"/>
              <a:t>ợi ích kinh tế là cơ sở thúc đẩy sự phát triển các lợi ích khác</a:t>
            </a:r>
            <a:endParaRPr sz="1800" i="1" dirty="0"/>
          </a:p>
        </p:txBody>
      </p:sp>
      <p:grpSp>
        <p:nvGrpSpPr>
          <p:cNvPr id="163" name="Google Shape;163;p21"/>
          <p:cNvGrpSpPr/>
          <p:nvPr/>
        </p:nvGrpSpPr>
        <p:grpSpPr>
          <a:xfrm>
            <a:off x="7604244" y="711688"/>
            <a:ext cx="815570" cy="678894"/>
            <a:chOff x="1244325" y="314425"/>
            <a:chExt cx="444525" cy="370050"/>
          </a:xfrm>
        </p:grpSpPr>
        <p:sp>
          <p:nvSpPr>
            <p:cNvPr id="164" name="Google Shape;164;p21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5" name="Google Shape;165;p21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</p:grpSp>
      <p:sp>
        <p:nvSpPr>
          <p:cNvPr id="166" name="Google Shape;166;p2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58BF68-F998-4C38-9001-2630BB9A1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0" y="774317"/>
            <a:ext cx="3389476" cy="34004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50986432"/>
      </p:ext>
    </p:extLst>
  </p:cSld>
  <p:clrMapOvr>
    <a:masterClrMapping/>
  </p:clrMapOvr>
</p:sld>
</file>

<file path=ppt/theme/theme1.xml><?xml version="1.0" encoding="utf-8"?>
<a:theme xmlns:a="http://schemas.openxmlformats.org/drawingml/2006/main" name="Jacquenet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F3F3F3"/>
      </a:lt2>
      <a:accent1>
        <a:srgbClr val="000000"/>
      </a:accent1>
      <a:accent2>
        <a:srgbClr val="666666"/>
      </a:accent2>
      <a:accent3>
        <a:srgbClr val="999999"/>
      </a:accent3>
      <a:accent4>
        <a:srgbClr val="CCCCCC"/>
      </a:accent4>
      <a:accent5>
        <a:srgbClr val="EFEFEF"/>
      </a:accent5>
      <a:accent6>
        <a:srgbClr val="F6B26B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945</TotalTime>
  <Words>1334</Words>
  <Application>Microsoft Office PowerPoint</Application>
  <PresentationFormat>On-screen Show (16:9)</PresentationFormat>
  <Paragraphs>96</Paragraphs>
  <Slides>21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Work Sans</vt:lpstr>
      <vt:lpstr>Arial</vt:lpstr>
      <vt:lpstr>Barlow Light</vt:lpstr>
      <vt:lpstr>Work Sans Light</vt:lpstr>
      <vt:lpstr>Courier New</vt:lpstr>
      <vt:lpstr>Work Sans Medium</vt:lpstr>
      <vt:lpstr>Amatic SC</vt:lpstr>
      <vt:lpstr>Times New Roman</vt:lpstr>
      <vt:lpstr>Jacquenetta template</vt:lpstr>
      <vt:lpstr>KINH TẾ THỊ TRƯỜNG ĐỊNH HƯỚNG XÃ HỘI CHỦ NGHĨA VÀ CÁC QUAN HỆ LỢI ÍCH KINH TẾ (P2)</vt:lpstr>
      <vt:lpstr>Giới thiệu</vt:lpstr>
      <vt:lpstr>QUAN HỆ LỢI ÍCH KINH TẾ Ở VIỆT NAM</vt:lpstr>
      <vt:lpstr>3.1. Lợi ích kinh tế và quan hệ lợi ích kinh tế</vt:lpstr>
      <vt:lpstr>3.1.1. lợi ích kinh tế</vt:lpstr>
      <vt:lpstr>Bản chất và biểu hiện của lợi ích kinh tế</vt:lpstr>
      <vt:lpstr>Bản chất và biểu hiện của lợi ích kinh tế</vt:lpstr>
      <vt:lpstr>Vai trò của lợi ích kinh tế đối với các chủ thể kinh tế - xã hội</vt:lpstr>
      <vt:lpstr>Vai trò của lợi ích kinh tế đối với các chủ thể kinh tế - xã hội</vt:lpstr>
      <vt:lpstr>3.1.2. Quan hệ lợi ích kinh tế</vt:lpstr>
      <vt:lpstr>Sự thống nhất của các quan hệ lợi ích kinh tế</vt:lpstr>
      <vt:lpstr>Sự mâu thuẫn trong quan hệ lợi ích kinh tế</vt:lpstr>
      <vt:lpstr>Các nhân tố ảnh hưởng tới lợi ích kinh tế</vt:lpstr>
      <vt:lpstr>Phương thức thực hiện lợi ích kinh tế trong các quan hệ lợi ích chủ yếu</vt:lpstr>
      <vt:lpstr>3.2. Vai trò nhà nước trong đảm bảo hài hòa các quan hệ lợi ích</vt:lpstr>
      <vt:lpstr>3.2.1. Bảo vệ lợi ích hợp pháp, tạo môi trường thuận lợi cho hoạt động tìm kiếm lợi ích của các chủ thể kinh tế</vt:lpstr>
      <vt:lpstr>3.2.2. Điều hòa lợi ích cá nhân – doanh nghiệp – xã hội</vt:lpstr>
      <vt:lpstr>3.2.3. Kiểm soát, ngăn ngừa các quan hệ lợi ích có ảnh hưởng tiêu cực đối với sự phát triển của xã hội</vt:lpstr>
      <vt:lpstr>3.2.4. Giải quyết những mâu thuẫn trong quan hệ lợi ích kinh tế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KINH TẾ THỊ TRƯỜNG ĐỊNH HƯỚNG XÃ HỘI CHỦ NGHĨA VÀ CÁC QUAN HỆ LỢI ÍCH KINH TẾ</dc:title>
  <dc:creator>admin</dc:creator>
  <cp:lastModifiedBy>Pham Ngoc Anh (FE FPTU HN)</cp:lastModifiedBy>
  <cp:revision>8</cp:revision>
  <dcterms:modified xsi:type="dcterms:W3CDTF">2021-10-25T12:24:33Z</dcterms:modified>
</cp:coreProperties>
</file>