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hl4/zhWd4QzX+3HR4LPngn6Upb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 name="Google Shape;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https://www.techempower.com/benchmarks/#hw=ph&amp;test=plaintext</a:t>
            </a:r>
            <a:endParaRPr/>
          </a:p>
        </p:txBody>
      </p:sp>
      <p:sp>
        <p:nvSpPr>
          <p:cNvPr id="152" name="Google Shape;152;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8"/>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8"/>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8"/>
          <p:cNvSpPr txBox="1"/>
          <p:nvPr/>
        </p:nvSpPr>
        <p:spPr>
          <a:xfrm>
            <a:off x="0" y="6461294"/>
            <a:ext cx="12192000" cy="40393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NET Exceptions - System.Data.ObjectNotFoundException" id="19" name="Google Shape;19;p48"/>
          <p:cNvPicPr preferRelativeResize="0"/>
          <p:nvPr/>
        </p:nvPicPr>
        <p:blipFill rotWithShape="1">
          <a:blip r:embed="rId2">
            <a:alphaModFix/>
          </a:blip>
          <a:srcRect b="0" l="0" r="0" t="0"/>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b="0" l="0" r="0" t="0"/>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 name="Google Shape;23;p49"/>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9"/>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lvl1pPr indent="-311150" lvl="0" marL="457200" marR="0" algn="just">
              <a:lnSpc>
                <a:spcPct val="110000"/>
              </a:lnSpc>
              <a:spcBef>
                <a:spcPts val="0"/>
              </a:spcBef>
              <a:spcAft>
                <a:spcPts val="0"/>
              </a:spcAft>
              <a:buClr>
                <a:srgbClr val="973735"/>
              </a:buClr>
              <a:buSzPts val="1300"/>
              <a:buFont typeface="Noto Sans Symbols"/>
              <a:buChar char="◆"/>
              <a:defRPr b="0" i="0" sz="2600" u="none" cap="none" strike="noStrike">
                <a:solidFill>
                  <a:schemeClr val="dk1"/>
                </a:solidFill>
                <a:latin typeface="Arial"/>
                <a:ea typeface="Arial"/>
                <a:cs typeface="Arial"/>
                <a:sym typeface="Arial"/>
              </a:defRPr>
            </a:lvl1pPr>
            <a:lvl2pPr indent="-342900" lvl="1" marL="914400" algn="l">
              <a:lnSpc>
                <a:spcPct val="90000"/>
              </a:lnSpc>
              <a:spcBef>
                <a:spcPts val="0"/>
              </a:spcBef>
              <a:spcAft>
                <a:spcPts val="0"/>
              </a:spcAft>
              <a:buClr>
                <a:srgbClr val="963737"/>
              </a:buClr>
              <a:buSzPts val="1800"/>
              <a:buFont typeface="Noto Sans Symbols"/>
              <a:buChar char="▪"/>
              <a:defRPr sz="2300"/>
            </a:lvl2pPr>
            <a:lvl3pPr indent="-342900" lvl="2" marL="1371600" algn="l">
              <a:lnSpc>
                <a:spcPct val="90000"/>
              </a:lnSpc>
              <a:spcBef>
                <a:spcPts val="500"/>
              </a:spcBef>
              <a:spcAft>
                <a:spcPts val="0"/>
              </a:spcAft>
              <a:buClr>
                <a:srgbClr val="963737"/>
              </a:buClr>
              <a:buSzPts val="1800"/>
              <a:buChar char="•"/>
              <a:defRPr sz="23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9"/>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b="1" i="0" sz="1400" u="none" cap="none" strike="noStrike">
                <a:solidFill>
                  <a:schemeClr val="dk1"/>
                </a:solidFill>
                <a:latin typeface="Arial"/>
                <a:ea typeface="Arial"/>
                <a:cs typeface="Arial"/>
                <a:sym typeface="Arial"/>
              </a:defRPr>
            </a:lvl1pPr>
            <a:lvl2pPr indent="0" lvl="1" marL="0" algn="r">
              <a:lnSpc>
                <a:spcPct val="100000"/>
              </a:lnSpc>
              <a:spcBef>
                <a:spcPts val="0"/>
              </a:spcBef>
              <a:spcAft>
                <a:spcPts val="0"/>
              </a:spcAft>
              <a:buSzPts val="1400"/>
              <a:buNone/>
              <a:defRPr b="1" i="0" sz="1400" u="none" cap="none" strike="noStrike">
                <a:solidFill>
                  <a:schemeClr val="dk1"/>
                </a:solidFill>
                <a:latin typeface="Arial"/>
                <a:ea typeface="Arial"/>
                <a:cs typeface="Arial"/>
                <a:sym typeface="Arial"/>
              </a:defRPr>
            </a:lvl2pPr>
            <a:lvl3pPr indent="0" lvl="2" marL="0" algn="r">
              <a:lnSpc>
                <a:spcPct val="100000"/>
              </a:lnSpc>
              <a:spcBef>
                <a:spcPts val="0"/>
              </a:spcBef>
              <a:spcAft>
                <a:spcPts val="0"/>
              </a:spcAft>
              <a:buSzPts val="1400"/>
              <a:buNone/>
              <a:defRPr b="1" i="0" sz="1400" u="none" cap="none" strike="noStrike">
                <a:solidFill>
                  <a:schemeClr val="dk1"/>
                </a:solidFill>
                <a:latin typeface="Arial"/>
                <a:ea typeface="Arial"/>
                <a:cs typeface="Arial"/>
                <a:sym typeface="Arial"/>
              </a:defRPr>
            </a:lvl3pPr>
            <a:lvl4pPr indent="0" lvl="3" marL="0" algn="r">
              <a:lnSpc>
                <a:spcPct val="100000"/>
              </a:lnSpc>
              <a:spcBef>
                <a:spcPts val="0"/>
              </a:spcBef>
              <a:spcAft>
                <a:spcPts val="0"/>
              </a:spcAft>
              <a:buSzPts val="1400"/>
              <a:buNone/>
              <a:defRPr b="1" i="0" sz="1400" u="none" cap="none" strike="noStrike">
                <a:solidFill>
                  <a:schemeClr val="dk1"/>
                </a:solidFill>
                <a:latin typeface="Arial"/>
                <a:ea typeface="Arial"/>
                <a:cs typeface="Arial"/>
                <a:sym typeface="Arial"/>
              </a:defRPr>
            </a:lvl4pPr>
            <a:lvl5pPr indent="0" lvl="4" marL="0" algn="r">
              <a:lnSpc>
                <a:spcPct val="100000"/>
              </a:lnSpc>
              <a:spcBef>
                <a:spcPts val="0"/>
              </a:spcBef>
              <a:spcAft>
                <a:spcPts val="0"/>
              </a:spcAft>
              <a:buSzPts val="1400"/>
              <a:buNone/>
              <a:defRPr b="1" i="0" sz="1400" u="none" cap="none" strike="noStrike">
                <a:solidFill>
                  <a:schemeClr val="dk1"/>
                </a:solidFill>
                <a:latin typeface="Arial"/>
                <a:ea typeface="Arial"/>
                <a:cs typeface="Arial"/>
                <a:sym typeface="Arial"/>
              </a:defRPr>
            </a:lvl5pPr>
            <a:lvl6pPr indent="0" lvl="5" marL="0" algn="r">
              <a:lnSpc>
                <a:spcPct val="100000"/>
              </a:lnSpc>
              <a:spcBef>
                <a:spcPts val="0"/>
              </a:spcBef>
              <a:spcAft>
                <a:spcPts val="0"/>
              </a:spcAft>
              <a:buSzPts val="1400"/>
              <a:buNone/>
              <a:defRPr b="1" i="0" sz="1400" u="none" cap="none" strike="noStrike">
                <a:solidFill>
                  <a:schemeClr val="dk1"/>
                </a:solidFill>
                <a:latin typeface="Arial"/>
                <a:ea typeface="Arial"/>
                <a:cs typeface="Arial"/>
                <a:sym typeface="Arial"/>
              </a:defRPr>
            </a:lvl6pPr>
            <a:lvl7pPr indent="0" lvl="6" marL="0" algn="r">
              <a:lnSpc>
                <a:spcPct val="100000"/>
              </a:lnSpc>
              <a:spcBef>
                <a:spcPts val="0"/>
              </a:spcBef>
              <a:spcAft>
                <a:spcPts val="0"/>
              </a:spcAft>
              <a:buSzPts val="1400"/>
              <a:buNone/>
              <a:defRPr b="1" i="0" sz="1400" u="none" cap="none" strike="noStrike">
                <a:solidFill>
                  <a:schemeClr val="dk1"/>
                </a:solidFill>
                <a:latin typeface="Arial"/>
                <a:ea typeface="Arial"/>
                <a:cs typeface="Arial"/>
                <a:sym typeface="Arial"/>
              </a:defRPr>
            </a:lvl7pPr>
            <a:lvl8pPr indent="0" lvl="7" marL="0" algn="r">
              <a:lnSpc>
                <a:spcPct val="100000"/>
              </a:lnSpc>
              <a:spcBef>
                <a:spcPts val="0"/>
              </a:spcBef>
              <a:spcAft>
                <a:spcPts val="0"/>
              </a:spcAft>
              <a:buSzPts val="1400"/>
              <a:buNone/>
              <a:defRPr b="1" i="0" sz="1400" u="none" cap="none" strike="noStrike">
                <a:solidFill>
                  <a:schemeClr val="dk1"/>
                </a:solidFill>
                <a:latin typeface="Arial"/>
                <a:ea typeface="Arial"/>
                <a:cs typeface="Arial"/>
                <a:sym typeface="Arial"/>
              </a:defRPr>
            </a:lvl8pPr>
            <a:lvl9pPr indent="0" lvl="8" marL="0" algn="r">
              <a:lnSpc>
                <a:spcPct val="100000"/>
              </a:lnSpc>
              <a:spcBef>
                <a:spcPts val="0"/>
              </a:spcBef>
              <a:spcAft>
                <a:spcPts val="0"/>
              </a:spcAft>
              <a:buSzPts val="1400"/>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9"/>
          <p:cNvSpPr txBox="1"/>
          <p:nvPr/>
        </p:nvSpPr>
        <p:spPr>
          <a:xfrm>
            <a:off x="1" y="600803"/>
            <a:ext cx="207390" cy="973473"/>
          </a:xfrm>
          <a:prstGeom prst="rect">
            <a:avLst/>
          </a:prstGeom>
          <a:solidFill>
            <a:srgbClr val="F4AF8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NET Exceptions - System.Data.ObjectNotFoundException" id="27" name="Google Shape;27;p49"/>
          <p:cNvPicPr preferRelativeResize="0"/>
          <p:nvPr/>
        </p:nvPicPr>
        <p:blipFill rotWithShape="1">
          <a:blip r:embed="rId2">
            <a:alphaModFix/>
          </a:blip>
          <a:srcRect b="0" l="0" r="0" t="0"/>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b="0" l="0" r="0" t="0"/>
          <a:stretch/>
        </p:blipFill>
        <p:spPr>
          <a:xfrm>
            <a:off x="45757" y="25370"/>
            <a:ext cx="2078984" cy="575433"/>
          </a:xfrm>
          <a:prstGeom prst="rect">
            <a:avLst/>
          </a:prstGeom>
          <a:noFill/>
          <a:ln>
            <a:noFill/>
          </a:ln>
        </p:spPr>
      </p:pic>
      <p:sp>
        <p:nvSpPr>
          <p:cNvPr id="29" name="Google Shape;29;p4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txBox="1"/>
          <p:nvPr>
            <p:ph type="ctrTitle"/>
          </p:nvPr>
        </p:nvSpPr>
        <p:spPr>
          <a:xfrm>
            <a:off x="746234" y="2241458"/>
            <a:ext cx="10752083"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6000"/>
              <a:buNone/>
            </a:pPr>
            <a:r>
              <a:rPr b="1" lang="en-US" sz="4400">
                <a:solidFill>
                  <a:schemeClr val="accent2"/>
                </a:solidFill>
                <a:latin typeface="Arial"/>
                <a:ea typeface="Arial"/>
                <a:cs typeface="Arial"/>
                <a:sym typeface="Arial"/>
              </a:rPr>
              <a:t>ASP.NET Core and RESTful Service</a:t>
            </a:r>
            <a:endParaRPr b="1" sz="4400">
              <a:solidFill>
                <a:schemeClr val="accen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7"/>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Major REST principles - 2</a:t>
            </a:r>
            <a:endParaRPr/>
          </a:p>
        </p:txBody>
      </p:sp>
      <p:sp>
        <p:nvSpPr>
          <p:cNvPr id="105" name="Google Shape;105;p67"/>
          <p:cNvSpPr txBox="1"/>
          <p:nvPr>
            <p:ph idx="1" type="body"/>
          </p:nvPr>
        </p:nvSpPr>
        <p:spPr>
          <a:xfrm>
            <a:off x="0" y="1328285"/>
            <a:ext cx="12192000" cy="5517539"/>
          </a:xfrm>
          <a:prstGeom prst="rect">
            <a:avLst/>
          </a:prstGeom>
          <a:noFill/>
          <a:ln>
            <a:noFill/>
          </a:ln>
        </p:spPr>
        <p:txBody>
          <a:bodyPr anchorCtr="0" anchor="t" bIns="45700" lIns="91425" spcFirstLastPara="1" rIns="91425" wrap="square" tIns="45700">
            <a:normAutofit/>
          </a:bodyPr>
          <a:lstStyle/>
          <a:p>
            <a:pPr indent="-342900" lvl="0" marL="346075" rtl="0" algn="just">
              <a:lnSpc>
                <a:spcPct val="120000"/>
              </a:lnSpc>
              <a:spcBef>
                <a:spcPts val="0"/>
              </a:spcBef>
              <a:spcAft>
                <a:spcPts val="0"/>
              </a:spcAft>
              <a:buSzPts val="1300"/>
              <a:buChar char="◆"/>
            </a:pPr>
            <a:r>
              <a:rPr lang="en-US"/>
              <a:t>Any number of connectors (e.g., clients, servers, caches, tunnels, etc.) can mediate the request, but each does so without being concern about anything but its own request</a:t>
            </a:r>
            <a:endParaRPr/>
          </a:p>
          <a:p>
            <a:pPr indent="-342900" lvl="1" marL="682625" rtl="0" algn="l">
              <a:lnSpc>
                <a:spcPct val="120000"/>
              </a:lnSpc>
              <a:spcBef>
                <a:spcPts val="0"/>
              </a:spcBef>
              <a:spcAft>
                <a:spcPts val="0"/>
              </a:spcAft>
              <a:buSzPts val="1800"/>
              <a:buChar char="▪"/>
            </a:pPr>
            <a:r>
              <a:rPr lang="en-US"/>
              <a:t>an application can interact with a resource by knowing two things: the identifier of the resource and the action required</a:t>
            </a:r>
            <a:endParaRPr/>
          </a:p>
          <a:p>
            <a:pPr indent="-342900" lvl="1" marL="682625" rtl="0" algn="l">
              <a:lnSpc>
                <a:spcPct val="120000"/>
              </a:lnSpc>
              <a:spcBef>
                <a:spcPts val="0"/>
              </a:spcBef>
              <a:spcAft>
                <a:spcPts val="0"/>
              </a:spcAft>
              <a:buSzPts val="1800"/>
              <a:buChar char="▪"/>
            </a:pPr>
            <a:r>
              <a:rPr lang="en-US"/>
              <a:t>no need to know whether there are caches, proxies, gateways, firewalls, tunnels, or anything else between it and resource</a:t>
            </a:r>
            <a:endParaRPr/>
          </a:p>
          <a:p>
            <a:pPr indent="-342900" lvl="1" marL="682625" rtl="0" algn="l">
              <a:lnSpc>
                <a:spcPct val="120000"/>
              </a:lnSpc>
              <a:spcBef>
                <a:spcPts val="0"/>
              </a:spcBef>
              <a:spcAft>
                <a:spcPts val="0"/>
              </a:spcAft>
              <a:buSzPts val="1800"/>
              <a:buChar char="▪"/>
            </a:pPr>
            <a:r>
              <a:rPr lang="en-US"/>
              <a:t>The application needs to understand the format of the information (representation) returned.</a:t>
            </a:r>
            <a:endParaRPr/>
          </a:p>
          <a:p>
            <a:pPr indent="0" lvl="0" marL="3175" rtl="0" algn="just">
              <a:lnSpc>
                <a:spcPct val="110000"/>
              </a:lnSpc>
              <a:spcBef>
                <a:spcPts val="0"/>
              </a:spcBef>
              <a:spcAft>
                <a:spcPts val="0"/>
              </a:spcAft>
              <a:buSzPts val="1300"/>
              <a:buNone/>
            </a:pPr>
            <a:r>
              <a:t/>
            </a:r>
            <a:endParaRPr/>
          </a:p>
        </p:txBody>
      </p:sp>
      <p:sp>
        <p:nvSpPr>
          <p:cNvPr id="106" name="Google Shape;106;p67"/>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8"/>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Characteristics of a REST based network</a:t>
            </a:r>
            <a:endParaRPr/>
          </a:p>
        </p:txBody>
      </p:sp>
      <p:sp>
        <p:nvSpPr>
          <p:cNvPr id="112" name="Google Shape;112;p68"/>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lnSpcReduction="10000"/>
          </a:bodyPr>
          <a:lstStyle/>
          <a:p>
            <a:pPr indent="-342900" lvl="0" marL="346075" rtl="0" algn="just">
              <a:lnSpc>
                <a:spcPct val="100000"/>
              </a:lnSpc>
              <a:spcBef>
                <a:spcPts val="0"/>
              </a:spcBef>
              <a:spcAft>
                <a:spcPts val="0"/>
              </a:spcAft>
              <a:buSzPts val="1300"/>
              <a:buChar char="◆"/>
            </a:pPr>
            <a:r>
              <a:rPr b="1" lang="en-US"/>
              <a:t>Client-Server</a:t>
            </a:r>
            <a:r>
              <a:rPr lang="en-US"/>
              <a:t>: a pull-based interaction style(Client request data from servers as and when needed). </a:t>
            </a:r>
            <a:endParaRPr/>
          </a:p>
          <a:p>
            <a:pPr indent="-342900" lvl="0" marL="346075" rtl="0" algn="just">
              <a:lnSpc>
                <a:spcPct val="100000"/>
              </a:lnSpc>
              <a:spcBef>
                <a:spcPts val="0"/>
              </a:spcBef>
              <a:spcAft>
                <a:spcPts val="0"/>
              </a:spcAft>
              <a:buSzPts val="1300"/>
              <a:buChar char="◆"/>
            </a:pPr>
            <a:r>
              <a:rPr b="1" lang="en-US"/>
              <a:t>Stateless</a:t>
            </a:r>
            <a:r>
              <a:rPr lang="en-US"/>
              <a:t>: each request from client to server must contain all the information necessary to understand the request, and cannot take advantage of any stored context on the server. </a:t>
            </a:r>
            <a:endParaRPr/>
          </a:p>
          <a:p>
            <a:pPr indent="-342900" lvl="0" marL="346075" rtl="0" algn="just">
              <a:lnSpc>
                <a:spcPct val="100000"/>
              </a:lnSpc>
              <a:spcBef>
                <a:spcPts val="0"/>
              </a:spcBef>
              <a:spcAft>
                <a:spcPts val="0"/>
              </a:spcAft>
              <a:buSzPts val="1300"/>
              <a:buChar char="◆"/>
            </a:pPr>
            <a:r>
              <a:rPr b="1" lang="en-US"/>
              <a:t>Cache</a:t>
            </a:r>
            <a:r>
              <a:rPr lang="en-US"/>
              <a:t>: to improve network efficiency, responses must be capable of being labeled as cacheable or non-cacheable. </a:t>
            </a:r>
            <a:endParaRPr/>
          </a:p>
          <a:p>
            <a:pPr indent="-342900" lvl="0" marL="346075" rtl="0" algn="just">
              <a:lnSpc>
                <a:spcPct val="100000"/>
              </a:lnSpc>
              <a:spcBef>
                <a:spcPts val="0"/>
              </a:spcBef>
              <a:spcAft>
                <a:spcPts val="0"/>
              </a:spcAft>
              <a:buSzPts val="1300"/>
              <a:buChar char="◆"/>
            </a:pPr>
            <a:r>
              <a:rPr b="1" lang="en-US"/>
              <a:t>Uniform interface</a:t>
            </a:r>
            <a:r>
              <a:rPr lang="en-US"/>
              <a:t>: all resources are accessed with a generic interface (e.g., HTTP GET, POST, PUT, DELETE). </a:t>
            </a:r>
            <a:endParaRPr/>
          </a:p>
          <a:p>
            <a:pPr indent="-342900" lvl="0" marL="346075" rtl="0" algn="just">
              <a:lnSpc>
                <a:spcPct val="100000"/>
              </a:lnSpc>
              <a:spcBef>
                <a:spcPts val="0"/>
              </a:spcBef>
              <a:spcAft>
                <a:spcPts val="0"/>
              </a:spcAft>
              <a:buSzPts val="1300"/>
              <a:buChar char="◆"/>
            </a:pPr>
            <a:r>
              <a:rPr b="1" lang="en-US"/>
              <a:t>Named resources </a:t>
            </a:r>
            <a:r>
              <a:rPr lang="en-US"/>
              <a:t>- the system is comprised of resources which are named using a URL. </a:t>
            </a:r>
            <a:endParaRPr/>
          </a:p>
          <a:p>
            <a:pPr indent="-342900" lvl="0" marL="346075" rtl="0" algn="just">
              <a:lnSpc>
                <a:spcPct val="100000"/>
              </a:lnSpc>
              <a:spcBef>
                <a:spcPts val="0"/>
              </a:spcBef>
              <a:spcAft>
                <a:spcPts val="0"/>
              </a:spcAft>
              <a:buSzPts val="1300"/>
              <a:buChar char="◆"/>
            </a:pPr>
            <a:r>
              <a:rPr b="1" lang="en-US"/>
              <a:t>Interconnected resource representations </a:t>
            </a:r>
            <a:r>
              <a:rPr lang="en-US"/>
              <a:t>- the representations of the resources are interconnected using URLs, thereby enabling a client to progress from one state to another. </a:t>
            </a:r>
            <a:endParaRPr/>
          </a:p>
        </p:txBody>
      </p:sp>
      <p:sp>
        <p:nvSpPr>
          <p:cNvPr id="113" name="Google Shape;113;p68"/>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9"/>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RESTful Web Service definition</a:t>
            </a:r>
            <a:endParaRPr/>
          </a:p>
        </p:txBody>
      </p:sp>
      <p:sp>
        <p:nvSpPr>
          <p:cNvPr id="119" name="Google Shape;119;p69"/>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rtl="0" algn="just">
              <a:lnSpc>
                <a:spcPct val="120000"/>
              </a:lnSpc>
              <a:spcBef>
                <a:spcPts val="0"/>
              </a:spcBef>
              <a:spcAft>
                <a:spcPts val="0"/>
              </a:spcAft>
              <a:buSzPts val="1300"/>
              <a:buChar char="◆"/>
            </a:pPr>
            <a:r>
              <a:rPr lang="en-US"/>
              <a:t>A RESTful Web service is:</a:t>
            </a:r>
            <a:endParaRPr/>
          </a:p>
          <a:p>
            <a:pPr indent="-342900" lvl="1" marL="682625" rtl="0" algn="l">
              <a:lnSpc>
                <a:spcPct val="120000"/>
              </a:lnSpc>
              <a:spcBef>
                <a:spcPts val="0"/>
              </a:spcBef>
              <a:spcAft>
                <a:spcPts val="0"/>
              </a:spcAft>
              <a:buSzPts val="1800"/>
              <a:buChar char="▪"/>
            </a:pPr>
            <a:r>
              <a:rPr lang="en-US"/>
              <a:t>A set of Web resources.</a:t>
            </a:r>
            <a:endParaRPr/>
          </a:p>
          <a:p>
            <a:pPr indent="-342900" lvl="1" marL="682625" rtl="0" algn="l">
              <a:lnSpc>
                <a:spcPct val="120000"/>
              </a:lnSpc>
              <a:spcBef>
                <a:spcPts val="0"/>
              </a:spcBef>
              <a:spcAft>
                <a:spcPts val="0"/>
              </a:spcAft>
              <a:buSzPts val="1800"/>
              <a:buChar char="▪"/>
            </a:pPr>
            <a:r>
              <a:rPr lang="en-US"/>
              <a:t>Interlinked.</a:t>
            </a:r>
            <a:endParaRPr/>
          </a:p>
          <a:p>
            <a:pPr indent="-342900" lvl="1" marL="682625" rtl="0" algn="l">
              <a:lnSpc>
                <a:spcPct val="120000"/>
              </a:lnSpc>
              <a:spcBef>
                <a:spcPts val="0"/>
              </a:spcBef>
              <a:spcAft>
                <a:spcPts val="0"/>
              </a:spcAft>
              <a:buSzPts val="1800"/>
              <a:buChar char="▪"/>
            </a:pPr>
            <a:r>
              <a:rPr lang="en-US"/>
              <a:t>Data-centric, not functionality-centric.</a:t>
            </a:r>
            <a:endParaRPr/>
          </a:p>
          <a:p>
            <a:pPr indent="-342900" lvl="1" marL="682625" rtl="0" algn="l">
              <a:lnSpc>
                <a:spcPct val="120000"/>
              </a:lnSpc>
              <a:spcBef>
                <a:spcPts val="0"/>
              </a:spcBef>
              <a:spcAft>
                <a:spcPts val="0"/>
              </a:spcAft>
              <a:buSzPts val="1800"/>
              <a:buChar char="▪"/>
            </a:pPr>
            <a:r>
              <a:rPr lang="en-US"/>
              <a:t>Machine-oriented.</a:t>
            </a:r>
            <a:endParaRPr/>
          </a:p>
          <a:p>
            <a:pPr indent="-228600" lvl="1" marL="682625" rtl="0" algn="l">
              <a:lnSpc>
                <a:spcPct val="120000"/>
              </a:lnSpc>
              <a:spcBef>
                <a:spcPts val="0"/>
              </a:spcBef>
              <a:spcAft>
                <a:spcPts val="0"/>
              </a:spcAft>
              <a:buSzPts val="1800"/>
              <a:buNone/>
            </a:pPr>
            <a:r>
              <a:t/>
            </a:r>
            <a:endParaRPr/>
          </a:p>
          <a:p>
            <a:pPr indent="-342900" lvl="0" marL="346075" rtl="0" algn="just">
              <a:lnSpc>
                <a:spcPct val="120000"/>
              </a:lnSpc>
              <a:spcBef>
                <a:spcPts val="0"/>
              </a:spcBef>
              <a:spcAft>
                <a:spcPts val="0"/>
              </a:spcAft>
              <a:buSzPts val="1300"/>
              <a:buChar char="◆"/>
            </a:pPr>
            <a:r>
              <a:rPr lang="en-US"/>
              <a:t>Like Web applications, but for machines.</a:t>
            </a:r>
            <a:endParaRPr/>
          </a:p>
          <a:p>
            <a:pPr indent="-342900" lvl="0" marL="346075" rtl="0" algn="just">
              <a:lnSpc>
                <a:spcPct val="120000"/>
              </a:lnSpc>
              <a:spcBef>
                <a:spcPts val="0"/>
              </a:spcBef>
              <a:spcAft>
                <a:spcPts val="0"/>
              </a:spcAft>
              <a:buSzPts val="1300"/>
              <a:buChar char="◆"/>
            </a:pPr>
            <a:r>
              <a:rPr lang="en-US"/>
              <a:t>Like WS-*, but with more Web resources (</a:t>
            </a:r>
            <a:r>
              <a:rPr lang="en-US" sz="2800"/>
              <a:t>WS-* stands for a variety of specifications related to SOAP-based Web Services).</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p:txBody>
      </p:sp>
      <p:sp>
        <p:nvSpPr>
          <p:cNvPr id="120" name="Google Shape;120;p69"/>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0"/>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Principles of RESTful web service design - 1</a:t>
            </a:r>
            <a:endParaRPr/>
          </a:p>
        </p:txBody>
      </p:sp>
      <p:sp>
        <p:nvSpPr>
          <p:cNvPr id="126" name="Google Shape;126;p70"/>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0" lvl="0" marL="284163" rtl="0" algn="just">
              <a:lnSpc>
                <a:spcPct val="110000"/>
              </a:lnSpc>
              <a:spcBef>
                <a:spcPts val="0"/>
              </a:spcBef>
              <a:spcAft>
                <a:spcPts val="0"/>
              </a:spcAft>
              <a:buSzPts val="1300"/>
              <a:buNone/>
            </a:pPr>
            <a:r>
              <a:rPr lang="en-US"/>
              <a:t>1.Identify all the conceptual entities that we wish to expose as services. (Resources such as : parts list, detailed part data, purchase order)</a:t>
            </a:r>
            <a:endParaRPr/>
          </a:p>
          <a:p>
            <a:pPr indent="0" lvl="0" marL="284163" rtl="0" algn="just">
              <a:lnSpc>
                <a:spcPct val="110000"/>
              </a:lnSpc>
              <a:spcBef>
                <a:spcPts val="0"/>
              </a:spcBef>
              <a:spcAft>
                <a:spcPts val="0"/>
              </a:spcAft>
              <a:buSzPts val="1300"/>
              <a:buNone/>
            </a:pPr>
            <a:r>
              <a:rPr lang="en-US"/>
              <a:t>2. Create a URL to each resource. </a:t>
            </a:r>
            <a:endParaRPr/>
          </a:p>
          <a:p>
            <a:pPr indent="0" lvl="0" marL="284163" rtl="0" algn="just">
              <a:lnSpc>
                <a:spcPct val="110000"/>
              </a:lnSpc>
              <a:spcBef>
                <a:spcPts val="0"/>
              </a:spcBef>
              <a:spcAft>
                <a:spcPts val="0"/>
              </a:spcAft>
              <a:buSzPts val="1300"/>
              <a:buNone/>
            </a:pPr>
            <a:r>
              <a:rPr lang="en-US"/>
              <a:t>3. Categorize our resources according to whether clients can just receive a representation of the resource (using an HTTP GET), or whether clients can modify (add to) the resource using HTTP POST, PUT, and/or DELETE).</a:t>
            </a:r>
            <a:endParaRPr/>
          </a:p>
          <a:p>
            <a:pPr indent="0" lvl="0" marL="284163" rtl="0" algn="just">
              <a:lnSpc>
                <a:spcPct val="110000"/>
              </a:lnSpc>
              <a:spcBef>
                <a:spcPts val="0"/>
              </a:spcBef>
              <a:spcAft>
                <a:spcPts val="0"/>
              </a:spcAft>
              <a:buSzPts val="1300"/>
              <a:buNone/>
            </a:pPr>
            <a:r>
              <a:rPr lang="en-US"/>
              <a:t>4. All resources accessible via HTTP GET should be side-effect free. That is, the resource should just return a representation of the resource. Invoking the resource should not result in modifying the resource.</a:t>
            </a:r>
            <a:endParaRPr/>
          </a:p>
        </p:txBody>
      </p:sp>
      <p:sp>
        <p:nvSpPr>
          <p:cNvPr id="127" name="Google Shape;127;p70"/>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1"/>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Principles of RESTful web service design - 2</a:t>
            </a:r>
            <a:endParaRPr/>
          </a:p>
        </p:txBody>
      </p:sp>
      <p:sp>
        <p:nvSpPr>
          <p:cNvPr id="133" name="Google Shape;133;p71"/>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0" lvl="0" marL="230188" rtl="0" algn="just">
              <a:lnSpc>
                <a:spcPct val="110000"/>
              </a:lnSpc>
              <a:spcBef>
                <a:spcPts val="0"/>
              </a:spcBef>
              <a:spcAft>
                <a:spcPts val="0"/>
              </a:spcAft>
              <a:buSzPts val="1300"/>
              <a:buNone/>
            </a:pPr>
            <a:r>
              <a:rPr lang="en-US"/>
              <a:t>5.Put hyperlinks within resource representations to enable clients to drill down for more information, and/or to obtain related information.</a:t>
            </a:r>
            <a:endParaRPr/>
          </a:p>
          <a:p>
            <a:pPr indent="0" lvl="0" marL="230188" rtl="0" algn="just">
              <a:lnSpc>
                <a:spcPct val="110000"/>
              </a:lnSpc>
              <a:spcBef>
                <a:spcPts val="0"/>
              </a:spcBef>
              <a:spcAft>
                <a:spcPts val="0"/>
              </a:spcAft>
              <a:buSzPts val="1300"/>
              <a:buNone/>
            </a:pPr>
            <a:r>
              <a:rPr lang="en-US"/>
              <a:t>6. Design to reveal data gradually. Don't reveal everything in a single response document. Provide hyperlinks to obtain more details.</a:t>
            </a:r>
            <a:endParaRPr/>
          </a:p>
          <a:p>
            <a:pPr indent="0" lvl="0" marL="230188" rtl="0" algn="just">
              <a:lnSpc>
                <a:spcPct val="110000"/>
              </a:lnSpc>
              <a:spcBef>
                <a:spcPts val="0"/>
              </a:spcBef>
              <a:spcAft>
                <a:spcPts val="0"/>
              </a:spcAft>
              <a:buSzPts val="1300"/>
              <a:buNone/>
            </a:pPr>
            <a:r>
              <a:rPr lang="en-US"/>
              <a:t>7. Specify the format of response data using a schema (DTD, W3C Schema, RelaxNG, or Schematron). For those services that require a POST or PUT to it, also provide a schema to specify the format of the response.</a:t>
            </a:r>
            <a:endParaRPr/>
          </a:p>
          <a:p>
            <a:pPr indent="0" lvl="0" marL="230188" rtl="0" algn="just">
              <a:lnSpc>
                <a:spcPct val="110000"/>
              </a:lnSpc>
              <a:spcBef>
                <a:spcPts val="0"/>
              </a:spcBef>
              <a:spcAft>
                <a:spcPts val="0"/>
              </a:spcAft>
              <a:buSzPts val="1300"/>
              <a:buNone/>
            </a:pPr>
            <a:r>
              <a:rPr lang="en-US"/>
              <a:t>8. Describe how our services are to be invoked using either a WSDL document, or simply an HTML document. </a:t>
            </a:r>
            <a:endParaRPr/>
          </a:p>
        </p:txBody>
      </p:sp>
      <p:sp>
        <p:nvSpPr>
          <p:cNvPr id="134" name="Google Shape;134;p71"/>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2"/>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Introducing ASP.NET Core RESTful Services  </a:t>
            </a:r>
            <a:endParaRPr/>
          </a:p>
        </p:txBody>
      </p:sp>
      <p:sp>
        <p:nvSpPr>
          <p:cNvPr id="140" name="Google Shape;140;p72"/>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marR="0" rtl="0" algn="just">
              <a:lnSpc>
                <a:spcPct val="110000"/>
              </a:lnSpc>
              <a:spcBef>
                <a:spcPts val="0"/>
              </a:spcBef>
              <a:spcAft>
                <a:spcPts val="0"/>
              </a:spcAft>
              <a:buClr>
                <a:srgbClr val="973735"/>
              </a:buClr>
              <a:buSzPts val="1300"/>
              <a:buFont typeface="Noto Sans Symbols"/>
              <a:buChar char="◆"/>
            </a:pPr>
            <a:r>
              <a:rPr lang="en-US"/>
              <a:t>ASP.NET Web API, from the beginning, was designed to be a service-based framework for building </a:t>
            </a:r>
            <a:r>
              <a:rPr b="1" lang="en-US"/>
              <a:t>RE</a:t>
            </a:r>
            <a:r>
              <a:rPr lang="en-US"/>
              <a:t>presentational </a:t>
            </a:r>
            <a:r>
              <a:rPr b="1" lang="en-US"/>
              <a:t>S</a:t>
            </a:r>
            <a:r>
              <a:rPr lang="en-US"/>
              <a:t>tate </a:t>
            </a:r>
            <a:r>
              <a:rPr b="1" lang="en-US"/>
              <a:t>T</a:t>
            </a:r>
            <a:r>
              <a:rPr lang="en-US"/>
              <a:t>ransfer (RESTful) services.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It is based on the MVC framework minus the </a:t>
            </a:r>
            <a:r>
              <a:rPr i="1" lang="en-US"/>
              <a:t>V </a:t>
            </a:r>
            <a:r>
              <a:rPr lang="en-US"/>
              <a:t>(view), with optimizations for creating headless services.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Calls to a Web API service are based on the core HTTP verbs (Get, Put,</a:t>
            </a:r>
            <a:br>
              <a:rPr lang="en-US"/>
            </a:br>
            <a:r>
              <a:rPr lang="en-US"/>
              <a:t>Post, Delete) through a uniform resource identifier (URI).</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Calls to Web API use the </a:t>
            </a:r>
            <a:r>
              <a:rPr b="1" lang="en-US"/>
              <a:t>H</a:t>
            </a:r>
            <a:r>
              <a:rPr lang="en-US"/>
              <a:t>yper</a:t>
            </a:r>
            <a:r>
              <a:rPr b="1" lang="en-US"/>
              <a:t>t</a:t>
            </a:r>
            <a:r>
              <a:rPr lang="en-US"/>
              <a:t>ext </a:t>
            </a:r>
            <a:r>
              <a:rPr b="1" lang="en-US"/>
              <a:t>T</a:t>
            </a:r>
            <a:r>
              <a:rPr lang="en-US"/>
              <a:t>ransfer </a:t>
            </a:r>
            <a:r>
              <a:rPr b="1" lang="en-US"/>
              <a:t>P</a:t>
            </a:r>
            <a:r>
              <a:rPr lang="en-US"/>
              <a:t>rotocol (HTTP) scheme on a particular host on a specific port, followed by the path and an optional query and fragment.</a:t>
            </a:r>
            <a:endParaRPr/>
          </a:p>
          <a:p>
            <a:pPr indent="-342900" lvl="0" marL="346075" marR="0" rtl="0" algn="just">
              <a:lnSpc>
                <a:spcPct val="110000"/>
              </a:lnSpc>
              <a:spcBef>
                <a:spcPts val="0"/>
              </a:spcBef>
              <a:spcAft>
                <a:spcPts val="0"/>
              </a:spcAft>
              <a:buClr>
                <a:srgbClr val="973735"/>
              </a:buClr>
              <a:buSzPts val="1300"/>
              <a:buFont typeface="Noto Sans Symbols"/>
              <a:buChar char="◆"/>
            </a:pPr>
            <a:br>
              <a:rPr lang="en-US"/>
            </a:br>
            <a:endParaRPr/>
          </a:p>
        </p:txBody>
      </p:sp>
      <p:sp>
        <p:nvSpPr>
          <p:cNvPr id="141" name="Google Shape;141;p72"/>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3"/>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Reasons for choosing .NET for Web Services - 1</a:t>
            </a:r>
            <a:endParaRPr/>
          </a:p>
        </p:txBody>
      </p:sp>
      <p:sp>
        <p:nvSpPr>
          <p:cNvPr id="147" name="Google Shape;147;p73"/>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0" lvl="0" marL="3175" rtl="0" algn="just">
              <a:lnSpc>
                <a:spcPct val="120000"/>
              </a:lnSpc>
              <a:spcBef>
                <a:spcPts val="0"/>
              </a:spcBef>
              <a:spcAft>
                <a:spcPts val="0"/>
              </a:spcAft>
              <a:buSzPts val="1300"/>
              <a:buNone/>
            </a:pPr>
            <a:r>
              <a:rPr i="1" lang="en-US"/>
              <a:t>Use .NET for your server application or service when:</a:t>
            </a:r>
            <a:endParaRPr/>
          </a:p>
          <a:p>
            <a:pPr indent="-342900" lvl="0" marL="346075" rtl="0" algn="just">
              <a:lnSpc>
                <a:spcPct val="120000"/>
              </a:lnSpc>
              <a:spcBef>
                <a:spcPts val="0"/>
              </a:spcBef>
              <a:spcAft>
                <a:spcPts val="0"/>
              </a:spcAft>
              <a:buSzPts val="1300"/>
              <a:buChar char="◆"/>
            </a:pPr>
            <a:r>
              <a:rPr lang="en-US"/>
              <a:t>You have cross-platform needs.</a:t>
            </a:r>
            <a:endParaRPr/>
          </a:p>
          <a:p>
            <a:pPr indent="-342900" lvl="1" marL="682625" rtl="0" algn="l">
              <a:lnSpc>
                <a:spcPct val="120000"/>
              </a:lnSpc>
              <a:spcBef>
                <a:spcPts val="0"/>
              </a:spcBef>
              <a:spcAft>
                <a:spcPts val="0"/>
              </a:spcAft>
              <a:buSzPts val="1800"/>
              <a:buChar char="▪"/>
            </a:pPr>
            <a:r>
              <a:rPr lang="en-US"/>
              <a:t>If your web or service application needs to run on multiple platforms, for example, Windows, Linux, and macOS, use .NET.</a:t>
            </a:r>
            <a:endParaRPr/>
          </a:p>
          <a:p>
            <a:pPr indent="-342900" lvl="0" marL="346075" rtl="0" algn="just">
              <a:lnSpc>
                <a:spcPct val="120000"/>
              </a:lnSpc>
              <a:spcBef>
                <a:spcPts val="0"/>
              </a:spcBef>
              <a:spcAft>
                <a:spcPts val="0"/>
              </a:spcAft>
              <a:buSzPts val="1300"/>
              <a:buChar char="◆"/>
            </a:pPr>
            <a:r>
              <a:rPr lang="en-US"/>
              <a:t>You're targeting microservices.</a:t>
            </a:r>
            <a:endParaRPr/>
          </a:p>
          <a:p>
            <a:pPr indent="-342900" lvl="1" marL="682625" rtl="0" algn="l">
              <a:lnSpc>
                <a:spcPct val="120000"/>
              </a:lnSpc>
              <a:spcBef>
                <a:spcPts val="0"/>
              </a:spcBef>
              <a:spcAft>
                <a:spcPts val="0"/>
              </a:spcAft>
              <a:buSzPts val="1800"/>
              <a:buChar char="▪"/>
            </a:pPr>
            <a:r>
              <a:rPr lang="en-US"/>
              <a:t>A microservices architecture allows a mix of technologies across a service boundary. This technology mix enables a gradual embrace of .NET for new microservices that work with other microservices or services. </a:t>
            </a:r>
            <a:endParaRPr/>
          </a:p>
          <a:p>
            <a:pPr indent="-342900" lvl="0" marL="346075" rtl="0" algn="just">
              <a:lnSpc>
                <a:spcPct val="120000"/>
              </a:lnSpc>
              <a:spcBef>
                <a:spcPts val="0"/>
              </a:spcBef>
              <a:spcAft>
                <a:spcPts val="0"/>
              </a:spcAft>
              <a:buSzPts val="1300"/>
              <a:buChar char="◆"/>
            </a:pPr>
            <a:r>
              <a:rPr lang="en-US"/>
              <a:t>You need side-by-side .NET versions per application.</a:t>
            </a:r>
            <a:endParaRPr/>
          </a:p>
          <a:p>
            <a:pPr indent="-342900" lvl="1" marL="682625" rtl="0" algn="l">
              <a:lnSpc>
                <a:spcPct val="120000"/>
              </a:lnSpc>
              <a:spcBef>
                <a:spcPts val="0"/>
              </a:spcBef>
              <a:spcAft>
                <a:spcPts val="0"/>
              </a:spcAft>
              <a:buSzPts val="1800"/>
              <a:buChar char="▪"/>
            </a:pPr>
            <a:r>
              <a:rPr lang="en-US"/>
              <a:t>This side-by-side installation allows multiple services on the same server, each of them on its own version of .NET. </a:t>
            </a:r>
            <a:endParaRPr/>
          </a:p>
        </p:txBody>
      </p:sp>
      <p:sp>
        <p:nvSpPr>
          <p:cNvPr id="148" name="Google Shape;148;p73"/>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4"/>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Reasons for choosing .NET for Web Services - 2</a:t>
            </a:r>
            <a:endParaRPr/>
          </a:p>
        </p:txBody>
      </p:sp>
      <p:sp>
        <p:nvSpPr>
          <p:cNvPr id="155" name="Google Shape;155;p74"/>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0" lvl="0" marL="3175" rtl="0" algn="just">
              <a:lnSpc>
                <a:spcPct val="120000"/>
              </a:lnSpc>
              <a:spcBef>
                <a:spcPts val="0"/>
              </a:spcBef>
              <a:spcAft>
                <a:spcPts val="0"/>
              </a:spcAft>
              <a:buSzPts val="1300"/>
              <a:buNone/>
            </a:pPr>
            <a:r>
              <a:rPr lang="en-US"/>
              <a:t>Use .NET for your server application or service when:</a:t>
            </a:r>
            <a:endParaRPr/>
          </a:p>
          <a:p>
            <a:pPr indent="-342900" lvl="0" marL="346075" rtl="0" algn="just">
              <a:lnSpc>
                <a:spcPct val="120000"/>
              </a:lnSpc>
              <a:spcBef>
                <a:spcPts val="0"/>
              </a:spcBef>
              <a:spcAft>
                <a:spcPts val="0"/>
              </a:spcAft>
              <a:buSzPts val="1300"/>
              <a:buChar char="◆"/>
            </a:pPr>
            <a:r>
              <a:rPr lang="en-US"/>
              <a:t>You're using Docker containers.</a:t>
            </a:r>
            <a:endParaRPr/>
          </a:p>
          <a:p>
            <a:pPr indent="-342900" lvl="1" marL="682625" rtl="0" algn="l">
              <a:lnSpc>
                <a:spcPct val="120000"/>
              </a:lnSpc>
              <a:spcBef>
                <a:spcPts val="0"/>
              </a:spcBef>
              <a:spcAft>
                <a:spcPts val="0"/>
              </a:spcAft>
              <a:buSzPts val="1800"/>
              <a:buChar char="▪"/>
            </a:pPr>
            <a:r>
              <a:rPr lang="en-US"/>
              <a:t>Containers are commonly used in conjunction with a microservices architecture. Containers can also be used to containerize web apps or services that follow any architectural pattern. .NET Framework can be used on Windows containers, but the modularity and lightweight nature of .NET makes it a better choice for containers. </a:t>
            </a:r>
            <a:endParaRPr/>
          </a:p>
          <a:p>
            <a:pPr indent="-342900" lvl="0" marL="346075" rtl="0" algn="just">
              <a:lnSpc>
                <a:spcPct val="120000"/>
              </a:lnSpc>
              <a:spcBef>
                <a:spcPts val="0"/>
              </a:spcBef>
              <a:spcAft>
                <a:spcPts val="0"/>
              </a:spcAft>
              <a:buSzPts val="1300"/>
              <a:buChar char="◆"/>
            </a:pPr>
            <a:r>
              <a:rPr lang="en-US"/>
              <a:t>You need high-performance and scalable systems.</a:t>
            </a:r>
            <a:endParaRPr/>
          </a:p>
          <a:p>
            <a:pPr indent="-342900" lvl="1" marL="682625" rtl="0" algn="l">
              <a:lnSpc>
                <a:spcPct val="120000"/>
              </a:lnSpc>
              <a:spcBef>
                <a:spcPts val="0"/>
              </a:spcBef>
              <a:spcAft>
                <a:spcPts val="0"/>
              </a:spcAft>
              <a:buSzPts val="1800"/>
              <a:buChar char="▪"/>
            </a:pPr>
            <a:r>
              <a:rPr lang="en-US"/>
              <a:t>When your system needs the best possible performance and scalability, .NET and ASP.NET Core are your best options. The high-performance server runtime for Windows Server and Linux makes ASP.NET Core a top performing web framework on </a:t>
            </a:r>
            <a:r>
              <a:rPr i="1" lang="en-US"/>
              <a:t>TechEmpower</a:t>
            </a:r>
            <a:r>
              <a:rPr lang="en-US"/>
              <a:t> benchmarks</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p:txBody>
      </p:sp>
      <p:sp>
        <p:nvSpPr>
          <p:cNvPr id="156" name="Google Shape;156;p74"/>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5"/>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ASP.NET Core HTTP Verbs - 1</a:t>
            </a:r>
            <a:endParaRPr/>
          </a:p>
        </p:txBody>
      </p:sp>
      <p:sp>
        <p:nvSpPr>
          <p:cNvPr id="162" name="Google Shape;162;p75"/>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rtl="0" algn="just">
              <a:lnSpc>
                <a:spcPct val="100000"/>
              </a:lnSpc>
              <a:spcBef>
                <a:spcPts val="0"/>
              </a:spcBef>
              <a:spcAft>
                <a:spcPts val="0"/>
              </a:spcAft>
              <a:buSzPts val="1300"/>
              <a:buChar char="◆"/>
            </a:pPr>
            <a:r>
              <a:rPr b="1" lang="en-US"/>
              <a:t>GET - </a:t>
            </a:r>
            <a:r>
              <a:rPr lang="en-US"/>
              <a:t>As the name specifies, this verb is used to retrieve the data or information. It does not have any other effect except getting data.</a:t>
            </a:r>
            <a:endParaRPr/>
          </a:p>
          <a:p>
            <a:pPr indent="-260350" lvl="0" marL="346075" rtl="0" algn="just">
              <a:lnSpc>
                <a:spcPct val="100000"/>
              </a:lnSpc>
              <a:spcBef>
                <a:spcPts val="0"/>
              </a:spcBef>
              <a:spcAft>
                <a:spcPts val="0"/>
              </a:spcAft>
              <a:buSzPts val="1300"/>
              <a:buNone/>
            </a:pPr>
            <a:r>
              <a:t/>
            </a:r>
            <a:endParaRPr/>
          </a:p>
          <a:p>
            <a:pPr indent="-260350" lvl="0" marL="346075" rtl="0" algn="just">
              <a:lnSpc>
                <a:spcPct val="100000"/>
              </a:lnSpc>
              <a:spcBef>
                <a:spcPts val="0"/>
              </a:spcBef>
              <a:spcAft>
                <a:spcPts val="0"/>
              </a:spcAft>
              <a:buSzPts val="1300"/>
              <a:buNone/>
            </a:pPr>
            <a:r>
              <a:t/>
            </a:r>
            <a:endParaRPr/>
          </a:p>
          <a:p>
            <a:pPr indent="-260350" lvl="0" marL="346075" rtl="0" algn="just">
              <a:lnSpc>
                <a:spcPct val="100000"/>
              </a:lnSpc>
              <a:spcBef>
                <a:spcPts val="0"/>
              </a:spcBef>
              <a:spcAft>
                <a:spcPts val="0"/>
              </a:spcAft>
              <a:buSzPts val="1300"/>
              <a:buNone/>
            </a:pPr>
            <a:r>
              <a:t/>
            </a:r>
            <a:endParaRPr b="1"/>
          </a:p>
          <a:p>
            <a:pPr indent="-342900" lvl="0" marL="346075" rtl="0" algn="just">
              <a:lnSpc>
                <a:spcPct val="100000"/>
              </a:lnSpc>
              <a:spcBef>
                <a:spcPts val="0"/>
              </a:spcBef>
              <a:spcAft>
                <a:spcPts val="0"/>
              </a:spcAft>
              <a:buSzPts val="1300"/>
              <a:buChar char="◆"/>
            </a:pPr>
            <a:r>
              <a:rPr b="1" lang="en-US"/>
              <a:t>POST - </a:t>
            </a:r>
            <a:r>
              <a:rPr lang="en-US"/>
              <a:t>This verb is used to generate or create the resource. For example, If we have to add some information to the database then we must define the method as a POST method. The most common form to submit the data into the POST method is to pass the data into any entity object. </a:t>
            </a:r>
            <a:br>
              <a:rPr lang="en-US"/>
            </a:br>
            <a:endParaRPr/>
          </a:p>
        </p:txBody>
      </p:sp>
      <p:sp>
        <p:nvSpPr>
          <p:cNvPr id="163" name="Google Shape;163;p75"/>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164" name="Google Shape;164;p75"/>
          <p:cNvPicPr preferRelativeResize="0"/>
          <p:nvPr/>
        </p:nvPicPr>
        <p:blipFill rotWithShape="1">
          <a:blip r:embed="rId3">
            <a:alphaModFix/>
          </a:blip>
          <a:srcRect b="0" l="0" r="0" t="0"/>
          <a:stretch/>
        </p:blipFill>
        <p:spPr>
          <a:xfrm>
            <a:off x="1597573" y="2321123"/>
            <a:ext cx="3878317" cy="1042643"/>
          </a:xfrm>
          <a:prstGeom prst="rect">
            <a:avLst/>
          </a:prstGeom>
          <a:noFill/>
          <a:ln>
            <a:noFill/>
          </a:ln>
        </p:spPr>
      </p:pic>
      <p:pic>
        <p:nvPicPr>
          <p:cNvPr id="165" name="Google Shape;165;p75"/>
          <p:cNvPicPr preferRelativeResize="0"/>
          <p:nvPr/>
        </p:nvPicPr>
        <p:blipFill rotWithShape="1">
          <a:blip r:embed="rId4">
            <a:alphaModFix/>
          </a:blip>
          <a:srcRect b="0" l="0" r="0" t="0"/>
          <a:stretch/>
        </p:blipFill>
        <p:spPr>
          <a:xfrm>
            <a:off x="1597573" y="5165539"/>
            <a:ext cx="5707117" cy="10862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6"/>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ASP.NET Core HTTP Verbs - 2</a:t>
            </a:r>
            <a:endParaRPr/>
          </a:p>
        </p:txBody>
      </p:sp>
      <p:sp>
        <p:nvSpPr>
          <p:cNvPr id="171" name="Google Shape;171;p76"/>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rtl="0" algn="just">
              <a:lnSpc>
                <a:spcPct val="100000"/>
              </a:lnSpc>
              <a:spcBef>
                <a:spcPts val="0"/>
              </a:spcBef>
              <a:spcAft>
                <a:spcPts val="0"/>
              </a:spcAft>
              <a:buSzPts val="1300"/>
              <a:buChar char="◆"/>
            </a:pPr>
            <a:r>
              <a:rPr b="1" lang="en-US"/>
              <a:t>PUT - </a:t>
            </a:r>
            <a:r>
              <a:rPr lang="en-US"/>
              <a:t>This verb is used to update the existing resource. For example, If we have to update some information to the database then we can define the method as a PUT method. We can send the data in the form of object as well as in a parameter</a:t>
            </a:r>
            <a:endParaRPr/>
          </a:p>
          <a:p>
            <a:pPr indent="-260350" lvl="0" marL="346075" rtl="0" algn="just">
              <a:lnSpc>
                <a:spcPct val="100000"/>
              </a:lnSpc>
              <a:spcBef>
                <a:spcPts val="0"/>
              </a:spcBef>
              <a:spcAft>
                <a:spcPts val="0"/>
              </a:spcAft>
              <a:buSzPts val="1300"/>
              <a:buNone/>
            </a:pPr>
            <a:r>
              <a:t/>
            </a:r>
            <a:endParaRPr/>
          </a:p>
          <a:p>
            <a:pPr indent="-260350" lvl="0" marL="346075" rtl="0" algn="just">
              <a:lnSpc>
                <a:spcPct val="100000"/>
              </a:lnSpc>
              <a:spcBef>
                <a:spcPts val="0"/>
              </a:spcBef>
              <a:spcAft>
                <a:spcPts val="0"/>
              </a:spcAft>
              <a:buSzPts val="1300"/>
              <a:buNone/>
            </a:pPr>
            <a:r>
              <a:t/>
            </a:r>
            <a:endParaRPr/>
          </a:p>
          <a:p>
            <a:pPr indent="-342900" lvl="0" marL="346075" rtl="0" algn="just">
              <a:lnSpc>
                <a:spcPct val="100000"/>
              </a:lnSpc>
              <a:spcBef>
                <a:spcPts val="0"/>
              </a:spcBef>
              <a:spcAft>
                <a:spcPts val="0"/>
              </a:spcAft>
              <a:buSzPts val="1300"/>
              <a:buChar char="◆"/>
            </a:pPr>
            <a:r>
              <a:rPr b="1" lang="en-US"/>
              <a:t>DELETE - </a:t>
            </a:r>
            <a:r>
              <a:rPr lang="en-US"/>
              <a:t>This verb is used to delete the existing resource. For example, If we have to delete some information to the database then we can define the method as a DELETE method. We can send the data in the form of object as well as in a parameter too. too.</a:t>
            </a:r>
            <a:endParaRPr/>
          </a:p>
        </p:txBody>
      </p:sp>
      <p:sp>
        <p:nvSpPr>
          <p:cNvPr id="172" name="Google Shape;172;p76"/>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173" name="Google Shape;173;p76"/>
          <p:cNvPicPr preferRelativeResize="0"/>
          <p:nvPr/>
        </p:nvPicPr>
        <p:blipFill rotWithShape="1">
          <a:blip r:embed="rId3">
            <a:alphaModFix/>
          </a:blip>
          <a:srcRect b="0" l="0" r="0" t="0"/>
          <a:stretch/>
        </p:blipFill>
        <p:spPr>
          <a:xfrm>
            <a:off x="3247696" y="2566695"/>
            <a:ext cx="6301279" cy="1182593"/>
          </a:xfrm>
          <a:prstGeom prst="rect">
            <a:avLst/>
          </a:prstGeom>
          <a:noFill/>
          <a:ln>
            <a:noFill/>
          </a:ln>
        </p:spPr>
      </p:pic>
      <p:pic>
        <p:nvPicPr>
          <p:cNvPr id="174" name="Google Shape;174;p76"/>
          <p:cNvPicPr preferRelativeResize="0"/>
          <p:nvPr/>
        </p:nvPicPr>
        <p:blipFill rotWithShape="1">
          <a:blip r:embed="rId4">
            <a:alphaModFix/>
          </a:blip>
          <a:srcRect b="0" l="0" r="0" t="0"/>
          <a:stretch/>
        </p:blipFill>
        <p:spPr>
          <a:xfrm>
            <a:off x="3247696" y="5373494"/>
            <a:ext cx="5439103" cy="10683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59"/>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Objectives</a:t>
            </a:r>
            <a:endParaRPr/>
          </a:p>
        </p:txBody>
      </p:sp>
      <p:sp>
        <p:nvSpPr>
          <p:cNvPr id="40" name="Google Shape;40;p59"/>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marR="0" rtl="0" algn="just">
              <a:lnSpc>
                <a:spcPct val="110000"/>
              </a:lnSpc>
              <a:spcBef>
                <a:spcPts val="0"/>
              </a:spcBef>
              <a:spcAft>
                <a:spcPts val="0"/>
              </a:spcAft>
              <a:buClr>
                <a:srgbClr val="973735"/>
              </a:buClr>
              <a:buSzPts val="1300"/>
              <a:buFont typeface="Noto Sans Symbols"/>
              <a:buChar char="◆"/>
            </a:pPr>
            <a:r>
              <a:rPr lang="en-US"/>
              <a:t>Hypertext Transfer Protocol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Representational State Transfer (REST)</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RESTful Web Service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Introducing ASP.NET Core RESTful Services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ASP.NET Core HTTP Verbs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Controller Actions with RESTful Services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Running OWIN middleware in ASP.NET Core pipeline</a:t>
            </a:r>
            <a:endParaRPr/>
          </a:p>
          <a:p>
            <a:pPr indent="-228600" lvl="1" marL="682625" rtl="0" algn="l">
              <a:lnSpc>
                <a:spcPct val="90000"/>
              </a:lnSpc>
              <a:spcBef>
                <a:spcPts val="0"/>
              </a:spcBef>
              <a:spcAft>
                <a:spcPts val="0"/>
              </a:spcAft>
              <a:buSzPts val="1800"/>
              <a:buNone/>
            </a:pPr>
            <a:r>
              <a:t/>
            </a:r>
            <a:endParaRPr/>
          </a:p>
        </p:txBody>
      </p:sp>
      <p:sp>
        <p:nvSpPr>
          <p:cNvPr id="41" name="Google Shape;41;p59"/>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7"/>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Controller Actions with RESTful Services </a:t>
            </a:r>
            <a:endParaRPr/>
          </a:p>
        </p:txBody>
      </p:sp>
      <p:sp>
        <p:nvSpPr>
          <p:cNvPr id="180" name="Google Shape;180;p77"/>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marR="0" rtl="0" algn="just">
              <a:lnSpc>
                <a:spcPct val="110000"/>
              </a:lnSpc>
              <a:spcBef>
                <a:spcPts val="0"/>
              </a:spcBef>
              <a:spcAft>
                <a:spcPts val="0"/>
              </a:spcAft>
              <a:buClr>
                <a:srgbClr val="973735"/>
              </a:buClr>
              <a:buSzPts val="1300"/>
              <a:buFont typeface="Noto Sans Symbols"/>
              <a:buChar char="◆"/>
            </a:pPr>
            <a:r>
              <a:rPr lang="en-US"/>
              <a:t>APIs also use HTTP status codes to communicate success or failure.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Formatted JSON Response Results </a:t>
            </a:r>
            <a:endParaRPr/>
          </a:p>
        </p:txBody>
      </p:sp>
      <p:sp>
        <p:nvSpPr>
          <p:cNvPr id="181" name="Google Shape;181;p77"/>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182" name="Google Shape;182;p77"/>
          <p:cNvPicPr preferRelativeResize="0"/>
          <p:nvPr/>
        </p:nvPicPr>
        <p:blipFill rotWithShape="1">
          <a:blip r:embed="rId3">
            <a:alphaModFix/>
          </a:blip>
          <a:srcRect b="0" l="0" r="0" t="0"/>
          <a:stretch/>
        </p:blipFill>
        <p:spPr>
          <a:xfrm>
            <a:off x="913743" y="1879795"/>
            <a:ext cx="4972050" cy="1838325"/>
          </a:xfrm>
          <a:prstGeom prst="rect">
            <a:avLst/>
          </a:prstGeom>
          <a:noFill/>
          <a:ln>
            <a:noFill/>
          </a:ln>
        </p:spPr>
      </p:pic>
      <p:pic>
        <p:nvPicPr>
          <p:cNvPr id="183" name="Google Shape;183;p77"/>
          <p:cNvPicPr preferRelativeResize="0"/>
          <p:nvPr/>
        </p:nvPicPr>
        <p:blipFill rotWithShape="1">
          <a:blip r:embed="rId4">
            <a:alphaModFix/>
          </a:blip>
          <a:srcRect b="0" l="0" r="0" t="0"/>
          <a:stretch/>
        </p:blipFill>
        <p:spPr>
          <a:xfrm>
            <a:off x="6011918" y="1776822"/>
            <a:ext cx="4892236" cy="46650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8"/>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The ApiController Attribute </a:t>
            </a:r>
            <a:endParaRPr/>
          </a:p>
        </p:txBody>
      </p:sp>
      <p:sp>
        <p:nvSpPr>
          <p:cNvPr id="189" name="Google Shape;189;p78"/>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marR="0" rtl="0" algn="just">
              <a:lnSpc>
                <a:spcPct val="110000"/>
              </a:lnSpc>
              <a:spcBef>
                <a:spcPts val="0"/>
              </a:spcBef>
              <a:spcAft>
                <a:spcPts val="0"/>
              </a:spcAft>
              <a:buClr>
                <a:srgbClr val="973735"/>
              </a:buClr>
              <a:buSzPts val="1300"/>
              <a:buFont typeface="Noto Sans Symbols"/>
              <a:buChar char="◆"/>
            </a:pPr>
            <a:r>
              <a:rPr lang="en-US"/>
              <a:t>Attribute Routing Requirement </a:t>
            </a:r>
            <a:endParaRPr/>
          </a:p>
          <a:p>
            <a:pPr indent="-342900" lvl="1" marL="682625" rtl="0" algn="l">
              <a:lnSpc>
                <a:spcPct val="90000"/>
              </a:lnSpc>
              <a:spcBef>
                <a:spcPts val="0"/>
              </a:spcBef>
              <a:spcAft>
                <a:spcPts val="0"/>
              </a:spcAft>
              <a:buSzPts val="1800"/>
              <a:buChar char="▪"/>
            </a:pPr>
            <a:r>
              <a:rPr lang="en-US"/>
              <a:t>When using the ApiController attribute, the controller must use attribute routing.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Automatic 400 Responses </a:t>
            </a:r>
            <a:endParaRPr/>
          </a:p>
          <a:p>
            <a:pPr indent="-342900" lvl="1" marL="682625" rtl="0" algn="l">
              <a:lnSpc>
                <a:spcPct val="90000"/>
              </a:lnSpc>
              <a:spcBef>
                <a:spcPts val="0"/>
              </a:spcBef>
              <a:spcAft>
                <a:spcPts val="0"/>
              </a:spcAft>
              <a:buSzPts val="1800"/>
              <a:buChar char="▪"/>
            </a:pPr>
            <a:r>
              <a:rPr lang="en-US"/>
              <a:t>ASP.NET Core uses the ModelStateInvalidFilter action filter to do the preceding check. When there is a binding or a validation error, the HTTP 400 response in the body includes details for the errors. </a:t>
            </a:r>
            <a:endParaRPr/>
          </a:p>
          <a:p>
            <a:pPr indent="-228600" lvl="1" marL="682625" rtl="0" algn="l">
              <a:lnSpc>
                <a:spcPct val="90000"/>
              </a:lnSpc>
              <a:spcBef>
                <a:spcPts val="0"/>
              </a:spcBef>
              <a:spcAft>
                <a:spcPts val="0"/>
              </a:spcAft>
              <a:buSzPts val="1800"/>
              <a:buNone/>
            </a:pPr>
            <a:r>
              <a:t/>
            </a:r>
            <a:endParaRPr/>
          </a:p>
          <a:p>
            <a:pPr indent="-228600" lvl="1" marL="682625" rtl="0" algn="l">
              <a:lnSpc>
                <a:spcPct val="90000"/>
              </a:lnSpc>
              <a:spcBef>
                <a:spcPts val="0"/>
              </a:spcBef>
              <a:spcAft>
                <a:spcPts val="0"/>
              </a:spcAft>
              <a:buSzPts val="1800"/>
              <a:buNone/>
            </a:pPr>
            <a:r>
              <a:t/>
            </a:r>
            <a:endParaRPr/>
          </a:p>
          <a:p>
            <a:pPr indent="-228600" lvl="1" marL="682625" rtl="0" algn="l">
              <a:lnSpc>
                <a:spcPct val="90000"/>
              </a:lnSpc>
              <a:spcBef>
                <a:spcPts val="0"/>
              </a:spcBef>
              <a:spcAft>
                <a:spcPts val="0"/>
              </a:spcAft>
              <a:buSzPts val="1800"/>
              <a:buNone/>
            </a:pPr>
            <a:r>
              <a:t/>
            </a:r>
            <a:endParaRPr/>
          </a:p>
          <a:p>
            <a:pPr indent="-228600" lvl="1" marL="682625" rtl="0" algn="l">
              <a:lnSpc>
                <a:spcPct val="90000"/>
              </a:lnSpc>
              <a:spcBef>
                <a:spcPts val="0"/>
              </a:spcBef>
              <a:spcAft>
                <a:spcPts val="0"/>
              </a:spcAft>
              <a:buSzPts val="1800"/>
              <a:buNone/>
            </a:pPr>
            <a:r>
              <a:t/>
            </a:r>
            <a:endParaRPr/>
          </a:p>
          <a:p>
            <a:pPr indent="-342900" lvl="1" marL="682625" rtl="0" algn="l">
              <a:lnSpc>
                <a:spcPct val="90000"/>
              </a:lnSpc>
              <a:spcBef>
                <a:spcPts val="0"/>
              </a:spcBef>
              <a:spcAft>
                <a:spcPts val="0"/>
              </a:spcAft>
              <a:buSzPts val="1800"/>
              <a:buChar char="▪"/>
            </a:pPr>
            <a:r>
              <a:rPr lang="en-US"/>
              <a:t>This behavior can be disabled through configuration in the ConfigureServices() </a:t>
            </a:r>
            <a:br>
              <a:rPr lang="en-US"/>
            </a:br>
            <a:endParaRPr/>
          </a:p>
        </p:txBody>
      </p:sp>
      <p:sp>
        <p:nvSpPr>
          <p:cNvPr id="190" name="Google Shape;190;p78"/>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191" name="Google Shape;191;p78"/>
          <p:cNvPicPr preferRelativeResize="0"/>
          <p:nvPr/>
        </p:nvPicPr>
        <p:blipFill rotWithShape="1">
          <a:blip r:embed="rId3">
            <a:alphaModFix/>
          </a:blip>
          <a:srcRect b="0" l="0" r="0" t="0"/>
          <a:stretch/>
        </p:blipFill>
        <p:spPr>
          <a:xfrm>
            <a:off x="537341" y="3666012"/>
            <a:ext cx="3276600" cy="1000125"/>
          </a:xfrm>
          <a:prstGeom prst="rect">
            <a:avLst/>
          </a:prstGeom>
          <a:noFill/>
          <a:ln>
            <a:noFill/>
          </a:ln>
        </p:spPr>
      </p:pic>
      <p:pic>
        <p:nvPicPr>
          <p:cNvPr id="192" name="Google Shape;192;p78"/>
          <p:cNvPicPr preferRelativeResize="0"/>
          <p:nvPr/>
        </p:nvPicPr>
        <p:blipFill rotWithShape="1">
          <a:blip r:embed="rId4">
            <a:alphaModFix/>
          </a:blip>
          <a:srcRect b="0" l="0" r="0" t="0"/>
          <a:stretch/>
        </p:blipFill>
        <p:spPr>
          <a:xfrm>
            <a:off x="537341" y="5298889"/>
            <a:ext cx="5362575" cy="1143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9"/>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Binding Source Parameter Inference </a:t>
            </a:r>
            <a:endParaRPr/>
          </a:p>
        </p:txBody>
      </p:sp>
      <p:sp>
        <p:nvSpPr>
          <p:cNvPr id="198" name="Google Shape;198;p79"/>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This behavior can be disabled through configuration in the ConfigureServices() method.</a:t>
            </a:r>
            <a:endParaRPr/>
          </a:p>
        </p:txBody>
      </p:sp>
      <p:sp>
        <p:nvSpPr>
          <p:cNvPr id="199" name="Google Shape;199;p79"/>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200" name="Google Shape;200;p79"/>
          <p:cNvPicPr preferRelativeResize="0"/>
          <p:nvPr/>
        </p:nvPicPr>
        <p:blipFill rotWithShape="1">
          <a:blip r:embed="rId3">
            <a:alphaModFix/>
          </a:blip>
          <a:srcRect b="0" l="0" r="0" t="0"/>
          <a:stretch/>
        </p:blipFill>
        <p:spPr>
          <a:xfrm>
            <a:off x="450603" y="1514311"/>
            <a:ext cx="8220075" cy="2505075"/>
          </a:xfrm>
          <a:prstGeom prst="rect">
            <a:avLst/>
          </a:prstGeom>
          <a:noFill/>
          <a:ln>
            <a:noFill/>
          </a:ln>
        </p:spPr>
      </p:pic>
      <p:pic>
        <p:nvPicPr>
          <p:cNvPr id="201" name="Google Shape;201;p79"/>
          <p:cNvPicPr preferRelativeResize="0"/>
          <p:nvPr/>
        </p:nvPicPr>
        <p:blipFill rotWithShape="1">
          <a:blip r:embed="rId4">
            <a:alphaModFix/>
          </a:blip>
          <a:srcRect b="0" l="0" r="0" t="0"/>
          <a:stretch/>
        </p:blipFill>
        <p:spPr>
          <a:xfrm>
            <a:off x="3541659" y="4669524"/>
            <a:ext cx="6496050" cy="1657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0"/>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Problem Details for Error Status Codes </a:t>
            </a:r>
            <a:endParaRPr/>
          </a:p>
        </p:txBody>
      </p:sp>
      <p:sp>
        <p:nvSpPr>
          <p:cNvPr id="207" name="Google Shape;207;p80"/>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marR="0" rtl="0" algn="just">
              <a:lnSpc>
                <a:spcPct val="110000"/>
              </a:lnSpc>
              <a:spcBef>
                <a:spcPts val="0"/>
              </a:spcBef>
              <a:spcAft>
                <a:spcPts val="0"/>
              </a:spcAft>
              <a:buClr>
                <a:srgbClr val="973735"/>
              </a:buClr>
              <a:buSzPts val="1300"/>
              <a:buFont typeface="Noto Sans Symbols"/>
              <a:buChar char="◆"/>
            </a:pPr>
            <a:r>
              <a:rPr lang="en-US"/>
              <a:t>ASP.NET Core transforms an error result (status of 400 or higher) into a result with ProblemDetails. </a:t>
            </a:r>
            <a:endParaRPr/>
          </a:p>
        </p:txBody>
      </p:sp>
      <p:sp>
        <p:nvSpPr>
          <p:cNvPr id="208" name="Google Shape;208;p80"/>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209" name="Google Shape;209;p80"/>
          <p:cNvPicPr preferRelativeResize="0"/>
          <p:nvPr/>
        </p:nvPicPr>
        <p:blipFill rotWithShape="1">
          <a:blip r:embed="rId3">
            <a:alphaModFix/>
          </a:blip>
          <a:srcRect b="0" l="0" r="0" t="0"/>
          <a:stretch/>
        </p:blipFill>
        <p:spPr>
          <a:xfrm>
            <a:off x="2570437" y="2255456"/>
            <a:ext cx="6210300" cy="2305050"/>
          </a:xfrm>
          <a:prstGeom prst="rect">
            <a:avLst/>
          </a:prstGeom>
          <a:noFill/>
          <a:ln>
            <a:noFill/>
          </a:ln>
        </p:spPr>
      </p:pic>
      <p:pic>
        <p:nvPicPr>
          <p:cNvPr id="210" name="Google Shape;210;p80"/>
          <p:cNvPicPr preferRelativeResize="0"/>
          <p:nvPr/>
        </p:nvPicPr>
        <p:blipFill rotWithShape="1">
          <a:blip r:embed="rId4">
            <a:alphaModFix/>
          </a:blip>
          <a:srcRect b="0" l="0" r="0" t="0"/>
          <a:stretch/>
        </p:blipFill>
        <p:spPr>
          <a:xfrm>
            <a:off x="2570437" y="4746795"/>
            <a:ext cx="3390900" cy="1143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1"/>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Building API Action Methods </a:t>
            </a:r>
            <a:endParaRPr/>
          </a:p>
        </p:txBody>
      </p:sp>
      <p:sp>
        <p:nvSpPr>
          <p:cNvPr id="216" name="Google Shape;216;p81"/>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marR="0" rtl="0" algn="just">
              <a:lnSpc>
                <a:spcPct val="110000"/>
              </a:lnSpc>
              <a:spcBef>
                <a:spcPts val="0"/>
              </a:spcBef>
              <a:spcAft>
                <a:spcPts val="0"/>
              </a:spcAft>
              <a:buClr>
                <a:srgbClr val="973735"/>
              </a:buClr>
              <a:buSzPts val="1300"/>
              <a:buFont typeface="Noto Sans Symbols"/>
              <a:buChar char="◆"/>
            </a:pPr>
            <a:r>
              <a:rPr lang="en-US"/>
              <a:t>The Constructor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The Get Methods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The UpdateOne Method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The AddOne Method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The DeleteOne Method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p:txBody>
      </p:sp>
      <p:sp>
        <p:nvSpPr>
          <p:cNvPr id="217" name="Google Shape;217;p81"/>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2"/>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50000"/>
              <a:buNone/>
            </a:pPr>
            <a:r>
              <a:rPr lang="en-US"/>
              <a:t>Open Web Interface for .NET with ASP.NET Core - 1</a:t>
            </a:r>
            <a:endParaRPr/>
          </a:p>
        </p:txBody>
      </p:sp>
      <p:sp>
        <p:nvSpPr>
          <p:cNvPr id="223" name="Google Shape;223;p82"/>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rtl="0" algn="just">
              <a:lnSpc>
                <a:spcPct val="120000"/>
              </a:lnSpc>
              <a:spcBef>
                <a:spcPts val="0"/>
              </a:spcBef>
              <a:spcAft>
                <a:spcPts val="0"/>
              </a:spcAft>
              <a:buSzPts val="1300"/>
              <a:buChar char="◆"/>
            </a:pPr>
            <a:r>
              <a:rPr lang="en-US"/>
              <a:t>ASP.NET Core:</a:t>
            </a:r>
            <a:endParaRPr/>
          </a:p>
          <a:p>
            <a:pPr indent="-342900" lvl="1" marL="682625" rtl="0" algn="l">
              <a:lnSpc>
                <a:spcPct val="120000"/>
              </a:lnSpc>
              <a:spcBef>
                <a:spcPts val="0"/>
              </a:spcBef>
              <a:spcAft>
                <a:spcPts val="0"/>
              </a:spcAft>
              <a:buSzPts val="1800"/>
              <a:buChar char="▪"/>
            </a:pPr>
            <a:r>
              <a:rPr lang="en-US"/>
              <a:t>Supports the Open Web Interface for .NET (OWIN).</a:t>
            </a:r>
            <a:endParaRPr/>
          </a:p>
          <a:p>
            <a:pPr indent="-342900" lvl="1" marL="682625" rtl="0" algn="l">
              <a:lnSpc>
                <a:spcPct val="120000"/>
              </a:lnSpc>
              <a:spcBef>
                <a:spcPts val="0"/>
              </a:spcBef>
              <a:spcAft>
                <a:spcPts val="0"/>
              </a:spcAft>
              <a:buSzPts val="1800"/>
              <a:buChar char="▪"/>
            </a:pPr>
            <a:r>
              <a:rPr lang="en-US"/>
              <a:t>Has .NET Core compatible replacements for the Microsoft.Owin.* (</a:t>
            </a:r>
            <a:r>
              <a:rPr i="1" lang="en-US"/>
              <a:t>Katana</a:t>
            </a:r>
            <a:r>
              <a:rPr lang="en-US"/>
              <a:t>) libraries.</a:t>
            </a:r>
            <a:endParaRPr/>
          </a:p>
          <a:p>
            <a:pPr indent="-260350" lvl="0" marL="346075" rtl="0" algn="just">
              <a:lnSpc>
                <a:spcPct val="120000"/>
              </a:lnSpc>
              <a:spcBef>
                <a:spcPts val="0"/>
              </a:spcBef>
              <a:spcAft>
                <a:spcPts val="0"/>
              </a:spcAft>
              <a:buSzPts val="1300"/>
              <a:buNone/>
            </a:pPr>
            <a:r>
              <a:t/>
            </a:r>
            <a:endParaRPr/>
          </a:p>
          <a:p>
            <a:pPr indent="-342900" lvl="0" marL="346075" rtl="0" algn="just">
              <a:lnSpc>
                <a:spcPct val="120000"/>
              </a:lnSpc>
              <a:spcBef>
                <a:spcPts val="0"/>
              </a:spcBef>
              <a:spcAft>
                <a:spcPts val="0"/>
              </a:spcAft>
              <a:buSzPts val="1300"/>
              <a:buChar char="◆"/>
            </a:pPr>
            <a:r>
              <a:rPr lang="en-US"/>
              <a:t>OWIN allows web apps to be decoupled from web servers. </a:t>
            </a:r>
            <a:endParaRPr/>
          </a:p>
          <a:p>
            <a:pPr indent="-342900" lvl="0" marL="346075" rtl="0" algn="just">
              <a:lnSpc>
                <a:spcPct val="120000"/>
              </a:lnSpc>
              <a:spcBef>
                <a:spcPts val="0"/>
              </a:spcBef>
              <a:spcAft>
                <a:spcPts val="0"/>
              </a:spcAft>
              <a:buSzPts val="1300"/>
              <a:buChar char="◆"/>
            </a:pPr>
            <a:r>
              <a:rPr lang="en-US"/>
              <a:t>It defines a standard way for middleware to be used in a pipeline to handle requests and associated responses. </a:t>
            </a:r>
            <a:endParaRPr/>
          </a:p>
          <a:p>
            <a:pPr indent="-342900" lvl="0" marL="346075" rtl="0" algn="just">
              <a:lnSpc>
                <a:spcPct val="120000"/>
              </a:lnSpc>
              <a:spcBef>
                <a:spcPts val="0"/>
              </a:spcBef>
              <a:spcAft>
                <a:spcPts val="0"/>
              </a:spcAft>
              <a:buSzPts val="1300"/>
              <a:buChar char="◆"/>
            </a:pPr>
            <a:r>
              <a:rPr lang="en-US"/>
              <a:t>ASP.NET Core applications and middleware can interoperate with OWIN-based applications, servers, and middleware.</a:t>
            </a:r>
            <a:endParaRPr/>
          </a:p>
        </p:txBody>
      </p:sp>
      <p:sp>
        <p:nvSpPr>
          <p:cNvPr id="224" name="Google Shape;224;p82"/>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83"/>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50000"/>
              <a:buNone/>
            </a:pPr>
            <a:r>
              <a:rPr lang="en-US"/>
              <a:t>Open Web Interface for .NET with ASP.NET Core - 2</a:t>
            </a:r>
            <a:endParaRPr/>
          </a:p>
        </p:txBody>
      </p:sp>
      <p:sp>
        <p:nvSpPr>
          <p:cNvPr id="230" name="Google Shape;230;p83"/>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rtl="0" algn="just">
              <a:lnSpc>
                <a:spcPct val="120000"/>
              </a:lnSpc>
              <a:spcBef>
                <a:spcPts val="0"/>
              </a:spcBef>
              <a:spcAft>
                <a:spcPts val="0"/>
              </a:spcAft>
              <a:buSzPts val="1300"/>
              <a:buChar char="◆"/>
            </a:pPr>
            <a:r>
              <a:rPr lang="en-US"/>
              <a:t>OWIN provides a decoupling layer that allows two frameworks with disparate object models to be used together. The Microsoft.AspNetCore.Owin package provides two adapter implementations:</a:t>
            </a:r>
            <a:endParaRPr/>
          </a:p>
          <a:p>
            <a:pPr indent="-342900" lvl="1" marL="682625" rtl="0" algn="l">
              <a:lnSpc>
                <a:spcPct val="120000"/>
              </a:lnSpc>
              <a:spcBef>
                <a:spcPts val="0"/>
              </a:spcBef>
              <a:spcAft>
                <a:spcPts val="0"/>
              </a:spcAft>
              <a:buSzPts val="1800"/>
              <a:buChar char="▪"/>
            </a:pPr>
            <a:r>
              <a:rPr lang="en-US"/>
              <a:t>ASP.NET Core to OWIN</a:t>
            </a:r>
            <a:endParaRPr/>
          </a:p>
          <a:p>
            <a:pPr indent="-342900" lvl="1" marL="682625" rtl="0" algn="l">
              <a:lnSpc>
                <a:spcPct val="120000"/>
              </a:lnSpc>
              <a:spcBef>
                <a:spcPts val="0"/>
              </a:spcBef>
              <a:spcAft>
                <a:spcPts val="0"/>
              </a:spcAft>
              <a:buSzPts val="1800"/>
              <a:buChar char="▪"/>
            </a:pPr>
            <a:r>
              <a:rPr lang="en-US"/>
              <a:t>OWIN to ASP.NET Core</a:t>
            </a:r>
            <a:endParaRPr/>
          </a:p>
          <a:p>
            <a:pPr indent="-260350" lvl="0" marL="346075" rtl="0" algn="just">
              <a:lnSpc>
                <a:spcPct val="120000"/>
              </a:lnSpc>
              <a:spcBef>
                <a:spcPts val="0"/>
              </a:spcBef>
              <a:spcAft>
                <a:spcPts val="0"/>
              </a:spcAft>
              <a:buSzPts val="1300"/>
              <a:buNone/>
            </a:pPr>
            <a:r>
              <a:t/>
            </a:r>
            <a:endParaRPr/>
          </a:p>
          <a:p>
            <a:pPr indent="-342900" lvl="0" marL="346075" rtl="0" algn="just">
              <a:lnSpc>
                <a:spcPct val="120000"/>
              </a:lnSpc>
              <a:spcBef>
                <a:spcPts val="0"/>
              </a:spcBef>
              <a:spcAft>
                <a:spcPts val="0"/>
              </a:spcAft>
              <a:buSzPts val="1300"/>
              <a:buChar char="◆"/>
            </a:pPr>
            <a:r>
              <a:rPr lang="en-US"/>
              <a:t>This allows ASP.NET Core to be hosted on top of an OWIN compatible server/host or for other OWIN compatible components to be run on top of ASP.NET Core.</a:t>
            </a:r>
            <a:endParaRPr/>
          </a:p>
        </p:txBody>
      </p:sp>
      <p:sp>
        <p:nvSpPr>
          <p:cNvPr id="231" name="Google Shape;231;p83"/>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4"/>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50000"/>
              <a:buNone/>
            </a:pPr>
            <a:r>
              <a:rPr lang="en-US"/>
              <a:t>Running OWIN middleware in ASP.NET Core pipeline</a:t>
            </a:r>
            <a:endParaRPr/>
          </a:p>
        </p:txBody>
      </p:sp>
      <p:sp>
        <p:nvSpPr>
          <p:cNvPr id="237" name="Google Shape;237;p84"/>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marR="0" rtl="0" algn="just">
              <a:lnSpc>
                <a:spcPct val="110000"/>
              </a:lnSpc>
              <a:spcBef>
                <a:spcPts val="0"/>
              </a:spcBef>
              <a:spcAft>
                <a:spcPts val="0"/>
              </a:spcAft>
              <a:buClr>
                <a:srgbClr val="973735"/>
              </a:buClr>
              <a:buSzPts val="1300"/>
              <a:buFont typeface="Noto Sans Symbols"/>
              <a:buChar char="◆"/>
            </a:pPr>
            <a:r>
              <a:rPr lang="en-US"/>
              <a:t>ASP.NET Core’s OWIN support is deployed as part of the Microsoft.AspNetCore.Owin package.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You can import OWIN support into your project by adding this package as a dependency:</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a:p>
            <a:pPr indent="0" lvl="0" marL="3175" rtl="0" algn="just">
              <a:lnSpc>
                <a:spcPct val="110000"/>
              </a:lnSpc>
              <a:spcBef>
                <a:spcPts val="0"/>
              </a:spcBef>
              <a:spcAft>
                <a:spcPts val="0"/>
              </a:spcAft>
              <a:buSzPts val="1300"/>
              <a:buNone/>
            </a:pPr>
            <a:r>
              <a:rPr lang="en-US"/>
              <a:t>  "dependencies": {</a:t>
            </a:r>
            <a:endParaRPr/>
          </a:p>
          <a:p>
            <a:pPr indent="0" lvl="0" marL="3175" rtl="0" algn="just">
              <a:lnSpc>
                <a:spcPct val="110000"/>
              </a:lnSpc>
              <a:spcBef>
                <a:spcPts val="0"/>
              </a:spcBef>
              <a:spcAft>
                <a:spcPts val="0"/>
              </a:spcAft>
              <a:buSzPts val="1300"/>
              <a:buNone/>
            </a:pPr>
            <a:r>
              <a:rPr lang="en-US"/>
              <a:t>    "Microsoft.AspNetCore.Server.IISIntegration": "1.0.0",</a:t>
            </a:r>
            <a:endParaRPr/>
          </a:p>
          <a:p>
            <a:pPr indent="0" lvl="0" marL="3175" rtl="0" algn="just">
              <a:lnSpc>
                <a:spcPct val="110000"/>
              </a:lnSpc>
              <a:spcBef>
                <a:spcPts val="0"/>
              </a:spcBef>
              <a:spcAft>
                <a:spcPts val="0"/>
              </a:spcAft>
              <a:buSzPts val="1300"/>
              <a:buNone/>
            </a:pPr>
            <a:r>
              <a:rPr lang="en-US"/>
              <a:t>    "Microsoft.AspNetCore.Server.Kestrel": "1.0.0",</a:t>
            </a:r>
            <a:endParaRPr/>
          </a:p>
          <a:p>
            <a:pPr indent="0" lvl="0" marL="3175" rtl="0" algn="just">
              <a:lnSpc>
                <a:spcPct val="110000"/>
              </a:lnSpc>
              <a:spcBef>
                <a:spcPts val="0"/>
              </a:spcBef>
              <a:spcAft>
                <a:spcPts val="0"/>
              </a:spcAft>
              <a:buSzPts val="1300"/>
              <a:buNone/>
            </a:pPr>
            <a:r>
              <a:rPr lang="en-US"/>
              <a:t>    "Microsoft.AspNetCore.Owin": "1.0.0"</a:t>
            </a:r>
            <a:endParaRPr/>
          </a:p>
          <a:p>
            <a:pPr indent="0" lvl="0" marL="3175" rtl="0" algn="just">
              <a:lnSpc>
                <a:spcPct val="110000"/>
              </a:lnSpc>
              <a:spcBef>
                <a:spcPts val="0"/>
              </a:spcBef>
              <a:spcAft>
                <a:spcPts val="0"/>
              </a:spcAft>
              <a:buSzPts val="1300"/>
              <a:buNone/>
            </a:pPr>
            <a:r>
              <a:rPr lang="en-US"/>
              <a:t>  },</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p:txBody>
      </p:sp>
      <p:sp>
        <p:nvSpPr>
          <p:cNvPr id="238" name="Google Shape;238;p84"/>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85"/>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50000"/>
              <a:buNone/>
            </a:pPr>
            <a:r>
              <a:rPr lang="en-US"/>
              <a:t>Running OWIN middleware in ASP.NET Core pipeline</a:t>
            </a:r>
            <a:endParaRPr/>
          </a:p>
        </p:txBody>
      </p:sp>
      <p:sp>
        <p:nvSpPr>
          <p:cNvPr id="244" name="Google Shape;244;p85"/>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marR="0" rtl="0" algn="just">
              <a:lnSpc>
                <a:spcPct val="110000"/>
              </a:lnSpc>
              <a:spcBef>
                <a:spcPts val="0"/>
              </a:spcBef>
              <a:spcAft>
                <a:spcPts val="0"/>
              </a:spcAft>
              <a:buClr>
                <a:srgbClr val="973735"/>
              </a:buClr>
              <a:buSzPts val="1300"/>
              <a:buFont typeface="Noto Sans Symbols"/>
              <a:buChar char="◆"/>
            </a:pPr>
            <a:r>
              <a:rPr lang="en-US"/>
              <a:t>OWIN middleware conforms to the OWIN specification, which requires a Func&lt;IDictionary&lt;string, object&gt;, Task&gt; interface, and specific keys be set (such as owin.ResponseBody).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The following simple OWIN middleware displays “Hello World”</a:t>
            </a:r>
            <a:endParaRPr/>
          </a:p>
        </p:txBody>
      </p:sp>
      <p:sp>
        <p:nvSpPr>
          <p:cNvPr id="245" name="Google Shape;245;p85"/>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246" name="Google Shape;246;p85"/>
          <p:cNvPicPr preferRelativeResize="0"/>
          <p:nvPr/>
        </p:nvPicPr>
        <p:blipFill rotWithShape="1">
          <a:blip r:embed="rId3">
            <a:alphaModFix/>
          </a:blip>
          <a:srcRect b="0" l="0" r="0" t="0"/>
          <a:stretch/>
        </p:blipFill>
        <p:spPr>
          <a:xfrm>
            <a:off x="328060" y="3946339"/>
            <a:ext cx="11029950" cy="2495550"/>
          </a:xfrm>
          <a:prstGeom prst="rect">
            <a:avLst/>
          </a:prstGeom>
          <a:noFill/>
          <a:ln>
            <a:noFill/>
          </a:ln>
        </p:spPr>
      </p:pic>
      <p:pic>
        <p:nvPicPr>
          <p:cNvPr id="247" name="Google Shape;247;p85"/>
          <p:cNvPicPr preferRelativeResize="0"/>
          <p:nvPr/>
        </p:nvPicPr>
        <p:blipFill rotWithShape="1">
          <a:blip r:embed="rId4">
            <a:alphaModFix/>
          </a:blip>
          <a:srcRect b="0" l="0" r="0" t="0"/>
          <a:stretch/>
        </p:blipFill>
        <p:spPr>
          <a:xfrm>
            <a:off x="7519795" y="3239518"/>
            <a:ext cx="4419600" cy="1562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86"/>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Summary</a:t>
            </a:r>
            <a:endParaRPr/>
          </a:p>
        </p:txBody>
      </p:sp>
      <p:sp>
        <p:nvSpPr>
          <p:cNvPr id="253" name="Google Shape;253;p86"/>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0" lvl="0" marL="3175" rtl="0" algn="just">
              <a:lnSpc>
                <a:spcPct val="110000"/>
              </a:lnSpc>
              <a:spcBef>
                <a:spcPts val="0"/>
              </a:spcBef>
              <a:spcAft>
                <a:spcPts val="0"/>
              </a:spcAft>
              <a:buSzPts val="1300"/>
              <a:buNone/>
            </a:pPr>
            <a:r>
              <a:rPr lang="en-US"/>
              <a:t>Concepts were introduced:</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Hypertext Transfer Protocol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Representational State Transfer (REST)</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RESTful Web Service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Introducing ASP.NET Core RESTful Services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ASP.NET Core HTTP Verbs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Controller Actions with RESTful Services </a:t>
            </a:r>
            <a:endParaRPr/>
          </a:p>
          <a:p>
            <a:pPr indent="-342900" lvl="0" marL="346075" marR="0" rtl="0" algn="just">
              <a:lnSpc>
                <a:spcPct val="110000"/>
              </a:lnSpc>
              <a:spcBef>
                <a:spcPts val="0"/>
              </a:spcBef>
              <a:spcAft>
                <a:spcPts val="0"/>
              </a:spcAft>
              <a:buClr>
                <a:srgbClr val="973735"/>
              </a:buClr>
              <a:buSzPts val="1300"/>
              <a:buFont typeface="Noto Sans Symbols"/>
              <a:buChar char="◆"/>
            </a:pPr>
            <a:r>
              <a:rPr lang="en-US"/>
              <a:t>Running OWIN middleware in ASP.NET Core pipeline</a:t>
            </a:r>
            <a:endParaRPr/>
          </a:p>
        </p:txBody>
      </p:sp>
      <p:sp>
        <p:nvSpPr>
          <p:cNvPr id="254" name="Google Shape;254;p86"/>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60"/>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Hypertext Transfer Protocol (HTTP)</a:t>
            </a:r>
            <a:endParaRPr/>
          </a:p>
        </p:txBody>
      </p:sp>
      <p:sp>
        <p:nvSpPr>
          <p:cNvPr id="47" name="Google Shape;47;p60"/>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lnSpcReduction="10000"/>
          </a:bodyPr>
          <a:lstStyle/>
          <a:p>
            <a:pPr indent="-342900" lvl="0" marL="346075" rtl="0" algn="just">
              <a:lnSpc>
                <a:spcPct val="120000"/>
              </a:lnSpc>
              <a:spcBef>
                <a:spcPts val="0"/>
              </a:spcBef>
              <a:spcAft>
                <a:spcPts val="0"/>
              </a:spcAft>
              <a:buSzPts val="1300"/>
              <a:buChar char="◆"/>
            </a:pPr>
            <a:r>
              <a:rPr lang="en-US"/>
              <a:t>A communications protocol</a:t>
            </a:r>
            <a:endParaRPr/>
          </a:p>
          <a:p>
            <a:pPr indent="-342900" lvl="0" marL="346075" rtl="0" algn="just">
              <a:lnSpc>
                <a:spcPct val="120000"/>
              </a:lnSpc>
              <a:spcBef>
                <a:spcPts val="0"/>
              </a:spcBef>
              <a:spcAft>
                <a:spcPts val="0"/>
              </a:spcAft>
              <a:buSzPts val="1300"/>
              <a:buChar char="◆"/>
            </a:pPr>
            <a:r>
              <a:rPr lang="en-US"/>
              <a:t>Allows retrieving inter-linked text documents (hypertext) </a:t>
            </a:r>
            <a:endParaRPr/>
          </a:p>
          <a:p>
            <a:pPr indent="-342900" lvl="1" marL="682625" rtl="0" algn="l">
              <a:lnSpc>
                <a:spcPct val="120000"/>
              </a:lnSpc>
              <a:spcBef>
                <a:spcPts val="0"/>
              </a:spcBef>
              <a:spcAft>
                <a:spcPts val="0"/>
              </a:spcAft>
              <a:buSzPts val="1800"/>
              <a:buChar char="▪"/>
            </a:pPr>
            <a:r>
              <a:rPr lang="en-US"/>
              <a:t>World Wide Web.</a:t>
            </a:r>
            <a:endParaRPr/>
          </a:p>
          <a:p>
            <a:pPr indent="-342900" lvl="0" marL="346075" rtl="0" algn="just">
              <a:lnSpc>
                <a:spcPct val="120000"/>
              </a:lnSpc>
              <a:spcBef>
                <a:spcPts val="0"/>
              </a:spcBef>
              <a:spcAft>
                <a:spcPts val="0"/>
              </a:spcAft>
              <a:buSzPts val="1300"/>
              <a:buChar char="◆"/>
            </a:pPr>
            <a:r>
              <a:rPr lang="en-US"/>
              <a:t>HTTP Verbs</a:t>
            </a:r>
            <a:endParaRPr/>
          </a:p>
          <a:p>
            <a:pPr indent="-342900" lvl="1" marL="682625" rtl="0" algn="l">
              <a:lnSpc>
                <a:spcPct val="120000"/>
              </a:lnSpc>
              <a:spcBef>
                <a:spcPts val="0"/>
              </a:spcBef>
              <a:spcAft>
                <a:spcPts val="0"/>
              </a:spcAft>
              <a:buSzPts val="1800"/>
              <a:buChar char="▪"/>
            </a:pPr>
            <a:r>
              <a:rPr lang="en-US"/>
              <a:t>HEAD</a:t>
            </a:r>
            <a:endParaRPr/>
          </a:p>
          <a:p>
            <a:pPr indent="-342900" lvl="1" marL="682625" rtl="0" algn="l">
              <a:lnSpc>
                <a:spcPct val="120000"/>
              </a:lnSpc>
              <a:spcBef>
                <a:spcPts val="0"/>
              </a:spcBef>
              <a:spcAft>
                <a:spcPts val="0"/>
              </a:spcAft>
              <a:buSzPts val="1800"/>
              <a:buChar char="▪"/>
            </a:pPr>
            <a:r>
              <a:rPr lang="en-US"/>
              <a:t>GET</a:t>
            </a:r>
            <a:endParaRPr/>
          </a:p>
          <a:p>
            <a:pPr indent="-342900" lvl="1" marL="682625" rtl="0" algn="l">
              <a:lnSpc>
                <a:spcPct val="120000"/>
              </a:lnSpc>
              <a:spcBef>
                <a:spcPts val="0"/>
              </a:spcBef>
              <a:spcAft>
                <a:spcPts val="0"/>
              </a:spcAft>
              <a:buSzPts val="1800"/>
              <a:buChar char="▪"/>
            </a:pPr>
            <a:r>
              <a:rPr lang="en-US"/>
              <a:t>POST</a:t>
            </a:r>
            <a:endParaRPr/>
          </a:p>
          <a:p>
            <a:pPr indent="-342900" lvl="1" marL="682625" rtl="0" algn="l">
              <a:lnSpc>
                <a:spcPct val="120000"/>
              </a:lnSpc>
              <a:spcBef>
                <a:spcPts val="0"/>
              </a:spcBef>
              <a:spcAft>
                <a:spcPts val="0"/>
              </a:spcAft>
              <a:buSzPts val="1800"/>
              <a:buChar char="▪"/>
            </a:pPr>
            <a:r>
              <a:rPr lang="en-US"/>
              <a:t>PUT</a:t>
            </a:r>
            <a:endParaRPr/>
          </a:p>
          <a:p>
            <a:pPr indent="-342900" lvl="1" marL="682625" rtl="0" algn="l">
              <a:lnSpc>
                <a:spcPct val="120000"/>
              </a:lnSpc>
              <a:spcBef>
                <a:spcPts val="0"/>
              </a:spcBef>
              <a:spcAft>
                <a:spcPts val="0"/>
              </a:spcAft>
              <a:buSzPts val="1800"/>
              <a:buChar char="▪"/>
            </a:pPr>
            <a:r>
              <a:rPr lang="en-US"/>
              <a:t>DELETE</a:t>
            </a:r>
            <a:endParaRPr/>
          </a:p>
          <a:p>
            <a:pPr indent="-342900" lvl="1" marL="682625" rtl="0" algn="l">
              <a:lnSpc>
                <a:spcPct val="120000"/>
              </a:lnSpc>
              <a:spcBef>
                <a:spcPts val="0"/>
              </a:spcBef>
              <a:spcAft>
                <a:spcPts val="0"/>
              </a:spcAft>
              <a:buSzPts val="1800"/>
              <a:buChar char="▪"/>
            </a:pPr>
            <a:r>
              <a:rPr lang="en-US"/>
              <a:t>TRACE</a:t>
            </a:r>
            <a:endParaRPr/>
          </a:p>
          <a:p>
            <a:pPr indent="-342900" lvl="1" marL="682625" rtl="0" algn="l">
              <a:lnSpc>
                <a:spcPct val="120000"/>
              </a:lnSpc>
              <a:spcBef>
                <a:spcPts val="0"/>
              </a:spcBef>
              <a:spcAft>
                <a:spcPts val="0"/>
              </a:spcAft>
              <a:buSzPts val="1800"/>
              <a:buChar char="▪"/>
            </a:pPr>
            <a:r>
              <a:rPr lang="en-US"/>
              <a:t>OPTIONS</a:t>
            </a:r>
            <a:endParaRPr/>
          </a:p>
          <a:p>
            <a:pPr indent="-342900" lvl="1" marL="682625" rtl="0" algn="l">
              <a:lnSpc>
                <a:spcPct val="120000"/>
              </a:lnSpc>
              <a:spcBef>
                <a:spcPts val="0"/>
              </a:spcBef>
              <a:spcAft>
                <a:spcPts val="0"/>
              </a:spcAft>
              <a:buSzPts val="1800"/>
              <a:buChar char="▪"/>
            </a:pPr>
            <a:r>
              <a:rPr lang="en-US"/>
              <a:t>CONNECT</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p:txBody>
      </p:sp>
      <p:sp>
        <p:nvSpPr>
          <p:cNvPr id="48" name="Google Shape;48;p60"/>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grpSp>
        <p:nvGrpSpPr>
          <p:cNvPr id="49" name="Google Shape;49;p60"/>
          <p:cNvGrpSpPr/>
          <p:nvPr/>
        </p:nvGrpSpPr>
        <p:grpSpPr>
          <a:xfrm>
            <a:off x="3613809" y="2659226"/>
            <a:ext cx="8325586" cy="3160296"/>
            <a:chOff x="3937000" y="3962400"/>
            <a:chExt cx="5581650" cy="2075003"/>
          </a:xfrm>
        </p:grpSpPr>
        <p:sp>
          <p:nvSpPr>
            <p:cNvPr id="50" name="Google Shape;50;p60"/>
            <p:cNvSpPr txBox="1"/>
            <p:nvPr/>
          </p:nvSpPr>
          <p:spPr>
            <a:xfrm>
              <a:off x="3937000" y="4343400"/>
              <a:ext cx="1219200" cy="95408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Browser</a:t>
              </a:r>
              <a:endParaRPr/>
            </a:p>
          </p:txBody>
        </p:sp>
        <p:sp>
          <p:nvSpPr>
            <p:cNvPr id="51" name="Google Shape;51;p60"/>
            <p:cNvSpPr txBox="1"/>
            <p:nvPr/>
          </p:nvSpPr>
          <p:spPr>
            <a:xfrm>
              <a:off x="8128000" y="4343400"/>
              <a:ext cx="1390650" cy="914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Web Server</a:t>
              </a:r>
              <a:endParaRPr/>
            </a:p>
          </p:txBody>
        </p:sp>
        <p:cxnSp>
          <p:nvCxnSpPr>
            <p:cNvPr id="52" name="Google Shape;52;p60"/>
            <p:cNvCxnSpPr/>
            <p:nvPr/>
          </p:nvCxnSpPr>
          <p:spPr>
            <a:xfrm>
              <a:off x="5156200" y="4495800"/>
              <a:ext cx="2971800" cy="0"/>
            </a:xfrm>
            <a:prstGeom prst="straightConnector1">
              <a:avLst/>
            </a:prstGeom>
            <a:noFill/>
            <a:ln cap="flat" cmpd="sng" w="9525">
              <a:solidFill>
                <a:schemeClr val="dk1"/>
              </a:solidFill>
              <a:prstDash val="solid"/>
              <a:round/>
              <a:headEnd len="med" w="med" type="none"/>
              <a:tailEnd len="med" w="med" type="triangle"/>
            </a:ln>
          </p:spPr>
        </p:cxnSp>
        <p:sp>
          <p:nvSpPr>
            <p:cNvPr id="53" name="Google Shape;53;p60"/>
            <p:cNvSpPr txBox="1"/>
            <p:nvPr/>
          </p:nvSpPr>
          <p:spPr>
            <a:xfrm>
              <a:off x="5384800" y="3962400"/>
              <a:ext cx="2438400" cy="10082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GET /index.html HTTP/1.1</a:t>
              </a:r>
              <a:endParaRPr/>
            </a:p>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Host: www.university.edu</a:t>
              </a:r>
              <a:endParaRPr b="0" i="0" sz="2300" u="none" cap="none" strike="noStrike">
                <a:solidFill>
                  <a:srgbClr val="000000"/>
                </a:solidFill>
                <a:latin typeface="Arial"/>
                <a:ea typeface="Arial"/>
                <a:cs typeface="Arial"/>
                <a:sym typeface="Arial"/>
              </a:endParaRPr>
            </a:p>
          </p:txBody>
        </p:sp>
        <p:cxnSp>
          <p:nvCxnSpPr>
            <p:cNvPr id="54" name="Google Shape;54;p60"/>
            <p:cNvCxnSpPr/>
            <p:nvPr/>
          </p:nvCxnSpPr>
          <p:spPr>
            <a:xfrm rot="10800000">
              <a:off x="5156200" y="4953000"/>
              <a:ext cx="2971800" cy="0"/>
            </a:xfrm>
            <a:prstGeom prst="straightConnector1">
              <a:avLst/>
            </a:prstGeom>
            <a:noFill/>
            <a:ln cap="flat" cmpd="sng" w="9525">
              <a:solidFill>
                <a:schemeClr val="dk1"/>
              </a:solidFill>
              <a:prstDash val="solid"/>
              <a:round/>
              <a:headEnd len="med" w="med" type="none"/>
              <a:tailEnd len="med" w="med" type="triangle"/>
            </a:ln>
          </p:spPr>
        </p:cxnSp>
        <p:sp>
          <p:nvSpPr>
            <p:cNvPr id="55" name="Google Shape;55;p60"/>
            <p:cNvSpPr txBox="1"/>
            <p:nvPr/>
          </p:nvSpPr>
          <p:spPr>
            <a:xfrm>
              <a:off x="5537200" y="5029200"/>
              <a:ext cx="2538173" cy="10082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HTTP/1.1 200 OK</a:t>
              </a:r>
              <a:endParaRPr/>
            </a:p>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Content-Type: text/html</a:t>
              </a:r>
              <a:endParaRPr/>
            </a:p>
            <a:p>
              <a:pPr indent="0" lvl="0" marL="0" marR="0" rtl="0" algn="l">
                <a:lnSpc>
                  <a:spcPct val="100000"/>
                </a:lnSpc>
                <a:spcBef>
                  <a:spcPts val="0"/>
                </a:spcBef>
                <a:spcAft>
                  <a:spcPts val="0"/>
                </a:spcAft>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&lt;html&gt;&lt;head&gt;…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61"/>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HTTP Request-response format</a:t>
            </a:r>
            <a:endParaRPr/>
          </a:p>
        </p:txBody>
      </p:sp>
      <p:sp>
        <p:nvSpPr>
          <p:cNvPr id="61" name="Google Shape;61;p61"/>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rtl="0" algn="just">
              <a:lnSpc>
                <a:spcPct val="120000"/>
              </a:lnSpc>
              <a:spcBef>
                <a:spcPts val="0"/>
              </a:spcBef>
              <a:spcAft>
                <a:spcPts val="0"/>
              </a:spcAft>
              <a:buSzPts val="1300"/>
              <a:buChar char="◆"/>
            </a:pPr>
            <a:r>
              <a:rPr lang="en-US"/>
              <a:t>Request consists of</a:t>
            </a:r>
            <a:endParaRPr/>
          </a:p>
          <a:p>
            <a:pPr indent="-342900" lvl="1" marL="682625" rtl="0" algn="l">
              <a:lnSpc>
                <a:spcPct val="120000"/>
              </a:lnSpc>
              <a:spcBef>
                <a:spcPts val="0"/>
              </a:spcBef>
              <a:spcAft>
                <a:spcPts val="0"/>
              </a:spcAft>
              <a:buSzPts val="1800"/>
              <a:buChar char="▪"/>
            </a:pPr>
            <a:r>
              <a:rPr lang="en-US"/>
              <a:t>Request line, such as </a:t>
            </a:r>
            <a:r>
              <a:rPr lang="en-US">
                <a:latin typeface="Courier New"/>
                <a:ea typeface="Courier New"/>
                <a:cs typeface="Courier New"/>
                <a:sym typeface="Courier New"/>
              </a:rPr>
              <a:t>GET /images/logo.gif HTTP/1.1</a:t>
            </a:r>
            <a:r>
              <a:rPr lang="en-US"/>
              <a:t>, which requests a resource called </a:t>
            </a:r>
            <a:r>
              <a:rPr lang="en-US">
                <a:latin typeface="Courier New"/>
                <a:ea typeface="Courier New"/>
                <a:cs typeface="Courier New"/>
                <a:sym typeface="Courier New"/>
              </a:rPr>
              <a:t>/images/logo.gif </a:t>
            </a:r>
            <a:r>
              <a:rPr lang="en-US"/>
              <a:t>from server.</a:t>
            </a:r>
            <a:endParaRPr/>
          </a:p>
          <a:p>
            <a:pPr indent="-342900" lvl="1" marL="682625" rtl="0" algn="l">
              <a:lnSpc>
                <a:spcPct val="120000"/>
              </a:lnSpc>
              <a:spcBef>
                <a:spcPts val="0"/>
              </a:spcBef>
              <a:spcAft>
                <a:spcPts val="0"/>
              </a:spcAft>
              <a:buSzPts val="1800"/>
              <a:buChar char="▪"/>
            </a:pPr>
            <a:r>
              <a:rPr lang="en-US"/>
              <a:t>Headers, such as </a:t>
            </a:r>
            <a:r>
              <a:rPr lang="en-US">
                <a:latin typeface="Courier New"/>
                <a:ea typeface="Courier New"/>
                <a:cs typeface="Courier New"/>
                <a:sym typeface="Courier New"/>
              </a:rPr>
              <a:t>Accept-Language: en</a:t>
            </a:r>
            <a:endParaRPr>
              <a:latin typeface="Courier New"/>
              <a:ea typeface="Courier New"/>
              <a:cs typeface="Courier New"/>
              <a:sym typeface="Courier New"/>
            </a:endParaRPr>
          </a:p>
          <a:p>
            <a:pPr indent="-342900" lvl="1" marL="682625" rtl="0" algn="l">
              <a:lnSpc>
                <a:spcPct val="120000"/>
              </a:lnSpc>
              <a:spcBef>
                <a:spcPts val="0"/>
              </a:spcBef>
              <a:spcAft>
                <a:spcPts val="0"/>
              </a:spcAft>
              <a:buSzPts val="1800"/>
              <a:buChar char="▪"/>
            </a:pPr>
            <a:r>
              <a:rPr lang="en-US"/>
              <a:t>An empty line</a:t>
            </a:r>
            <a:endParaRPr/>
          </a:p>
          <a:p>
            <a:pPr indent="-342900" lvl="1" marL="682625" rtl="0" algn="l">
              <a:lnSpc>
                <a:spcPct val="120000"/>
              </a:lnSpc>
              <a:spcBef>
                <a:spcPts val="0"/>
              </a:spcBef>
              <a:spcAft>
                <a:spcPts val="0"/>
              </a:spcAft>
              <a:buSzPts val="1800"/>
              <a:buChar char="▪"/>
            </a:pPr>
            <a:r>
              <a:rPr lang="en-US"/>
              <a:t>An optional message body</a:t>
            </a:r>
            <a:endParaRPr/>
          </a:p>
          <a:p>
            <a:pPr indent="-342900" lvl="0" marL="346075" rtl="0" algn="just">
              <a:lnSpc>
                <a:spcPct val="120000"/>
              </a:lnSpc>
              <a:spcBef>
                <a:spcPts val="0"/>
              </a:spcBef>
              <a:spcAft>
                <a:spcPts val="0"/>
              </a:spcAft>
              <a:buSzPts val="1300"/>
              <a:buChar char="◆"/>
            </a:pPr>
            <a:r>
              <a:rPr lang="en-US"/>
              <a:t>Response consists of</a:t>
            </a:r>
            <a:endParaRPr/>
          </a:p>
          <a:p>
            <a:pPr indent="-342900" lvl="1" marL="682625" rtl="0" algn="l">
              <a:lnSpc>
                <a:spcPct val="120000"/>
              </a:lnSpc>
              <a:spcBef>
                <a:spcPts val="0"/>
              </a:spcBef>
              <a:spcAft>
                <a:spcPts val="0"/>
              </a:spcAft>
              <a:buSzPts val="1800"/>
              <a:buChar char="▪"/>
            </a:pPr>
            <a:r>
              <a:rPr lang="en-US"/>
              <a:t>Status line which includes </a:t>
            </a:r>
            <a:r>
              <a:rPr lang="en-US">
                <a:latin typeface="Courier New"/>
                <a:ea typeface="Courier New"/>
                <a:cs typeface="Courier New"/>
                <a:sym typeface="Courier New"/>
              </a:rPr>
              <a:t>numeric status code </a:t>
            </a:r>
            <a:r>
              <a:rPr lang="en-US"/>
              <a:t>and </a:t>
            </a:r>
            <a:r>
              <a:rPr lang="en-US">
                <a:latin typeface="Courier New"/>
                <a:ea typeface="Courier New"/>
                <a:cs typeface="Courier New"/>
                <a:sym typeface="Courier New"/>
              </a:rPr>
              <a:t>textual reason phrase</a:t>
            </a:r>
            <a:endParaRPr/>
          </a:p>
          <a:p>
            <a:pPr indent="-342900" lvl="1" marL="682625" rtl="0" algn="l">
              <a:lnSpc>
                <a:spcPct val="120000"/>
              </a:lnSpc>
              <a:spcBef>
                <a:spcPts val="0"/>
              </a:spcBef>
              <a:spcAft>
                <a:spcPts val="0"/>
              </a:spcAft>
              <a:buSzPts val="1800"/>
              <a:buChar char="▪"/>
            </a:pPr>
            <a:r>
              <a:rPr lang="en-US"/>
              <a:t>Response headers</a:t>
            </a:r>
            <a:endParaRPr/>
          </a:p>
          <a:p>
            <a:pPr indent="-342900" lvl="1" marL="682625" rtl="0" algn="l">
              <a:lnSpc>
                <a:spcPct val="120000"/>
              </a:lnSpc>
              <a:spcBef>
                <a:spcPts val="0"/>
              </a:spcBef>
              <a:spcAft>
                <a:spcPts val="0"/>
              </a:spcAft>
              <a:buSzPts val="1800"/>
              <a:buChar char="▪"/>
            </a:pPr>
            <a:r>
              <a:rPr lang="en-US"/>
              <a:t>An empty line</a:t>
            </a:r>
            <a:endParaRPr/>
          </a:p>
          <a:p>
            <a:pPr indent="-342900" lvl="1" marL="682625" rtl="0" algn="l">
              <a:lnSpc>
                <a:spcPct val="120000"/>
              </a:lnSpc>
              <a:spcBef>
                <a:spcPts val="0"/>
              </a:spcBef>
              <a:spcAft>
                <a:spcPts val="0"/>
              </a:spcAft>
              <a:buSzPts val="1800"/>
              <a:buChar char="▪"/>
            </a:pPr>
            <a:r>
              <a:rPr lang="en-US"/>
              <a:t>The requested content</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p:txBody>
      </p:sp>
      <p:sp>
        <p:nvSpPr>
          <p:cNvPr id="62" name="Google Shape;62;p61"/>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62"/>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HTTP Request Components</a:t>
            </a:r>
            <a:endParaRPr/>
          </a:p>
        </p:txBody>
      </p:sp>
      <p:sp>
        <p:nvSpPr>
          <p:cNvPr id="68" name="Google Shape;68;p62"/>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marR="0" rtl="0" algn="just">
              <a:lnSpc>
                <a:spcPct val="110000"/>
              </a:lnSpc>
              <a:spcBef>
                <a:spcPts val="0"/>
              </a:spcBef>
              <a:spcAft>
                <a:spcPts val="0"/>
              </a:spcAft>
              <a:buClr>
                <a:srgbClr val="973735"/>
              </a:buClr>
              <a:buSzPts val="1300"/>
              <a:buFont typeface="Noto Sans Symbols"/>
              <a:buChar char="◆"/>
            </a:pPr>
            <a:r>
              <a:rPr b="1" lang="en-US"/>
              <a:t>URL</a:t>
            </a:r>
            <a:r>
              <a:rPr lang="en-US"/>
              <a:t>: Each Request must have a unique URL</a:t>
            </a:r>
            <a:endParaRPr/>
          </a:p>
          <a:p>
            <a:pPr indent="-342900" lvl="0" marL="346075" marR="0" rtl="0" algn="just">
              <a:lnSpc>
                <a:spcPct val="110000"/>
              </a:lnSpc>
              <a:spcBef>
                <a:spcPts val="0"/>
              </a:spcBef>
              <a:spcAft>
                <a:spcPts val="0"/>
              </a:spcAft>
              <a:buClr>
                <a:srgbClr val="973735"/>
              </a:buClr>
              <a:buSzPts val="1300"/>
              <a:buFont typeface="Noto Sans Symbols"/>
              <a:buChar char="◆"/>
            </a:pPr>
            <a:r>
              <a:rPr b="1" lang="en-US"/>
              <a:t>Verb (Method):</a:t>
            </a:r>
            <a:r>
              <a:rPr lang="en-US"/>
              <a:t> Each Request must have an HTTP Verb.</a:t>
            </a:r>
            <a:endParaRPr/>
          </a:p>
          <a:p>
            <a:pPr indent="-342900" lvl="0" marL="346075" marR="0" rtl="0" algn="just">
              <a:lnSpc>
                <a:spcPct val="110000"/>
              </a:lnSpc>
              <a:spcBef>
                <a:spcPts val="0"/>
              </a:spcBef>
              <a:spcAft>
                <a:spcPts val="0"/>
              </a:spcAft>
              <a:buClr>
                <a:srgbClr val="973735"/>
              </a:buClr>
              <a:buSzPts val="1300"/>
              <a:buFont typeface="Noto Sans Symbols"/>
              <a:buChar char="◆"/>
            </a:pPr>
            <a:r>
              <a:rPr b="1" lang="en-US"/>
              <a:t>Header(s):</a:t>
            </a:r>
            <a:r>
              <a:rPr lang="en-US"/>
              <a:t> Each Request can contain one or more Headers.</a:t>
            </a:r>
            <a:endParaRPr/>
          </a:p>
          <a:p>
            <a:pPr indent="-342900" lvl="0" marL="346075" marR="0" rtl="0" algn="just">
              <a:lnSpc>
                <a:spcPct val="110000"/>
              </a:lnSpc>
              <a:spcBef>
                <a:spcPts val="0"/>
              </a:spcBef>
              <a:spcAft>
                <a:spcPts val="0"/>
              </a:spcAft>
              <a:buClr>
                <a:srgbClr val="973735"/>
              </a:buClr>
              <a:buSzPts val="1300"/>
              <a:buFont typeface="Noto Sans Symbols"/>
              <a:buChar char="◆"/>
            </a:pPr>
            <a:r>
              <a:rPr b="1" lang="en-US"/>
              <a:t>Body</a:t>
            </a:r>
            <a:r>
              <a:rPr lang="en-US"/>
              <a:t>: Each request can have a body. The body contains the data that we want to send to the server.</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p:txBody>
      </p:sp>
      <p:sp>
        <p:nvSpPr>
          <p:cNvPr id="69" name="Google Shape;69;p62"/>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70" name="Google Shape;70;p62"/>
          <p:cNvPicPr preferRelativeResize="0"/>
          <p:nvPr/>
        </p:nvPicPr>
        <p:blipFill rotWithShape="1">
          <a:blip r:embed="rId3">
            <a:alphaModFix/>
          </a:blip>
          <a:srcRect b="0" l="0" r="0" t="0"/>
          <a:stretch/>
        </p:blipFill>
        <p:spPr>
          <a:xfrm>
            <a:off x="1965434" y="3458643"/>
            <a:ext cx="9007956" cy="30026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3"/>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HTTP Response Components</a:t>
            </a:r>
            <a:endParaRPr/>
          </a:p>
        </p:txBody>
      </p:sp>
      <p:sp>
        <p:nvSpPr>
          <p:cNvPr id="76" name="Google Shape;76;p63"/>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marR="0" rtl="0" algn="just">
              <a:lnSpc>
                <a:spcPct val="110000"/>
              </a:lnSpc>
              <a:spcBef>
                <a:spcPts val="0"/>
              </a:spcBef>
              <a:spcAft>
                <a:spcPts val="0"/>
              </a:spcAft>
              <a:buClr>
                <a:srgbClr val="973735"/>
              </a:buClr>
              <a:buSzPts val="1300"/>
              <a:buFont typeface="Noto Sans Symbols"/>
              <a:buChar char="◆"/>
            </a:pPr>
            <a:r>
              <a:rPr b="1" lang="en-US"/>
              <a:t>HTTP Status Code:</a:t>
            </a:r>
            <a:r>
              <a:rPr lang="en-US"/>
              <a:t> It must have a Status Code.</a:t>
            </a:r>
            <a:endParaRPr/>
          </a:p>
          <a:p>
            <a:pPr indent="-342900" lvl="0" marL="346075" marR="0" rtl="0" algn="just">
              <a:lnSpc>
                <a:spcPct val="110000"/>
              </a:lnSpc>
              <a:spcBef>
                <a:spcPts val="0"/>
              </a:spcBef>
              <a:spcAft>
                <a:spcPts val="0"/>
              </a:spcAft>
              <a:buClr>
                <a:srgbClr val="973735"/>
              </a:buClr>
              <a:buSzPts val="1300"/>
              <a:buFont typeface="Noto Sans Symbols"/>
              <a:buChar char="◆"/>
            </a:pPr>
            <a:r>
              <a:rPr b="1" lang="en-US"/>
              <a:t>Response Headers:</a:t>
            </a:r>
            <a:r>
              <a:rPr lang="en-US"/>
              <a:t> It can have one or more response headers.</a:t>
            </a:r>
            <a:endParaRPr/>
          </a:p>
          <a:p>
            <a:pPr indent="-342900" lvl="0" marL="346075" marR="0" rtl="0" algn="just">
              <a:lnSpc>
                <a:spcPct val="110000"/>
              </a:lnSpc>
              <a:spcBef>
                <a:spcPts val="0"/>
              </a:spcBef>
              <a:spcAft>
                <a:spcPts val="0"/>
              </a:spcAft>
              <a:buClr>
                <a:srgbClr val="973735"/>
              </a:buClr>
              <a:buSzPts val="1300"/>
              <a:buFont typeface="Noto Sans Symbols"/>
              <a:buChar char="◆"/>
            </a:pPr>
            <a:r>
              <a:rPr b="1" lang="en-US"/>
              <a:t>Data</a:t>
            </a:r>
            <a:r>
              <a:rPr lang="en-US"/>
              <a:t>: Response can have data i.e. return to the client.</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p:txBody>
      </p:sp>
      <p:sp>
        <p:nvSpPr>
          <p:cNvPr id="77" name="Google Shape;77;p63"/>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78" name="Google Shape;78;p63"/>
          <p:cNvPicPr preferRelativeResize="0"/>
          <p:nvPr/>
        </p:nvPicPr>
        <p:blipFill rotWithShape="1">
          <a:blip r:embed="rId3">
            <a:alphaModFix/>
          </a:blip>
          <a:srcRect b="0" l="0" r="0" t="0"/>
          <a:stretch/>
        </p:blipFill>
        <p:spPr>
          <a:xfrm>
            <a:off x="1728787" y="2830403"/>
            <a:ext cx="9327940" cy="2939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4"/>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HTTP Status Codes</a:t>
            </a:r>
            <a:endParaRPr/>
          </a:p>
        </p:txBody>
      </p:sp>
      <p:sp>
        <p:nvSpPr>
          <p:cNvPr id="84" name="Google Shape;84;p64"/>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marR="0" rtl="0" algn="just">
              <a:lnSpc>
                <a:spcPct val="110000"/>
              </a:lnSpc>
              <a:spcBef>
                <a:spcPts val="0"/>
              </a:spcBef>
              <a:spcAft>
                <a:spcPts val="0"/>
              </a:spcAft>
              <a:buClr>
                <a:srgbClr val="973735"/>
              </a:buClr>
              <a:buSzPts val="1300"/>
              <a:buFont typeface="Noto Sans Symbols"/>
              <a:buChar char="◆"/>
            </a:pPr>
            <a:r>
              <a:rPr lang="en-US"/>
              <a:t>The Status code is issued from the server and they give information about the response. </a:t>
            </a:r>
            <a:endParaRPr/>
          </a:p>
          <a:p>
            <a:pPr indent="-342900" lvl="0" marL="346075" marR="0" rtl="0" algn="just">
              <a:lnSpc>
                <a:spcPct val="110000"/>
              </a:lnSpc>
              <a:spcBef>
                <a:spcPts val="0"/>
              </a:spcBef>
              <a:spcAft>
                <a:spcPts val="0"/>
              </a:spcAft>
              <a:buClr>
                <a:srgbClr val="973735"/>
              </a:buClr>
              <a:buSzPts val="1300"/>
              <a:buFont typeface="Noto Sans Symbols"/>
              <a:buChar char="◆"/>
            </a:pPr>
            <a:r>
              <a:rPr b="1" lang="en-US"/>
              <a:t>1XX</a:t>
            </a:r>
            <a:r>
              <a:rPr lang="en-US"/>
              <a:t>: Informational Response </a:t>
            </a:r>
            <a:endParaRPr/>
          </a:p>
          <a:p>
            <a:pPr indent="-342900" lvl="0" marL="346075" marR="0" rtl="0" algn="just">
              <a:lnSpc>
                <a:spcPct val="110000"/>
              </a:lnSpc>
              <a:spcBef>
                <a:spcPts val="0"/>
              </a:spcBef>
              <a:spcAft>
                <a:spcPts val="0"/>
              </a:spcAft>
              <a:buClr>
                <a:srgbClr val="973735"/>
              </a:buClr>
              <a:buSzPts val="1300"/>
              <a:buFont typeface="Noto Sans Symbols"/>
              <a:buChar char="◆"/>
            </a:pPr>
            <a:r>
              <a:rPr b="1" lang="en-US"/>
              <a:t>2XX</a:t>
            </a:r>
            <a:r>
              <a:rPr lang="en-US"/>
              <a:t>: Successful, whenever you get 2XX as the response code, it means the request is successful. </a:t>
            </a:r>
            <a:endParaRPr/>
          </a:p>
          <a:p>
            <a:pPr indent="-342900" lvl="0" marL="346075" marR="0" rtl="0" algn="just">
              <a:lnSpc>
                <a:spcPct val="110000"/>
              </a:lnSpc>
              <a:spcBef>
                <a:spcPts val="0"/>
              </a:spcBef>
              <a:spcAft>
                <a:spcPts val="0"/>
              </a:spcAft>
              <a:buClr>
                <a:srgbClr val="973735"/>
              </a:buClr>
              <a:buSzPts val="1300"/>
              <a:buFont typeface="Noto Sans Symbols"/>
              <a:buChar char="◆"/>
            </a:pPr>
            <a:r>
              <a:rPr b="1" lang="en-US"/>
              <a:t>3XX</a:t>
            </a:r>
            <a:r>
              <a:rPr lang="en-US"/>
              <a:t>: Redirection, whenever you get 3XX as the response code, it means it is re-directional i.e. some re-directional is happening on the server. </a:t>
            </a:r>
            <a:endParaRPr/>
          </a:p>
          <a:p>
            <a:pPr indent="-342900" lvl="0" marL="346075" marR="0" rtl="0" algn="just">
              <a:lnSpc>
                <a:spcPct val="110000"/>
              </a:lnSpc>
              <a:spcBef>
                <a:spcPts val="0"/>
              </a:spcBef>
              <a:spcAft>
                <a:spcPts val="0"/>
              </a:spcAft>
              <a:buClr>
                <a:srgbClr val="973735"/>
              </a:buClr>
              <a:buSzPts val="1300"/>
              <a:buFont typeface="Noto Sans Symbols"/>
              <a:buChar char="◆"/>
            </a:pPr>
            <a:r>
              <a:rPr b="1" lang="en-US"/>
              <a:t>4XX</a:t>
            </a:r>
            <a:r>
              <a:rPr lang="en-US"/>
              <a:t>: Client Error, whenever you get 4XX as the response code, it means there is some problem with your request. </a:t>
            </a:r>
            <a:endParaRPr/>
          </a:p>
          <a:p>
            <a:pPr indent="-342900" lvl="0" marL="346075" marR="0" rtl="0" algn="just">
              <a:lnSpc>
                <a:spcPct val="110000"/>
              </a:lnSpc>
              <a:spcBef>
                <a:spcPts val="0"/>
              </a:spcBef>
              <a:spcAft>
                <a:spcPts val="0"/>
              </a:spcAft>
              <a:buClr>
                <a:srgbClr val="973735"/>
              </a:buClr>
              <a:buSzPts val="1300"/>
              <a:buFont typeface="Noto Sans Symbols"/>
              <a:buChar char="◆"/>
            </a:pPr>
            <a:r>
              <a:rPr b="1" lang="en-US"/>
              <a:t>5XX</a:t>
            </a:r>
            <a:r>
              <a:rPr lang="en-US"/>
              <a:t>: Server Error. Whenever you get 5XX as the response code, it means there is some problem in the server. </a:t>
            </a:r>
            <a:endParaRPr/>
          </a:p>
        </p:txBody>
      </p:sp>
      <p:sp>
        <p:nvSpPr>
          <p:cNvPr id="85" name="Google Shape;85;p64"/>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5"/>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REST</a:t>
            </a:r>
            <a:endParaRPr/>
          </a:p>
        </p:txBody>
      </p:sp>
      <p:sp>
        <p:nvSpPr>
          <p:cNvPr id="91" name="Google Shape;91;p65"/>
          <p:cNvSpPr txBox="1"/>
          <p:nvPr>
            <p:ph idx="1" type="body"/>
          </p:nvPr>
        </p:nvSpPr>
        <p:spPr>
          <a:xfrm>
            <a:off x="0" y="1328286"/>
            <a:ext cx="12192000" cy="5113603"/>
          </a:xfrm>
          <a:prstGeom prst="rect">
            <a:avLst/>
          </a:prstGeom>
          <a:noFill/>
          <a:ln>
            <a:noFill/>
          </a:ln>
        </p:spPr>
        <p:txBody>
          <a:bodyPr anchorCtr="0" anchor="t" bIns="45700" lIns="91425" spcFirstLastPara="1" rIns="91425" wrap="square" tIns="45700">
            <a:normAutofit/>
          </a:bodyPr>
          <a:lstStyle/>
          <a:p>
            <a:pPr indent="-342900" lvl="0" marL="346075" rtl="0" algn="just">
              <a:lnSpc>
                <a:spcPct val="120000"/>
              </a:lnSpc>
              <a:spcBef>
                <a:spcPts val="0"/>
              </a:spcBef>
              <a:spcAft>
                <a:spcPts val="0"/>
              </a:spcAft>
              <a:buSzPts val="1300"/>
              <a:buChar char="◆"/>
            </a:pPr>
            <a:r>
              <a:rPr lang="en-US"/>
              <a:t>REST stands for Representational State Transfer</a:t>
            </a:r>
            <a:endParaRPr/>
          </a:p>
          <a:p>
            <a:pPr indent="-342900" lvl="0" marL="346075" rtl="0" algn="just">
              <a:lnSpc>
                <a:spcPct val="120000"/>
              </a:lnSpc>
              <a:spcBef>
                <a:spcPts val="0"/>
              </a:spcBef>
              <a:spcAft>
                <a:spcPts val="0"/>
              </a:spcAft>
              <a:buSzPts val="1300"/>
              <a:buChar char="◆"/>
            </a:pPr>
            <a:r>
              <a:rPr lang="en-US"/>
              <a:t>It is an architectural pattern for developing web services as opposed to a specification</a:t>
            </a:r>
            <a:endParaRPr/>
          </a:p>
          <a:p>
            <a:pPr indent="-342900" lvl="0" marL="346075" rtl="0" algn="just">
              <a:lnSpc>
                <a:spcPct val="120000"/>
              </a:lnSpc>
              <a:spcBef>
                <a:spcPts val="0"/>
              </a:spcBef>
              <a:spcAft>
                <a:spcPts val="0"/>
              </a:spcAft>
              <a:buSzPts val="1300"/>
              <a:buChar char="◆"/>
            </a:pPr>
            <a:r>
              <a:rPr lang="en-US"/>
              <a:t>REST web services communicate over the HTTP specification, using HTTP vocabulary</a:t>
            </a:r>
            <a:endParaRPr/>
          </a:p>
          <a:p>
            <a:pPr indent="-342900" lvl="1" marL="682625" rtl="0" algn="l">
              <a:lnSpc>
                <a:spcPct val="120000"/>
              </a:lnSpc>
              <a:spcBef>
                <a:spcPts val="0"/>
              </a:spcBef>
              <a:spcAft>
                <a:spcPts val="0"/>
              </a:spcAft>
              <a:buSzPts val="1800"/>
              <a:buChar char="▪"/>
            </a:pPr>
            <a:r>
              <a:rPr lang="en-US"/>
              <a:t>Methods (GET, POST, etc.)</a:t>
            </a:r>
            <a:endParaRPr/>
          </a:p>
          <a:p>
            <a:pPr indent="-342900" lvl="1" marL="682625" rtl="0" algn="l">
              <a:lnSpc>
                <a:spcPct val="120000"/>
              </a:lnSpc>
              <a:spcBef>
                <a:spcPts val="0"/>
              </a:spcBef>
              <a:spcAft>
                <a:spcPts val="0"/>
              </a:spcAft>
              <a:buSzPts val="1800"/>
              <a:buChar char="▪"/>
            </a:pPr>
            <a:r>
              <a:rPr lang="en-US"/>
              <a:t>HTTP URI syntax (paths, parameters, etc.)</a:t>
            </a:r>
            <a:endParaRPr/>
          </a:p>
          <a:p>
            <a:pPr indent="-342900" lvl="1" marL="682625" rtl="0" algn="l">
              <a:lnSpc>
                <a:spcPct val="120000"/>
              </a:lnSpc>
              <a:spcBef>
                <a:spcPts val="0"/>
              </a:spcBef>
              <a:spcAft>
                <a:spcPts val="0"/>
              </a:spcAft>
              <a:buSzPts val="1800"/>
              <a:buChar char="▪"/>
            </a:pPr>
            <a:r>
              <a:rPr lang="en-US"/>
              <a:t>HTTP Response codes.</a:t>
            </a:r>
            <a:endParaRPr/>
          </a:p>
          <a:p>
            <a:pPr indent="-342900" lvl="1" marL="682625" rtl="0" algn="l">
              <a:lnSpc>
                <a:spcPct val="120000"/>
              </a:lnSpc>
              <a:spcBef>
                <a:spcPts val="0"/>
              </a:spcBef>
              <a:spcAft>
                <a:spcPts val="0"/>
              </a:spcAft>
              <a:buSzPts val="1800"/>
              <a:buChar char="▪"/>
            </a:pPr>
            <a:r>
              <a:rPr lang="en-US"/>
              <a:t>Media types (xml, json, html, plain text, etc)</a:t>
            </a:r>
            <a:endParaRPr/>
          </a:p>
          <a:p>
            <a:pPr indent="-260350" lvl="0" marL="346075" marR="0" rtl="0" algn="just">
              <a:lnSpc>
                <a:spcPct val="110000"/>
              </a:lnSpc>
              <a:spcBef>
                <a:spcPts val="0"/>
              </a:spcBef>
              <a:spcAft>
                <a:spcPts val="0"/>
              </a:spcAft>
              <a:buClr>
                <a:srgbClr val="973735"/>
              </a:buClr>
              <a:buSzPts val="1300"/>
              <a:buFont typeface="Noto Sans Symbols"/>
              <a:buNone/>
            </a:pPr>
            <a:r>
              <a:t/>
            </a:r>
            <a:endParaRPr/>
          </a:p>
        </p:txBody>
      </p:sp>
      <p:sp>
        <p:nvSpPr>
          <p:cNvPr id="92" name="Google Shape;92;p65"/>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6"/>
          <p:cNvSpPr txBox="1"/>
          <p:nvPr>
            <p:ph type="title"/>
          </p:nvPr>
        </p:nvSpPr>
        <p:spPr>
          <a:xfrm>
            <a:off x="328060" y="678148"/>
            <a:ext cx="11863940" cy="650138"/>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Major REST principles - 1</a:t>
            </a:r>
            <a:endParaRPr/>
          </a:p>
        </p:txBody>
      </p:sp>
      <p:sp>
        <p:nvSpPr>
          <p:cNvPr id="98" name="Google Shape;98;p66"/>
          <p:cNvSpPr txBox="1"/>
          <p:nvPr>
            <p:ph idx="1" type="body"/>
          </p:nvPr>
        </p:nvSpPr>
        <p:spPr>
          <a:xfrm>
            <a:off x="0" y="1328285"/>
            <a:ext cx="12192000" cy="5517539"/>
          </a:xfrm>
          <a:prstGeom prst="rect">
            <a:avLst/>
          </a:prstGeom>
          <a:noFill/>
          <a:ln>
            <a:noFill/>
          </a:ln>
        </p:spPr>
        <p:txBody>
          <a:bodyPr anchorCtr="0" anchor="t" bIns="45700" lIns="91425" spcFirstLastPara="1" rIns="91425" wrap="square" tIns="45700">
            <a:normAutofit/>
          </a:bodyPr>
          <a:lstStyle/>
          <a:p>
            <a:pPr indent="-342900" lvl="0" marL="346075" rtl="0" algn="just">
              <a:lnSpc>
                <a:spcPct val="120000"/>
              </a:lnSpc>
              <a:spcBef>
                <a:spcPts val="0"/>
              </a:spcBef>
              <a:spcAft>
                <a:spcPts val="0"/>
              </a:spcAft>
              <a:buSzPts val="1300"/>
              <a:buChar char="◆"/>
            </a:pPr>
            <a:r>
              <a:rPr lang="en-US"/>
              <a:t>Information is organized in the form of resources</a:t>
            </a:r>
            <a:endParaRPr/>
          </a:p>
          <a:p>
            <a:pPr indent="-342900" lvl="1" marL="682625" rtl="0" algn="l">
              <a:lnSpc>
                <a:spcPct val="120000"/>
              </a:lnSpc>
              <a:spcBef>
                <a:spcPts val="0"/>
              </a:spcBef>
              <a:spcAft>
                <a:spcPts val="0"/>
              </a:spcAft>
              <a:buSzPts val="1800"/>
              <a:buChar char="▪"/>
            </a:pPr>
            <a:r>
              <a:rPr lang="en-US"/>
              <a:t>Sources of specific information,</a:t>
            </a:r>
            <a:endParaRPr/>
          </a:p>
          <a:p>
            <a:pPr indent="-342900" lvl="1" marL="682625" rtl="0" algn="l">
              <a:lnSpc>
                <a:spcPct val="120000"/>
              </a:lnSpc>
              <a:spcBef>
                <a:spcPts val="0"/>
              </a:spcBef>
              <a:spcAft>
                <a:spcPts val="0"/>
              </a:spcAft>
              <a:buSzPts val="1800"/>
              <a:buChar char="▪"/>
            </a:pPr>
            <a:r>
              <a:rPr lang="en-US"/>
              <a:t>Referenced with a global identifier (e.g., a URI in HTTP).</a:t>
            </a:r>
            <a:endParaRPr/>
          </a:p>
          <a:p>
            <a:pPr indent="-228600" lvl="1" marL="682625" rtl="0" algn="l">
              <a:lnSpc>
                <a:spcPct val="120000"/>
              </a:lnSpc>
              <a:spcBef>
                <a:spcPts val="0"/>
              </a:spcBef>
              <a:spcAft>
                <a:spcPts val="0"/>
              </a:spcAft>
              <a:buSzPts val="1800"/>
              <a:buNone/>
            </a:pPr>
            <a:r>
              <a:t/>
            </a:r>
            <a:endParaRPr/>
          </a:p>
          <a:p>
            <a:pPr indent="-342900" lvl="0" marL="346075" rtl="0" algn="just">
              <a:lnSpc>
                <a:spcPct val="120000"/>
              </a:lnSpc>
              <a:spcBef>
                <a:spcPts val="0"/>
              </a:spcBef>
              <a:spcAft>
                <a:spcPts val="0"/>
              </a:spcAft>
              <a:buSzPts val="1300"/>
              <a:buChar char="◆"/>
            </a:pPr>
            <a:r>
              <a:rPr lang="en-US"/>
              <a:t>Components of the network (user agents and origin servers) communicate via a standardized interface (e.g., HTTP)</a:t>
            </a:r>
            <a:endParaRPr/>
          </a:p>
          <a:p>
            <a:pPr indent="-342900" lvl="1" marL="682625" rtl="0" algn="l">
              <a:lnSpc>
                <a:spcPct val="120000"/>
              </a:lnSpc>
              <a:spcBef>
                <a:spcPts val="0"/>
              </a:spcBef>
              <a:spcAft>
                <a:spcPts val="0"/>
              </a:spcAft>
              <a:buSzPts val="1800"/>
              <a:buChar char="▪"/>
            </a:pPr>
            <a:r>
              <a:rPr lang="en-US"/>
              <a:t>exchange representations of these resources (the actual documents conveying the information).</a:t>
            </a:r>
            <a:endParaRPr/>
          </a:p>
          <a:p>
            <a:pPr indent="0" lvl="0" marL="3175" rtl="0" algn="just">
              <a:lnSpc>
                <a:spcPct val="110000"/>
              </a:lnSpc>
              <a:spcBef>
                <a:spcPts val="0"/>
              </a:spcBef>
              <a:spcAft>
                <a:spcPts val="0"/>
              </a:spcAft>
              <a:buSzPts val="1300"/>
              <a:buNone/>
            </a:pPr>
            <a:r>
              <a:t/>
            </a:r>
            <a:endParaRPr/>
          </a:p>
        </p:txBody>
      </p:sp>
      <p:sp>
        <p:nvSpPr>
          <p:cNvPr id="99" name="Google Shape;99;p66"/>
          <p:cNvSpPr txBox="1"/>
          <p:nvPr>
            <p:ph idx="12" type="sldNum"/>
          </p:nvPr>
        </p:nvSpPr>
        <p:spPr>
          <a:xfrm>
            <a:off x="9196195"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Thanh Van</dc:creator>
</cp:coreProperties>
</file>