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5"/>
  </p:notesMasterIdLst>
  <p:sldIdLst>
    <p:sldId id="256" r:id="rId2"/>
    <p:sldId id="302" r:id="rId3"/>
    <p:sldId id="356" r:id="rId4"/>
    <p:sldId id="357" r:id="rId5"/>
    <p:sldId id="304" r:id="rId6"/>
    <p:sldId id="305" r:id="rId7"/>
    <p:sldId id="306" r:id="rId8"/>
    <p:sldId id="362" r:id="rId9"/>
    <p:sldId id="307" r:id="rId10"/>
    <p:sldId id="308" r:id="rId11"/>
    <p:sldId id="323" r:id="rId12"/>
    <p:sldId id="324" r:id="rId13"/>
    <p:sldId id="325" r:id="rId14"/>
    <p:sldId id="326" r:id="rId15"/>
    <p:sldId id="327" r:id="rId16"/>
    <p:sldId id="328" r:id="rId17"/>
    <p:sldId id="332" r:id="rId18"/>
    <p:sldId id="359" r:id="rId19"/>
    <p:sldId id="360" r:id="rId20"/>
    <p:sldId id="329" r:id="rId21"/>
    <p:sldId id="330" r:id="rId22"/>
    <p:sldId id="331" r:id="rId23"/>
    <p:sldId id="365" r:id="rId24"/>
    <p:sldId id="366" r:id="rId25"/>
    <p:sldId id="333" r:id="rId26"/>
    <p:sldId id="363" r:id="rId27"/>
    <p:sldId id="334" r:id="rId28"/>
    <p:sldId id="343" r:id="rId29"/>
    <p:sldId id="344" r:id="rId30"/>
    <p:sldId id="336" r:id="rId31"/>
    <p:sldId id="337" r:id="rId32"/>
    <p:sldId id="338" r:id="rId33"/>
    <p:sldId id="349" r:id="rId34"/>
    <p:sldId id="350" r:id="rId35"/>
    <p:sldId id="351" r:id="rId36"/>
    <p:sldId id="352" r:id="rId37"/>
    <p:sldId id="353" r:id="rId38"/>
    <p:sldId id="339" r:id="rId39"/>
    <p:sldId id="358" r:id="rId40"/>
    <p:sldId id="354" r:id="rId41"/>
    <p:sldId id="355" r:id="rId42"/>
    <p:sldId id="345" r:id="rId43"/>
    <p:sldId id="347" r:id="rId44"/>
    <p:sldId id="340" r:id="rId45"/>
    <p:sldId id="341" r:id="rId46"/>
    <p:sldId id="348" r:id="rId47"/>
    <p:sldId id="309" r:id="rId48"/>
    <p:sldId id="314" r:id="rId49"/>
    <p:sldId id="315" r:id="rId50"/>
    <p:sldId id="312" r:id="rId51"/>
    <p:sldId id="313" r:id="rId52"/>
    <p:sldId id="310" r:id="rId53"/>
    <p:sldId id="303" r:id="rId5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72" d="100"/>
          <a:sy n="72"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https://docs.microsoft.com/en-us/aspnet/core/fundamentals/environments?view=aspnetcore-5.0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637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https://docs.microsoft.com/en-us/aspnet/core/tutorials/first-web-api?view=aspnetcore-5.0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8119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https://docs.microsoft.com/en-us/dotnet/api/microsoft.aspnetcore.mvc.controllerbase?view=aspnetcore-5.0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0354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924910" y="2241458"/>
            <a:ext cx="10426262"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ASP.NET Core Web API and HTTP</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- 2</a:t>
            </a:r>
          </a:p>
        </p:txBody>
      </p:sp>
      <p:sp>
        <p:nvSpPr>
          <p:cNvPr id="3" name="Text Placeholder 2"/>
          <p:cNvSpPr>
            <a:spLocks noGrp="1"/>
          </p:cNvSpPr>
          <p:nvPr>
            <p:ph type="body" idx="1"/>
          </p:nvPr>
        </p:nvSpPr>
        <p:spPr/>
        <p:txBody>
          <a:bodyPr/>
          <a:lstStyle/>
          <a:p>
            <a:r>
              <a:rPr lang="en-US" i="1" dirty="0"/>
              <a:t>Built-in support for dependency injection: </a:t>
            </a:r>
            <a:r>
              <a:rPr lang="en-US" dirty="0"/>
              <a:t>ASP.NET Web API supports any custom dependency injection framework through a simple service location interface. </a:t>
            </a:r>
          </a:p>
          <a:p>
            <a:r>
              <a:rPr lang="en-US" i="1" dirty="0"/>
              <a:t>Service location even for components of the framework </a:t>
            </a:r>
            <a:r>
              <a:rPr lang="en-US" i="1" dirty="0" smtClean="0"/>
              <a:t>itself: </a:t>
            </a:r>
            <a:r>
              <a:rPr lang="en-US" dirty="0" smtClean="0"/>
              <a:t>You </a:t>
            </a:r>
            <a:r>
              <a:rPr lang="en-US" dirty="0"/>
              <a:t>can customize many elements of ASP.NET Web API by supplying your own custom implementation. </a:t>
            </a:r>
          </a:p>
          <a:p>
            <a:r>
              <a:rPr lang="en-US" i="1" dirty="0"/>
              <a:t>Ultimate testability: </a:t>
            </a:r>
            <a:r>
              <a:rPr lang="en-US" dirty="0"/>
              <a:t>ASP.NET Web API has been designed with testing in mind. </a:t>
            </a:r>
          </a:p>
          <a:p>
            <a:r>
              <a:rPr lang="en-US" i="1" dirty="0" err="1"/>
              <a:t>HttpConfiguration</a:t>
            </a:r>
            <a:r>
              <a:rPr lang="en-US" i="1" dirty="0"/>
              <a:t>: </a:t>
            </a:r>
            <a:r>
              <a:rPr lang="en-US" dirty="0"/>
              <a:t>The ASP.NET Web API runtime context is abstracted and represented in the </a:t>
            </a:r>
            <a:r>
              <a:rPr lang="en-US" dirty="0" err="1"/>
              <a:t>HttpConfiguration</a:t>
            </a:r>
            <a:r>
              <a:rPr lang="en-US" dirty="0"/>
              <a:t> class. </a:t>
            </a:r>
            <a:r>
              <a:rPr lang="en-US" dirty="0" err="1"/>
              <a:t>HttpConfiguration</a:t>
            </a:r>
            <a:r>
              <a:rPr lang="en-US" dirty="0"/>
              <a:t> is a central place for defining different aspects of the runtime and does not have static properties, making it more testable.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39864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- 3</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511972" y="1534447"/>
            <a:ext cx="6472238" cy="4615386"/>
          </a:xfrm>
          <a:prstGeom prst="rect">
            <a:avLst/>
          </a:prstGeom>
        </p:spPr>
      </p:pic>
    </p:spTree>
    <p:extLst>
      <p:ext uri="{BB962C8B-B14F-4D97-AF65-F5344CB8AC3E}">
        <p14:creationId xmlns:p14="http://schemas.microsoft.com/office/powerpoint/2010/main" val="305897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for ASP.NET Core Web API</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134759" y="1504589"/>
            <a:ext cx="10250542" cy="4760996"/>
          </a:xfrm>
          <a:prstGeom prst="rect">
            <a:avLst/>
          </a:prstGeom>
        </p:spPr>
      </p:pic>
    </p:spTree>
    <p:extLst>
      <p:ext uri="{BB962C8B-B14F-4D97-AF65-F5344CB8AC3E}">
        <p14:creationId xmlns:p14="http://schemas.microsoft.com/office/powerpoint/2010/main" val="11875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Create </a:t>
            </a:r>
            <a:r>
              <a:rPr lang="en-US" dirty="0"/>
              <a:t>a web API with ASP.NET Core</a:t>
            </a:r>
          </a:p>
        </p:txBody>
      </p:sp>
      <p:sp>
        <p:nvSpPr>
          <p:cNvPr id="3" name="Text Placeholder 2"/>
          <p:cNvSpPr>
            <a:spLocks noGrp="1"/>
          </p:cNvSpPr>
          <p:nvPr>
            <p:ph type="body" idx="1"/>
          </p:nvPr>
        </p:nvSpPr>
        <p:spPr/>
        <p:txBody>
          <a:bodyPr/>
          <a:lstStyle/>
          <a:p>
            <a:r>
              <a:rPr lang="en-US" dirty="0"/>
              <a:t>Step 1. Create a web API project.</a:t>
            </a:r>
          </a:p>
          <a:p>
            <a:r>
              <a:rPr lang="en-US" dirty="0"/>
              <a:t>Step 2. Add a model class and a database context.</a:t>
            </a:r>
          </a:p>
          <a:p>
            <a:r>
              <a:rPr lang="en-US" dirty="0"/>
              <a:t>Step 3. Scaffold a controller with CRUD methods.</a:t>
            </a:r>
          </a:p>
          <a:p>
            <a:r>
              <a:rPr lang="en-US" dirty="0"/>
              <a:t>Step 4. Configure routing, URL paths, and return values.</a:t>
            </a:r>
          </a:p>
          <a:p>
            <a:r>
              <a:rPr lang="en-US" dirty="0"/>
              <a:t>Step 5. Call the web API with </a:t>
            </a:r>
            <a:r>
              <a:rPr lang="en-US" dirty="0" smtClean="0"/>
              <a:t>Postman/</a:t>
            </a:r>
            <a:r>
              <a:rPr lang="en-US" dirty="0"/>
              <a:t> http-repl</a:t>
            </a:r>
            <a:r>
              <a:rPr lang="en-US" dirty="0" smtClean="0"/>
              <a: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113987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API with ASP.NET Core - 2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328060" y="2241458"/>
            <a:ext cx="5509894" cy="3287259"/>
          </a:xfrm>
          <a:prstGeom prst="rect">
            <a:avLst/>
          </a:prstGeom>
        </p:spPr>
      </p:pic>
      <p:pic>
        <p:nvPicPr>
          <p:cNvPr id="6" name="Picture 5"/>
          <p:cNvPicPr>
            <a:picLocks noChangeAspect="1"/>
          </p:cNvPicPr>
          <p:nvPr/>
        </p:nvPicPr>
        <p:blipFill>
          <a:blip r:embed="rId4"/>
          <a:stretch>
            <a:fillRect/>
          </a:stretch>
        </p:blipFill>
        <p:spPr>
          <a:xfrm>
            <a:off x="5514673" y="1289475"/>
            <a:ext cx="6343650" cy="4914900"/>
          </a:xfrm>
          <a:prstGeom prst="rect">
            <a:avLst/>
          </a:prstGeom>
        </p:spPr>
      </p:pic>
    </p:spTree>
    <p:extLst>
      <p:ext uri="{BB962C8B-B14F-4D97-AF65-F5344CB8AC3E}">
        <p14:creationId xmlns:p14="http://schemas.microsoft.com/office/powerpoint/2010/main" val="274732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ASP.NET Core Web API Project </a:t>
            </a:r>
          </a:p>
        </p:txBody>
      </p:sp>
      <p:sp>
        <p:nvSpPr>
          <p:cNvPr id="3" name="Text Placeholder 2"/>
          <p:cNvSpPr>
            <a:spLocks noGrp="1"/>
          </p:cNvSpPr>
          <p:nvPr>
            <p:ph type="body" idx="1"/>
          </p:nvPr>
        </p:nvSpPr>
        <p:spPr/>
        <p:txBody>
          <a:bodyPr/>
          <a:lstStyle/>
          <a:p>
            <a:pPr>
              <a:lnSpc>
                <a:spcPct val="120000"/>
              </a:lnSpc>
            </a:pPr>
            <a:r>
              <a:rPr lang="en-US" dirty="0"/>
              <a:t>Using .NET Core CLI (Command Line Interface)</a:t>
            </a:r>
          </a:p>
          <a:p>
            <a:pPr lvl="1">
              <a:lnSpc>
                <a:spcPct val="120000"/>
              </a:lnSpc>
            </a:pPr>
            <a:r>
              <a:rPr lang="en-US" dirty="0" err="1"/>
              <a:t>dotnet</a:t>
            </a:r>
            <a:r>
              <a:rPr lang="en-US" dirty="0"/>
              <a:t> new </a:t>
            </a:r>
            <a:r>
              <a:rPr lang="en-US" dirty="0" err="1"/>
              <a:t>webapi</a:t>
            </a:r>
            <a:r>
              <a:rPr lang="en-US" dirty="0"/>
              <a:t>: a new project will be created inside the CLI folder with the default name.</a:t>
            </a:r>
          </a:p>
          <a:p>
            <a:pPr lvl="1">
              <a:lnSpc>
                <a:spcPct val="120000"/>
              </a:lnSpc>
            </a:pPr>
            <a:r>
              <a:rPr lang="en-US" dirty="0" err="1"/>
              <a:t>dotnet</a:t>
            </a:r>
            <a:r>
              <a:rPr lang="en-US" dirty="0"/>
              <a:t> new </a:t>
            </a:r>
            <a:r>
              <a:rPr lang="en-US" dirty="0" err="1"/>
              <a:t>webapi</a:t>
            </a:r>
            <a:r>
              <a:rPr lang="en-US" dirty="0"/>
              <a:t> –name </a:t>
            </a:r>
            <a:r>
              <a:rPr lang="en-US" dirty="0" err="1"/>
              <a:t>MyFirstWebAPIProject</a:t>
            </a:r>
            <a:r>
              <a:rPr lang="en-US" dirty="0"/>
              <a:t>:  .NET Core CLI will create a project inside the CLI folder with the name </a:t>
            </a:r>
            <a:r>
              <a:rPr lang="en-US" dirty="0" err="1"/>
              <a:t>MyFirstWebAPIProject</a:t>
            </a:r>
            <a:r>
              <a:rPr lang="en-US" dirty="0"/>
              <a:t>.</a:t>
            </a:r>
          </a:p>
          <a:p>
            <a:pPr>
              <a:lnSpc>
                <a:spcPct val="120000"/>
              </a:lnSpc>
            </a:pPr>
            <a:r>
              <a:rPr lang="en-US" dirty="0"/>
              <a:t>Using Visual Studio 2019</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4288220" y="3658063"/>
            <a:ext cx="4673138" cy="2803232"/>
          </a:xfrm>
          <a:prstGeom prst="rect">
            <a:avLst/>
          </a:prstGeom>
        </p:spPr>
      </p:pic>
      <p:sp>
        <p:nvSpPr>
          <p:cNvPr id="6" name="Rectangle 5"/>
          <p:cNvSpPr/>
          <p:nvPr/>
        </p:nvSpPr>
        <p:spPr>
          <a:xfrm>
            <a:off x="6260030" y="4246177"/>
            <a:ext cx="2516108"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14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a:t>
            </a:r>
            <a:r>
              <a:rPr lang="en-US" dirty="0" smtClean="0"/>
              <a:t>Folders - 1</a:t>
            </a:r>
            <a:endParaRPr lang="en-US" dirty="0"/>
          </a:p>
        </p:txBody>
      </p:sp>
      <p:sp>
        <p:nvSpPr>
          <p:cNvPr id="3" name="Text Placeholder 2"/>
          <p:cNvSpPr>
            <a:spLocks noGrp="1"/>
          </p:cNvSpPr>
          <p:nvPr>
            <p:ph type="body" idx="1"/>
          </p:nvPr>
        </p:nvSpPr>
        <p:spPr>
          <a:xfrm>
            <a:off x="0" y="1328286"/>
            <a:ext cx="7093469" cy="5440375"/>
          </a:xfrm>
        </p:spPr>
        <p:txBody>
          <a:bodyPr>
            <a:normAutofit lnSpcReduction="10000"/>
          </a:bodyPr>
          <a:lstStyle/>
          <a:p>
            <a:r>
              <a:rPr lang="en-US" b="1" i="1" dirty="0"/>
              <a:t>Packages</a:t>
            </a:r>
          </a:p>
          <a:p>
            <a:r>
              <a:rPr lang="en-US" b="1" i="1" dirty="0"/>
              <a:t>Frameworks</a:t>
            </a:r>
          </a:p>
          <a:p>
            <a:pPr lvl="1">
              <a:lnSpc>
                <a:spcPct val="110000"/>
              </a:lnSpc>
            </a:pPr>
            <a:r>
              <a:rPr lang="en-US" dirty="0"/>
              <a:t>Packages that are required for the .NET core are available inside </a:t>
            </a:r>
            <a:r>
              <a:rPr lang="en-US" dirty="0" err="1"/>
              <a:t>Microsoft.NETCore.App</a:t>
            </a:r>
            <a:r>
              <a:rPr lang="en-US" dirty="0"/>
              <a:t>. </a:t>
            </a:r>
          </a:p>
          <a:p>
            <a:pPr lvl="1">
              <a:lnSpc>
                <a:spcPct val="110000"/>
              </a:lnSpc>
            </a:pPr>
            <a:r>
              <a:rPr lang="en-US" dirty="0"/>
              <a:t>Packages which are specific to ASP.NET Core will reside inside </a:t>
            </a:r>
            <a:r>
              <a:rPr lang="en-US" dirty="0" err="1"/>
              <a:t>Microsoft.AspNetCore.App</a:t>
            </a:r>
            <a:r>
              <a:rPr lang="en-US" dirty="0"/>
              <a:t> </a:t>
            </a:r>
          </a:p>
          <a:p>
            <a:r>
              <a:rPr lang="en-US" b="1" i="1" dirty="0"/>
              <a:t>Analyzers</a:t>
            </a:r>
            <a:r>
              <a:rPr lang="en-US" dirty="0"/>
              <a:t> - The analyzers will work with controllers annotated with </a:t>
            </a:r>
            <a:r>
              <a:rPr lang="en-US" dirty="0" err="1"/>
              <a:t>ApiControllerAttribute</a:t>
            </a:r>
            <a:r>
              <a:rPr lang="en-US" dirty="0"/>
              <a:t> while building on web API conventions. </a:t>
            </a:r>
          </a:p>
          <a:p>
            <a:r>
              <a:rPr lang="en-US" b="1" i="1" dirty="0" smtClean="0"/>
              <a:t>Controllers</a:t>
            </a:r>
            <a:r>
              <a:rPr lang="en-US" dirty="0" smtClean="0"/>
              <a:t> </a:t>
            </a:r>
            <a:r>
              <a:rPr lang="en-US" dirty="0"/>
              <a:t>- All the controllers of your ASP.NET Core Web API Application should and must reside inside the Controllers folder. </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7230610" y="1426344"/>
            <a:ext cx="4824248" cy="4956298"/>
          </a:xfrm>
          <a:prstGeom prst="rect">
            <a:avLst/>
          </a:prstGeom>
        </p:spPr>
      </p:pic>
    </p:spTree>
    <p:extLst>
      <p:ext uri="{BB962C8B-B14F-4D97-AF65-F5344CB8AC3E}">
        <p14:creationId xmlns:p14="http://schemas.microsoft.com/office/powerpoint/2010/main" val="3334429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a:t>
            </a:r>
            <a:r>
              <a:rPr lang="en-US" dirty="0" smtClean="0"/>
              <a:t>Folders - 2</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b="1" i="1" dirty="0" err="1"/>
              <a:t>Startup.cs</a:t>
            </a:r>
            <a:r>
              <a:rPr lang="en-US" dirty="0"/>
              <a:t> class</a:t>
            </a:r>
          </a:p>
          <a:p>
            <a:pPr lvl="1">
              <a:lnSpc>
                <a:spcPct val="130000"/>
              </a:lnSpc>
            </a:pPr>
            <a:r>
              <a:rPr lang="en-US" dirty="0"/>
              <a:t>The </a:t>
            </a:r>
            <a:r>
              <a:rPr lang="en-US" dirty="0" err="1"/>
              <a:t>ConfigureServices</a:t>
            </a:r>
            <a:r>
              <a:rPr lang="en-US" dirty="0"/>
              <a:t> method of the Startup class is the place where we can register our dependent classes with the built-in </a:t>
            </a:r>
            <a:r>
              <a:rPr lang="en-US" dirty="0" err="1"/>
              <a:t>IoC</a:t>
            </a:r>
            <a:r>
              <a:rPr lang="en-US" dirty="0"/>
              <a:t> container. </a:t>
            </a:r>
          </a:p>
          <a:p>
            <a:pPr lvl="1">
              <a:lnSpc>
                <a:spcPct val="130000"/>
              </a:lnSpc>
            </a:pPr>
            <a:r>
              <a:rPr lang="en-US" dirty="0"/>
              <a:t>The Configure method of the Startup class is the place where we configure the application request pipeline using the </a:t>
            </a:r>
            <a:r>
              <a:rPr lang="en-US" dirty="0" err="1"/>
              <a:t>IApplicationBuilder</a:t>
            </a:r>
            <a:r>
              <a:rPr lang="en-US" dirty="0"/>
              <a:t> instance that is provided by the built-in </a:t>
            </a:r>
            <a:r>
              <a:rPr lang="en-US" dirty="0" err="1"/>
              <a:t>IoC</a:t>
            </a:r>
            <a:r>
              <a:rPr lang="en-US" dirty="0"/>
              <a:t> container. </a:t>
            </a:r>
          </a:p>
          <a:p>
            <a:pPr>
              <a:lnSpc>
                <a:spcPct val="130000"/>
              </a:lnSpc>
            </a:pPr>
            <a:r>
              <a:rPr lang="en-US" b="1" i="1" dirty="0" err="1" smtClean="0"/>
              <a:t>appsettings.json</a:t>
            </a:r>
            <a:r>
              <a:rPr lang="en-US" dirty="0" smtClean="0"/>
              <a:t> file - The </a:t>
            </a:r>
            <a:r>
              <a:rPr lang="en-US" dirty="0" err="1" smtClean="0"/>
              <a:t>appsettings.json</a:t>
            </a:r>
            <a:r>
              <a:rPr lang="en-US" dirty="0" smtClean="0"/>
              <a:t> file is the application configuration file in ASP.NET Core Web Application used to store the configuration settings (database connections strings, any application scope global variables, etc.)</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186703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a:t>
            </a:r>
            <a:r>
              <a:rPr lang="en-US" dirty="0" smtClean="0"/>
              <a:t>3</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b="1" i="1" dirty="0" err="1"/>
              <a:t>appsettings.Development.json</a:t>
            </a:r>
            <a:r>
              <a:rPr lang="en-US" b="1" i="1" dirty="0"/>
              <a:t> </a:t>
            </a:r>
            <a:r>
              <a:rPr lang="en-US" dirty="0"/>
              <a:t>- Configure some settings based on the environments in </a:t>
            </a:r>
            <a:r>
              <a:rPr lang="en-US" dirty="0" err="1"/>
              <a:t>appsettings</a:t>
            </a:r>
            <a:r>
              <a:rPr lang="en-US" dirty="0"/>
              <a:t>.{Environment}.</a:t>
            </a:r>
            <a:r>
              <a:rPr lang="en-US" dirty="0" err="1"/>
              <a:t>json</a:t>
            </a:r>
            <a:r>
              <a:rPr lang="en-US" dirty="0"/>
              <a:t> file. </a:t>
            </a:r>
          </a:p>
          <a:p>
            <a:pPr>
              <a:lnSpc>
                <a:spcPct val="130000"/>
              </a:lnSpc>
            </a:pPr>
            <a:r>
              <a:rPr lang="en-US" b="1" i="1" dirty="0" err="1" smtClean="0"/>
              <a:t>Program.cs</a:t>
            </a:r>
            <a:r>
              <a:rPr lang="en-US" dirty="0" smtClean="0"/>
              <a:t> </a:t>
            </a:r>
            <a:r>
              <a:rPr lang="en-US" dirty="0"/>
              <a:t>class file</a:t>
            </a:r>
          </a:p>
          <a:p>
            <a:pPr>
              <a:lnSpc>
                <a:spcPct val="130000"/>
              </a:lnSpc>
            </a:pPr>
            <a:r>
              <a:rPr lang="en-US" b="1" dirty="0" err="1" smtClean="0"/>
              <a:t>launchSettings.json</a:t>
            </a:r>
            <a:r>
              <a:rPr lang="en-US" b="1" dirty="0" smtClean="0"/>
              <a:t> </a:t>
            </a:r>
            <a:r>
              <a:rPr lang="en-US" dirty="0" smtClean="0"/>
              <a:t>file</a:t>
            </a:r>
          </a:p>
          <a:p>
            <a:pPr lvl="1" algn="just">
              <a:lnSpc>
                <a:spcPct val="130000"/>
              </a:lnSpc>
            </a:pPr>
            <a:r>
              <a:rPr lang="en-US" dirty="0" smtClean="0"/>
              <a:t>This </a:t>
            </a:r>
            <a:r>
              <a:rPr lang="en-US" dirty="0"/>
              <a:t>configuration determines the launch behavior of the ASP.NET Core</a:t>
            </a:r>
            <a:br>
              <a:rPr lang="en-US" dirty="0"/>
            </a:br>
            <a:r>
              <a:rPr lang="en-US" dirty="0"/>
              <a:t>applications. </a:t>
            </a:r>
          </a:p>
          <a:p>
            <a:pPr lvl="1" algn="just">
              <a:lnSpc>
                <a:spcPct val="130000"/>
              </a:lnSpc>
            </a:pPr>
            <a:r>
              <a:rPr lang="en-US" dirty="0" smtClean="0"/>
              <a:t>It </a:t>
            </a:r>
            <a:r>
              <a:rPr lang="en-US" dirty="0"/>
              <a:t>contains both configurations to </a:t>
            </a:r>
            <a:r>
              <a:rPr lang="en-US" dirty="0" smtClean="0"/>
              <a:t>launch settings </a:t>
            </a:r>
            <a:r>
              <a:rPr lang="en-US" dirty="0"/>
              <a:t>for IIS and self-hosted applications (Kestrel</a:t>
            </a:r>
            <a:r>
              <a:rPr lang="en-US" dirty="0" smtClean="0"/>
              <a:t>).</a:t>
            </a:r>
          </a:p>
          <a:p>
            <a:pPr lvl="1" algn="just">
              <a:lnSpc>
                <a:spcPct val="130000"/>
              </a:lnSpc>
            </a:pPr>
            <a:r>
              <a:rPr lang="en-US" dirty="0" smtClean="0"/>
              <a:t>Change </a:t>
            </a:r>
            <a:r>
              <a:rPr lang="en-US" dirty="0"/>
              <a:t>the </a:t>
            </a:r>
            <a:r>
              <a:rPr lang="en-US" b="1" dirty="0"/>
              <a:t>launchBrowser </a:t>
            </a:r>
            <a:r>
              <a:rPr lang="en-US" dirty="0"/>
              <a:t>property to </a:t>
            </a:r>
            <a:r>
              <a:rPr lang="en-US" b="1" dirty="0"/>
              <a:t>false </a:t>
            </a:r>
            <a:r>
              <a:rPr lang="en-US" dirty="0"/>
              <a:t>to </a:t>
            </a:r>
            <a:r>
              <a:rPr lang="en-US" dirty="0" smtClean="0"/>
              <a:t>prevent the </a:t>
            </a:r>
            <a:r>
              <a:rPr lang="en-US" dirty="0"/>
              <a:t>web browser from launching on application start.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99246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Web API Files and Folders - </a:t>
            </a:r>
            <a:r>
              <a:rPr lang="en-US" dirty="0" smtClean="0"/>
              <a:t>4</a:t>
            </a:r>
            <a:endParaRPr lang="en-US" dirty="0"/>
          </a:p>
        </p:txBody>
      </p:sp>
      <p:sp>
        <p:nvSpPr>
          <p:cNvPr id="3" name="Text Placeholder 2"/>
          <p:cNvSpPr>
            <a:spLocks noGrp="1"/>
          </p:cNvSpPr>
          <p:nvPr>
            <p:ph type="body" idx="1"/>
          </p:nvPr>
        </p:nvSpPr>
        <p:spPr/>
        <p:txBody>
          <a:bodyPr/>
          <a:lstStyle/>
          <a:p>
            <a:r>
              <a:rPr lang="en-US" dirty="0" smtClean="0"/>
              <a:t>Example of </a:t>
            </a:r>
            <a:r>
              <a:rPr lang="en-US" dirty="0" err="1" smtClean="0"/>
              <a:t>launchSettings.json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5171090" y="1367097"/>
            <a:ext cx="5496910" cy="5035204"/>
          </a:xfrm>
          <a:prstGeom prst="rect">
            <a:avLst/>
          </a:prstGeom>
        </p:spPr>
      </p:pic>
    </p:spTree>
    <p:extLst>
      <p:ext uri="{BB962C8B-B14F-4D97-AF65-F5344CB8AC3E}">
        <p14:creationId xmlns:p14="http://schemas.microsoft.com/office/powerpoint/2010/main" val="261863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pPr>
              <a:lnSpc>
                <a:spcPct val="130000"/>
              </a:lnSpc>
            </a:pPr>
            <a:r>
              <a:rPr lang="en-US" dirty="0"/>
              <a:t>ASP.NET Web API </a:t>
            </a:r>
            <a:r>
              <a:rPr lang="en-US" dirty="0" smtClean="0"/>
              <a:t>Architecture</a:t>
            </a:r>
          </a:p>
          <a:p>
            <a:pPr>
              <a:lnSpc>
                <a:spcPct val="130000"/>
              </a:lnSpc>
            </a:pPr>
            <a:r>
              <a:rPr lang="en-US" dirty="0"/>
              <a:t>Environment Setup for ASP.NET Core Web API</a:t>
            </a:r>
          </a:p>
          <a:p>
            <a:pPr>
              <a:lnSpc>
                <a:spcPct val="130000"/>
              </a:lnSpc>
            </a:pPr>
            <a:r>
              <a:rPr lang="en-US" dirty="0"/>
              <a:t>Demo: Create a simple web API with ASP.NET Core</a:t>
            </a:r>
          </a:p>
          <a:p>
            <a:pPr>
              <a:lnSpc>
                <a:spcPct val="130000"/>
              </a:lnSpc>
            </a:pPr>
            <a:r>
              <a:rPr lang="en-US" dirty="0"/>
              <a:t>Test the ASP.NET Core Web API using http-</a:t>
            </a:r>
            <a:r>
              <a:rPr lang="en-US" dirty="0" err="1"/>
              <a:t>repl</a:t>
            </a:r>
            <a:r>
              <a:rPr lang="en-US" dirty="0"/>
              <a:t>, Postman</a:t>
            </a:r>
          </a:p>
          <a:p>
            <a:pPr>
              <a:lnSpc>
                <a:spcPct val="130000"/>
              </a:lnSpc>
            </a:pPr>
            <a:r>
              <a:rPr lang="en-US" dirty="0" err="1"/>
              <a:t>ControllerBase</a:t>
            </a:r>
            <a:r>
              <a:rPr lang="en-US" dirty="0"/>
              <a:t> class</a:t>
            </a:r>
          </a:p>
          <a:p>
            <a:pPr>
              <a:lnSpc>
                <a:spcPct val="130000"/>
              </a:lnSpc>
            </a:pPr>
            <a:r>
              <a:rPr lang="en-US" dirty="0"/>
              <a:t>Middleware in ASP.NET Core Web API </a:t>
            </a:r>
          </a:p>
          <a:p>
            <a:pPr lvl="1">
              <a:lnSpc>
                <a:spcPct val="130000"/>
              </a:lnSpc>
            </a:pPr>
            <a:r>
              <a:rPr lang="en-US" dirty="0" smtClean="0"/>
              <a:t>Configure </a:t>
            </a:r>
            <a:r>
              <a:rPr lang="en-US" dirty="0"/>
              <a:t>Middleware Components</a:t>
            </a:r>
          </a:p>
          <a:p>
            <a:pPr>
              <a:lnSpc>
                <a:spcPct val="130000"/>
              </a:lnSpc>
            </a:pPr>
            <a:r>
              <a:rPr lang="en-US" dirty="0"/>
              <a:t>Routing in ASP.NET Core Web API Application</a:t>
            </a:r>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and Database context for Web API</a:t>
            </a:r>
            <a:endParaRPr lang="en-US" dirty="0"/>
          </a:p>
        </p:txBody>
      </p:sp>
      <p:sp>
        <p:nvSpPr>
          <p:cNvPr id="3" name="Text Placeholder 2"/>
          <p:cNvSpPr>
            <a:spLocks noGrp="1"/>
          </p:cNvSpPr>
          <p:nvPr>
            <p:ph type="body" idx="1"/>
          </p:nvPr>
        </p:nvSpPr>
        <p:spPr/>
        <p:txBody>
          <a:bodyPr/>
          <a:lstStyle/>
          <a:p>
            <a:r>
              <a:rPr lang="en-US" dirty="0" smtClean="0"/>
              <a:t>Add </a:t>
            </a:r>
            <a:r>
              <a:rPr lang="en-US" dirty="0"/>
              <a:t>a model class</a:t>
            </a:r>
          </a:p>
          <a:p>
            <a:endParaRPr lang="en-US" dirty="0"/>
          </a:p>
          <a:p>
            <a:endParaRPr lang="en-US" dirty="0"/>
          </a:p>
          <a:p>
            <a:r>
              <a:rPr lang="en-US" dirty="0"/>
              <a:t>Add a database context</a:t>
            </a:r>
          </a:p>
          <a:p>
            <a:pPr lvl="1"/>
            <a:r>
              <a:rPr lang="en-US" dirty="0"/>
              <a:t>Install package </a:t>
            </a:r>
            <a:r>
              <a:rPr lang="en-US" dirty="0" err="1"/>
              <a:t>Microsoft.EntityFrameworkCore.InMemory</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4834347" y="1328286"/>
            <a:ext cx="4146743" cy="1498618"/>
          </a:xfrm>
          <a:prstGeom prst="rect">
            <a:avLst/>
          </a:prstGeom>
        </p:spPr>
      </p:pic>
      <p:pic>
        <p:nvPicPr>
          <p:cNvPr id="6" name="Picture 5"/>
          <p:cNvPicPr>
            <a:picLocks noChangeAspect="1"/>
          </p:cNvPicPr>
          <p:nvPr/>
        </p:nvPicPr>
        <p:blipFill>
          <a:blip r:embed="rId3"/>
          <a:stretch>
            <a:fillRect/>
          </a:stretch>
        </p:blipFill>
        <p:spPr>
          <a:xfrm>
            <a:off x="1942030" y="3848484"/>
            <a:ext cx="6413694" cy="2334692"/>
          </a:xfrm>
          <a:prstGeom prst="rect">
            <a:avLst/>
          </a:prstGeom>
        </p:spPr>
      </p:pic>
    </p:spTree>
    <p:extLst>
      <p:ext uri="{BB962C8B-B14F-4D97-AF65-F5344CB8AC3E}">
        <p14:creationId xmlns:p14="http://schemas.microsoft.com/office/powerpoint/2010/main" val="373343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the database context</a:t>
            </a:r>
          </a:p>
        </p:txBody>
      </p:sp>
      <p:sp>
        <p:nvSpPr>
          <p:cNvPr id="3" name="Text Placeholder 2"/>
          <p:cNvSpPr>
            <a:spLocks noGrp="1"/>
          </p:cNvSpPr>
          <p:nvPr>
            <p:ph type="body" idx="1"/>
          </p:nvPr>
        </p:nvSpPr>
        <p:spPr/>
        <p:txBody>
          <a:bodyPr/>
          <a:lstStyle/>
          <a:p>
            <a:r>
              <a:rPr lang="en-US" dirty="0"/>
              <a:t>In ASP.NET Core, services such as the DB context must be registered with the dependency injection (DI) container. The container provides the service to controllers.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2436429" y="2605151"/>
            <a:ext cx="7886700" cy="1905000"/>
          </a:xfrm>
          <a:prstGeom prst="rect">
            <a:avLst/>
          </a:prstGeom>
        </p:spPr>
      </p:pic>
    </p:spTree>
    <p:extLst>
      <p:ext uri="{BB962C8B-B14F-4D97-AF65-F5344CB8AC3E}">
        <p14:creationId xmlns:p14="http://schemas.microsoft.com/office/powerpoint/2010/main" val="250167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the other CRUD </a:t>
            </a:r>
            <a:r>
              <a:rPr lang="en-US" dirty="0" smtClean="0"/>
              <a:t>operations - 1</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
        <p:nvSpPr>
          <p:cNvPr id="5" name="Text Placeholder 4"/>
          <p:cNvSpPr>
            <a:spLocks noGrp="1"/>
          </p:cNvSpPr>
          <p:nvPr>
            <p:ph type="body" idx="1"/>
          </p:nvPr>
        </p:nvSpPr>
        <p:spPr/>
        <p:txBody>
          <a:bodyPr/>
          <a:lstStyle/>
          <a:p>
            <a:pPr>
              <a:lnSpc>
                <a:spcPct val="130000"/>
              </a:lnSpc>
            </a:pPr>
            <a:r>
              <a:rPr lang="en-US" dirty="0"/>
              <a:t>Scaffold a </a:t>
            </a:r>
            <a:r>
              <a:rPr lang="en-US" dirty="0" smtClean="0"/>
              <a:t>controller. Choose </a:t>
            </a:r>
            <a:r>
              <a:rPr lang="en-US" i="1" dirty="0"/>
              <a:t>API Controller with actions, using Entity </a:t>
            </a:r>
            <a:r>
              <a:rPr lang="en-US" i="1" dirty="0" smtClean="0"/>
              <a:t>Framework</a:t>
            </a:r>
            <a:r>
              <a:rPr lang="en-US" dirty="0" smtClean="0"/>
              <a:t>.</a:t>
            </a:r>
          </a:p>
          <a:p>
            <a:pPr>
              <a:lnSpc>
                <a:spcPct val="130000"/>
              </a:lnSpc>
            </a:pPr>
            <a:r>
              <a:rPr lang="en-US" dirty="0" smtClean="0"/>
              <a:t>In </a:t>
            </a:r>
            <a:r>
              <a:rPr lang="en-US" dirty="0"/>
              <a:t>the Add API Controller with actions, using Entity Framework dialog:</a:t>
            </a:r>
          </a:p>
          <a:p>
            <a:pPr lvl="1">
              <a:lnSpc>
                <a:spcPct val="130000"/>
              </a:lnSpc>
            </a:pPr>
            <a:r>
              <a:rPr lang="en-US" dirty="0" smtClean="0"/>
              <a:t>Choose </a:t>
            </a:r>
            <a:r>
              <a:rPr lang="en-US" dirty="0" err="1"/>
              <a:t>TodoItem</a:t>
            </a:r>
            <a:r>
              <a:rPr lang="en-US" dirty="0"/>
              <a:t> (</a:t>
            </a:r>
            <a:r>
              <a:rPr lang="en-US" dirty="0" err="1"/>
              <a:t>TodoApi.Models</a:t>
            </a:r>
            <a:r>
              <a:rPr lang="en-US" dirty="0"/>
              <a:t>) in the Model class.</a:t>
            </a:r>
          </a:p>
          <a:p>
            <a:pPr lvl="1">
              <a:lnSpc>
                <a:spcPct val="130000"/>
              </a:lnSpc>
            </a:pPr>
            <a:r>
              <a:rPr lang="en-US" dirty="0"/>
              <a:t>Choose</a:t>
            </a:r>
            <a:r>
              <a:rPr lang="en-US" dirty="0" smtClean="0"/>
              <a:t> </a:t>
            </a:r>
            <a:r>
              <a:rPr lang="en-US" dirty="0" err="1"/>
              <a:t>TodoContext</a:t>
            </a:r>
            <a:r>
              <a:rPr lang="en-US" dirty="0"/>
              <a:t> (</a:t>
            </a:r>
            <a:r>
              <a:rPr lang="en-US" dirty="0" err="1"/>
              <a:t>TodoApi.Models</a:t>
            </a:r>
            <a:r>
              <a:rPr lang="en-US" dirty="0"/>
              <a:t>) in the Data context class</a:t>
            </a:r>
            <a:r>
              <a:rPr lang="en-US" dirty="0" smtClean="0"/>
              <a:t>.</a:t>
            </a:r>
          </a:p>
          <a:p>
            <a:pPr>
              <a:lnSpc>
                <a:spcPct val="130000"/>
              </a:lnSpc>
            </a:pPr>
            <a:r>
              <a:rPr lang="en-US" dirty="0"/>
              <a:t>Update the return statement in the </a:t>
            </a:r>
            <a:r>
              <a:rPr lang="en-US" dirty="0" err="1"/>
              <a:t>PostTodoItem</a:t>
            </a:r>
            <a:r>
              <a:rPr lang="en-US" dirty="0"/>
              <a:t> to use the </a:t>
            </a:r>
            <a:r>
              <a:rPr lang="en-US" dirty="0" err="1"/>
              <a:t>nameof</a:t>
            </a:r>
            <a:r>
              <a:rPr lang="en-US" dirty="0"/>
              <a:t> operator</a:t>
            </a:r>
          </a:p>
        </p:txBody>
      </p:sp>
      <p:pic>
        <p:nvPicPr>
          <p:cNvPr id="7" name="Picture 6"/>
          <p:cNvPicPr>
            <a:picLocks noChangeAspect="1"/>
          </p:cNvPicPr>
          <p:nvPr/>
        </p:nvPicPr>
        <p:blipFill>
          <a:blip r:embed="rId2"/>
          <a:stretch>
            <a:fillRect/>
          </a:stretch>
        </p:blipFill>
        <p:spPr>
          <a:xfrm>
            <a:off x="1347623" y="4353943"/>
            <a:ext cx="7943165" cy="1955638"/>
          </a:xfrm>
          <a:prstGeom prst="rect">
            <a:avLst/>
          </a:prstGeom>
        </p:spPr>
      </p:pic>
    </p:spTree>
    <p:extLst>
      <p:ext uri="{BB962C8B-B14F-4D97-AF65-F5344CB8AC3E}">
        <p14:creationId xmlns:p14="http://schemas.microsoft.com/office/powerpoint/2010/main" val="257983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the other CRUD </a:t>
            </a:r>
            <a:r>
              <a:rPr lang="en-US" dirty="0" smtClean="0"/>
              <a:t>operations - 2</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
        <p:nvSpPr>
          <p:cNvPr id="5" name="Text Placeholder 4"/>
          <p:cNvSpPr>
            <a:spLocks noGrp="1"/>
          </p:cNvSpPr>
          <p:nvPr>
            <p:ph type="body" idx="1"/>
          </p:nvPr>
        </p:nvSpPr>
        <p:spPr>
          <a:xfrm>
            <a:off x="1" y="1328286"/>
            <a:ext cx="3111062" cy="5113603"/>
          </a:xfrm>
        </p:spPr>
        <p:txBody>
          <a:bodyPr/>
          <a:lstStyle/>
          <a:p>
            <a:pPr>
              <a:lnSpc>
                <a:spcPct val="130000"/>
              </a:lnSpc>
            </a:pPr>
            <a:r>
              <a:rPr lang="en-US" dirty="0" smtClean="0"/>
              <a:t>Change the code in PUT method</a:t>
            </a:r>
            <a:endParaRPr lang="en-US" dirty="0"/>
          </a:p>
        </p:txBody>
      </p:sp>
      <p:pic>
        <p:nvPicPr>
          <p:cNvPr id="3" name="Picture 2"/>
          <p:cNvPicPr>
            <a:picLocks noChangeAspect="1"/>
          </p:cNvPicPr>
          <p:nvPr/>
        </p:nvPicPr>
        <p:blipFill>
          <a:blip r:embed="rId2"/>
          <a:stretch>
            <a:fillRect/>
          </a:stretch>
        </p:blipFill>
        <p:spPr>
          <a:xfrm>
            <a:off x="3111063" y="1313303"/>
            <a:ext cx="6458219" cy="5128586"/>
          </a:xfrm>
          <a:prstGeom prst="rect">
            <a:avLst/>
          </a:prstGeom>
        </p:spPr>
      </p:pic>
      <p:pic>
        <p:nvPicPr>
          <p:cNvPr id="6" name="Picture 5"/>
          <p:cNvPicPr>
            <a:picLocks noChangeAspect="1"/>
          </p:cNvPicPr>
          <p:nvPr/>
        </p:nvPicPr>
        <p:blipFill>
          <a:blip r:embed="rId3"/>
          <a:stretch>
            <a:fillRect/>
          </a:stretch>
        </p:blipFill>
        <p:spPr>
          <a:xfrm>
            <a:off x="7180441" y="5114972"/>
            <a:ext cx="4777682" cy="902543"/>
          </a:xfrm>
          <a:prstGeom prst="rect">
            <a:avLst/>
          </a:prstGeom>
        </p:spPr>
      </p:pic>
    </p:spTree>
    <p:extLst>
      <p:ext uri="{BB962C8B-B14F-4D97-AF65-F5344CB8AC3E}">
        <p14:creationId xmlns:p14="http://schemas.microsoft.com/office/powerpoint/2010/main" val="878689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the other CRUD operations - </a:t>
            </a:r>
            <a:r>
              <a:rPr lang="en-US" dirty="0" smtClean="0"/>
              <a:t>3</a:t>
            </a:r>
            <a:endParaRPr lang="en-US" dirty="0"/>
          </a:p>
        </p:txBody>
      </p:sp>
      <p:sp>
        <p:nvSpPr>
          <p:cNvPr id="3" name="Text Placeholder 2"/>
          <p:cNvSpPr>
            <a:spLocks noGrp="1"/>
          </p:cNvSpPr>
          <p:nvPr>
            <p:ph type="body" idx="1"/>
          </p:nvPr>
        </p:nvSpPr>
        <p:spPr/>
        <p:txBody>
          <a:bodyPr/>
          <a:lstStyle/>
          <a:p>
            <a:r>
              <a:rPr lang="en-US" dirty="0"/>
              <a:t>Change the code in </a:t>
            </a:r>
            <a:r>
              <a:rPr lang="en-US" dirty="0" smtClean="0"/>
              <a:t>DELETE </a:t>
            </a:r>
            <a:r>
              <a:rPr lang="en-US" dirty="0"/>
              <a:t>method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422759" y="2084990"/>
            <a:ext cx="6229350" cy="3886200"/>
          </a:xfrm>
          <a:prstGeom prst="rect">
            <a:avLst/>
          </a:prstGeom>
        </p:spPr>
      </p:pic>
    </p:spTree>
    <p:extLst>
      <p:ext uri="{BB962C8B-B14F-4D97-AF65-F5344CB8AC3E}">
        <p14:creationId xmlns:p14="http://schemas.microsoft.com/office/powerpoint/2010/main" val="336700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t>
            </a:r>
            <a:r>
              <a:rPr lang="en-US" dirty="0" smtClean="0"/>
              <a:t>ASP.NET Core Web </a:t>
            </a:r>
            <a:r>
              <a:rPr lang="en-US" dirty="0"/>
              <a:t>API using </a:t>
            </a:r>
            <a:r>
              <a:rPr lang="en-US" dirty="0" smtClean="0"/>
              <a:t>http-</a:t>
            </a:r>
            <a:r>
              <a:rPr lang="en-US" dirty="0" err="1" smtClean="0"/>
              <a:t>repl</a:t>
            </a:r>
            <a:endParaRPr lang="en-US" dirty="0"/>
          </a:p>
        </p:txBody>
      </p:sp>
      <p:sp>
        <p:nvSpPr>
          <p:cNvPr id="3" name="Text Placeholder 2"/>
          <p:cNvSpPr>
            <a:spLocks noGrp="1"/>
          </p:cNvSpPr>
          <p:nvPr>
            <p:ph type="body" idx="1"/>
          </p:nvPr>
        </p:nvSpPr>
        <p:spPr/>
        <p:txBody>
          <a:bodyPr/>
          <a:lstStyle/>
          <a:p>
            <a:pPr>
              <a:lnSpc>
                <a:spcPct val="130000"/>
              </a:lnSpc>
            </a:pPr>
            <a:r>
              <a:rPr lang="en-US" dirty="0" smtClean="0"/>
              <a:t>Install package http-repl</a:t>
            </a:r>
            <a:r>
              <a:rPr lang="en-US" dirty="0"/>
              <a:t>. </a:t>
            </a:r>
          </a:p>
          <a:p>
            <a:pPr lvl="1">
              <a:lnSpc>
                <a:spcPct val="130000"/>
              </a:lnSpc>
            </a:pPr>
            <a:r>
              <a:rPr lang="en-US" dirty="0" err="1"/>
              <a:t>dotnet</a:t>
            </a:r>
            <a:r>
              <a:rPr lang="en-US" dirty="0"/>
              <a:t> tool install -g </a:t>
            </a:r>
            <a:r>
              <a:rPr lang="en-US" dirty="0" err="1"/>
              <a:t>Microsoft.dotnet-httprepl</a:t>
            </a:r>
            <a:endParaRPr lang="en-US" dirty="0"/>
          </a:p>
          <a:p>
            <a:pPr>
              <a:lnSpc>
                <a:spcPct val="130000"/>
              </a:lnSpc>
            </a:pPr>
            <a:r>
              <a:rPr lang="en-US" dirty="0"/>
              <a:t>Test POST method</a:t>
            </a:r>
          </a:p>
          <a:p>
            <a:pPr lvl="1">
              <a:lnSpc>
                <a:spcPct val="130000"/>
              </a:lnSpc>
            </a:pPr>
            <a:r>
              <a:rPr lang="en-US" dirty="0" err="1"/>
              <a:t>httprepl</a:t>
            </a:r>
            <a:r>
              <a:rPr lang="en-US" dirty="0"/>
              <a:t> https://localhost:5001/api/todoitems</a:t>
            </a:r>
          </a:p>
          <a:p>
            <a:pPr lvl="1">
              <a:lnSpc>
                <a:spcPct val="130000"/>
              </a:lnSpc>
            </a:pPr>
            <a:r>
              <a:rPr lang="en-US" dirty="0"/>
              <a:t>post -h Content-Type=application/</a:t>
            </a:r>
            <a:r>
              <a:rPr lang="en-US" dirty="0" err="1"/>
              <a:t>json</a:t>
            </a:r>
            <a:r>
              <a:rPr lang="en-US" dirty="0"/>
              <a:t> -c "{"</a:t>
            </a:r>
            <a:r>
              <a:rPr lang="en-US" dirty="0" err="1"/>
              <a:t>name":"walk</a:t>
            </a:r>
            <a:r>
              <a:rPr lang="en-US" dirty="0"/>
              <a:t> dog","</a:t>
            </a:r>
            <a:r>
              <a:rPr lang="en-US" dirty="0" err="1"/>
              <a:t>isComplete</a:t>
            </a:r>
            <a:r>
              <a:rPr lang="en-US" dirty="0"/>
              <a:t>":true}"</a:t>
            </a:r>
          </a:p>
          <a:p>
            <a:pPr>
              <a:lnSpc>
                <a:spcPct val="130000"/>
              </a:lnSpc>
            </a:pPr>
            <a:r>
              <a:rPr lang="en-US" dirty="0"/>
              <a:t>Test GET method</a:t>
            </a:r>
          </a:p>
          <a:p>
            <a:pPr lvl="1">
              <a:lnSpc>
                <a:spcPct val="130000"/>
              </a:lnSpc>
            </a:pPr>
            <a:r>
              <a:rPr lang="en-US" dirty="0"/>
              <a:t>connect https://localhost:5001/api/todoitems/1</a:t>
            </a:r>
          </a:p>
          <a:p>
            <a:pPr lvl="1">
              <a:lnSpc>
                <a:spcPct val="130000"/>
              </a:lnSpc>
            </a:pPr>
            <a:r>
              <a:rPr lang="en-US" dirty="0"/>
              <a:t>get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510996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t>
            </a:r>
            <a:r>
              <a:rPr lang="en-US" dirty="0" smtClean="0"/>
              <a:t>ASP.NET Core Web </a:t>
            </a:r>
            <a:r>
              <a:rPr lang="en-US" dirty="0"/>
              <a:t>API using </a:t>
            </a:r>
            <a:r>
              <a:rPr lang="en-US" dirty="0" smtClean="0"/>
              <a:t>http-</a:t>
            </a:r>
            <a:r>
              <a:rPr lang="en-US" dirty="0" err="1" smtClean="0"/>
              <a:t>repl</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12804" y="1500357"/>
            <a:ext cx="5886450" cy="3429000"/>
          </a:xfrm>
          <a:prstGeom prst="rect">
            <a:avLst/>
          </a:prstGeom>
        </p:spPr>
      </p:pic>
      <p:pic>
        <p:nvPicPr>
          <p:cNvPr id="6" name="Picture 5"/>
          <p:cNvPicPr>
            <a:picLocks noChangeAspect="1"/>
          </p:cNvPicPr>
          <p:nvPr/>
        </p:nvPicPr>
        <p:blipFill>
          <a:blip r:embed="rId3"/>
          <a:stretch>
            <a:fillRect/>
          </a:stretch>
        </p:blipFill>
        <p:spPr>
          <a:xfrm>
            <a:off x="6112058" y="1500357"/>
            <a:ext cx="5829300" cy="3429000"/>
          </a:xfrm>
          <a:prstGeom prst="rect">
            <a:avLst/>
          </a:prstGeom>
        </p:spPr>
      </p:pic>
    </p:spTree>
    <p:extLst>
      <p:ext uri="{BB962C8B-B14F-4D97-AF65-F5344CB8AC3E}">
        <p14:creationId xmlns:p14="http://schemas.microsoft.com/office/powerpoint/2010/main" val="88722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ASP.NET Core Web API using </a:t>
            </a:r>
            <a:r>
              <a:rPr lang="en-US" dirty="0" smtClean="0"/>
              <a:t>Postman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23" y="1376000"/>
            <a:ext cx="8718407" cy="4243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75" y="1280572"/>
            <a:ext cx="2406139" cy="5161317"/>
          </a:xfrm>
          <a:prstGeom prst="rect">
            <a:avLst/>
          </a:prstGeom>
        </p:spPr>
      </p:pic>
    </p:spTree>
    <p:extLst>
      <p:ext uri="{BB962C8B-B14F-4D97-AF65-F5344CB8AC3E}">
        <p14:creationId xmlns:p14="http://schemas.microsoft.com/office/powerpoint/2010/main" val="352148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ControllerBase</a:t>
            </a:r>
            <a:r>
              <a:rPr lang="en-US" dirty="0"/>
              <a:t> </a:t>
            </a:r>
            <a:r>
              <a:rPr lang="en-US" dirty="0" smtClean="0"/>
              <a:t>class</a:t>
            </a:r>
            <a:endParaRPr lang="en-US" dirty="0"/>
          </a:p>
        </p:txBody>
      </p:sp>
      <p:sp>
        <p:nvSpPr>
          <p:cNvPr id="3" name="Text Placeholder 2"/>
          <p:cNvSpPr>
            <a:spLocks noGrp="1"/>
          </p:cNvSpPr>
          <p:nvPr>
            <p:ph type="body" idx="1"/>
          </p:nvPr>
        </p:nvSpPr>
        <p:spPr/>
        <p:txBody>
          <a:bodyPr/>
          <a:lstStyle/>
          <a:p>
            <a:r>
              <a:rPr lang="en-US" dirty="0"/>
              <a:t>A </a:t>
            </a:r>
            <a:r>
              <a:rPr lang="en-US" dirty="0" smtClean="0"/>
              <a:t>Web </a:t>
            </a:r>
            <a:r>
              <a:rPr lang="en-US" dirty="0"/>
              <a:t>API consists of one or more controller classes that derive </a:t>
            </a:r>
            <a:r>
              <a:rPr lang="en-US" dirty="0" smtClean="0"/>
              <a:t>from </a:t>
            </a:r>
            <a:r>
              <a:rPr lang="en-US" dirty="0" err="1" smtClean="0"/>
              <a:t>ControllerBase</a:t>
            </a:r>
            <a:r>
              <a:rPr lang="en-US" dirty="0" smtClean="0"/>
              <a:t> class. </a:t>
            </a:r>
          </a:p>
          <a:p>
            <a:r>
              <a:rPr lang="en-US" dirty="0" smtClean="0"/>
              <a:t>Several methods of </a:t>
            </a:r>
            <a:r>
              <a:rPr lang="en-US" dirty="0" err="1" smtClean="0"/>
              <a:t>ControllerBase</a:t>
            </a:r>
            <a:r>
              <a:rPr lang="en-US" dirty="0" smtClean="0"/>
              <a:t> class.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3483307"/>
              </p:ext>
            </p:extLst>
          </p:nvPr>
        </p:nvGraphicFramePr>
        <p:xfrm>
          <a:off x="838200" y="2816384"/>
          <a:ext cx="10515600" cy="3268980"/>
        </p:xfrm>
        <a:graphic>
          <a:graphicData uri="http://schemas.openxmlformats.org/drawingml/2006/table">
            <a:tbl>
              <a:tblPr firstRow="1" firstCol="1" bandRow="1">
                <a:tableStyleId>{69012ECD-51FC-41F1-AA8D-1B2483CD663E}</a:tableStyleId>
              </a:tblPr>
              <a:tblGrid>
                <a:gridCol w="5257800">
                  <a:extLst>
                    <a:ext uri="{9D8B030D-6E8A-4147-A177-3AD203B41FA5}">
                      <a16:colId xmlns:a16="http://schemas.microsoft.com/office/drawing/2014/main" val="1791647723"/>
                    </a:ext>
                  </a:extLst>
                </a:gridCol>
                <a:gridCol w="5257800">
                  <a:extLst>
                    <a:ext uri="{9D8B030D-6E8A-4147-A177-3AD203B41FA5}">
                      <a16:colId xmlns:a16="http://schemas.microsoft.com/office/drawing/2014/main" val="2172694912"/>
                    </a:ext>
                  </a:extLst>
                </a:gridCol>
              </a:tblGrid>
              <a:tr h="0">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Notes</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45016886"/>
                  </a:ext>
                </a:extLst>
              </a:tr>
              <a:tr h="0">
                <a:tc>
                  <a:txBody>
                    <a:bodyPr/>
                    <a:lstStyle/>
                    <a:p>
                      <a:pPr marL="269875">
                        <a:lnSpc>
                          <a:spcPct val="150000"/>
                        </a:lnSpc>
                        <a:spcAft>
                          <a:spcPts val="0"/>
                        </a:spcAft>
                      </a:pPr>
                      <a:r>
                        <a:rPr lang="en-US" sz="2300" b="0" u="none" dirty="0" err="1">
                          <a:effectLst/>
                        </a:rPr>
                        <a:t>BadRequest</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Returns 400 status code.</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49599320"/>
                  </a:ext>
                </a:extLst>
              </a:tr>
              <a:tr h="0">
                <a:tc>
                  <a:txBody>
                    <a:bodyPr/>
                    <a:lstStyle/>
                    <a:p>
                      <a:pPr marL="269875">
                        <a:lnSpc>
                          <a:spcPct val="150000"/>
                        </a:lnSpc>
                        <a:spcAft>
                          <a:spcPts val="0"/>
                        </a:spcAft>
                      </a:pPr>
                      <a:r>
                        <a:rPr lang="en-US" sz="2300" b="0" u="none" dirty="0" err="1">
                          <a:effectLst/>
                        </a:rPr>
                        <a:t>NotFound</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a:effectLst/>
                        </a:rPr>
                        <a:t>Returns 404 status code.</a:t>
                      </a:r>
                      <a:endParaRPr lang="en-US" sz="2300" b="0" u="none">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852781000"/>
                  </a:ext>
                </a:extLst>
              </a:tr>
              <a:tr h="0">
                <a:tc>
                  <a:txBody>
                    <a:bodyPr/>
                    <a:lstStyle/>
                    <a:p>
                      <a:pPr marL="269875">
                        <a:lnSpc>
                          <a:spcPct val="150000"/>
                        </a:lnSpc>
                        <a:spcAft>
                          <a:spcPts val="0"/>
                        </a:spcAft>
                      </a:pPr>
                      <a:r>
                        <a:rPr lang="en-US" sz="2300" b="0" u="none" dirty="0" err="1">
                          <a:effectLst/>
                        </a:rPr>
                        <a:t>PhysicalFile</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a:effectLst/>
                        </a:rPr>
                        <a:t>Returns a file.</a:t>
                      </a:r>
                      <a:endParaRPr lang="en-US" sz="2300" b="0" u="none">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083717215"/>
                  </a:ext>
                </a:extLst>
              </a:tr>
              <a:tr h="0">
                <a:tc>
                  <a:txBody>
                    <a:bodyPr/>
                    <a:lstStyle/>
                    <a:p>
                      <a:pPr marL="269875">
                        <a:lnSpc>
                          <a:spcPct val="150000"/>
                        </a:lnSpc>
                        <a:spcAft>
                          <a:spcPts val="0"/>
                        </a:spcAft>
                      </a:pPr>
                      <a:r>
                        <a:rPr lang="en-US" sz="2300" b="0" u="none" dirty="0" err="1">
                          <a:effectLst/>
                        </a:rPr>
                        <a:t>TryUpdateModelAsync</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Invokes model binding.</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7096522"/>
                  </a:ext>
                </a:extLst>
              </a:tr>
              <a:tr h="0">
                <a:tc>
                  <a:txBody>
                    <a:bodyPr/>
                    <a:lstStyle/>
                    <a:p>
                      <a:pPr marL="269875">
                        <a:lnSpc>
                          <a:spcPct val="150000"/>
                        </a:lnSpc>
                        <a:spcAft>
                          <a:spcPts val="0"/>
                        </a:spcAft>
                      </a:pPr>
                      <a:r>
                        <a:rPr lang="en-US" sz="2300" b="0" u="none" dirty="0" err="1">
                          <a:effectLst/>
                        </a:rPr>
                        <a:t>TryValidateModel</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2300" b="0" u="none" dirty="0">
                          <a:effectLst/>
                        </a:rPr>
                        <a:t>Invokes model validation.</a:t>
                      </a:r>
                      <a:endParaRPr lang="en-US" sz="2300" b="0" u="non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670987504"/>
                  </a:ext>
                </a:extLst>
              </a:tr>
            </a:tbl>
          </a:graphicData>
        </a:graphic>
      </p:graphicFrame>
    </p:spTree>
    <p:extLst>
      <p:ext uri="{BB962C8B-B14F-4D97-AF65-F5344CB8AC3E}">
        <p14:creationId xmlns:p14="http://schemas.microsoft.com/office/powerpoint/2010/main" val="329054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Attributes</a:t>
            </a:r>
            <a:endParaRPr lang="en-US" dirty="0"/>
          </a:p>
        </p:txBody>
      </p:sp>
      <p:sp>
        <p:nvSpPr>
          <p:cNvPr id="3" name="Text Placeholder 2"/>
          <p:cNvSpPr>
            <a:spLocks noGrp="1"/>
          </p:cNvSpPr>
          <p:nvPr>
            <p:ph type="body" idx="1"/>
          </p:nvPr>
        </p:nvSpPr>
        <p:spPr/>
        <p:txBody>
          <a:bodyPr/>
          <a:lstStyle/>
          <a:p>
            <a:r>
              <a:rPr lang="en-US" dirty="0"/>
              <a:t>The </a:t>
            </a:r>
            <a:r>
              <a:rPr lang="en-US" dirty="0" err="1"/>
              <a:t>Microsoft.AspNetCore.Mvc</a:t>
            </a:r>
            <a:r>
              <a:rPr lang="en-US" dirty="0"/>
              <a:t> namespace provides attributes that can be used to configure the behavior of web API controllers and action methods. The following example uses attributes to specify the supported HTTP action verb and any known HTTP status codes that could be returned:</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8778829"/>
              </p:ext>
            </p:extLst>
          </p:nvPr>
        </p:nvGraphicFramePr>
        <p:xfrm>
          <a:off x="645072" y="3172909"/>
          <a:ext cx="10901855" cy="3268980"/>
        </p:xfrm>
        <a:graphic>
          <a:graphicData uri="http://schemas.openxmlformats.org/drawingml/2006/table">
            <a:tbl>
              <a:tblPr firstRow="1" firstCol="1" bandRow="1">
                <a:tableStyleId>{5C22544A-7EE6-4342-B048-85BDC9FD1C3A}</a:tableStyleId>
              </a:tblPr>
              <a:tblGrid>
                <a:gridCol w="2421726">
                  <a:extLst>
                    <a:ext uri="{9D8B030D-6E8A-4147-A177-3AD203B41FA5}">
                      <a16:colId xmlns:a16="http://schemas.microsoft.com/office/drawing/2014/main" val="3312560437"/>
                    </a:ext>
                  </a:extLst>
                </a:gridCol>
                <a:gridCol w="8480129">
                  <a:extLst>
                    <a:ext uri="{9D8B030D-6E8A-4147-A177-3AD203B41FA5}">
                      <a16:colId xmlns:a16="http://schemas.microsoft.com/office/drawing/2014/main" val="456959656"/>
                    </a:ext>
                  </a:extLst>
                </a:gridCol>
              </a:tblGrid>
              <a:tr h="0">
                <a:tc>
                  <a:txBody>
                    <a:bodyPr/>
                    <a:lstStyle/>
                    <a:p>
                      <a:pPr marL="269875" algn="ctr">
                        <a:lnSpc>
                          <a:spcPct val="150000"/>
                        </a:lnSpc>
                        <a:spcAft>
                          <a:spcPts val="0"/>
                        </a:spcAft>
                      </a:pPr>
                      <a:r>
                        <a:rPr lang="en-US" sz="2300" dirty="0">
                          <a:effectLst/>
                        </a:rPr>
                        <a:t>Attribute</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Notes</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76959633"/>
                  </a:ext>
                </a:extLst>
              </a:tr>
              <a:tr h="0">
                <a:tc>
                  <a:txBody>
                    <a:bodyPr/>
                    <a:lstStyle/>
                    <a:p>
                      <a:pPr marL="269875">
                        <a:lnSpc>
                          <a:spcPct val="150000"/>
                        </a:lnSpc>
                        <a:spcAft>
                          <a:spcPts val="0"/>
                        </a:spcAft>
                      </a:pPr>
                      <a:r>
                        <a:rPr lang="en-US" sz="2300" b="1" i="0" u="none" strike="noStrike" cap="none" dirty="0" smtClean="0">
                          <a:solidFill>
                            <a:schemeClr val="lt1"/>
                          </a:solidFill>
                          <a:effectLst/>
                          <a:latin typeface="+mn-lt"/>
                          <a:ea typeface="+mn-ea"/>
                          <a:cs typeface="+mn-cs"/>
                          <a:sym typeface="Arial"/>
                        </a:rPr>
                        <a:t>[Route]</a:t>
                      </a:r>
                      <a:endParaRPr lang="en-US" sz="2300" b="1" i="0" u="none" strike="noStrike" cap="none" dirty="0">
                        <a:solidFill>
                          <a:schemeClr val="lt1"/>
                        </a:solidFill>
                        <a:effectLst/>
                        <a:latin typeface="+mn-lt"/>
                        <a:ea typeface="+mn-ea"/>
                        <a:cs typeface="+mn-cs"/>
                        <a:sym typeface="Arial"/>
                      </a:endParaRPr>
                    </a:p>
                  </a:txBody>
                  <a:tcPr marL="9525" marR="9525" marT="9525" marB="9525" anchor="ctr"/>
                </a:tc>
                <a:tc>
                  <a:txBody>
                    <a:bodyPr/>
                    <a:lstStyle/>
                    <a:p>
                      <a:pPr marL="269875">
                        <a:lnSpc>
                          <a:spcPct val="150000"/>
                        </a:lnSpc>
                        <a:spcAft>
                          <a:spcPts val="0"/>
                        </a:spcAft>
                      </a:pPr>
                      <a:r>
                        <a:rPr lang="en-US" sz="2300">
                          <a:effectLst/>
                        </a:rPr>
                        <a:t>Specifies URL pattern for a controller or action.</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0114159"/>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[Bind]</a:t>
                      </a:r>
                    </a:p>
                  </a:txBody>
                  <a:tcPr marL="9525" marR="9525" marT="9525" marB="9525" anchor="ctr"/>
                </a:tc>
                <a:tc>
                  <a:txBody>
                    <a:bodyPr/>
                    <a:lstStyle/>
                    <a:p>
                      <a:pPr marL="269875">
                        <a:lnSpc>
                          <a:spcPct val="150000"/>
                        </a:lnSpc>
                        <a:spcAft>
                          <a:spcPts val="0"/>
                        </a:spcAft>
                      </a:pPr>
                      <a:r>
                        <a:rPr lang="en-US" sz="2300">
                          <a:effectLst/>
                        </a:rPr>
                        <a:t>Specifies prefix and properties to include for model binding.</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67593725"/>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HttpGet</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Identifies an action that supports the HTTP GET action verb.</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85836432"/>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[Consumes]</a:t>
                      </a:r>
                    </a:p>
                  </a:txBody>
                  <a:tcPr marL="9525" marR="9525" marT="9525" marB="9525" anchor="ctr"/>
                </a:tc>
                <a:tc>
                  <a:txBody>
                    <a:bodyPr/>
                    <a:lstStyle/>
                    <a:p>
                      <a:pPr marL="269875">
                        <a:lnSpc>
                          <a:spcPct val="150000"/>
                        </a:lnSpc>
                        <a:spcAft>
                          <a:spcPts val="0"/>
                        </a:spcAft>
                      </a:pPr>
                      <a:r>
                        <a:rPr lang="en-US" sz="2300" dirty="0">
                          <a:effectLst/>
                        </a:rPr>
                        <a:t>Specifies data types that an action accepts.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032553557"/>
                  </a:ext>
                </a:extLst>
              </a:tr>
              <a:tr h="0">
                <a:tc>
                  <a:txBody>
                    <a:bodyPr/>
                    <a:lstStyle/>
                    <a:p>
                      <a:pPr marL="269875">
                        <a:lnSpc>
                          <a:spcPct val="150000"/>
                        </a:lnSpc>
                        <a:spcAft>
                          <a:spcPts val="0"/>
                        </a:spcAft>
                      </a:pPr>
                      <a:r>
                        <a:rPr lang="en-US" sz="2300" b="1" i="0" u="none" strike="noStrike" cap="none" dirty="0" smtClean="0">
                          <a:solidFill>
                            <a:schemeClr val="lt1"/>
                          </a:solidFill>
                          <a:effectLst/>
                          <a:latin typeface="+mn-lt"/>
                          <a:ea typeface="+mn-ea"/>
                          <a:cs typeface="+mn-cs"/>
                          <a:sym typeface="Arial"/>
                        </a:rPr>
                        <a:t>[Produces]</a:t>
                      </a:r>
                      <a:endParaRPr lang="en-US" sz="2300" b="1" i="0" u="none" strike="noStrike" cap="none" dirty="0">
                        <a:solidFill>
                          <a:schemeClr val="lt1"/>
                        </a:solidFill>
                        <a:effectLst/>
                        <a:latin typeface="+mn-lt"/>
                        <a:ea typeface="+mn-ea"/>
                        <a:cs typeface="+mn-cs"/>
                        <a:sym typeface="Arial"/>
                      </a:endParaRPr>
                    </a:p>
                  </a:txBody>
                  <a:tcPr marL="9525" marR="9525" marT="9525" marB="9525" anchor="ctr"/>
                </a:tc>
                <a:tc>
                  <a:txBody>
                    <a:bodyPr/>
                    <a:lstStyle/>
                    <a:p>
                      <a:pPr marL="269875">
                        <a:lnSpc>
                          <a:spcPct val="150000"/>
                        </a:lnSpc>
                        <a:spcAft>
                          <a:spcPts val="0"/>
                        </a:spcAft>
                      </a:pPr>
                      <a:r>
                        <a:rPr lang="en-US" sz="2300" dirty="0">
                          <a:effectLst/>
                        </a:rPr>
                        <a:t>Specifies data types that an action returns.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18049902"/>
                  </a:ext>
                </a:extLst>
              </a:tr>
            </a:tbl>
          </a:graphicData>
        </a:graphic>
      </p:graphicFrame>
    </p:spTree>
    <p:extLst>
      <p:ext uri="{BB962C8B-B14F-4D97-AF65-F5344CB8AC3E}">
        <p14:creationId xmlns:p14="http://schemas.microsoft.com/office/powerpoint/2010/main" val="206958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a:t>
            </a:r>
            <a:r>
              <a:rPr lang="en-US" dirty="0"/>
              <a:t>code </a:t>
            </a:r>
          </a:p>
        </p:txBody>
      </p:sp>
      <p:sp>
        <p:nvSpPr>
          <p:cNvPr id="3" name="Text Placeholder 2"/>
          <p:cNvSpPr>
            <a:spLocks noGrp="1"/>
          </p:cNvSpPr>
          <p:nvPr>
            <p:ph type="body" idx="1"/>
          </p:nvPr>
        </p:nvSpPr>
        <p:spPr/>
        <p:txBody>
          <a:bodyPr/>
          <a:lstStyle/>
          <a:p>
            <a:r>
              <a:rPr lang="en-US" dirty="0"/>
              <a:t>Async programming is a parallel programming technique that allows the</a:t>
            </a:r>
            <a:br>
              <a:rPr lang="en-US" dirty="0"/>
            </a:br>
            <a:r>
              <a:rPr lang="en-US" dirty="0"/>
              <a:t>working process to run separately from the main application thread. </a:t>
            </a:r>
            <a:endParaRPr lang="en-US" dirty="0" smtClean="0"/>
          </a:p>
          <a:p>
            <a:r>
              <a:rPr lang="en-US" dirty="0" smtClean="0"/>
              <a:t>As soon </a:t>
            </a:r>
            <a:r>
              <a:rPr lang="en-US" dirty="0"/>
              <a:t>as the work completes, it informs the main thread about the result</a:t>
            </a:r>
            <a:br>
              <a:rPr lang="en-US" dirty="0"/>
            </a:br>
            <a:r>
              <a:rPr lang="en-US" dirty="0"/>
              <a:t>whether it was successful or not</a:t>
            </a:r>
            <a:r>
              <a:rPr lang="en-US" dirty="0" smtClean="0"/>
              <a:t>.</a:t>
            </a:r>
          </a:p>
          <a:p>
            <a:r>
              <a:rPr lang="en-US" dirty="0" smtClean="0"/>
              <a:t>By </a:t>
            </a:r>
            <a:r>
              <a:rPr lang="en-US" dirty="0"/>
              <a:t>using async programming, we can avoid performance bottlenecks and</a:t>
            </a:r>
            <a:br>
              <a:rPr lang="en-US" dirty="0"/>
            </a:br>
            <a:r>
              <a:rPr lang="en-US" dirty="0"/>
              <a:t>enhance the responsiveness of our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441317" y="3885087"/>
            <a:ext cx="4399400" cy="2462483"/>
          </a:xfrm>
          <a:prstGeom prst="rect">
            <a:avLst/>
          </a:prstGeom>
        </p:spPr>
      </p:pic>
    </p:spTree>
    <p:extLst>
      <p:ext uri="{BB962C8B-B14F-4D97-AF65-F5344CB8AC3E}">
        <p14:creationId xmlns:p14="http://schemas.microsoft.com/office/powerpoint/2010/main" val="55617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source parameter inference</a:t>
            </a:r>
          </a:p>
        </p:txBody>
      </p:sp>
      <p:sp>
        <p:nvSpPr>
          <p:cNvPr id="3" name="Text Placeholder 2"/>
          <p:cNvSpPr>
            <a:spLocks noGrp="1"/>
          </p:cNvSpPr>
          <p:nvPr>
            <p:ph type="body" idx="1"/>
          </p:nvPr>
        </p:nvSpPr>
        <p:spPr/>
        <p:txBody>
          <a:bodyPr/>
          <a:lstStyle/>
          <a:p>
            <a:r>
              <a:rPr lang="en-US" dirty="0"/>
              <a:t>A binding source attribute defines the location at which an action parameter's value is found. </a:t>
            </a:r>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59808874"/>
              </p:ext>
            </p:extLst>
          </p:nvPr>
        </p:nvGraphicFramePr>
        <p:xfrm>
          <a:off x="533400" y="2301837"/>
          <a:ext cx="11269716" cy="3813810"/>
        </p:xfrm>
        <a:graphic>
          <a:graphicData uri="http://schemas.openxmlformats.org/drawingml/2006/table">
            <a:tbl>
              <a:tblPr firstRow="1" firstCol="1" bandRow="1">
                <a:tableStyleId>{5C22544A-7EE6-4342-B048-85BDC9FD1C3A}</a:tableStyleId>
              </a:tblPr>
              <a:tblGrid>
                <a:gridCol w="3702269">
                  <a:extLst>
                    <a:ext uri="{9D8B030D-6E8A-4147-A177-3AD203B41FA5}">
                      <a16:colId xmlns:a16="http://schemas.microsoft.com/office/drawing/2014/main" val="352405106"/>
                    </a:ext>
                  </a:extLst>
                </a:gridCol>
                <a:gridCol w="7567447">
                  <a:extLst>
                    <a:ext uri="{9D8B030D-6E8A-4147-A177-3AD203B41FA5}">
                      <a16:colId xmlns:a16="http://schemas.microsoft.com/office/drawing/2014/main" val="903723228"/>
                    </a:ext>
                  </a:extLst>
                </a:gridCol>
              </a:tblGrid>
              <a:tr h="0">
                <a:tc>
                  <a:txBody>
                    <a:bodyPr/>
                    <a:lstStyle/>
                    <a:p>
                      <a:pPr marL="269875" algn="ctr">
                        <a:lnSpc>
                          <a:spcPct val="150000"/>
                        </a:lnSpc>
                        <a:spcAft>
                          <a:spcPts val="0"/>
                        </a:spcAft>
                      </a:pPr>
                      <a:r>
                        <a:rPr lang="en-US" sz="2300" dirty="0">
                          <a:effectLst/>
                        </a:rPr>
                        <a:t>Attribute</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2300">
                          <a:effectLst/>
                        </a:rPr>
                        <a:t>Binding source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98614312"/>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FromBody</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Request body</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1783388"/>
                  </a:ext>
                </a:extLst>
              </a:tr>
              <a:tr h="0">
                <a:tc>
                  <a:txBody>
                    <a:bodyPr/>
                    <a:lstStyle/>
                    <a:p>
                      <a:pPr marL="269875">
                        <a:lnSpc>
                          <a:spcPct val="150000"/>
                        </a:lnSpc>
                        <a:spcAft>
                          <a:spcPts val="0"/>
                        </a:spcAft>
                      </a:pPr>
                      <a:r>
                        <a:rPr lang="en-US" sz="2300" b="1" i="0" u="none" strike="noStrike" cap="none">
                          <a:solidFill>
                            <a:schemeClr val="lt1"/>
                          </a:solidFill>
                          <a:effectLst/>
                          <a:latin typeface="+mn-lt"/>
                          <a:ea typeface="+mn-ea"/>
                          <a:cs typeface="+mn-cs"/>
                          <a:sym typeface="Arial"/>
                        </a:rPr>
                        <a:t>[FromForm]</a:t>
                      </a:r>
                    </a:p>
                  </a:txBody>
                  <a:tcPr marL="9525" marR="9525" marT="9525" marB="9525" anchor="ctr"/>
                </a:tc>
                <a:tc>
                  <a:txBody>
                    <a:bodyPr/>
                    <a:lstStyle/>
                    <a:p>
                      <a:pPr marL="269875">
                        <a:lnSpc>
                          <a:spcPct val="150000"/>
                        </a:lnSpc>
                        <a:spcAft>
                          <a:spcPts val="0"/>
                        </a:spcAft>
                      </a:pPr>
                      <a:r>
                        <a:rPr lang="en-US" sz="2300">
                          <a:effectLst/>
                        </a:rPr>
                        <a:t>Form data in the request body</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84867687"/>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FromHeader</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Request header</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75405056"/>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FromQuery</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dirty="0">
                          <a:effectLst/>
                        </a:rPr>
                        <a:t>Request query string parameter</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707796048"/>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FromRoute</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a:effectLst/>
                        </a:rPr>
                        <a:t>Route data from the current request</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84058847"/>
                  </a:ext>
                </a:extLst>
              </a:tr>
              <a:tr h="0">
                <a:tc>
                  <a:txBody>
                    <a:bodyPr/>
                    <a:lstStyle/>
                    <a:p>
                      <a:pPr marL="269875">
                        <a:lnSpc>
                          <a:spcPct val="150000"/>
                        </a:lnSpc>
                        <a:spcAft>
                          <a:spcPts val="0"/>
                        </a:spcAft>
                      </a:pPr>
                      <a:r>
                        <a:rPr lang="en-US" sz="2300" b="1" i="0" u="none" strike="noStrike" cap="none" dirty="0">
                          <a:solidFill>
                            <a:schemeClr val="lt1"/>
                          </a:solidFill>
                          <a:effectLst/>
                          <a:latin typeface="+mn-lt"/>
                          <a:ea typeface="+mn-ea"/>
                          <a:cs typeface="+mn-cs"/>
                          <a:sym typeface="Arial"/>
                        </a:rPr>
                        <a:t>[</a:t>
                      </a:r>
                      <a:r>
                        <a:rPr lang="en-US" sz="2300" b="1" i="0" u="none" strike="noStrike" cap="none" dirty="0" err="1">
                          <a:solidFill>
                            <a:schemeClr val="lt1"/>
                          </a:solidFill>
                          <a:effectLst/>
                          <a:latin typeface="+mn-lt"/>
                          <a:ea typeface="+mn-ea"/>
                          <a:cs typeface="+mn-cs"/>
                          <a:sym typeface="Arial"/>
                        </a:rPr>
                        <a:t>FromServices</a:t>
                      </a:r>
                      <a:r>
                        <a:rPr lang="en-US" sz="2300" b="1" i="0" u="none" strike="noStrike" cap="none" dirty="0">
                          <a:solidFill>
                            <a:schemeClr val="lt1"/>
                          </a:solidFill>
                          <a:effectLst/>
                          <a:latin typeface="+mn-lt"/>
                          <a:ea typeface="+mn-ea"/>
                          <a:cs typeface="+mn-cs"/>
                          <a:sym typeface="Arial"/>
                        </a:rPr>
                        <a:t>]</a:t>
                      </a:r>
                    </a:p>
                  </a:txBody>
                  <a:tcPr marL="9525" marR="9525" marT="9525" marB="9525" anchor="ctr"/>
                </a:tc>
                <a:tc>
                  <a:txBody>
                    <a:bodyPr/>
                    <a:lstStyle/>
                    <a:p>
                      <a:pPr marL="269875">
                        <a:lnSpc>
                          <a:spcPct val="150000"/>
                        </a:lnSpc>
                        <a:spcAft>
                          <a:spcPts val="0"/>
                        </a:spcAft>
                      </a:pPr>
                      <a:r>
                        <a:rPr lang="en-US" sz="2300" dirty="0">
                          <a:effectLst/>
                        </a:rPr>
                        <a:t>The request service injected as an action parameter</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528064790"/>
                  </a:ext>
                </a:extLst>
              </a:tr>
            </a:tbl>
          </a:graphicData>
        </a:graphic>
      </p:graphicFrame>
    </p:spTree>
    <p:extLst>
      <p:ext uri="{BB962C8B-B14F-4D97-AF65-F5344CB8AC3E}">
        <p14:creationId xmlns:p14="http://schemas.microsoft.com/office/powerpoint/2010/main" val="319406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Multipart/form-data request </a:t>
            </a:r>
            <a:r>
              <a:rPr lang="en-US" dirty="0" smtClean="0"/>
              <a:t>inference</a:t>
            </a:r>
            <a:endParaRPr lang="en-US" dirty="0"/>
          </a:p>
        </p:txBody>
      </p:sp>
      <p:sp>
        <p:nvSpPr>
          <p:cNvPr id="3" name="Text Placeholder 2"/>
          <p:cNvSpPr>
            <a:spLocks noGrp="1"/>
          </p:cNvSpPr>
          <p:nvPr>
            <p:ph type="body" idx="1"/>
          </p:nvPr>
        </p:nvSpPr>
        <p:spPr/>
        <p:txBody>
          <a:bodyPr/>
          <a:lstStyle/>
          <a:p>
            <a:r>
              <a:rPr lang="en-US" dirty="0"/>
              <a:t>The [</a:t>
            </a:r>
            <a:r>
              <a:rPr lang="en-US" dirty="0" err="1"/>
              <a:t>ApiController</a:t>
            </a:r>
            <a:r>
              <a:rPr lang="en-US" dirty="0"/>
              <a:t>] attribute applies an inference rule when an action parameter is annotated with the [</a:t>
            </a:r>
            <a:r>
              <a:rPr lang="en-US" dirty="0" err="1"/>
              <a:t>FromForm</a:t>
            </a:r>
            <a:r>
              <a:rPr lang="en-US" dirty="0"/>
              <a:t>] attribute. The multipart/form-data request content type is inferred.</a:t>
            </a:r>
          </a:p>
          <a:p>
            <a:r>
              <a:rPr lang="en-US" dirty="0" smtClean="0"/>
              <a:t>To </a:t>
            </a:r>
            <a:r>
              <a:rPr lang="en-US" dirty="0"/>
              <a:t>disable the default behavior, set the </a:t>
            </a:r>
            <a:r>
              <a:rPr lang="en-US" dirty="0" err="1"/>
              <a:t>SuppressConsumesConstraintForFormFileParameters</a:t>
            </a:r>
            <a:r>
              <a:rPr lang="en-US" dirty="0"/>
              <a:t> property to true in </a:t>
            </a:r>
            <a:r>
              <a:rPr lang="en-US" dirty="0" err="1"/>
              <a:t>Startup.ConfigureServices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4527879" y="3657600"/>
            <a:ext cx="7548505" cy="2602014"/>
          </a:xfrm>
          <a:prstGeom prst="rect">
            <a:avLst/>
          </a:prstGeom>
        </p:spPr>
      </p:pic>
    </p:spTree>
    <p:extLst>
      <p:ext uri="{BB962C8B-B14F-4D97-AF65-F5344CB8AC3E}">
        <p14:creationId xmlns:p14="http://schemas.microsoft.com/office/powerpoint/2010/main" val="132253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Define supported request content types </a:t>
            </a:r>
          </a:p>
        </p:txBody>
      </p:sp>
      <p:sp>
        <p:nvSpPr>
          <p:cNvPr id="3" name="Text Placeholder 2"/>
          <p:cNvSpPr>
            <a:spLocks noGrp="1"/>
          </p:cNvSpPr>
          <p:nvPr>
            <p:ph type="body" idx="1"/>
          </p:nvPr>
        </p:nvSpPr>
        <p:spPr>
          <a:xfrm>
            <a:off x="0" y="1328286"/>
            <a:ext cx="4876800" cy="5113603"/>
          </a:xfrm>
        </p:spPr>
        <p:txBody>
          <a:bodyPr/>
          <a:lstStyle/>
          <a:p>
            <a:r>
              <a:rPr lang="en-US" dirty="0"/>
              <a:t>Define supported request content types with the [Consumes] attribute</a:t>
            </a:r>
          </a:p>
          <a:p>
            <a:r>
              <a:rPr lang="en-US" dirty="0"/>
              <a:t>The [Consumes] attribute allows an action to limit the supported request content types. Apply the [Consumes] attribute to an action or controller, specifying one or more content types</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4995122" y="1524679"/>
            <a:ext cx="7078556" cy="3741004"/>
          </a:xfrm>
          <a:prstGeom prst="rect">
            <a:avLst/>
          </a:prstGeom>
        </p:spPr>
      </p:pic>
    </p:spTree>
    <p:extLst>
      <p:ext uri="{BB962C8B-B14F-4D97-AF65-F5344CB8AC3E}">
        <p14:creationId xmlns:p14="http://schemas.microsoft.com/office/powerpoint/2010/main" val="620159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a:t>
            </a:r>
            <a:r>
              <a:rPr lang="en-US" dirty="0" smtClean="0"/>
              <a:t>types</a:t>
            </a:r>
            <a:endParaRPr lang="en-US" dirty="0"/>
          </a:p>
        </p:txBody>
      </p:sp>
      <p:sp>
        <p:nvSpPr>
          <p:cNvPr id="3" name="Text Placeholder 2"/>
          <p:cNvSpPr>
            <a:spLocks noGrp="1"/>
          </p:cNvSpPr>
          <p:nvPr>
            <p:ph type="body" idx="1"/>
          </p:nvPr>
        </p:nvSpPr>
        <p:spPr/>
        <p:txBody>
          <a:bodyPr/>
          <a:lstStyle/>
          <a:p>
            <a:pPr>
              <a:lnSpc>
                <a:spcPct val="150000"/>
              </a:lnSpc>
            </a:pPr>
            <a:r>
              <a:rPr lang="en-US" dirty="0"/>
              <a:t>ASP.NET Core offers the following options for web API controller action return types:</a:t>
            </a:r>
          </a:p>
          <a:p>
            <a:pPr lvl="1">
              <a:lnSpc>
                <a:spcPct val="150000"/>
              </a:lnSpc>
            </a:pPr>
            <a:r>
              <a:rPr lang="en-US" dirty="0" smtClean="0"/>
              <a:t>Specific type </a:t>
            </a:r>
            <a:endParaRPr lang="en-US" dirty="0"/>
          </a:p>
          <a:p>
            <a:pPr lvl="1">
              <a:lnSpc>
                <a:spcPct val="150000"/>
              </a:lnSpc>
            </a:pPr>
            <a:r>
              <a:rPr lang="en-US" dirty="0" err="1" smtClean="0"/>
              <a:t>IActionResult</a:t>
            </a:r>
            <a:endParaRPr lang="en-US" dirty="0"/>
          </a:p>
          <a:p>
            <a:pPr lvl="1">
              <a:lnSpc>
                <a:spcPct val="150000"/>
              </a:lnSpc>
            </a:pPr>
            <a:r>
              <a:rPr lang="en-US" dirty="0" err="1" smtClean="0"/>
              <a:t>ActionResult</a:t>
            </a:r>
            <a:r>
              <a:rPr lang="en-US" dirty="0" smtClean="0"/>
              <a:t>&lt;T</a:t>
            </a:r>
            <a:r>
              <a:rPr lang="en-US" dirty="0"/>
              <a:t>&gt;</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398023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a:t>
            </a:r>
            <a:r>
              <a:rPr lang="en-US" dirty="0" smtClean="0"/>
              <a:t>types - </a:t>
            </a:r>
            <a:r>
              <a:rPr lang="en-US" dirty="0"/>
              <a:t>Specific type</a:t>
            </a:r>
          </a:p>
        </p:txBody>
      </p:sp>
      <p:sp>
        <p:nvSpPr>
          <p:cNvPr id="3" name="Text Placeholder 2"/>
          <p:cNvSpPr>
            <a:spLocks noGrp="1"/>
          </p:cNvSpPr>
          <p:nvPr>
            <p:ph type="body" idx="1"/>
          </p:nvPr>
        </p:nvSpPr>
        <p:spPr/>
        <p:txBody>
          <a:bodyPr/>
          <a:lstStyle/>
          <a:p>
            <a:r>
              <a:rPr lang="en-US" dirty="0"/>
              <a:t>The simplest action returns a primitive or complex data type (for example, string or a custom object type). </a:t>
            </a:r>
            <a:endParaRPr lang="en-US" dirty="0" smtClean="0"/>
          </a:p>
          <a:p>
            <a:r>
              <a:rPr lang="en-US" dirty="0" smtClean="0"/>
              <a:t>Returns </a:t>
            </a:r>
            <a:r>
              <a:rPr lang="en-US" dirty="0"/>
              <a:t>a collection of custom </a:t>
            </a:r>
            <a:r>
              <a:rPr lang="en-US" dirty="0" smtClean="0"/>
              <a:t>objects</a:t>
            </a:r>
          </a:p>
          <a:p>
            <a:endParaRPr lang="en-US" dirty="0"/>
          </a:p>
          <a:p>
            <a:endParaRPr lang="en-US" dirty="0" smtClean="0"/>
          </a:p>
          <a:p>
            <a:endParaRPr lang="en-US" dirty="0"/>
          </a:p>
          <a:p>
            <a:r>
              <a:rPr lang="en-US" b="1" dirty="0" smtClean="0"/>
              <a:t>Return </a:t>
            </a:r>
            <a:r>
              <a:rPr lang="en-US" b="1" dirty="0" err="1"/>
              <a:t>IEnumerable</a:t>
            </a:r>
            <a:r>
              <a:rPr lang="en-US" b="1" dirty="0"/>
              <a:t>&lt;T&gt; or </a:t>
            </a:r>
            <a:r>
              <a:rPr lang="en-US" b="1" dirty="0" err="1"/>
              <a:t>IAsyncEnumerable</a:t>
            </a:r>
            <a:r>
              <a:rPr lang="en-US" b="1" dirty="0"/>
              <a:t>&lt;T&gt;</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527159" y="2961162"/>
            <a:ext cx="3486150" cy="923925"/>
          </a:xfrm>
          <a:prstGeom prst="rect">
            <a:avLst/>
          </a:prstGeom>
        </p:spPr>
      </p:pic>
      <p:pic>
        <p:nvPicPr>
          <p:cNvPr id="8" name="Picture 7"/>
          <p:cNvPicPr>
            <a:picLocks noChangeAspect="1"/>
          </p:cNvPicPr>
          <p:nvPr/>
        </p:nvPicPr>
        <p:blipFill>
          <a:blip r:embed="rId3"/>
          <a:stretch>
            <a:fillRect/>
          </a:stretch>
        </p:blipFill>
        <p:spPr>
          <a:xfrm>
            <a:off x="527159" y="4671640"/>
            <a:ext cx="5915025" cy="647700"/>
          </a:xfrm>
          <a:prstGeom prst="rect">
            <a:avLst/>
          </a:prstGeom>
        </p:spPr>
      </p:pic>
      <p:pic>
        <p:nvPicPr>
          <p:cNvPr id="9" name="Picture 8"/>
          <p:cNvPicPr>
            <a:picLocks noChangeAspect="1"/>
          </p:cNvPicPr>
          <p:nvPr/>
        </p:nvPicPr>
        <p:blipFill>
          <a:blip r:embed="rId4"/>
          <a:stretch>
            <a:fillRect/>
          </a:stretch>
        </p:blipFill>
        <p:spPr>
          <a:xfrm>
            <a:off x="527159" y="5439293"/>
            <a:ext cx="7410450" cy="638175"/>
          </a:xfrm>
          <a:prstGeom prst="rect">
            <a:avLst/>
          </a:prstGeom>
        </p:spPr>
      </p:pic>
    </p:spTree>
    <p:extLst>
      <p:ext uri="{BB962C8B-B14F-4D97-AF65-F5344CB8AC3E}">
        <p14:creationId xmlns:p14="http://schemas.microsoft.com/office/powerpoint/2010/main" val="145524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a:t>
            </a:r>
            <a:r>
              <a:rPr lang="en-US" dirty="0" smtClean="0"/>
              <a:t>types - </a:t>
            </a:r>
            <a:r>
              <a:rPr lang="en-US" dirty="0" err="1" smtClean="0"/>
              <a:t>IActionResult</a:t>
            </a:r>
            <a:endParaRPr lang="en-US" dirty="0"/>
          </a:p>
        </p:txBody>
      </p:sp>
      <p:sp>
        <p:nvSpPr>
          <p:cNvPr id="3" name="Text Placeholder 2"/>
          <p:cNvSpPr>
            <a:spLocks noGrp="1"/>
          </p:cNvSpPr>
          <p:nvPr>
            <p:ph type="body" idx="1"/>
          </p:nvPr>
        </p:nvSpPr>
        <p:spPr/>
        <p:txBody>
          <a:bodyPr>
            <a:normAutofit fontScale="92500"/>
          </a:bodyPr>
          <a:lstStyle/>
          <a:p>
            <a:r>
              <a:rPr lang="en-US" dirty="0"/>
              <a:t>The </a:t>
            </a:r>
            <a:r>
              <a:rPr lang="en-US" dirty="0" err="1"/>
              <a:t>IActionResult</a:t>
            </a:r>
            <a:r>
              <a:rPr lang="en-US" dirty="0"/>
              <a:t> return type is appropriate when multiple </a:t>
            </a:r>
            <a:r>
              <a:rPr lang="en-US" dirty="0" err="1"/>
              <a:t>ActionResult</a:t>
            </a:r>
            <a:r>
              <a:rPr lang="en-US" dirty="0"/>
              <a:t> return types are possible in an action. The </a:t>
            </a:r>
            <a:r>
              <a:rPr lang="en-US" dirty="0" err="1"/>
              <a:t>ActionResult</a:t>
            </a:r>
            <a:r>
              <a:rPr lang="en-US" dirty="0"/>
              <a:t> types represent various HTTP status codes. </a:t>
            </a:r>
            <a:endParaRPr lang="en-US" dirty="0" smtClean="0"/>
          </a:p>
          <a:p>
            <a:r>
              <a:rPr lang="en-US" dirty="0" smtClean="0"/>
              <a:t>Some </a:t>
            </a:r>
            <a:r>
              <a:rPr lang="en-US" dirty="0"/>
              <a:t>common return types in this category are </a:t>
            </a:r>
            <a:r>
              <a:rPr lang="en-US" dirty="0" err="1"/>
              <a:t>BadRequestResult</a:t>
            </a:r>
            <a:r>
              <a:rPr lang="en-US" dirty="0"/>
              <a:t> (400), </a:t>
            </a:r>
            <a:r>
              <a:rPr lang="en-US" dirty="0" err="1"/>
              <a:t>NotFoundResult</a:t>
            </a:r>
            <a:r>
              <a:rPr lang="en-US" dirty="0"/>
              <a:t> (404), and </a:t>
            </a:r>
            <a:r>
              <a:rPr lang="en-US" dirty="0" err="1"/>
              <a:t>OkObjectResult</a:t>
            </a:r>
            <a:r>
              <a:rPr lang="en-US" dirty="0"/>
              <a:t> (200). Alternatively, convenience methods in the </a:t>
            </a:r>
            <a:r>
              <a:rPr lang="en-US" dirty="0" err="1"/>
              <a:t>ControllerBase</a:t>
            </a:r>
            <a:r>
              <a:rPr lang="en-US" dirty="0"/>
              <a:t> class can be used to return </a:t>
            </a:r>
            <a:r>
              <a:rPr lang="en-US" dirty="0" err="1"/>
              <a:t>ActionResult</a:t>
            </a:r>
            <a:r>
              <a:rPr lang="en-US" dirty="0"/>
              <a:t> types from an </a:t>
            </a:r>
            <a:r>
              <a:rPr lang="en-US" dirty="0" smtClean="0"/>
              <a:t>action (</a:t>
            </a:r>
            <a:r>
              <a:rPr lang="en-US" dirty="0" err="1" smtClean="0"/>
              <a:t>BadRequest</a:t>
            </a:r>
            <a:r>
              <a:rPr lang="en-US" dirty="0"/>
              <a:t>(); is a shorthand form of return new </a:t>
            </a:r>
            <a:r>
              <a:rPr lang="en-US" dirty="0" err="1"/>
              <a:t>BadRequestResult</a:t>
            </a:r>
            <a:r>
              <a:rPr lang="en-US" dirty="0" smtClean="0"/>
              <a:t>();).</a:t>
            </a:r>
            <a:endParaRPr lang="en-US" dirty="0"/>
          </a:p>
          <a:p>
            <a:endParaRPr lang="en-US" dirty="0"/>
          </a:p>
          <a:p>
            <a:r>
              <a:rPr lang="en-US" dirty="0" smtClean="0"/>
              <a:t>The [</a:t>
            </a:r>
            <a:r>
              <a:rPr lang="en-US" dirty="0" err="1" smtClean="0"/>
              <a:t>ProducesResponseType</a:t>
            </a:r>
            <a:r>
              <a:rPr lang="en-US" dirty="0"/>
              <a:t>] attribute </a:t>
            </a:r>
            <a:r>
              <a:rPr lang="en-US" dirty="0" smtClean="0"/>
              <a:t>produces </a:t>
            </a:r>
            <a:r>
              <a:rPr lang="en-US" dirty="0"/>
              <a:t>more descriptive response details for web API help pages generated by tools like Swagger. </a:t>
            </a:r>
            <a:endParaRPr lang="en-US" dirty="0" smtClean="0"/>
          </a:p>
          <a:p>
            <a:r>
              <a:rPr lang="en-US" dirty="0" smtClean="0"/>
              <a:t>[</a:t>
            </a:r>
            <a:r>
              <a:rPr lang="en-US" dirty="0" err="1"/>
              <a:t>ProducesResponseType</a:t>
            </a:r>
            <a:r>
              <a:rPr lang="en-US" dirty="0"/>
              <a:t>] indicates the known types and HTTP status codes to be returned by the action.</a:t>
            </a:r>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313854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IActionResult</a:t>
            </a:r>
            <a:r>
              <a:rPr lang="en-US" dirty="0" smtClean="0"/>
              <a:t> – Example with </a:t>
            </a:r>
            <a:r>
              <a:rPr lang="en-US" dirty="0"/>
              <a:t>Synchronous </a:t>
            </a:r>
            <a:r>
              <a:rPr lang="en-US" dirty="0" smtClean="0"/>
              <a:t>action</a:t>
            </a:r>
            <a:endParaRPr lang="en-US" dirty="0"/>
          </a:p>
        </p:txBody>
      </p:sp>
      <p:sp>
        <p:nvSpPr>
          <p:cNvPr id="3" name="Text Placeholder 2"/>
          <p:cNvSpPr>
            <a:spLocks noGrp="1"/>
          </p:cNvSpPr>
          <p:nvPr>
            <p:ph type="body" idx="1"/>
          </p:nvPr>
        </p:nvSpPr>
        <p:spPr/>
        <p:txBody>
          <a:bodyPr>
            <a:normAutofit/>
          </a:bodyPr>
          <a:lstStyle/>
          <a:p>
            <a:r>
              <a:rPr lang="en-US" dirty="0" smtClean="0"/>
              <a:t>A </a:t>
            </a:r>
            <a:r>
              <a:rPr lang="en-US" dirty="0"/>
              <a:t>404 status code is returned when the product represented by id doesn't exist in the underlying data store. </a:t>
            </a:r>
            <a:r>
              <a:rPr lang="en-US" dirty="0" smtClean="0"/>
              <a:t>The </a:t>
            </a:r>
            <a:r>
              <a:rPr lang="en-US" dirty="0" err="1"/>
              <a:t>NotFound</a:t>
            </a:r>
            <a:r>
              <a:rPr lang="en-US" dirty="0"/>
              <a:t> convenience method is invoked as shorthand for return new </a:t>
            </a:r>
            <a:r>
              <a:rPr lang="en-US" dirty="0" err="1"/>
              <a:t>NotFoundResult</a:t>
            </a:r>
            <a:r>
              <a:rPr lang="en-US" dirty="0"/>
              <a:t>();.</a:t>
            </a:r>
          </a:p>
          <a:p>
            <a:r>
              <a:rPr lang="en-US" dirty="0" smtClean="0"/>
              <a:t>A </a:t>
            </a:r>
            <a:r>
              <a:rPr lang="en-US" dirty="0"/>
              <a:t>200 status code is returned with the Product object when the product does exist. </a:t>
            </a:r>
            <a:r>
              <a:rPr lang="en-US" dirty="0" smtClean="0"/>
              <a:t>The </a:t>
            </a:r>
            <a:r>
              <a:rPr lang="en-US" dirty="0"/>
              <a:t>Ok convenience method is invoked as shorthand for return new </a:t>
            </a:r>
            <a:r>
              <a:rPr lang="en-US" dirty="0" err="1"/>
              <a:t>OkObjectResult</a:t>
            </a:r>
            <a:r>
              <a:rPr lang="en-US" dirty="0"/>
              <a:t>(product);.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4338116" y="3537711"/>
            <a:ext cx="6540090" cy="2809585"/>
          </a:xfrm>
          <a:prstGeom prst="rect">
            <a:avLst/>
          </a:prstGeom>
        </p:spPr>
      </p:pic>
    </p:spTree>
    <p:extLst>
      <p:ext uri="{BB962C8B-B14F-4D97-AF65-F5344CB8AC3E}">
        <p14:creationId xmlns:p14="http://schemas.microsoft.com/office/powerpoint/2010/main" val="4156718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IActionResult</a:t>
            </a:r>
            <a:r>
              <a:rPr lang="en-US" dirty="0" smtClean="0"/>
              <a:t> – Example with Asynchronous action</a:t>
            </a:r>
            <a:endParaRPr lang="en-US" dirty="0"/>
          </a:p>
        </p:txBody>
      </p:sp>
      <p:pic>
        <p:nvPicPr>
          <p:cNvPr id="6" name="Picture 5"/>
          <p:cNvPicPr>
            <a:picLocks noChangeAspect="1"/>
          </p:cNvPicPr>
          <p:nvPr/>
        </p:nvPicPr>
        <p:blipFill>
          <a:blip r:embed="rId2"/>
          <a:stretch>
            <a:fillRect/>
          </a:stretch>
        </p:blipFill>
        <p:spPr>
          <a:xfrm>
            <a:off x="4424855" y="2714339"/>
            <a:ext cx="7315200" cy="3661808"/>
          </a:xfrm>
          <a:prstGeom prst="rect">
            <a:avLst/>
          </a:prstGeom>
        </p:spPr>
      </p:pic>
      <p:sp>
        <p:nvSpPr>
          <p:cNvPr id="3" name="Text Placeholder 2"/>
          <p:cNvSpPr>
            <a:spLocks noGrp="1"/>
          </p:cNvSpPr>
          <p:nvPr>
            <p:ph type="body" idx="1"/>
          </p:nvPr>
        </p:nvSpPr>
        <p:spPr/>
        <p:txBody>
          <a:bodyPr>
            <a:normAutofit/>
          </a:bodyPr>
          <a:lstStyle/>
          <a:p>
            <a:r>
              <a:rPr lang="en-US" dirty="0"/>
              <a:t>A 400 status code is returned when the product description contains "XYZ Widget". </a:t>
            </a:r>
            <a:endParaRPr lang="en-US" dirty="0" smtClean="0"/>
          </a:p>
          <a:p>
            <a:r>
              <a:rPr lang="en-US" dirty="0"/>
              <a:t>A 201 status code is generated by the </a:t>
            </a:r>
            <a:r>
              <a:rPr lang="en-US" dirty="0" err="1"/>
              <a:t>CreatedAtAction</a:t>
            </a:r>
            <a:r>
              <a:rPr lang="en-US" dirty="0"/>
              <a:t> convenience method when a product is created. </a:t>
            </a:r>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
        <p:nvSpPr>
          <p:cNvPr id="5" name="Rectangle 4"/>
          <p:cNvSpPr/>
          <p:nvPr/>
        </p:nvSpPr>
        <p:spPr>
          <a:xfrm>
            <a:off x="4424855" y="3268717"/>
            <a:ext cx="5717628" cy="483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57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t>
            </a:r>
            <a:r>
              <a:rPr lang="en-US" dirty="0" smtClean="0"/>
              <a:t>APIs - 1</a:t>
            </a:r>
            <a:endParaRPr lang="en-US" dirty="0"/>
          </a:p>
        </p:txBody>
      </p:sp>
      <p:sp>
        <p:nvSpPr>
          <p:cNvPr id="3" name="Text Placeholder 2"/>
          <p:cNvSpPr>
            <a:spLocks noGrp="1"/>
          </p:cNvSpPr>
          <p:nvPr>
            <p:ph type="body" idx="1"/>
          </p:nvPr>
        </p:nvSpPr>
        <p:spPr/>
        <p:txBody>
          <a:bodyPr/>
          <a:lstStyle/>
          <a:p>
            <a:r>
              <a:rPr lang="en-US" dirty="0"/>
              <a:t>The Developer Exception Page is a useful tool to get detailed stack traces for server errors. It uses </a:t>
            </a:r>
            <a:r>
              <a:rPr lang="en-US" i="1" dirty="0" err="1"/>
              <a:t>DeveloperExceptionPageMiddleware</a:t>
            </a:r>
            <a:r>
              <a:rPr lang="en-US" dirty="0"/>
              <a:t> to capture synchronous and asynchronous exceptions from the HTTP pipeline and to generate error responses. </a:t>
            </a:r>
            <a:endParaRPr lang="en-US" dirty="0" smtClean="0"/>
          </a:p>
          <a:p>
            <a:r>
              <a:rPr lang="en-US" b="1" dirty="0"/>
              <a:t>Exception handler</a:t>
            </a:r>
          </a:p>
          <a:p>
            <a:r>
              <a:rPr lang="en-US" dirty="0"/>
              <a:t>In non-development environments, Exception Handling Middleware can be used to produce an error payload</a:t>
            </a:r>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129670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t>
            </a:r>
            <a:r>
              <a:rPr lang="en-US" dirty="0" smtClean="0"/>
              <a:t>APIs - 2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2567717" y="1407906"/>
            <a:ext cx="7056566" cy="5033983"/>
          </a:xfrm>
          <a:prstGeom prst="rect">
            <a:avLst/>
          </a:prstGeom>
        </p:spPr>
      </p:pic>
      <p:sp>
        <p:nvSpPr>
          <p:cNvPr id="6" name="Rectangle 5"/>
          <p:cNvSpPr/>
          <p:nvPr/>
        </p:nvSpPr>
        <p:spPr>
          <a:xfrm>
            <a:off x="3384331" y="3510455"/>
            <a:ext cx="3783724" cy="346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52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a:t>
            </a:r>
            <a:r>
              <a:rPr lang="en-US" dirty="0" smtClean="0"/>
              <a:t>code - 2</a:t>
            </a:r>
            <a:endParaRPr lang="en-US" dirty="0"/>
          </a:p>
        </p:txBody>
      </p:sp>
      <p:sp>
        <p:nvSpPr>
          <p:cNvPr id="3" name="Text Placeholder 2"/>
          <p:cNvSpPr>
            <a:spLocks noGrp="1"/>
          </p:cNvSpPr>
          <p:nvPr>
            <p:ph type="body" idx="1"/>
          </p:nvPr>
        </p:nvSpPr>
        <p:spPr/>
        <p:txBody>
          <a:bodyPr/>
          <a:lstStyle/>
          <a:p>
            <a:r>
              <a:rPr lang="en-US" dirty="0"/>
              <a:t>The </a:t>
            </a:r>
            <a:r>
              <a:rPr lang="en-US" b="1" dirty="0"/>
              <a:t>async </a:t>
            </a:r>
            <a:r>
              <a:rPr lang="en-US" dirty="0"/>
              <a:t>and </a:t>
            </a:r>
            <a:r>
              <a:rPr lang="en-US" b="1" dirty="0"/>
              <a:t>await </a:t>
            </a:r>
            <a:r>
              <a:rPr lang="en-US" dirty="0"/>
              <a:t>keywords play a crucial part in asynchronous</a:t>
            </a:r>
            <a:br>
              <a:rPr lang="en-US" dirty="0"/>
            </a:br>
            <a:r>
              <a:rPr lang="en-US" dirty="0"/>
              <a:t>programming. By using those keywords, we can easily write</a:t>
            </a:r>
            <a:br>
              <a:rPr lang="en-US" dirty="0"/>
            </a:br>
            <a:r>
              <a:rPr lang="en-US" dirty="0"/>
              <a:t>asynchronous methods without too much effort. </a:t>
            </a:r>
            <a:endParaRPr lang="en-US" dirty="0" smtClean="0"/>
          </a:p>
          <a:p>
            <a:pPr marL="3175" indent="0">
              <a:buNone/>
            </a:pPr>
            <a:endParaRPr lang="en-US" dirty="0" smtClean="0"/>
          </a:p>
          <a:p>
            <a:pPr marL="3175" indent="0">
              <a:buNone/>
            </a:pPr>
            <a:r>
              <a:rPr lang="en-US" i="1" dirty="0" smtClean="0"/>
              <a:t>In </a:t>
            </a:r>
            <a:r>
              <a:rPr lang="en-US" i="1" dirty="0"/>
              <a:t>asynchronous programming, we have three return </a:t>
            </a:r>
            <a:r>
              <a:rPr lang="en-US" i="1" dirty="0" smtClean="0"/>
              <a:t>types:</a:t>
            </a:r>
          </a:p>
          <a:p>
            <a:r>
              <a:rPr lang="en-US" dirty="0" smtClean="0"/>
              <a:t>Task&lt;</a:t>
            </a:r>
            <a:r>
              <a:rPr lang="en-US" dirty="0" err="1" smtClean="0"/>
              <a:t>TResult</a:t>
            </a:r>
            <a:r>
              <a:rPr lang="en-US" dirty="0"/>
              <a:t>&gt;, for an async method that returns a </a:t>
            </a:r>
            <a:r>
              <a:rPr lang="en-US" dirty="0" smtClean="0"/>
              <a:t>value.</a:t>
            </a:r>
          </a:p>
          <a:p>
            <a:r>
              <a:rPr lang="en-US" dirty="0" smtClean="0"/>
              <a:t>Task</a:t>
            </a:r>
            <a:r>
              <a:rPr lang="en-US" dirty="0"/>
              <a:t>, for an async method that does not return a </a:t>
            </a:r>
            <a:r>
              <a:rPr lang="en-US" dirty="0" smtClean="0"/>
              <a:t>value.</a:t>
            </a:r>
          </a:p>
          <a:p>
            <a:r>
              <a:rPr lang="en-US" dirty="0" smtClean="0"/>
              <a:t>void</a:t>
            </a:r>
            <a:r>
              <a:rPr lang="en-US" dirty="0"/>
              <a:t>, which we can use for an event handler. </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493885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action return </a:t>
            </a:r>
            <a:r>
              <a:rPr lang="en-US" dirty="0" smtClean="0"/>
              <a:t>types - </a:t>
            </a:r>
            <a:r>
              <a:rPr lang="en-US" dirty="0" err="1"/>
              <a:t>ActionResult</a:t>
            </a:r>
            <a:r>
              <a:rPr lang="en-US" dirty="0"/>
              <a:t>&lt;T&gt; </a:t>
            </a:r>
          </a:p>
        </p:txBody>
      </p:sp>
      <p:sp>
        <p:nvSpPr>
          <p:cNvPr id="3" name="Text Placeholder 2"/>
          <p:cNvSpPr>
            <a:spLocks noGrp="1"/>
          </p:cNvSpPr>
          <p:nvPr>
            <p:ph type="body" idx="1"/>
          </p:nvPr>
        </p:nvSpPr>
        <p:spPr/>
        <p:txBody>
          <a:bodyPr>
            <a:normAutofit/>
          </a:bodyPr>
          <a:lstStyle/>
          <a:p>
            <a:pPr>
              <a:lnSpc>
                <a:spcPct val="120000"/>
              </a:lnSpc>
            </a:pPr>
            <a:r>
              <a:rPr lang="en-US" dirty="0"/>
              <a:t>ASP.NET Core includes </a:t>
            </a:r>
            <a:r>
              <a:rPr lang="en-US" dirty="0" err="1"/>
              <a:t>ActionResult</a:t>
            </a:r>
            <a:r>
              <a:rPr lang="en-US" dirty="0"/>
              <a:t>&lt;T&gt; return type for web API controller actions. It enables you to return a type deriving from </a:t>
            </a:r>
            <a:r>
              <a:rPr lang="en-US" dirty="0" err="1"/>
              <a:t>ActionResult</a:t>
            </a:r>
            <a:r>
              <a:rPr lang="en-US" dirty="0"/>
              <a:t> or return a specific type. </a:t>
            </a:r>
            <a:r>
              <a:rPr lang="en-US" dirty="0" err="1"/>
              <a:t>ActionResult</a:t>
            </a:r>
            <a:r>
              <a:rPr lang="en-US" dirty="0"/>
              <a:t>&lt;T&gt; offers the following benefits over the </a:t>
            </a:r>
            <a:r>
              <a:rPr lang="en-US" dirty="0" err="1"/>
              <a:t>IActionResult</a:t>
            </a:r>
            <a:r>
              <a:rPr lang="en-US" dirty="0"/>
              <a:t> type:</a:t>
            </a:r>
          </a:p>
          <a:p>
            <a:pPr lvl="1">
              <a:lnSpc>
                <a:spcPct val="120000"/>
              </a:lnSpc>
            </a:pPr>
            <a:r>
              <a:rPr lang="en-US" dirty="0" smtClean="0"/>
              <a:t>The </a:t>
            </a:r>
            <a:r>
              <a:rPr lang="en-US" i="1" dirty="0"/>
              <a:t>[</a:t>
            </a:r>
            <a:r>
              <a:rPr lang="en-US" i="1" dirty="0" err="1"/>
              <a:t>ProducesResponseType</a:t>
            </a:r>
            <a:r>
              <a:rPr lang="en-US" i="1" dirty="0"/>
              <a:t>] </a:t>
            </a:r>
            <a:r>
              <a:rPr lang="en-US" dirty="0"/>
              <a:t>attribute's Type property can be excluded. For example, [</a:t>
            </a:r>
            <a:r>
              <a:rPr lang="en-US" dirty="0" err="1"/>
              <a:t>ProducesResponseType</a:t>
            </a:r>
            <a:r>
              <a:rPr lang="en-US" dirty="0"/>
              <a:t>(200, Type = </a:t>
            </a:r>
            <a:r>
              <a:rPr lang="en-US" dirty="0" err="1"/>
              <a:t>typeof</a:t>
            </a:r>
            <a:r>
              <a:rPr lang="en-US" dirty="0"/>
              <a:t>(Product))] is simplified to [</a:t>
            </a:r>
            <a:r>
              <a:rPr lang="en-US" dirty="0" err="1"/>
              <a:t>ProducesResponseType</a:t>
            </a:r>
            <a:r>
              <a:rPr lang="en-US" dirty="0"/>
              <a:t>(200)]. The action's expected return type is instead inferred from the T in </a:t>
            </a:r>
            <a:r>
              <a:rPr lang="en-US" dirty="0" err="1"/>
              <a:t>ActionResult</a:t>
            </a:r>
            <a:r>
              <a:rPr lang="en-US" dirty="0"/>
              <a:t>&lt;T&gt;.</a:t>
            </a:r>
          </a:p>
          <a:p>
            <a:pPr lvl="1">
              <a:lnSpc>
                <a:spcPct val="120000"/>
              </a:lnSpc>
            </a:pPr>
            <a:r>
              <a:rPr lang="en-US" dirty="0" smtClean="0"/>
              <a:t>Implicit </a:t>
            </a:r>
            <a:r>
              <a:rPr lang="en-US" dirty="0"/>
              <a:t>cast operators support the conversion of both T and </a:t>
            </a:r>
            <a:r>
              <a:rPr lang="en-US" dirty="0" err="1"/>
              <a:t>ActionResult</a:t>
            </a:r>
            <a:r>
              <a:rPr lang="en-US" dirty="0"/>
              <a:t> to </a:t>
            </a:r>
            <a:r>
              <a:rPr lang="en-US" dirty="0" err="1"/>
              <a:t>ActionResult</a:t>
            </a:r>
            <a:r>
              <a:rPr lang="en-US" dirty="0"/>
              <a:t>&lt;T&gt;. T converts to </a:t>
            </a:r>
            <a:r>
              <a:rPr lang="en-US" dirty="0" err="1"/>
              <a:t>ObjectResult</a:t>
            </a:r>
            <a:r>
              <a:rPr lang="en-US" dirty="0"/>
              <a:t>, which means return new </a:t>
            </a:r>
            <a:r>
              <a:rPr lang="en-US" dirty="0" err="1"/>
              <a:t>ObjectResult</a:t>
            </a:r>
            <a:r>
              <a:rPr lang="en-US" dirty="0"/>
              <a:t>(T); is simplified to return 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4293736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ActionResult</a:t>
            </a:r>
            <a:r>
              <a:rPr lang="en-US" dirty="0" smtClean="0"/>
              <a:t>&lt;T</a:t>
            </a:r>
            <a:r>
              <a:rPr lang="en-US" dirty="0"/>
              <a:t>&gt; </a:t>
            </a:r>
            <a:r>
              <a:rPr lang="en-US" dirty="0" smtClean="0"/>
              <a:t>Examples</a:t>
            </a:r>
            <a:endParaRPr lang="en-US" dirty="0"/>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7" name="Picture 6"/>
          <p:cNvPicPr>
            <a:picLocks noChangeAspect="1"/>
          </p:cNvPicPr>
          <p:nvPr/>
        </p:nvPicPr>
        <p:blipFill>
          <a:blip r:embed="rId2"/>
          <a:stretch>
            <a:fillRect/>
          </a:stretch>
        </p:blipFill>
        <p:spPr>
          <a:xfrm>
            <a:off x="0" y="1328286"/>
            <a:ext cx="5655367" cy="2937088"/>
          </a:xfrm>
          <a:prstGeom prst="rect">
            <a:avLst/>
          </a:prstGeom>
        </p:spPr>
      </p:pic>
      <p:pic>
        <p:nvPicPr>
          <p:cNvPr id="8" name="Picture 7"/>
          <p:cNvPicPr>
            <a:picLocks noChangeAspect="1"/>
          </p:cNvPicPr>
          <p:nvPr/>
        </p:nvPicPr>
        <p:blipFill>
          <a:blip r:embed="rId3"/>
          <a:stretch>
            <a:fillRect/>
          </a:stretch>
        </p:blipFill>
        <p:spPr>
          <a:xfrm>
            <a:off x="5639140" y="3103824"/>
            <a:ext cx="6547451" cy="3338065"/>
          </a:xfrm>
          <a:prstGeom prst="rect">
            <a:avLst/>
          </a:prstGeom>
        </p:spPr>
      </p:pic>
    </p:spTree>
    <p:extLst>
      <p:ext uri="{BB962C8B-B14F-4D97-AF65-F5344CB8AC3E}">
        <p14:creationId xmlns:p14="http://schemas.microsoft.com/office/powerpoint/2010/main" val="1808198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t>
            </a:r>
            <a:r>
              <a:rPr lang="en-US" dirty="0" smtClean="0"/>
              <a:t>APIs - 2</a:t>
            </a:r>
            <a:endParaRPr lang="en-US" dirty="0"/>
          </a:p>
        </p:txBody>
      </p:sp>
      <p:sp>
        <p:nvSpPr>
          <p:cNvPr id="3" name="Text Placeholder 2"/>
          <p:cNvSpPr>
            <a:spLocks noGrp="1"/>
          </p:cNvSpPr>
          <p:nvPr>
            <p:ph type="body" idx="1"/>
          </p:nvPr>
        </p:nvSpPr>
        <p:spPr/>
        <p:txBody>
          <a:bodyPr/>
          <a:lstStyle/>
          <a:p>
            <a:r>
              <a:rPr lang="en-US" dirty="0"/>
              <a:t>Exception Handling Middleware can also provide more detailed content-negotiated output in the local development environment. Use the following steps to produce a consistent payload format across development and production environments</a:t>
            </a:r>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2800931" y="3108141"/>
            <a:ext cx="7404614" cy="3242608"/>
          </a:xfrm>
          <a:prstGeom prst="rect">
            <a:avLst/>
          </a:prstGeom>
        </p:spPr>
      </p:pic>
    </p:spTree>
    <p:extLst>
      <p:ext uri="{BB962C8B-B14F-4D97-AF65-F5344CB8AC3E}">
        <p14:creationId xmlns:p14="http://schemas.microsoft.com/office/powerpoint/2010/main" val="684520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Handle errors in ASP.NET Core web </a:t>
            </a:r>
            <a:r>
              <a:rPr lang="en-US" dirty="0" smtClean="0"/>
              <a:t>APIs - 3</a:t>
            </a:r>
            <a:endParaRPr lang="en-US" dirty="0"/>
          </a:p>
        </p:txBody>
      </p:sp>
      <p:sp>
        <p:nvSpPr>
          <p:cNvPr id="3" name="Text Placeholder 2"/>
          <p:cNvSpPr>
            <a:spLocks noGrp="1"/>
          </p:cNvSpPr>
          <p:nvPr>
            <p:ph type="body" idx="1"/>
          </p:nvPr>
        </p:nvSpPr>
        <p:spPr/>
        <p:txBody>
          <a:bodyPr/>
          <a:lstStyle/>
          <a:p>
            <a:r>
              <a:rPr lang="en-US" b="1" dirty="0"/>
              <a:t>Validation failure error response</a:t>
            </a:r>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2097604" y="1918174"/>
            <a:ext cx="9085875" cy="4293440"/>
          </a:xfrm>
          <a:prstGeom prst="rect">
            <a:avLst/>
          </a:prstGeom>
        </p:spPr>
      </p:pic>
    </p:spTree>
    <p:extLst>
      <p:ext uri="{BB962C8B-B14F-4D97-AF65-F5344CB8AC3E}">
        <p14:creationId xmlns:p14="http://schemas.microsoft.com/office/powerpoint/2010/main" val="825556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Documentation </a:t>
            </a:r>
            <a:r>
              <a:rPr lang="en-US" dirty="0"/>
              <a:t>with Swagger / </a:t>
            </a:r>
            <a:r>
              <a:rPr lang="en-US" dirty="0" err="1" smtClean="0"/>
              <a:t>OpenAPI</a:t>
            </a:r>
            <a:endParaRPr lang="en-US" dirty="0"/>
          </a:p>
        </p:txBody>
      </p:sp>
      <p:sp>
        <p:nvSpPr>
          <p:cNvPr id="3" name="Text Placeholder 2"/>
          <p:cNvSpPr>
            <a:spLocks noGrp="1"/>
          </p:cNvSpPr>
          <p:nvPr>
            <p:ph type="body" idx="1"/>
          </p:nvPr>
        </p:nvSpPr>
        <p:spPr/>
        <p:txBody>
          <a:bodyPr/>
          <a:lstStyle/>
          <a:p>
            <a:pPr>
              <a:lnSpc>
                <a:spcPct val="150000"/>
              </a:lnSpc>
            </a:pPr>
            <a:r>
              <a:rPr lang="en-US" dirty="0"/>
              <a:t>Swagger (</a:t>
            </a:r>
            <a:r>
              <a:rPr lang="en-US" dirty="0" err="1"/>
              <a:t>OpenAPI</a:t>
            </a:r>
            <a:r>
              <a:rPr lang="en-US" dirty="0"/>
              <a:t>) is a language-agnostic specification for describing REST APIs. </a:t>
            </a:r>
            <a:endParaRPr lang="en-US" dirty="0" smtClean="0"/>
          </a:p>
          <a:p>
            <a:pPr>
              <a:lnSpc>
                <a:spcPct val="150000"/>
              </a:lnSpc>
            </a:pPr>
            <a:r>
              <a:rPr lang="en-US" dirty="0" smtClean="0"/>
              <a:t>It </a:t>
            </a:r>
            <a:r>
              <a:rPr lang="en-US" dirty="0"/>
              <a:t>allows both computers and humans to understand the capabilities of a REST API without direct access to the source code. Its main goals are to:</a:t>
            </a:r>
          </a:p>
          <a:p>
            <a:pPr lvl="1">
              <a:lnSpc>
                <a:spcPct val="150000"/>
              </a:lnSpc>
            </a:pPr>
            <a:r>
              <a:rPr lang="en-US" dirty="0" smtClean="0"/>
              <a:t>Minimize </a:t>
            </a:r>
            <a:r>
              <a:rPr lang="en-US" dirty="0"/>
              <a:t>the amount of work needed to connect decoupled services.</a:t>
            </a:r>
          </a:p>
          <a:p>
            <a:pPr lvl="1">
              <a:lnSpc>
                <a:spcPct val="150000"/>
              </a:lnSpc>
            </a:pPr>
            <a:r>
              <a:rPr lang="en-US" dirty="0" smtClean="0"/>
              <a:t>Reduce </a:t>
            </a:r>
            <a:r>
              <a:rPr lang="en-US" dirty="0"/>
              <a:t>the amount of time needed to accurately document a service.</a:t>
            </a:r>
          </a:p>
          <a:p>
            <a:pPr>
              <a:lnSpc>
                <a:spcPct val="150000"/>
              </a:lnSpc>
            </a:pPr>
            <a:r>
              <a:rPr lang="en-US" dirty="0" smtClean="0"/>
              <a:t>The </a:t>
            </a:r>
            <a:r>
              <a:rPr lang="en-US" dirty="0"/>
              <a:t>two main </a:t>
            </a:r>
            <a:r>
              <a:rPr lang="en-US" dirty="0" err="1"/>
              <a:t>OpenAPI</a:t>
            </a:r>
            <a:r>
              <a:rPr lang="en-US" dirty="0"/>
              <a:t> implementations for .NET are </a:t>
            </a:r>
            <a:r>
              <a:rPr lang="en-US" dirty="0" err="1"/>
              <a:t>Swashbuckle</a:t>
            </a:r>
            <a:r>
              <a:rPr lang="en-US" dirty="0"/>
              <a:t> and </a:t>
            </a:r>
            <a:r>
              <a:rPr lang="en-US" dirty="0" err="1"/>
              <a:t>NSwag</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909325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OpenApi</a:t>
            </a:r>
            <a:r>
              <a:rPr lang="en-US" dirty="0"/>
              <a:t> vs. </a:t>
            </a:r>
            <a:r>
              <a:rPr lang="en-US" dirty="0" smtClean="0"/>
              <a:t>Swagger</a:t>
            </a:r>
            <a:endParaRPr lang="en-US" dirty="0"/>
          </a:p>
        </p:txBody>
      </p:sp>
      <p:sp>
        <p:nvSpPr>
          <p:cNvPr id="3" name="Text Placeholder 2"/>
          <p:cNvSpPr>
            <a:spLocks noGrp="1"/>
          </p:cNvSpPr>
          <p:nvPr>
            <p:ph type="body" idx="1"/>
          </p:nvPr>
        </p:nvSpPr>
        <p:spPr/>
        <p:txBody>
          <a:bodyPr/>
          <a:lstStyle/>
          <a:p>
            <a:pPr>
              <a:lnSpc>
                <a:spcPct val="130000"/>
              </a:lnSpc>
            </a:pPr>
            <a:r>
              <a:rPr lang="en-US" dirty="0" err="1"/>
              <a:t>OpenAPI</a:t>
            </a:r>
            <a:r>
              <a:rPr lang="en-US" dirty="0"/>
              <a:t> is a specification.</a:t>
            </a:r>
          </a:p>
          <a:p>
            <a:pPr>
              <a:lnSpc>
                <a:spcPct val="130000"/>
              </a:lnSpc>
            </a:pPr>
            <a:r>
              <a:rPr lang="en-US" dirty="0"/>
              <a:t>Swagger is tooling that uses the </a:t>
            </a:r>
            <a:r>
              <a:rPr lang="en-US" dirty="0" err="1"/>
              <a:t>OpenAPI</a:t>
            </a:r>
            <a:r>
              <a:rPr lang="en-US" dirty="0"/>
              <a:t> specification. For example, </a:t>
            </a:r>
            <a:r>
              <a:rPr lang="en-US" dirty="0" err="1"/>
              <a:t>OpenAPIGenerator</a:t>
            </a:r>
            <a:r>
              <a:rPr lang="en-US" dirty="0"/>
              <a:t> and </a:t>
            </a:r>
            <a:r>
              <a:rPr lang="en-US" dirty="0" err="1"/>
              <a:t>SwaggerUI</a:t>
            </a:r>
            <a:r>
              <a:rPr lang="en-US" dirty="0" smtClean="0"/>
              <a:t>.</a:t>
            </a:r>
          </a:p>
          <a:p>
            <a:pPr>
              <a:lnSpc>
                <a:spcPct val="130000"/>
              </a:lnSpc>
            </a:pPr>
            <a:r>
              <a:rPr lang="en-US" dirty="0"/>
              <a:t>The </a:t>
            </a:r>
            <a:r>
              <a:rPr lang="en-US" dirty="0" err="1"/>
              <a:t>OpenAPI</a:t>
            </a:r>
            <a:r>
              <a:rPr lang="en-US" dirty="0"/>
              <a:t> specification is a document that describes the capabilities of your API. </a:t>
            </a:r>
            <a:endParaRPr lang="en-US" dirty="0" smtClean="0"/>
          </a:p>
          <a:p>
            <a:pPr>
              <a:lnSpc>
                <a:spcPct val="130000"/>
              </a:lnSpc>
            </a:pPr>
            <a:r>
              <a:rPr lang="en-US" dirty="0" smtClean="0"/>
              <a:t>The </a:t>
            </a:r>
            <a:r>
              <a:rPr lang="en-US" dirty="0"/>
              <a:t>document is based on the XML and attribute annotations within the controllers and models. It's the core part of the </a:t>
            </a:r>
            <a:r>
              <a:rPr lang="en-US" dirty="0" err="1"/>
              <a:t>OpenAPI</a:t>
            </a:r>
            <a:r>
              <a:rPr lang="en-US" dirty="0"/>
              <a:t> flow and is used to drive tooling such as </a:t>
            </a:r>
            <a:r>
              <a:rPr lang="en-US" dirty="0" err="1"/>
              <a:t>SwaggerUI</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2408374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OpenApi</a:t>
            </a:r>
            <a:r>
              <a:rPr lang="en-US" dirty="0"/>
              <a:t> vs. </a:t>
            </a:r>
            <a:r>
              <a:rPr lang="en-US" dirty="0" smtClean="0"/>
              <a:t>Swagger - 2</a:t>
            </a:r>
            <a:endParaRPr lang="en-US" dirty="0"/>
          </a:p>
        </p:txBody>
      </p:sp>
      <p:sp>
        <p:nvSpPr>
          <p:cNvPr id="3" name="Text Placeholder 2"/>
          <p:cNvSpPr>
            <a:spLocks noGrp="1"/>
          </p:cNvSpPr>
          <p:nvPr>
            <p:ph type="body" idx="1"/>
          </p:nvPr>
        </p:nvSpPr>
        <p:spPr/>
        <p:txBody>
          <a:bodyPr/>
          <a:lstStyle/>
          <a:p>
            <a:r>
              <a:rPr lang="en-US" dirty="0" smtClean="0"/>
              <a:t>Swagger </a:t>
            </a:r>
            <a:r>
              <a:rPr lang="en-US" dirty="0"/>
              <a:t>UI offers a web-based UI that provides information about the service, using the generated </a:t>
            </a:r>
            <a:r>
              <a:rPr lang="en-US" dirty="0" err="1"/>
              <a:t>OpenAPI</a:t>
            </a:r>
            <a:r>
              <a:rPr lang="en-US" dirty="0"/>
              <a:t> specification. Both </a:t>
            </a:r>
            <a:r>
              <a:rPr lang="en-US" dirty="0" err="1"/>
              <a:t>Swashbuckle</a:t>
            </a:r>
            <a:r>
              <a:rPr lang="en-US" dirty="0"/>
              <a:t> and </a:t>
            </a:r>
            <a:r>
              <a:rPr lang="en-US" dirty="0" err="1"/>
              <a:t>NSwag</a:t>
            </a:r>
            <a:r>
              <a:rPr lang="en-US" dirty="0"/>
              <a:t> include an embedded version of Swagger UI, so that it can be hosted in your ASP.NET Core app using a middleware registration call. </a:t>
            </a:r>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111" y="3384331"/>
            <a:ext cx="7100729" cy="3057558"/>
          </a:xfrm>
          <a:prstGeom prst="rect">
            <a:avLst/>
          </a:prstGeom>
        </p:spPr>
      </p:pic>
    </p:spTree>
    <p:extLst>
      <p:ext uri="{BB962C8B-B14F-4D97-AF65-F5344CB8AC3E}">
        <p14:creationId xmlns:p14="http://schemas.microsoft.com/office/powerpoint/2010/main" val="4045455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t>
            </a:r>
            <a:r>
              <a:rPr lang="en-US" dirty="0" smtClean="0"/>
              <a:t>API - 1</a:t>
            </a:r>
            <a:endParaRPr lang="en-US" dirty="0"/>
          </a:p>
        </p:txBody>
      </p:sp>
      <p:sp>
        <p:nvSpPr>
          <p:cNvPr id="3" name="Text Placeholder 2"/>
          <p:cNvSpPr>
            <a:spLocks noGrp="1"/>
          </p:cNvSpPr>
          <p:nvPr>
            <p:ph type="body" idx="1"/>
          </p:nvPr>
        </p:nvSpPr>
        <p:spPr/>
        <p:txBody>
          <a:bodyPr/>
          <a:lstStyle/>
          <a:p>
            <a:r>
              <a:rPr lang="en-US" dirty="0"/>
              <a:t>Middleware is one of the core functionalities of any ASP.NET Core Web Application</a:t>
            </a:r>
            <a:r>
              <a:rPr lang="en-US" dirty="0" smtClean="0"/>
              <a:t>.</a:t>
            </a:r>
          </a:p>
          <a:p>
            <a:r>
              <a:rPr lang="en-US" b="1" dirty="0"/>
              <a:t>HTTP Request Pipeline</a:t>
            </a:r>
          </a:p>
          <a:p>
            <a:pPr lvl="1">
              <a:lnSpc>
                <a:spcPct val="110000"/>
              </a:lnSpc>
            </a:pPr>
            <a:r>
              <a:rPr lang="en-US" dirty="0" smtClean="0"/>
              <a:t>Before </a:t>
            </a:r>
            <a:r>
              <a:rPr lang="en-US" dirty="0"/>
              <a:t>hitting the controller action method, the request has to pass through a pipeline. </a:t>
            </a:r>
            <a:endParaRPr lang="en-US" dirty="0" smtClean="0"/>
          </a:p>
          <a:p>
            <a:pPr lvl="1">
              <a:lnSpc>
                <a:spcPct val="110000"/>
              </a:lnSpc>
            </a:pPr>
            <a:r>
              <a:rPr lang="en-US" dirty="0" smtClean="0"/>
              <a:t>Once </a:t>
            </a:r>
            <a:r>
              <a:rPr lang="en-US" dirty="0"/>
              <a:t>the pipeline is completed, then only it navigates the request to the corresponding controller action </a:t>
            </a:r>
            <a:r>
              <a:rPr lang="en-US" dirty="0" smtClean="0"/>
              <a:t>method.</a:t>
            </a:r>
          </a:p>
          <a:p>
            <a:pPr lvl="1">
              <a:lnSpc>
                <a:spcPct val="110000"/>
              </a:lnSpc>
            </a:pPr>
            <a:r>
              <a:rPr lang="en-US" dirty="0"/>
              <a:t>The Request Pipeline in ASP.NET Core Web API Application can have multiple middlewares</a:t>
            </a:r>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5" name="Picture 4"/>
          <p:cNvPicPr>
            <a:picLocks noChangeAspect="1"/>
          </p:cNvPicPr>
          <p:nvPr/>
        </p:nvPicPr>
        <p:blipFill>
          <a:blip r:embed="rId2"/>
          <a:stretch>
            <a:fillRect/>
          </a:stretch>
        </p:blipFill>
        <p:spPr>
          <a:xfrm>
            <a:off x="725213" y="4611181"/>
            <a:ext cx="4766765" cy="1850114"/>
          </a:xfrm>
          <a:prstGeom prst="rect">
            <a:avLst/>
          </a:prstGeom>
        </p:spPr>
      </p:pic>
      <p:pic>
        <p:nvPicPr>
          <p:cNvPr id="6" name="Picture 5"/>
          <p:cNvPicPr>
            <a:picLocks noChangeAspect="1"/>
          </p:cNvPicPr>
          <p:nvPr/>
        </p:nvPicPr>
        <p:blipFill>
          <a:blip r:embed="rId3"/>
          <a:stretch>
            <a:fillRect/>
          </a:stretch>
        </p:blipFill>
        <p:spPr>
          <a:xfrm>
            <a:off x="6534967" y="4282902"/>
            <a:ext cx="4614043" cy="2168690"/>
          </a:xfrm>
          <a:prstGeom prst="rect">
            <a:avLst/>
          </a:prstGeom>
        </p:spPr>
      </p:pic>
    </p:spTree>
    <p:extLst>
      <p:ext uri="{BB962C8B-B14F-4D97-AF65-F5344CB8AC3E}">
        <p14:creationId xmlns:p14="http://schemas.microsoft.com/office/powerpoint/2010/main" val="970545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t>
            </a:r>
            <a:r>
              <a:rPr lang="en-US" dirty="0" smtClean="0"/>
              <a:t>API - 2</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dirty="0"/>
              <a:t>Middleware is a piece of code that is used in the HTTP Request Pipeline. </a:t>
            </a:r>
            <a:endParaRPr lang="en-US" dirty="0" smtClean="0"/>
          </a:p>
          <a:p>
            <a:pPr>
              <a:lnSpc>
                <a:spcPct val="130000"/>
              </a:lnSpc>
            </a:pPr>
            <a:r>
              <a:rPr lang="en-US" dirty="0" smtClean="0"/>
              <a:t>An </a:t>
            </a:r>
            <a:r>
              <a:rPr lang="en-US" dirty="0"/>
              <a:t>ASP.NET Core Web API Application can have n numbers of middleware. </a:t>
            </a:r>
            <a:endParaRPr lang="en-US" dirty="0" smtClean="0"/>
          </a:p>
          <a:p>
            <a:pPr>
              <a:lnSpc>
                <a:spcPct val="130000"/>
              </a:lnSpc>
            </a:pPr>
            <a:r>
              <a:rPr lang="en-US" dirty="0" smtClean="0"/>
              <a:t>Each </a:t>
            </a:r>
            <a:r>
              <a:rPr lang="en-US" dirty="0"/>
              <a:t>middleware in the ASP.NET Core Web API Application performs the following tasks.</a:t>
            </a:r>
          </a:p>
          <a:p>
            <a:pPr lvl="1" algn="just">
              <a:lnSpc>
                <a:spcPct val="130000"/>
              </a:lnSpc>
            </a:pPr>
            <a:r>
              <a:rPr lang="en-US" dirty="0"/>
              <a:t>Chooses whether to pass the HTTP Request to the next component in the pipeline. This can be achieved by calling the next() method within the middleware.</a:t>
            </a:r>
          </a:p>
          <a:p>
            <a:pPr lvl="1" algn="just">
              <a:lnSpc>
                <a:spcPct val="130000"/>
              </a:lnSpc>
            </a:pPr>
            <a:r>
              <a:rPr lang="en-US" dirty="0"/>
              <a:t>Can perform work before and after the next component in the pipeline.</a:t>
            </a:r>
          </a:p>
          <a:p>
            <a:pPr>
              <a:lnSpc>
                <a:spcPct val="130000"/>
              </a:lnSpc>
            </a:pPr>
            <a:r>
              <a:rPr lang="en-US" dirty="0" smtClean="0"/>
              <a:t>ASP.NET Core provides some built-in middleware that is ready to be used, even if you want then you can also create your own custom middleware.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2378271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in ASP.NET Core Web </a:t>
            </a:r>
            <a:r>
              <a:rPr lang="en-US" dirty="0" smtClean="0"/>
              <a:t>API - 3</a:t>
            </a:r>
            <a:endParaRPr lang="en-US" dirty="0"/>
          </a:p>
        </p:txBody>
      </p:sp>
      <p:sp>
        <p:nvSpPr>
          <p:cNvPr id="3" name="Text Placeholder 2"/>
          <p:cNvSpPr>
            <a:spLocks noGrp="1"/>
          </p:cNvSpPr>
          <p:nvPr>
            <p:ph type="body" idx="1"/>
          </p:nvPr>
        </p:nvSpPr>
        <p:spPr/>
        <p:txBody>
          <a:bodyPr>
            <a:normAutofit/>
          </a:bodyPr>
          <a:lstStyle/>
          <a:p>
            <a:pPr marL="3175" indent="0">
              <a:lnSpc>
                <a:spcPct val="130000"/>
              </a:lnSpc>
              <a:buNone/>
            </a:pPr>
            <a:r>
              <a:rPr lang="en-US" b="1" i="1" dirty="0"/>
              <a:t>Middleware Examples:</a:t>
            </a:r>
          </a:p>
          <a:p>
            <a:pPr>
              <a:lnSpc>
                <a:spcPct val="130000"/>
              </a:lnSpc>
            </a:pPr>
            <a:r>
              <a:rPr lang="en-US" b="1" dirty="0"/>
              <a:t>Routing</a:t>
            </a:r>
            <a:r>
              <a:rPr lang="en-US" dirty="0"/>
              <a:t>: </a:t>
            </a:r>
            <a:r>
              <a:rPr lang="en-US" dirty="0" smtClean="0"/>
              <a:t>Implement </a:t>
            </a:r>
            <a:r>
              <a:rPr lang="en-US" dirty="0"/>
              <a:t>Routing in your application, then you need to use Routing Middleware in the HTTP Request Processing pipeline.</a:t>
            </a:r>
          </a:p>
          <a:p>
            <a:pPr>
              <a:lnSpc>
                <a:spcPct val="130000"/>
              </a:lnSpc>
            </a:pPr>
            <a:r>
              <a:rPr lang="en-US" b="1" dirty="0"/>
              <a:t>Authentication</a:t>
            </a:r>
            <a:r>
              <a:rPr lang="en-US" dirty="0"/>
              <a:t>: </a:t>
            </a:r>
            <a:r>
              <a:rPr lang="en-US" dirty="0" smtClean="0"/>
              <a:t>Authenticate </a:t>
            </a:r>
            <a:r>
              <a:rPr lang="en-US" dirty="0"/>
              <a:t>the user then you need to use Authentication Middleware.</a:t>
            </a:r>
          </a:p>
          <a:p>
            <a:pPr>
              <a:lnSpc>
                <a:spcPct val="130000"/>
              </a:lnSpc>
            </a:pPr>
            <a:r>
              <a:rPr lang="en-US" b="1" dirty="0"/>
              <a:t>Authorize</a:t>
            </a:r>
            <a:r>
              <a:rPr lang="en-US" dirty="0"/>
              <a:t>: The Authorize Middleware is used to Authorize the users while accessing a specific resource.</a:t>
            </a:r>
          </a:p>
          <a:p>
            <a:pPr>
              <a:lnSpc>
                <a:spcPct val="130000"/>
              </a:lnSpc>
            </a:pPr>
            <a:r>
              <a:rPr lang="en-US" b="1" dirty="0"/>
              <a:t>Log</a:t>
            </a:r>
            <a:r>
              <a:rPr lang="en-US" dirty="0"/>
              <a:t>: </a:t>
            </a:r>
            <a:r>
              <a:rPr lang="en-US" dirty="0" smtClean="0"/>
              <a:t>Log </a:t>
            </a:r>
            <a:r>
              <a:rPr lang="en-US" dirty="0"/>
              <a:t>request and response while processing, then you need Middleware.</a:t>
            </a:r>
          </a:p>
          <a:p>
            <a:pPr>
              <a:lnSpc>
                <a:spcPct val="130000"/>
              </a:lnSpc>
            </a:pPr>
            <a:r>
              <a:rPr lang="en-US" b="1" dirty="0"/>
              <a:t>Exception Middleware:</a:t>
            </a:r>
            <a:r>
              <a:rPr lang="en-US" dirty="0"/>
              <a:t> </a:t>
            </a:r>
            <a:r>
              <a:rPr lang="en-US" dirty="0" smtClean="0"/>
              <a:t>Handle </a:t>
            </a:r>
            <a:r>
              <a:rPr lang="en-US" dirty="0"/>
              <a:t>the exception globally.</a:t>
            </a:r>
            <a:endParaRPr lang="en-US" dirty="0">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73333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Introduction</a:t>
            </a:r>
            <a:endParaRPr lang="en-US" dirty="0"/>
          </a:p>
        </p:txBody>
      </p:sp>
      <p:sp>
        <p:nvSpPr>
          <p:cNvPr id="3" name="Text Placeholder 2"/>
          <p:cNvSpPr>
            <a:spLocks noGrp="1"/>
          </p:cNvSpPr>
          <p:nvPr>
            <p:ph type="body" idx="1"/>
          </p:nvPr>
        </p:nvSpPr>
        <p:spPr/>
        <p:txBody>
          <a:bodyPr/>
          <a:lstStyle/>
          <a:p>
            <a:r>
              <a:rPr lang="en-US" dirty="0"/>
              <a:t>ASP.NET = A unified web stack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grpSp>
        <p:nvGrpSpPr>
          <p:cNvPr id="5" name="Group 4"/>
          <p:cNvGrpSpPr/>
          <p:nvPr/>
        </p:nvGrpSpPr>
        <p:grpSpPr>
          <a:xfrm>
            <a:off x="102721" y="3041798"/>
            <a:ext cx="11980940" cy="1005829"/>
            <a:chOff x="183263" y="2148418"/>
            <a:chExt cx="11980940" cy="1005829"/>
          </a:xfrm>
        </p:grpSpPr>
        <p:sp>
          <p:nvSpPr>
            <p:cNvPr id="6"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7" name="Rectangle 6"/>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grpSp>
    </p:spTree>
    <p:extLst>
      <p:ext uri="{BB962C8B-B14F-4D97-AF65-F5344CB8AC3E}">
        <p14:creationId xmlns:p14="http://schemas.microsoft.com/office/powerpoint/2010/main" val="3136885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Middleware </a:t>
            </a:r>
            <a:r>
              <a:rPr lang="en-US" dirty="0" smtClean="0"/>
              <a:t>Components</a:t>
            </a:r>
            <a:endParaRPr lang="en-US" dirty="0"/>
          </a:p>
        </p:txBody>
      </p:sp>
      <p:sp>
        <p:nvSpPr>
          <p:cNvPr id="3" name="Text Placeholder 2"/>
          <p:cNvSpPr>
            <a:spLocks noGrp="1"/>
          </p:cNvSpPr>
          <p:nvPr>
            <p:ph type="body" idx="1"/>
          </p:nvPr>
        </p:nvSpPr>
        <p:spPr/>
        <p:txBody>
          <a:bodyPr/>
          <a:lstStyle/>
          <a:p>
            <a:r>
              <a:rPr lang="en-US" dirty="0"/>
              <a:t>In the ASP.NET Core Web API application, the Middleware components are configured within the Configure method of the Startup class. </a:t>
            </a:r>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650123" y="2178795"/>
            <a:ext cx="8807670" cy="4199954"/>
          </a:xfrm>
          <a:prstGeom prst="rect">
            <a:avLst/>
          </a:prstGeom>
        </p:spPr>
      </p:pic>
      <p:sp>
        <p:nvSpPr>
          <p:cNvPr id="6" name="Rectangle 5"/>
          <p:cNvSpPr/>
          <p:nvPr/>
        </p:nvSpPr>
        <p:spPr>
          <a:xfrm>
            <a:off x="2133600" y="3447393"/>
            <a:ext cx="3132083"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88457"/>
            <a:ext cx="1692166" cy="200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3909849"/>
            <a:ext cx="7504386"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39310" y="4538966"/>
            <a:ext cx="1576552" cy="234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9310" y="4960884"/>
            <a:ext cx="2301766" cy="1785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295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 Extension Method in ASP.NET </a:t>
            </a:r>
            <a:r>
              <a:rPr lang="en-US" dirty="0" smtClean="0"/>
              <a:t>Core</a:t>
            </a:r>
            <a:endParaRPr lang="en-US" dirty="0"/>
          </a:p>
        </p:txBody>
      </p:sp>
      <p:sp>
        <p:nvSpPr>
          <p:cNvPr id="3" name="Text Placeholder 2"/>
          <p:cNvSpPr>
            <a:spLocks noGrp="1"/>
          </p:cNvSpPr>
          <p:nvPr>
            <p:ph type="body" idx="1"/>
          </p:nvPr>
        </p:nvSpPr>
        <p:spPr/>
        <p:txBody>
          <a:bodyPr>
            <a:normAutofit lnSpcReduction="10000"/>
          </a:bodyPr>
          <a:lstStyle/>
          <a:p>
            <a:pPr>
              <a:lnSpc>
                <a:spcPct val="120000"/>
              </a:lnSpc>
            </a:pPr>
            <a:r>
              <a:rPr lang="en-US" dirty="0"/>
              <a:t>If you want to insert some specific middleware logic for some specific URL, then you can do the same using the Map Extension Method in any type of ASP.NET Core Application</a:t>
            </a:r>
            <a:r>
              <a:rPr lang="en-US" dirty="0" smtClean="0"/>
              <a:t>.</a:t>
            </a:r>
          </a:p>
          <a:p>
            <a:pPr>
              <a:lnSpc>
                <a:spcPct val="120000"/>
              </a:lnSpc>
            </a:pPr>
            <a:r>
              <a:rPr lang="en-US" dirty="0"/>
              <a:t>The Map method Branches the request pipeline based on matches of the given request path. If the request path starts with the given path, the branch is executed else the Middleware simply ignored. </a:t>
            </a:r>
            <a:endParaRPr lang="en-US" dirty="0" smtClean="0"/>
          </a:p>
          <a:p>
            <a:pPr>
              <a:lnSpc>
                <a:spcPct val="120000"/>
              </a:lnSpc>
            </a:pPr>
            <a:r>
              <a:rPr lang="en-US" dirty="0" smtClean="0"/>
              <a:t>The </a:t>
            </a:r>
            <a:r>
              <a:rPr lang="en-US" dirty="0"/>
              <a:t>Map Method takes the following Parameters</a:t>
            </a:r>
            <a:r>
              <a:rPr lang="en-US" dirty="0" smtClean="0"/>
              <a:t>:</a:t>
            </a:r>
          </a:p>
          <a:p>
            <a:pPr lvl="1">
              <a:lnSpc>
                <a:spcPct val="120000"/>
              </a:lnSpc>
            </a:pPr>
            <a:r>
              <a:rPr lang="en-US" b="1" dirty="0"/>
              <a:t>app</a:t>
            </a:r>
            <a:r>
              <a:rPr lang="en-US" dirty="0"/>
              <a:t>: The Microsoft.AspNetCore.Builder.IApplicationBuilder instance.</a:t>
            </a:r>
          </a:p>
          <a:p>
            <a:pPr lvl="1">
              <a:lnSpc>
                <a:spcPct val="120000"/>
              </a:lnSpc>
            </a:pPr>
            <a:r>
              <a:rPr lang="en-US" b="1" dirty="0"/>
              <a:t>pathMatch</a:t>
            </a:r>
            <a:r>
              <a:rPr lang="en-US" dirty="0"/>
              <a:t>: The request path to match.</a:t>
            </a:r>
          </a:p>
          <a:p>
            <a:pPr lvl="1">
              <a:lnSpc>
                <a:spcPct val="120000"/>
              </a:lnSpc>
            </a:pPr>
            <a:r>
              <a:rPr lang="en-US" b="1" dirty="0"/>
              <a:t>configuration</a:t>
            </a:r>
            <a:r>
              <a:rPr lang="en-US" dirty="0"/>
              <a:t>: The branch to take for positive path matches.</a:t>
            </a:r>
          </a:p>
          <a:p>
            <a:pPr lvl="1">
              <a:lnSpc>
                <a:spcPct val="120000"/>
              </a:lnSpc>
            </a:pPr>
            <a:r>
              <a:rPr lang="en-US" b="1" dirty="0"/>
              <a:t>preserveMatchedPathSegment</a:t>
            </a:r>
            <a:r>
              <a:rPr lang="en-US" dirty="0"/>
              <a:t>: if false, matched path would be removed from Request.Path and added to Request.PathBase.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spTree>
    <p:extLst>
      <p:ext uri="{BB962C8B-B14F-4D97-AF65-F5344CB8AC3E}">
        <p14:creationId xmlns:p14="http://schemas.microsoft.com/office/powerpoint/2010/main" val="1171571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Routing in ASP.NET Core Web API </a:t>
            </a:r>
            <a:r>
              <a:rPr lang="en-US" dirty="0" smtClean="0"/>
              <a:t>Application</a:t>
            </a:r>
            <a:endParaRPr lang="en-US" dirty="0"/>
          </a:p>
        </p:txBody>
      </p:sp>
      <p:sp>
        <p:nvSpPr>
          <p:cNvPr id="3" name="Text Placeholder 2"/>
          <p:cNvSpPr>
            <a:spLocks noGrp="1"/>
          </p:cNvSpPr>
          <p:nvPr>
            <p:ph type="body" idx="1"/>
          </p:nvPr>
        </p:nvSpPr>
        <p:spPr/>
        <p:txBody>
          <a:bodyPr>
            <a:normAutofit lnSpcReduction="10000"/>
          </a:bodyPr>
          <a:lstStyle/>
          <a:p>
            <a:r>
              <a:rPr lang="en-US" dirty="0"/>
              <a:t>Routing in ASP.NET Core Web API application is the process of mapping the incoming HTTP Request (URL) to a particular resource i.e. controller action method. </a:t>
            </a:r>
            <a:endParaRPr lang="en-US" dirty="0" smtClean="0"/>
          </a:p>
          <a:p>
            <a:r>
              <a:rPr lang="en-US" dirty="0" smtClean="0"/>
              <a:t>When run </a:t>
            </a:r>
            <a:r>
              <a:rPr lang="en-US" dirty="0"/>
              <a:t>the application, then it will create the Route table and the Route table will contain the mapping information between the URL and the Resource. </a:t>
            </a:r>
            <a:endParaRPr lang="en-US" dirty="0" smtClean="0"/>
          </a:p>
          <a:p>
            <a:r>
              <a:rPr lang="en-US" dirty="0" smtClean="0"/>
              <a:t>So</a:t>
            </a:r>
            <a:r>
              <a:rPr lang="en-US" dirty="0"/>
              <a:t>, when </a:t>
            </a:r>
            <a:r>
              <a:rPr lang="en-US" dirty="0" smtClean="0"/>
              <a:t>sending </a:t>
            </a:r>
            <a:r>
              <a:rPr lang="en-US" dirty="0"/>
              <a:t>a request from the client to the server, then the application will check the URL in the Route table and if it found an exact, then the application will forward the request to that particular resource else it will throw an error saying resource not found.</a:t>
            </a:r>
          </a:p>
          <a:p>
            <a:r>
              <a:rPr lang="en-US" dirty="0" smtClean="0"/>
              <a:t>ASP.NET </a:t>
            </a:r>
            <a:r>
              <a:rPr lang="en-US" dirty="0"/>
              <a:t>Core Framework maps the incoming HTTP Requests </a:t>
            </a:r>
            <a:r>
              <a:rPr lang="en-US" dirty="0" smtClean="0"/>
              <a:t>to </a:t>
            </a:r>
            <a:r>
              <a:rPr lang="en-US" dirty="0"/>
              <a:t>the action methods of Controllers based on the routes that are configured for </a:t>
            </a:r>
            <a:r>
              <a:rPr lang="en-US" dirty="0" smtClean="0"/>
              <a:t>the </a:t>
            </a:r>
            <a:r>
              <a:rPr lang="en-US" dirty="0"/>
              <a:t>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spTree>
    <p:extLst>
      <p:ext uri="{BB962C8B-B14F-4D97-AF65-F5344CB8AC3E}">
        <p14:creationId xmlns:p14="http://schemas.microsoft.com/office/powerpoint/2010/main" val="2343031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lnSpc>
                <a:spcPct val="120000"/>
              </a:lnSpc>
              <a:buNone/>
            </a:pPr>
            <a:r>
              <a:rPr lang="en-US" dirty="0" smtClean="0"/>
              <a:t>Concepts were introduced:</a:t>
            </a:r>
          </a:p>
          <a:p>
            <a:pPr>
              <a:lnSpc>
                <a:spcPct val="120000"/>
              </a:lnSpc>
            </a:pPr>
            <a:r>
              <a:rPr lang="en-US" dirty="0" smtClean="0"/>
              <a:t>ASP.NET </a:t>
            </a:r>
            <a:r>
              <a:rPr lang="en-US" dirty="0"/>
              <a:t>Web API Architecture</a:t>
            </a:r>
          </a:p>
          <a:p>
            <a:pPr>
              <a:lnSpc>
                <a:spcPct val="120000"/>
              </a:lnSpc>
            </a:pPr>
            <a:r>
              <a:rPr lang="en-US" dirty="0"/>
              <a:t>Environment Setup for ASP.NET Core Web API</a:t>
            </a:r>
          </a:p>
          <a:p>
            <a:pPr>
              <a:lnSpc>
                <a:spcPct val="120000"/>
              </a:lnSpc>
            </a:pPr>
            <a:r>
              <a:rPr lang="en-US" dirty="0"/>
              <a:t>Demo: Create a simple web API with ASP.NET Core</a:t>
            </a:r>
          </a:p>
          <a:p>
            <a:pPr>
              <a:lnSpc>
                <a:spcPct val="120000"/>
              </a:lnSpc>
            </a:pPr>
            <a:r>
              <a:rPr lang="en-US" dirty="0"/>
              <a:t>Test the ASP.NET Core Web API using http-</a:t>
            </a:r>
            <a:r>
              <a:rPr lang="en-US" dirty="0" err="1"/>
              <a:t>repl</a:t>
            </a:r>
            <a:r>
              <a:rPr lang="en-US" dirty="0"/>
              <a:t>, Postman</a:t>
            </a:r>
          </a:p>
          <a:p>
            <a:pPr>
              <a:lnSpc>
                <a:spcPct val="120000"/>
              </a:lnSpc>
            </a:pPr>
            <a:r>
              <a:rPr lang="en-US" dirty="0" err="1"/>
              <a:t>ControllerBase</a:t>
            </a:r>
            <a:r>
              <a:rPr lang="en-US" dirty="0"/>
              <a:t> class</a:t>
            </a:r>
          </a:p>
          <a:p>
            <a:pPr>
              <a:lnSpc>
                <a:spcPct val="120000"/>
              </a:lnSpc>
            </a:pPr>
            <a:r>
              <a:rPr lang="en-US" dirty="0"/>
              <a:t>Middleware in ASP.NET Core Web </a:t>
            </a:r>
            <a:r>
              <a:rPr lang="en-US"/>
              <a:t>API </a:t>
            </a:r>
            <a:endParaRPr lang="en-US" dirty="0"/>
          </a:p>
          <a:p>
            <a:pPr>
              <a:lnSpc>
                <a:spcPct val="120000"/>
              </a:lnSpc>
            </a:pPr>
            <a:r>
              <a:rPr lang="en-US" dirty="0"/>
              <a:t>Routing in ASP.NET Core Web API Application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a:t>
            </a:r>
          </a:p>
        </p:txBody>
      </p:sp>
      <p:sp>
        <p:nvSpPr>
          <p:cNvPr id="3" name="Text Placeholder 2"/>
          <p:cNvSpPr>
            <a:spLocks noGrp="1"/>
          </p:cNvSpPr>
          <p:nvPr>
            <p:ph type="body" idx="1"/>
          </p:nvPr>
        </p:nvSpPr>
        <p:spPr/>
        <p:txBody>
          <a:bodyPr/>
          <a:lstStyle/>
          <a:p>
            <a:pPr>
              <a:lnSpc>
                <a:spcPct val="130000"/>
              </a:lnSpc>
            </a:pPr>
            <a:r>
              <a:rPr lang="en-US" dirty="0"/>
              <a:t>ASP.NET Core is a cross-platform, high-performance, open-source framework for building modern, cloud-enabled, Internet-connected apps. </a:t>
            </a:r>
            <a:endParaRPr lang="en-US" dirty="0" smtClean="0"/>
          </a:p>
          <a:p>
            <a:pPr>
              <a:lnSpc>
                <a:spcPct val="130000"/>
              </a:lnSpc>
            </a:pPr>
            <a:r>
              <a:rPr lang="en-US" dirty="0" smtClean="0"/>
              <a:t>With </a:t>
            </a:r>
            <a:r>
              <a:rPr lang="en-US" dirty="0"/>
              <a:t>ASP.NET Core, you can:</a:t>
            </a:r>
          </a:p>
          <a:p>
            <a:pPr lvl="1">
              <a:lnSpc>
                <a:spcPct val="130000"/>
              </a:lnSpc>
            </a:pPr>
            <a:r>
              <a:rPr lang="en-US" dirty="0"/>
              <a:t>Build web apps and services, Internet of Things (</a:t>
            </a:r>
            <a:r>
              <a:rPr lang="en-US" dirty="0" err="1"/>
              <a:t>IoT</a:t>
            </a:r>
            <a:r>
              <a:rPr lang="en-US" dirty="0"/>
              <a:t>) apps, and mobile </a:t>
            </a:r>
            <a:r>
              <a:rPr lang="en-US" dirty="0" err="1"/>
              <a:t>backends</a:t>
            </a:r>
            <a:r>
              <a:rPr lang="en-US" dirty="0"/>
              <a:t>.</a:t>
            </a:r>
          </a:p>
          <a:p>
            <a:pPr lvl="1">
              <a:lnSpc>
                <a:spcPct val="130000"/>
              </a:lnSpc>
            </a:pPr>
            <a:r>
              <a:rPr lang="en-US" dirty="0"/>
              <a:t>Use your favorite development tools on Windows, </a:t>
            </a:r>
            <a:r>
              <a:rPr lang="en-US" dirty="0" err="1"/>
              <a:t>macOS</a:t>
            </a:r>
            <a:r>
              <a:rPr lang="en-US" dirty="0"/>
              <a:t>, and Linux.</a:t>
            </a:r>
          </a:p>
          <a:p>
            <a:pPr lvl="1">
              <a:lnSpc>
                <a:spcPct val="130000"/>
              </a:lnSpc>
            </a:pPr>
            <a:r>
              <a:rPr lang="en-US" dirty="0"/>
              <a:t>Deploy to the cloud or on-premises.</a:t>
            </a:r>
          </a:p>
          <a:p>
            <a:pPr lvl="1">
              <a:lnSpc>
                <a:spcPct val="130000"/>
              </a:lnSpc>
            </a:pPr>
            <a:r>
              <a:rPr lang="en-US" dirty="0"/>
              <a:t>Run on .NET Core.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7974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en-US" dirty="0" smtClean="0"/>
              <a:t>Benefits - 1</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dirty="0"/>
              <a:t>A unified story for building web UI and web APIs.</a:t>
            </a:r>
          </a:p>
          <a:p>
            <a:pPr>
              <a:lnSpc>
                <a:spcPct val="130000"/>
              </a:lnSpc>
            </a:pPr>
            <a:r>
              <a:rPr lang="en-US" dirty="0"/>
              <a:t>Architected for testability.</a:t>
            </a:r>
          </a:p>
          <a:p>
            <a:pPr>
              <a:lnSpc>
                <a:spcPct val="130000"/>
              </a:lnSpc>
            </a:pPr>
            <a:r>
              <a:rPr lang="en-US" dirty="0"/>
              <a:t>Razor Pages makes coding page-focused scenarios easier and more productive.</a:t>
            </a:r>
          </a:p>
          <a:p>
            <a:pPr>
              <a:lnSpc>
                <a:spcPct val="130000"/>
              </a:lnSpc>
            </a:pPr>
            <a:r>
              <a:rPr lang="en-US" dirty="0" err="1"/>
              <a:t>Blazor</a:t>
            </a:r>
            <a:r>
              <a:rPr lang="en-US" dirty="0"/>
              <a:t> lets you use C# in the browser alongside JavaScript. Share server-side and client-side app logic all written with .NET.</a:t>
            </a:r>
          </a:p>
          <a:p>
            <a:pPr>
              <a:lnSpc>
                <a:spcPct val="130000"/>
              </a:lnSpc>
            </a:pPr>
            <a:r>
              <a:rPr lang="en-US" dirty="0"/>
              <a:t>Ability to develop and run on Windows, </a:t>
            </a:r>
            <a:r>
              <a:rPr lang="en-US" dirty="0" err="1"/>
              <a:t>macOS</a:t>
            </a:r>
            <a:r>
              <a:rPr lang="en-US" dirty="0"/>
              <a:t>, and Linux</a:t>
            </a:r>
            <a:r>
              <a:rPr lang="en-US" dirty="0" smtClean="0"/>
              <a:t>.</a:t>
            </a:r>
          </a:p>
          <a:p>
            <a:pPr>
              <a:lnSpc>
                <a:spcPct val="130000"/>
              </a:lnSpc>
            </a:pPr>
            <a:r>
              <a:rPr lang="en-US" dirty="0" smtClean="0"/>
              <a:t>Open-source and community-focused.</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28808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en-US" dirty="0" smtClean="0"/>
              <a:t>Benefits - 2</a:t>
            </a:r>
            <a:endParaRPr lang="en-US" dirty="0"/>
          </a:p>
        </p:txBody>
      </p:sp>
      <p:sp>
        <p:nvSpPr>
          <p:cNvPr id="3" name="Text Placeholder 2"/>
          <p:cNvSpPr>
            <a:spLocks noGrp="1"/>
          </p:cNvSpPr>
          <p:nvPr>
            <p:ph type="body" idx="1"/>
          </p:nvPr>
        </p:nvSpPr>
        <p:spPr/>
        <p:txBody>
          <a:bodyPr>
            <a:normAutofit/>
          </a:bodyPr>
          <a:lstStyle/>
          <a:p>
            <a:pPr>
              <a:lnSpc>
                <a:spcPct val="140000"/>
              </a:lnSpc>
            </a:pPr>
            <a:r>
              <a:rPr lang="en-US" dirty="0" smtClean="0"/>
              <a:t>Integration </a:t>
            </a:r>
            <a:r>
              <a:rPr lang="en-US" dirty="0"/>
              <a:t>of modern, client-side frameworks and development workflows.</a:t>
            </a:r>
          </a:p>
          <a:p>
            <a:pPr>
              <a:lnSpc>
                <a:spcPct val="140000"/>
              </a:lnSpc>
            </a:pPr>
            <a:r>
              <a:rPr lang="en-US" dirty="0" smtClean="0"/>
              <a:t>Built-in </a:t>
            </a:r>
            <a:r>
              <a:rPr lang="en-US" dirty="0"/>
              <a:t>dependency injection.</a:t>
            </a:r>
          </a:p>
          <a:p>
            <a:pPr>
              <a:lnSpc>
                <a:spcPct val="140000"/>
              </a:lnSpc>
            </a:pPr>
            <a:r>
              <a:rPr lang="en-US" dirty="0"/>
              <a:t>A lightweight, high-performance, and modular HTTP request pipeline.</a:t>
            </a:r>
          </a:p>
          <a:p>
            <a:pPr>
              <a:lnSpc>
                <a:spcPct val="140000"/>
              </a:lnSpc>
            </a:pPr>
            <a:r>
              <a:rPr lang="en-US" dirty="0"/>
              <a:t>Ability to host on the following: Kestrel, IIS, HTTP.sys, Nginx, Apache, Docker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121745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API Architecture -1 </a:t>
            </a:r>
          </a:p>
        </p:txBody>
      </p:sp>
      <p:sp>
        <p:nvSpPr>
          <p:cNvPr id="3" name="Text Placeholder 2"/>
          <p:cNvSpPr>
            <a:spLocks noGrp="1"/>
          </p:cNvSpPr>
          <p:nvPr>
            <p:ph type="body" idx="1"/>
          </p:nvPr>
        </p:nvSpPr>
        <p:spPr/>
        <p:txBody>
          <a:bodyPr>
            <a:normAutofit/>
          </a:bodyPr>
          <a:lstStyle/>
          <a:p>
            <a:pPr>
              <a:lnSpc>
                <a:spcPct val="130000"/>
              </a:lnSpc>
            </a:pPr>
            <a:r>
              <a:rPr lang="en-US" i="1" dirty="0" err="1"/>
              <a:t>Async</a:t>
            </a:r>
            <a:r>
              <a:rPr lang="en-US" i="1" dirty="0"/>
              <a:t> all the way: </a:t>
            </a:r>
            <a:r>
              <a:rPr lang="en-US" dirty="0"/>
              <a:t>The ASP.NET Web API framework has been designed using the </a:t>
            </a:r>
            <a:r>
              <a:rPr lang="en-US" dirty="0" smtClean="0"/>
              <a:t>task-based asynchronous </a:t>
            </a:r>
            <a:r>
              <a:rPr lang="en-US" dirty="0"/>
              <a:t>programming model from the top to the bottom. </a:t>
            </a:r>
          </a:p>
          <a:p>
            <a:pPr>
              <a:lnSpc>
                <a:spcPct val="130000"/>
              </a:lnSpc>
            </a:pPr>
            <a:r>
              <a:rPr lang="en-US" i="1" dirty="0" smtClean="0"/>
              <a:t>Replicating </a:t>
            </a:r>
            <a:r>
              <a:rPr lang="en-US" i="1" dirty="0"/>
              <a:t>the same HTTP pipeline in client library as well as server </a:t>
            </a:r>
            <a:r>
              <a:rPr lang="en-US" i="1" dirty="0" smtClean="0"/>
              <a:t>library. </a:t>
            </a:r>
            <a:r>
              <a:rPr lang="en-US" dirty="0" smtClean="0"/>
              <a:t>This </a:t>
            </a:r>
            <a:r>
              <a:rPr lang="en-US" dirty="0"/>
              <a:t>helps </a:t>
            </a:r>
            <a:r>
              <a:rPr lang="en-US" dirty="0" smtClean="0"/>
              <a:t>with unifying </a:t>
            </a:r>
            <a:r>
              <a:rPr lang="en-US" dirty="0"/>
              <a:t>the programming model as well as ease of integration testing because you can </a:t>
            </a:r>
            <a:r>
              <a:rPr lang="en-US" dirty="0" smtClean="0"/>
              <a:t>short circuit </a:t>
            </a:r>
            <a:r>
              <a:rPr lang="en-US" dirty="0"/>
              <a:t>the client–server communication and bypass the network by connecting the </a:t>
            </a:r>
            <a:r>
              <a:rPr lang="en-US" dirty="0" smtClean="0"/>
              <a:t>client pipeline </a:t>
            </a:r>
            <a:r>
              <a:rPr lang="en-US" dirty="0"/>
              <a:t>directly to the server pipeline.</a:t>
            </a:r>
          </a:p>
          <a:p>
            <a:pPr>
              <a:lnSpc>
                <a:spcPct val="130000"/>
              </a:lnSpc>
            </a:pPr>
            <a:r>
              <a:rPr lang="en-US" i="1" dirty="0"/>
              <a:t>Ability to host both in IIS (or development server) and in any </a:t>
            </a:r>
            <a:r>
              <a:rPr lang="en-US" i="1" dirty="0" err="1"/>
              <a:t>nonweb</a:t>
            </a:r>
            <a:r>
              <a:rPr lang="en-US" i="1" dirty="0"/>
              <a:t> server process (</a:t>
            </a:r>
            <a:r>
              <a:rPr lang="en-US" i="1" dirty="0" smtClean="0"/>
              <a:t>called self-hosted).</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5617412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4308</TotalTime>
  <Words>3033</Words>
  <Application>Microsoft Office PowerPoint</Application>
  <PresentationFormat>Widescreen</PresentationFormat>
  <Paragraphs>328</Paragraphs>
  <Slides>53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Noto Sans Symbols</vt:lpstr>
      <vt:lpstr>Segoe UI Semilight</vt:lpstr>
      <vt:lpstr>Times New Roman</vt:lpstr>
      <vt:lpstr>Wingdings</vt:lpstr>
      <vt:lpstr>Office Theme</vt:lpstr>
      <vt:lpstr>ASP.NET Core Web API and HTTP</vt:lpstr>
      <vt:lpstr>Objectives</vt:lpstr>
      <vt:lpstr>Asynchronous code </vt:lpstr>
      <vt:lpstr>Asynchronous code - 2</vt:lpstr>
      <vt:lpstr>ASP.NET Introduction</vt:lpstr>
      <vt:lpstr>ASP.NET Core</vt:lpstr>
      <vt:lpstr>ASP.NET Core Benefits - 1</vt:lpstr>
      <vt:lpstr>ASP.NET Core Benefits - 2</vt:lpstr>
      <vt:lpstr>ASP.NET Web API Architecture -1 </vt:lpstr>
      <vt:lpstr>ASP.NET Web API Architecture - 2</vt:lpstr>
      <vt:lpstr>ASP.NET Web API Architecture - 3</vt:lpstr>
      <vt:lpstr>Environment Setup for ASP.NET Core Web API</vt:lpstr>
      <vt:lpstr>Demo: Create a web API with ASP.NET Core</vt:lpstr>
      <vt:lpstr>Create a web API with ASP.NET Core - 2</vt:lpstr>
      <vt:lpstr>Creating ASP.NET Core Web API Project </vt:lpstr>
      <vt:lpstr>ASP.NET Core Web API Files and Folders - 1</vt:lpstr>
      <vt:lpstr>ASP.NET Core Web API Files and Folders - 2</vt:lpstr>
      <vt:lpstr>ASP.NET Core Web API Files and Folders - 3</vt:lpstr>
      <vt:lpstr>ASP.NET Core Web API Files and Folders - 4</vt:lpstr>
      <vt:lpstr>Model and Database context for Web API</vt:lpstr>
      <vt:lpstr>Register the database context</vt:lpstr>
      <vt:lpstr>Implement the other CRUD operations - 1</vt:lpstr>
      <vt:lpstr>Implement the other CRUD operations - 2</vt:lpstr>
      <vt:lpstr>Implement the other CRUD operations - 3</vt:lpstr>
      <vt:lpstr>Test the ASP.NET Core Web API using http-repl</vt:lpstr>
      <vt:lpstr>Test the ASP.NET Core Web API using http-repl</vt:lpstr>
      <vt:lpstr>Test the ASP.NET Core Web API using Postman</vt:lpstr>
      <vt:lpstr>ControllerBase class</vt:lpstr>
      <vt:lpstr>Attributes</vt:lpstr>
      <vt:lpstr>Binding source parameter inference</vt:lpstr>
      <vt:lpstr>Multipart/form-data request inference</vt:lpstr>
      <vt:lpstr>Define supported request content types </vt:lpstr>
      <vt:lpstr>Controller action return types</vt:lpstr>
      <vt:lpstr>Controller action return types - Specific type</vt:lpstr>
      <vt:lpstr>Controller action return types - IActionResult</vt:lpstr>
      <vt:lpstr>IActionResult – Example with Synchronous action</vt:lpstr>
      <vt:lpstr>IActionResult – Example with Asynchronous action</vt:lpstr>
      <vt:lpstr>Handle errors in ASP.NET Core web APIs - 1</vt:lpstr>
      <vt:lpstr>Handle errors in ASP.NET Core web APIs - 2</vt:lpstr>
      <vt:lpstr>Controller action return types - ActionResult&lt;T&gt; </vt:lpstr>
      <vt:lpstr>ActionResult&lt;T&gt; Examples</vt:lpstr>
      <vt:lpstr>Handle errors in ASP.NET Core web APIs - 2</vt:lpstr>
      <vt:lpstr>Handle errors in ASP.NET Core web APIs - 3</vt:lpstr>
      <vt:lpstr>Documentation with Swagger / OpenAPI</vt:lpstr>
      <vt:lpstr>OpenApi vs. Swagger</vt:lpstr>
      <vt:lpstr>OpenApi vs. Swagger - 2</vt:lpstr>
      <vt:lpstr>Middleware in ASP.NET Core Web API - 1</vt:lpstr>
      <vt:lpstr>Middleware in ASP.NET Core Web API - 2</vt:lpstr>
      <vt:lpstr>Middleware in ASP.NET Core Web API - 3</vt:lpstr>
      <vt:lpstr>Configure Middleware Components</vt:lpstr>
      <vt:lpstr>Map Extension Method in ASP.NET Core</vt:lpstr>
      <vt:lpstr>Routing in ASP.NET Core Web API Application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HP</cp:lastModifiedBy>
  <cp:revision>162</cp:revision>
  <dcterms:created xsi:type="dcterms:W3CDTF">2021-01-25T08:25:31Z</dcterms:created>
  <dcterms:modified xsi:type="dcterms:W3CDTF">2022-04-14T21:24:30Z</dcterms:modified>
</cp:coreProperties>
</file>