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302" r:id="rId3"/>
    <p:sldId id="304" r:id="rId4"/>
    <p:sldId id="305" r:id="rId5"/>
    <p:sldId id="306" r:id="rId6"/>
    <p:sldId id="307" r:id="rId7"/>
    <p:sldId id="308" r:id="rId8"/>
    <p:sldId id="326" r:id="rId9"/>
    <p:sldId id="309" r:id="rId10"/>
    <p:sldId id="310" r:id="rId11"/>
    <p:sldId id="311" r:id="rId12"/>
    <p:sldId id="319" r:id="rId13"/>
    <p:sldId id="320" r:id="rId14"/>
    <p:sldId id="321" r:id="rId15"/>
    <p:sldId id="312" r:id="rId16"/>
    <p:sldId id="322" r:id="rId17"/>
    <p:sldId id="313" r:id="rId18"/>
    <p:sldId id="315" r:id="rId19"/>
    <p:sldId id="314" r:id="rId20"/>
    <p:sldId id="316" r:id="rId21"/>
    <p:sldId id="323" r:id="rId22"/>
    <p:sldId id="324" r:id="rId23"/>
    <p:sldId id="327" r:id="rId24"/>
    <p:sldId id="317" r:id="rId25"/>
    <p:sldId id="325" r:id="rId26"/>
    <p:sldId id="303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1" roundtripDataSignature="AMtx7mjm0V2SbzZUsP05LVTHy3YtRCoK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79" autoAdjust="0"/>
  </p:normalViewPr>
  <p:slideViewPr>
    <p:cSldViewPr snapToGrid="0">
      <p:cViewPr varScale="1">
        <p:scale>
          <a:sx n="72" d="100"/>
          <a:sy n="72" d="100"/>
        </p:scale>
        <p:origin x="3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8" Type="http://schemas.openxmlformats.org/officeDocument/2006/relationships/slide" Target="slides/slide7.xml"/><Relationship Id="rId51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0512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https://automapper.org/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0426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8"/>
          <p:cNvSpPr txBox="1">
            <a:spLocks noGrp="1"/>
          </p:cNvSpPr>
          <p:nvPr>
            <p:ph type="ctrTitle"/>
          </p:nvPr>
        </p:nvSpPr>
        <p:spPr>
          <a:xfrm>
            <a:off x="1524000" y="1988598"/>
            <a:ext cx="9144000" cy="15213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227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48"/>
          <p:cNvSpPr txBox="1"/>
          <p:nvPr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48" descr="NET Exceptions - System.Data.ObjectNotFoundException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77178" y="0"/>
            <a:ext cx="1953088" cy="78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57" y="25370"/>
            <a:ext cx="2078984" cy="575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9"/>
          <p:cNvSpPr txBox="1"/>
          <p:nvPr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9"/>
          <p:cNvSpPr txBox="1">
            <a:spLocks noGrp="1"/>
          </p:cNvSpPr>
          <p:nvPr>
            <p:ph type="title"/>
          </p:nvPr>
        </p:nvSpPr>
        <p:spPr>
          <a:xfrm>
            <a:off x="328060" y="678148"/>
            <a:ext cx="11863940" cy="6501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4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49"/>
          <p:cNvSpPr txBox="1">
            <a:spLocks noGrp="1"/>
          </p:cNvSpPr>
          <p:nvPr>
            <p:ph type="body" idx="1"/>
          </p:nvPr>
        </p:nvSpPr>
        <p:spPr>
          <a:xfrm>
            <a:off x="0" y="1328286"/>
            <a:ext cx="12192000" cy="5113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6075" marR="0" lvl="0" indent="-34290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ct val="50000"/>
              <a:buFont typeface="Noto Sans Symbols"/>
              <a:buChar char="◆"/>
              <a:defRPr lang="en-US" sz="2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2625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63737"/>
              </a:buClr>
              <a:buSzPts val="1800"/>
              <a:buFont typeface="Wingdings" panose="05000000000000000000" pitchFamily="2" charset="2"/>
              <a:buChar char="§"/>
              <a:defRPr sz="23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63737"/>
              </a:buClr>
              <a:buSzPts val="1800"/>
              <a:buChar char="•"/>
              <a:defRPr sz="23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lang="en-US" dirty="0" smtClean="0"/>
          </a:p>
          <a:p>
            <a:pPr lvl="1"/>
            <a:endParaRPr dirty="0"/>
          </a:p>
        </p:txBody>
      </p:sp>
      <p:sp>
        <p:nvSpPr>
          <p:cNvPr id="25" name="Google Shape;25;p49"/>
          <p:cNvSpPr txBox="1">
            <a:spLocks noGrp="1"/>
          </p:cNvSpPr>
          <p:nvPr>
            <p:ph type="sldNum" idx="12"/>
          </p:nvPr>
        </p:nvSpPr>
        <p:spPr>
          <a:xfrm>
            <a:off x="9196195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Google Shape;26;p49"/>
          <p:cNvSpPr txBox="1"/>
          <p:nvPr/>
        </p:nvSpPr>
        <p:spPr>
          <a:xfrm>
            <a:off x="1" y="600803"/>
            <a:ext cx="207390" cy="973473"/>
          </a:xfrm>
          <a:prstGeom prst="rect">
            <a:avLst/>
          </a:prstGeom>
          <a:solidFill>
            <a:srgbClr val="F4AF8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Google Shape;27;p49" descr="NET Exceptions - System.Data.ObjectNotFoundException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77178" y="0"/>
            <a:ext cx="1953088" cy="78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57" y="25370"/>
            <a:ext cx="2078984" cy="575433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49"/>
          <p:cNvSpPr txBox="1">
            <a:spLocks noGrp="1"/>
          </p:cNvSpPr>
          <p:nvPr>
            <p:ph type="dt" idx="10"/>
          </p:nvPr>
        </p:nvSpPr>
        <p:spPr>
          <a:xfrm>
            <a:off x="838200" y="648069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D9EEFE5-73B6-4DE5-AE0C-1DCB79897DCB}" type="datetime1">
              <a:rPr lang="en-US" smtClean="0"/>
              <a:t>03/03/22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1;p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ADE417E1-9D55-47B1-9EF0-0BB498D1731E}" type="datetime1">
              <a:rPr lang="en-US" smtClean="0"/>
              <a:t>03/03/22</a:t>
            </a:fld>
            <a:endParaRPr dirty="0"/>
          </a:p>
        </p:txBody>
      </p:sp>
      <p:sp>
        <p:nvSpPr>
          <p:cNvPr id="13" name="Google Shape;13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4" name="Google Shape;14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>
            <a:spLocks noGrp="1"/>
          </p:cNvSpPr>
          <p:nvPr>
            <p:ph type="ctrTitle"/>
          </p:nvPr>
        </p:nvSpPr>
        <p:spPr>
          <a:xfrm>
            <a:off x="1524000" y="2241458"/>
            <a:ext cx="9202270" cy="177436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4400" b="1" kern="1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 in Web API</a:t>
            </a:r>
            <a:endParaRPr sz="4400" b="1" kern="1200" dirty="0">
              <a:solidFill>
                <a:schemeClr val="accent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design workflows </a:t>
            </a:r>
            <a:r>
              <a:rPr lang="en-US" dirty="0" smtClean="0"/>
              <a:t>- 2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328286"/>
            <a:ext cx="5654566" cy="511360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differences between the design workflows </a:t>
            </a:r>
            <a:r>
              <a:rPr lang="en-US" dirty="0" smtClean="0"/>
              <a:t>when </a:t>
            </a:r>
            <a:r>
              <a:rPr lang="en-US" dirty="0"/>
              <a:t>to apply them to </a:t>
            </a:r>
            <a:r>
              <a:rPr lang="en-US" dirty="0" smtClean="0"/>
              <a:t>the projects</a:t>
            </a:r>
            <a:r>
              <a:rPr lang="en-US" dirty="0"/>
              <a:t>. </a:t>
            </a:r>
          </a:p>
          <a:p>
            <a:pPr marL="3175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299" y="1176878"/>
            <a:ext cx="5886566" cy="526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010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Generating models from an existing </a:t>
            </a:r>
            <a:r>
              <a:rPr lang="en-US" dirty="0" smtClean="0"/>
              <a:t>DB - 1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Integrating Entity Framework Core </a:t>
            </a:r>
            <a:r>
              <a:rPr lang="en-US" dirty="0" smtClean="0"/>
              <a:t>using these packages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Microsoft.EntityFrameworkCore.Tools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Microsoft.EntityFrameworkCore.SqlServer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Microsoft.EntityFrameworkCore.SqlServer.Design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/>
              <a:t>Using the Scaffold-</a:t>
            </a:r>
            <a:r>
              <a:rPr lang="en-US" dirty="0" err="1"/>
              <a:t>DbContext</a:t>
            </a:r>
            <a:r>
              <a:rPr lang="en-US" dirty="0"/>
              <a:t> command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Scaffold-</a:t>
            </a:r>
            <a:r>
              <a:rPr lang="en-US" dirty="0" err="1"/>
              <a:t>DbContext</a:t>
            </a:r>
            <a:r>
              <a:rPr lang="en-US" dirty="0"/>
              <a:t> “CONNECTION STRING” </a:t>
            </a:r>
            <a:r>
              <a:rPr lang="en-US" dirty="0" err="1"/>
              <a:t>Microsoft.EntityFrameworkCore.SqlServer</a:t>
            </a:r>
            <a:r>
              <a:rPr lang="en-US" dirty="0"/>
              <a:t> -o Db 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</a:t>
            </a:r>
            <a:r>
              <a:rPr lang="en-US" dirty="0" err="1"/>
              <a:t>dbcontext</a:t>
            </a:r>
            <a:r>
              <a:rPr lang="en-US" dirty="0"/>
              <a:t> scaffold “CONNECTION STRING HERE” </a:t>
            </a:r>
            <a:r>
              <a:rPr lang="en-US" dirty="0" err="1"/>
              <a:t>Microsoft.EntityFrameworkCore.SqlServer</a:t>
            </a:r>
            <a:r>
              <a:rPr lang="en-US" dirty="0"/>
              <a:t> -o Db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475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Generating models from an existing </a:t>
            </a:r>
            <a:r>
              <a:rPr lang="en-US" dirty="0" smtClean="0"/>
              <a:t>DB - 2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Connection </a:t>
            </a:r>
            <a:r>
              <a:rPr lang="en-US" b="1" dirty="0"/>
              <a:t>string</a:t>
            </a:r>
            <a:r>
              <a:rPr lang="en-US" dirty="0"/>
              <a:t>: The first parameter is the connection string that instructs </a:t>
            </a:r>
            <a:r>
              <a:rPr lang="en-US" dirty="0" smtClean="0"/>
              <a:t>how to </a:t>
            </a:r>
            <a:r>
              <a:rPr lang="en-US" dirty="0"/>
              <a:t>connect to the </a:t>
            </a:r>
            <a:r>
              <a:rPr lang="en-US" dirty="0" smtClean="0"/>
              <a:t>database.</a:t>
            </a:r>
            <a:endParaRPr lang="en-US" dirty="0"/>
          </a:p>
          <a:p>
            <a:r>
              <a:rPr lang="en-US" b="1" dirty="0" smtClean="0"/>
              <a:t>Provider</a:t>
            </a:r>
            <a:r>
              <a:rPr lang="en-US" dirty="0"/>
              <a:t>: The database provider that will be used to execute the connection</a:t>
            </a:r>
            <a:br>
              <a:rPr lang="en-US" dirty="0"/>
            </a:br>
            <a:r>
              <a:rPr lang="en-US" dirty="0"/>
              <a:t>string against. In this case, we’ve used </a:t>
            </a:r>
            <a:r>
              <a:rPr lang="en-US" dirty="0" err="1"/>
              <a:t>Microsoft.EntityFrameworkCore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SqlServer</a:t>
            </a:r>
            <a:r>
              <a:rPr lang="en-US" dirty="0"/>
              <a:t> as the </a:t>
            </a:r>
            <a:r>
              <a:rPr lang="en-US" dirty="0" smtClean="0"/>
              <a:t>provider.</a:t>
            </a:r>
            <a:endParaRPr lang="en-US" dirty="0"/>
          </a:p>
          <a:p>
            <a:r>
              <a:rPr lang="en-US" b="1" dirty="0" smtClean="0"/>
              <a:t>Output </a:t>
            </a:r>
            <a:r>
              <a:rPr lang="en-US" b="1" dirty="0"/>
              <a:t>directory</a:t>
            </a:r>
            <a:r>
              <a:rPr lang="en-US" dirty="0"/>
              <a:t>: The -o option is shorthand for –</a:t>
            </a:r>
            <a:r>
              <a:rPr lang="en-US" dirty="0" err="1"/>
              <a:t>OutputDir</a:t>
            </a:r>
            <a:r>
              <a:rPr lang="en-US" dirty="0"/>
              <a:t>, which enables</a:t>
            </a:r>
            <a:br>
              <a:rPr lang="en-US" dirty="0"/>
            </a:br>
            <a:r>
              <a:rPr lang="en-US" dirty="0"/>
              <a:t>you to </a:t>
            </a:r>
            <a:r>
              <a:rPr lang="en-US" dirty="0" err="1" smtClean="0"/>
              <a:t>specifythe</a:t>
            </a:r>
            <a:r>
              <a:rPr lang="en-US" dirty="0" smtClean="0"/>
              <a:t> </a:t>
            </a:r>
            <a:r>
              <a:rPr lang="en-US" dirty="0"/>
              <a:t>location of the files to be generated. In this case, we’ve set it to Db.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2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code-first development </a:t>
            </a:r>
            <a:r>
              <a:rPr lang="en-US" dirty="0" smtClean="0"/>
              <a:t>with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 1. Creating </a:t>
            </a:r>
            <a:r>
              <a:rPr lang="en-US" dirty="0"/>
              <a:t>a Web API project </a:t>
            </a:r>
            <a:endParaRPr lang="en-US" dirty="0" smtClean="0"/>
          </a:p>
          <a:p>
            <a:r>
              <a:rPr lang="en-US" dirty="0" smtClean="0"/>
              <a:t>Step 2. Configuring </a:t>
            </a:r>
            <a:r>
              <a:rPr lang="en-US" dirty="0"/>
              <a:t>data access </a:t>
            </a:r>
            <a:endParaRPr lang="en-US" dirty="0" smtClean="0"/>
          </a:p>
          <a:p>
            <a:r>
              <a:rPr lang="en-US" dirty="0" smtClean="0"/>
              <a:t>Step 3. Managing </a:t>
            </a:r>
            <a:r>
              <a:rPr lang="en-US" dirty="0"/>
              <a:t>database migrations </a:t>
            </a:r>
            <a:endParaRPr lang="en-US" dirty="0" smtClean="0"/>
          </a:p>
          <a:p>
            <a:r>
              <a:rPr lang="en-US" dirty="0" smtClean="0"/>
              <a:t>Step 4. Data </a:t>
            </a:r>
            <a:r>
              <a:rPr lang="en-US" dirty="0"/>
              <a:t>Transfer Objects (DTOs) </a:t>
            </a:r>
            <a:endParaRPr lang="en-US" dirty="0" smtClean="0"/>
          </a:p>
          <a:p>
            <a:r>
              <a:rPr lang="en-US" dirty="0" smtClean="0"/>
              <a:t>Step 5. Creating </a:t>
            </a:r>
            <a:r>
              <a:rPr lang="en-US" dirty="0"/>
              <a:t>Web API endpoints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302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Web API project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Choose ASP.NET Core Web API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8" y="1763063"/>
            <a:ext cx="7577961" cy="452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545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data </a:t>
            </a:r>
            <a:r>
              <a:rPr lang="en-US" dirty="0" smtClean="0"/>
              <a:t>access - 1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/>
              <a:t>the </a:t>
            </a:r>
            <a:r>
              <a:rPr lang="en-US" dirty="0" err="1" smtClean="0"/>
              <a:t>NuGet</a:t>
            </a:r>
            <a:r>
              <a:rPr lang="en-US" dirty="0" smtClean="0"/>
              <a:t> packages:</a:t>
            </a:r>
          </a:p>
          <a:p>
            <a:r>
              <a:rPr lang="en-US" dirty="0" err="1" smtClean="0"/>
              <a:t>Microsoft.EntityFrameworkCore</a:t>
            </a:r>
            <a:endParaRPr lang="en-US" dirty="0"/>
          </a:p>
          <a:p>
            <a:r>
              <a:rPr lang="en-US" dirty="0" err="1" smtClean="0"/>
              <a:t>Microsoft.EntityFrameworkCore.Design</a:t>
            </a:r>
            <a:endParaRPr lang="en-US" dirty="0" smtClean="0"/>
          </a:p>
          <a:p>
            <a:r>
              <a:rPr lang="en-US" dirty="0" err="1" smtClean="0"/>
              <a:t>Microsoft.EntityFrameworkCore.SqlServer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/>
              <a:t>Creating entity models </a:t>
            </a:r>
          </a:p>
          <a:p>
            <a:pPr marL="3175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593" y="1456084"/>
            <a:ext cx="4867275" cy="1676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14" y="4088677"/>
            <a:ext cx="5808116" cy="23532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4593" y="3310811"/>
            <a:ext cx="501967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189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data </a:t>
            </a:r>
            <a:r>
              <a:rPr lang="en-US" dirty="0" smtClean="0"/>
              <a:t>access - 2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Defining a </a:t>
            </a:r>
            <a:r>
              <a:rPr lang="en-US" dirty="0" err="1"/>
              <a:t>DbContext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34" y="1948692"/>
            <a:ext cx="7335832" cy="44931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579" y="1346369"/>
            <a:ext cx="4532422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68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data access -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Seed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Registering </a:t>
            </a:r>
            <a:r>
              <a:rPr lang="en-US" dirty="0"/>
              <a:t>the DbContext as a service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677" y="1367097"/>
            <a:ext cx="7853034" cy="30872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12" y="4908364"/>
            <a:ext cx="1130617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639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data access </a:t>
            </a:r>
            <a:r>
              <a:rPr lang="en-US" dirty="0" smtClean="0"/>
              <a:t>- 4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service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60" y="1978424"/>
            <a:ext cx="8474174" cy="42443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413" y="1493220"/>
            <a:ext cx="7140519" cy="203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19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data access - 5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Setting the database </a:t>
            </a:r>
            <a:r>
              <a:rPr lang="en-US" dirty="0" err="1"/>
              <a:t>ConnectionString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Modifying the Startup class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Migration</a:t>
            </a:r>
          </a:p>
          <a:p>
            <a:pPr lvl="1"/>
            <a:r>
              <a:rPr lang="en-US" dirty="0" smtClean="0"/>
              <a:t>Add-Migration </a:t>
            </a:r>
            <a:r>
              <a:rPr lang="en-US" dirty="0" err="1"/>
              <a:t>InitialMigration</a:t>
            </a:r>
            <a:r>
              <a:rPr lang="en-US" dirty="0"/>
              <a:t> -o Db/Migrations </a:t>
            </a:r>
            <a:endParaRPr lang="en-US" dirty="0" smtClean="0"/>
          </a:p>
          <a:p>
            <a:pPr lvl="1"/>
            <a:r>
              <a:rPr lang="en-US" dirty="0" smtClean="0"/>
              <a:t>Update-Database -verbose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1821246"/>
            <a:ext cx="11458575" cy="819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2" y="3133356"/>
            <a:ext cx="908685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78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in ASP.NET Core </a:t>
            </a:r>
            <a:r>
              <a:rPr lang="en-US" dirty="0" smtClean="0"/>
              <a:t>MVC</a:t>
            </a:r>
          </a:p>
          <a:p>
            <a:r>
              <a:rPr lang="en-US" dirty="0"/>
              <a:t>APIs and Data Access </a:t>
            </a: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ode-first </a:t>
            </a:r>
            <a:r>
              <a:rPr lang="en-US" dirty="0"/>
              <a:t>development with </a:t>
            </a:r>
            <a:r>
              <a:rPr lang="en-US" dirty="0" smtClean="0"/>
              <a:t>API</a:t>
            </a:r>
          </a:p>
          <a:p>
            <a:r>
              <a:rPr lang="en-US" dirty="0"/>
              <a:t>Data Transfer Objects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137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Transfer Objects (DTOs</a:t>
            </a:r>
            <a:r>
              <a:rPr lang="en-US" dirty="0" smtClean="0"/>
              <a:t>) - 1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Transfer Objects (DTOs) are classes that define a Model with </a:t>
            </a:r>
            <a:r>
              <a:rPr lang="en-US" dirty="0" smtClean="0"/>
              <a:t>sometimes predefined </a:t>
            </a:r>
            <a:r>
              <a:rPr lang="en-US" dirty="0"/>
              <a:t>validation in place for HTTP responses and requests.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think of </a:t>
            </a:r>
            <a:r>
              <a:rPr lang="en-US" dirty="0" smtClean="0"/>
              <a:t>DTOs as </a:t>
            </a:r>
            <a:r>
              <a:rPr lang="en-US" dirty="0"/>
              <a:t>ViewModels in MVC where you only want to expose relevant data to the View. </a:t>
            </a:r>
            <a:endParaRPr lang="en-US" dirty="0" smtClean="0"/>
          </a:p>
          <a:p>
            <a:r>
              <a:rPr lang="en-US" dirty="0" smtClean="0"/>
              <a:t>The basic </a:t>
            </a:r>
            <a:r>
              <a:rPr lang="en-US" dirty="0"/>
              <a:t>idea of having DTOs is to decouple them from the actual Entity Model </a:t>
            </a:r>
            <a:r>
              <a:rPr lang="en-US" dirty="0" smtClean="0"/>
              <a:t>classes that </a:t>
            </a:r>
            <a:r>
              <a:rPr lang="en-US" dirty="0"/>
              <a:t>are used by the data access layer to populate the data.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way, when a </a:t>
            </a:r>
            <a:r>
              <a:rPr lang="en-US" dirty="0" smtClean="0"/>
              <a:t>requirement changes </a:t>
            </a:r>
            <a:r>
              <a:rPr lang="en-US" dirty="0"/>
              <a:t>or if your Entity Model properties are changed, they won’t be affected </a:t>
            </a:r>
            <a:r>
              <a:rPr lang="en-US" dirty="0" smtClean="0"/>
              <a:t>and won’t </a:t>
            </a:r>
            <a:r>
              <a:rPr lang="en-US" dirty="0"/>
              <a:t>break your API. Your Entity Model classes should only be used for </a:t>
            </a:r>
            <a:r>
              <a:rPr lang="en-US" dirty="0" smtClean="0"/>
              <a:t>database related </a:t>
            </a:r>
            <a:r>
              <a:rPr lang="en-US" dirty="0"/>
              <a:t>processes.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77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Transfer Objects (DTOs</a:t>
            </a:r>
            <a:r>
              <a:rPr lang="en-US" dirty="0" smtClean="0"/>
              <a:t>) - 2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328286"/>
            <a:ext cx="7420303" cy="5113603"/>
          </a:xfrm>
        </p:spPr>
        <p:txBody>
          <a:bodyPr>
            <a:normAutofit/>
          </a:bodyPr>
          <a:lstStyle/>
          <a:p>
            <a:r>
              <a:rPr lang="en-US" dirty="0" smtClean="0"/>
              <a:t>Your </a:t>
            </a:r>
            <a:r>
              <a:rPr lang="en-US" dirty="0"/>
              <a:t>DTOs should only be used for taking requests input and </a:t>
            </a:r>
            <a:r>
              <a:rPr lang="en-US" dirty="0" smtClean="0"/>
              <a:t>response output</a:t>
            </a:r>
            <a:r>
              <a:rPr lang="en-US" dirty="0"/>
              <a:t>, and should only expose properties that you want your client to see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5219" y="1479660"/>
            <a:ext cx="4294527" cy="327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548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Transfer Objects (DTOs</a:t>
            </a:r>
            <a:r>
              <a:rPr lang="en-US" dirty="0" smtClean="0"/>
              <a:t>) - 3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328286"/>
            <a:ext cx="12192000" cy="5113603"/>
          </a:xfrm>
        </p:spPr>
        <p:txBody>
          <a:bodyPr>
            <a:normAutofit/>
          </a:bodyPr>
          <a:lstStyle/>
          <a:p>
            <a:r>
              <a:rPr lang="en-US" dirty="0" smtClean="0"/>
              <a:t>DTO classes for the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0741"/>
            <a:ext cx="8201025" cy="2152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61561"/>
            <a:ext cx="8039100" cy="2095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0325" y="3927075"/>
            <a:ext cx="5781675" cy="25050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0325" y="1870443"/>
            <a:ext cx="441007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4818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 mapping between DTOs and </a:t>
            </a:r>
            <a:r>
              <a:rPr lang="en-US" dirty="0" smtClean="0"/>
              <a:t>entities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It's </a:t>
            </a:r>
            <a:r>
              <a:rPr lang="en-US" dirty="0"/>
              <a:t>common to map a similar object to another object. It's also tedious and repetitive since generally both objects (classes) may have the same/similar properties mapped to each </a:t>
            </a:r>
            <a:r>
              <a:rPr lang="en-US" dirty="0" smtClean="0"/>
              <a:t>other.</a:t>
            </a:r>
          </a:p>
          <a:p>
            <a:r>
              <a:rPr lang="en-US" dirty="0"/>
              <a:t>We can use a library to automatically handle our mappings</a:t>
            </a:r>
            <a:r>
              <a:rPr lang="en-US" dirty="0" smtClean="0"/>
              <a:t>. </a:t>
            </a:r>
            <a:r>
              <a:rPr lang="en-US" dirty="0" err="1" smtClean="0"/>
              <a:t>AutoMapper</a:t>
            </a:r>
            <a:r>
              <a:rPr lang="en-US" dirty="0" smtClean="0"/>
              <a:t> is </a:t>
            </a:r>
            <a:r>
              <a:rPr lang="en-US" dirty="0"/>
              <a:t>one of the best libraries for object to object mapping</a:t>
            </a:r>
            <a:r>
              <a:rPr lang="en-US" dirty="0" smtClean="0"/>
              <a:t>.</a:t>
            </a:r>
          </a:p>
          <a:p>
            <a:r>
              <a:rPr lang="en-US" dirty="0" err="1"/>
              <a:t>AutoMapper</a:t>
            </a:r>
            <a:r>
              <a:rPr lang="en-US" dirty="0"/>
              <a:t> is an object-object mapper. Object-object mapping works by transforming an input object of one type into an output object of a different type. </a:t>
            </a:r>
            <a:endParaRPr lang="en-US" dirty="0" smtClean="0"/>
          </a:p>
          <a:p>
            <a:r>
              <a:rPr lang="en-US"/>
              <a:t>Mapping can occur in many places in an application, but mostly in the boundaries between layers, such as between the UI/Domain layers, or Service/Domain layers.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823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Web API </a:t>
            </a:r>
            <a:r>
              <a:rPr lang="en-US" dirty="0" smtClean="0"/>
              <a:t>endpoints - 1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Implementing an HTTP POST </a:t>
            </a:r>
            <a:r>
              <a:rPr lang="en-US" dirty="0" smtClean="0"/>
              <a:t>endpoint</a:t>
            </a:r>
          </a:p>
          <a:p>
            <a:pPr>
              <a:lnSpc>
                <a:spcPct val="150000"/>
              </a:lnSpc>
            </a:pPr>
            <a:r>
              <a:rPr lang="en-US" dirty="0"/>
              <a:t>Implementing the service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Registering </a:t>
            </a:r>
            <a:r>
              <a:rPr lang="en-US" dirty="0"/>
              <a:t>the service </a:t>
            </a:r>
            <a:r>
              <a:rPr lang="en-US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dirty="0"/>
              <a:t>Testing the POST endpoint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026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Web API endpoints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the API controller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923" y="1799749"/>
            <a:ext cx="8011090" cy="464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4924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concepts and the different design workflows </a:t>
            </a:r>
            <a:r>
              <a:rPr lang="en-US" dirty="0" smtClean="0"/>
              <a:t>for implementing </a:t>
            </a:r>
            <a:r>
              <a:rPr lang="en-US" dirty="0"/>
              <a:t>Entity Framework Core as your data access mechanism. </a:t>
            </a:r>
            <a:endParaRPr lang="en-US" dirty="0" smtClean="0"/>
          </a:p>
          <a:p>
            <a:r>
              <a:rPr lang="en-US" dirty="0" smtClean="0"/>
              <a:t>Understanding how </a:t>
            </a:r>
            <a:r>
              <a:rPr lang="en-US" dirty="0"/>
              <a:t>the database-first and code-first workflows work is very important when </a:t>
            </a:r>
            <a:r>
              <a:rPr lang="en-US" dirty="0" smtClean="0"/>
              <a:t>deciding how </a:t>
            </a:r>
            <a:r>
              <a:rPr lang="en-US" dirty="0"/>
              <a:t>you want to design your data access layer. </a:t>
            </a:r>
            <a:endParaRPr lang="en-US" dirty="0" smtClean="0"/>
          </a:p>
          <a:p>
            <a:r>
              <a:rPr lang="en-US" dirty="0" smtClean="0"/>
              <a:t>Learn </a:t>
            </a:r>
            <a:r>
              <a:rPr lang="en-US" dirty="0"/>
              <a:t>how to </a:t>
            </a:r>
            <a:r>
              <a:rPr lang="en-US" dirty="0" smtClean="0"/>
              <a:t>create APIs </a:t>
            </a:r>
            <a:r>
              <a:rPr lang="en-US" dirty="0"/>
              <a:t>that deal with a real database from scratch gives you a better understanding of </a:t>
            </a:r>
            <a:r>
              <a:rPr lang="en-US" dirty="0" smtClean="0"/>
              <a:t>how the </a:t>
            </a:r>
            <a:r>
              <a:rPr lang="en-US" dirty="0"/>
              <a:t>underlying backend application works, especially if you will be working with </a:t>
            </a:r>
            <a:r>
              <a:rPr lang="en-US" dirty="0" smtClean="0"/>
              <a:t>real applications </a:t>
            </a:r>
            <a:r>
              <a:rPr lang="en-US" dirty="0"/>
              <a:t>that use the same technology </a:t>
            </a:r>
            <a:r>
              <a:rPr lang="en-US" dirty="0" smtClean="0"/>
              <a:t>stack.</a:t>
            </a:r>
          </a:p>
          <a:p>
            <a:r>
              <a:rPr lang="en-US" dirty="0" smtClean="0"/>
              <a:t>Design </a:t>
            </a:r>
            <a:r>
              <a:rPr lang="en-US" dirty="0"/>
              <a:t>an API </a:t>
            </a:r>
            <a:r>
              <a:rPr lang="en-US" dirty="0" smtClean="0"/>
              <a:t>to make </a:t>
            </a:r>
            <a:r>
              <a:rPr lang="en-US" dirty="0"/>
              <a:t>it more testable and maintainable by leveraging interface abstraction, and </a:t>
            </a:r>
            <a:r>
              <a:rPr lang="en-US" dirty="0" smtClean="0"/>
              <a:t>learned about </a:t>
            </a:r>
            <a:r>
              <a:rPr lang="en-US" dirty="0"/>
              <a:t>the concepts of having DTOs to value the separation of concerns and how to </a:t>
            </a:r>
            <a:r>
              <a:rPr lang="en-US" dirty="0" smtClean="0"/>
              <a:t>make API </a:t>
            </a:r>
            <a:r>
              <a:rPr lang="en-US" dirty="0"/>
              <a:t>controllers as thin as possible.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19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Model in ASP.NET Core MVC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model is a class with .cs (for C#) as an extension having both properties and methods. Models are used to set or get the data.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your application does not have data, then there is no need for a model. If your application has data, then you need a model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The </a:t>
            </a:r>
            <a:r>
              <a:rPr lang="en-US" b="1" dirty="0"/>
              <a:t>Role of Models in ASP.NET Core </a:t>
            </a:r>
            <a:r>
              <a:rPr lang="en-US" b="1" dirty="0" smtClean="0"/>
              <a:t>MVC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Models in ASP.NET Core MVC contains a set of classes that are used to represent the domain data (you can also say the business data) as well as it also contains logic to manage the domain/business data. 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Models </a:t>
            </a:r>
            <a:r>
              <a:rPr lang="en-US" dirty="0"/>
              <a:t>are responsible for the data and these data are used on Views.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122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in ASP.NET </a:t>
            </a:r>
            <a:r>
              <a:rPr lang="en-US" dirty="0" smtClean="0"/>
              <a:t>Core MVC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model classes represents domain-specific data and business logic in the MVC application. It represents the shape of the data as public properties and business logic as methods.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22" y="3096126"/>
            <a:ext cx="7000633" cy="32327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208" y="2258270"/>
            <a:ext cx="5897974" cy="325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042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3-Layer Application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In general, a real-time application may consist of the following layers</a:t>
            </a:r>
          </a:p>
          <a:p>
            <a:pPr>
              <a:lnSpc>
                <a:spcPct val="120000"/>
              </a:lnSpc>
            </a:pPr>
            <a:r>
              <a:rPr lang="en-US" b="1" dirty="0"/>
              <a:t>Presentation Layer:</a:t>
            </a:r>
            <a:r>
              <a:rPr lang="en-US" dirty="0"/>
              <a:t> This layer is responsible for interacting with the user.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Business Layer:</a:t>
            </a:r>
            <a:r>
              <a:rPr lang="en-US" dirty="0"/>
              <a:t> This layer is responsible for implementing the core business logic of the application.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Data Access Layer:</a:t>
            </a:r>
            <a:r>
              <a:rPr lang="en-US" dirty="0"/>
              <a:t> This layer is responsible for interacting with the database to perform the CRUD operations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The </a:t>
            </a:r>
            <a:r>
              <a:rPr lang="en-US" dirty="0"/>
              <a:t>MVC design pattern is basically used to implement the Presentation Layer of the application. Please have a look at the following diagram.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5237391"/>
            <a:ext cx="81819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668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APIs and </a:t>
            </a:r>
            <a:r>
              <a:rPr lang="en-US" dirty="0" smtClean="0"/>
              <a:t>Data Access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ORM (Object Relational Mapping) </a:t>
            </a:r>
            <a:r>
              <a:rPr lang="en-US" dirty="0"/>
              <a:t>and Entity Framework </a:t>
            </a:r>
            <a:r>
              <a:rPr lang="en-US" dirty="0" smtClean="0"/>
              <a:t>Core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Reviewing </a:t>
            </a:r>
            <a:r>
              <a:rPr lang="en-US" dirty="0"/>
              <a:t>the different design workflows supported by EF Core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Working </a:t>
            </a:r>
            <a:r>
              <a:rPr lang="en-US" dirty="0"/>
              <a:t>with database-first and code-first development and migrations</a:t>
            </a:r>
          </a:p>
          <a:p>
            <a:pPr>
              <a:lnSpc>
                <a:spcPct val="150000"/>
              </a:lnSpc>
            </a:pPr>
            <a:r>
              <a:rPr lang="en-US" dirty="0"/>
              <a:t>Building Web APIs that implement the most commonly used HTTP methods </a:t>
            </a:r>
            <a:r>
              <a:rPr lang="en-US" dirty="0" smtClean="0"/>
              <a:t>for serving </a:t>
            </a:r>
            <a:r>
              <a:rPr lang="en-US" dirty="0"/>
              <a:t>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34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and Entity Framework Core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Entity Framework Core is an ORM and a data access technology that enables C#</a:t>
            </a:r>
            <a:br>
              <a:rPr lang="en-US" dirty="0"/>
            </a:br>
            <a:r>
              <a:rPr lang="en-US" dirty="0"/>
              <a:t>developers to interact with a database without having to manually write SQL scripts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ORMs like EF Core help you build data-driven applications quickly by working through</a:t>
            </a:r>
            <a:br>
              <a:rPr lang="en-US" dirty="0" smtClean="0"/>
            </a:br>
            <a:r>
              <a:rPr lang="en-US" dirty="0" smtClean="0"/>
              <a:t>.NET objects instead of interacting directly with the database schema. These .NET objects are simply classes, which are typically referred to as </a:t>
            </a:r>
            <a:r>
              <a:rPr lang="en-US" b="1" dirty="0" smtClean="0"/>
              <a:t>Entities</a:t>
            </a:r>
            <a:r>
              <a:rPr lang="en-US" dirty="0" smtClean="0"/>
              <a:t>.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With </a:t>
            </a:r>
            <a:r>
              <a:rPr lang="en-US" dirty="0"/>
              <a:t>EF Core, C# </a:t>
            </a:r>
            <a:r>
              <a:rPr lang="en-US" dirty="0" smtClean="0"/>
              <a:t>developers can </a:t>
            </a:r>
            <a:r>
              <a:rPr lang="en-US" dirty="0"/>
              <a:t>take advantage of their existing skills and leverage the power of </a:t>
            </a:r>
            <a:r>
              <a:rPr lang="en-US" b="1" dirty="0"/>
              <a:t>Language </a:t>
            </a:r>
            <a:r>
              <a:rPr lang="en-US" b="1" dirty="0" smtClean="0"/>
              <a:t>Integrated Query </a:t>
            </a:r>
            <a:r>
              <a:rPr lang="en-US" dirty="0"/>
              <a:t>(</a:t>
            </a:r>
            <a:r>
              <a:rPr lang="en-US" b="1" dirty="0"/>
              <a:t>LINQ</a:t>
            </a:r>
            <a:r>
              <a:rPr lang="en-US" dirty="0"/>
              <a:t>) to manipulate the dataset </a:t>
            </a:r>
            <a:r>
              <a:rPr lang="en-US" dirty="0" smtClean="0"/>
              <a:t>against the </a:t>
            </a:r>
            <a:r>
              <a:rPr lang="en-US" dirty="0"/>
              <a:t>conceptual Entity Models, </a:t>
            </a:r>
            <a:r>
              <a:rPr lang="en-US" dirty="0" smtClean="0"/>
              <a:t>otherwise simply </a:t>
            </a:r>
            <a:r>
              <a:rPr lang="en-US" dirty="0"/>
              <a:t>referred to as Models.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245" y="5141553"/>
            <a:ext cx="8862550" cy="133914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67807" y="5370786"/>
            <a:ext cx="1597572" cy="8513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891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and Entity Framework </a:t>
            </a:r>
            <a:r>
              <a:rPr lang="en-US" dirty="0" smtClean="0"/>
              <a:t>Core - 2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328286"/>
            <a:ext cx="5967191" cy="5113603"/>
          </a:xfrm>
        </p:spPr>
        <p:txBody>
          <a:bodyPr>
            <a:normAutofit/>
          </a:bodyPr>
          <a:lstStyle/>
          <a:p>
            <a:pPr marL="3175" indent="0">
              <a:buNone/>
            </a:pPr>
            <a:r>
              <a:rPr lang="en-US" dirty="0" smtClean="0"/>
              <a:t>Reasons </a:t>
            </a:r>
            <a:r>
              <a:rPr lang="en-US" dirty="0"/>
              <a:t>to use EF </a:t>
            </a:r>
            <a:r>
              <a:rPr lang="en-US" dirty="0" smtClean="0"/>
              <a:t>Core</a:t>
            </a:r>
            <a:endParaRPr lang="en-US" dirty="0"/>
          </a:p>
          <a:p>
            <a:r>
              <a:rPr lang="en-US" dirty="0"/>
              <a:t>Simple to get started</a:t>
            </a:r>
          </a:p>
          <a:p>
            <a:r>
              <a:rPr lang="en-US" dirty="0"/>
              <a:t>It supports NoSQL Databases along with relational databases</a:t>
            </a:r>
          </a:p>
          <a:p>
            <a:r>
              <a:rPr lang="en-US" dirty="0"/>
              <a:t>It fits nicely in ASP.NET MVC Core setup</a:t>
            </a:r>
          </a:p>
          <a:p>
            <a:r>
              <a:rPr lang="en-US" dirty="0"/>
              <a:t>Integrates well with LINQ</a:t>
            </a:r>
          </a:p>
          <a:p>
            <a:r>
              <a:rPr lang="en-US" dirty="0"/>
              <a:t>Possible to use on Linux and Mac since it is based on .NET Core along with Windows.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656" y="2347093"/>
            <a:ext cx="6111879" cy="282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83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 Core design workflows </a:t>
            </a:r>
            <a:r>
              <a:rPr lang="en-US" dirty="0" smtClean="0"/>
              <a:t>- 1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978" y="1978424"/>
            <a:ext cx="8003328" cy="393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82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5010</TotalTime>
  <Words>1253</Words>
  <Application>Microsoft Office PowerPoint</Application>
  <PresentationFormat>Widescreen</PresentationFormat>
  <Paragraphs>147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Noto Sans Symbols</vt:lpstr>
      <vt:lpstr>Wingdings</vt:lpstr>
      <vt:lpstr>Office Theme</vt:lpstr>
      <vt:lpstr>Models in Web API</vt:lpstr>
      <vt:lpstr>Objectives</vt:lpstr>
      <vt:lpstr>What is a Model in ASP.NET Core MVC?</vt:lpstr>
      <vt:lpstr>Model in ASP.NET Core MVC</vt:lpstr>
      <vt:lpstr>3-Layer Application</vt:lpstr>
      <vt:lpstr>APIs and Data Access </vt:lpstr>
      <vt:lpstr>ORM and Entity Framework Core</vt:lpstr>
      <vt:lpstr>ORM and Entity Framework Core - 2</vt:lpstr>
      <vt:lpstr>EF Core design workflows - 1</vt:lpstr>
      <vt:lpstr>EF Core design workflows - 2</vt:lpstr>
      <vt:lpstr>Generating models from an existing DB - 1 </vt:lpstr>
      <vt:lpstr>Generating models from an existing DB - 2</vt:lpstr>
      <vt:lpstr>Learning code-first development with API</vt:lpstr>
      <vt:lpstr>Creating a Web API project</vt:lpstr>
      <vt:lpstr>Configuring data access - 1</vt:lpstr>
      <vt:lpstr>Configuring data access - 2</vt:lpstr>
      <vt:lpstr>Configuring data access - 3</vt:lpstr>
      <vt:lpstr>Configuring data access - 4</vt:lpstr>
      <vt:lpstr>Configuring data access - 5</vt:lpstr>
      <vt:lpstr>Data Transfer Objects (DTOs) - 1</vt:lpstr>
      <vt:lpstr>Data Transfer Objects (DTOs) - 2</vt:lpstr>
      <vt:lpstr>Data Transfer Objects (DTOs) - 3</vt:lpstr>
      <vt:lpstr>Auto mapping between DTOs and entities</vt:lpstr>
      <vt:lpstr>Creating Web API endpoints - 1 </vt:lpstr>
      <vt:lpstr>Creating Web API endpoints 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Models in Web API</dc:title>
  <dc:creator>Thanh Van</dc:creator>
  <cp:lastModifiedBy>HP</cp:lastModifiedBy>
  <cp:revision>140</cp:revision>
  <dcterms:created xsi:type="dcterms:W3CDTF">2021-01-25T08:25:31Z</dcterms:created>
  <dcterms:modified xsi:type="dcterms:W3CDTF">2022-03-03T16:43:19Z</dcterms:modified>
</cp:coreProperties>
</file>