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8"/>
  </p:notesMasterIdLst>
  <p:sldIdLst>
    <p:sldId id="256" r:id="rId2"/>
    <p:sldId id="302" r:id="rId3"/>
    <p:sldId id="319" r:id="rId4"/>
    <p:sldId id="325" r:id="rId5"/>
    <p:sldId id="330" r:id="rId6"/>
    <p:sldId id="329" r:id="rId7"/>
    <p:sldId id="321" r:id="rId8"/>
    <p:sldId id="320" r:id="rId9"/>
    <p:sldId id="328" r:id="rId10"/>
    <p:sldId id="340" r:id="rId11"/>
    <p:sldId id="326" r:id="rId12"/>
    <p:sldId id="322" r:id="rId13"/>
    <p:sldId id="323" r:id="rId14"/>
    <p:sldId id="304" r:id="rId15"/>
    <p:sldId id="306" r:id="rId16"/>
    <p:sldId id="305" r:id="rId17"/>
    <p:sldId id="311" r:id="rId18"/>
    <p:sldId id="331" r:id="rId19"/>
    <p:sldId id="335" r:id="rId20"/>
    <p:sldId id="332" r:id="rId21"/>
    <p:sldId id="333" r:id="rId22"/>
    <p:sldId id="334" r:id="rId23"/>
    <p:sldId id="336" r:id="rId24"/>
    <p:sldId id="307" r:id="rId25"/>
    <p:sldId id="308" r:id="rId26"/>
    <p:sldId id="338" r:id="rId27"/>
    <p:sldId id="309" r:id="rId28"/>
    <p:sldId id="337" r:id="rId29"/>
    <p:sldId id="310" r:id="rId30"/>
    <p:sldId id="339" r:id="rId31"/>
    <p:sldId id="313" r:id="rId32"/>
    <p:sldId id="312" r:id="rId33"/>
    <p:sldId id="314" r:id="rId34"/>
    <p:sldId id="315" r:id="rId35"/>
    <p:sldId id="316" r:id="rId36"/>
    <p:sldId id="303"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72" d="100"/>
          <a:sy n="72" d="100"/>
        </p:scale>
        <p:origin x="3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https://github.com/JamesNK/Newtonsoft.Json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886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https://www.w3.org/Protocols/rfc2616/rfc2616-sec14.html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6196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03/04/22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03/04/22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451945" y="2241458"/>
            <a:ext cx="1108841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Media Formatters and Content Negotiation</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Web API </a:t>
            </a:r>
            <a:r>
              <a:rPr lang="en-US" dirty="0" err="1" smtClean="0"/>
              <a:t>MediaTypeFormatter</a:t>
            </a:r>
            <a:r>
              <a:rPr lang="en-US" dirty="0" smtClean="0"/>
              <a:t> - 2</a:t>
            </a:r>
            <a:endParaRPr lang="en-US" dirty="0"/>
          </a:p>
        </p:txBody>
      </p:sp>
      <p:sp>
        <p:nvSpPr>
          <p:cNvPr id="3" name="Text Placeholder 2"/>
          <p:cNvSpPr>
            <a:spLocks noGrp="1"/>
          </p:cNvSpPr>
          <p:nvPr>
            <p:ph type="body" idx="1"/>
          </p:nvPr>
        </p:nvSpPr>
        <p:spPr/>
        <p:txBody>
          <a:bodyPr>
            <a:normAutofit/>
          </a:bodyPr>
          <a:lstStyle/>
          <a:p>
            <a:pPr>
              <a:lnSpc>
                <a:spcPct val="150000"/>
              </a:lnSpc>
            </a:pPr>
            <a:r>
              <a:rPr lang="en-US" dirty="0" smtClean="0"/>
              <a:t>You </a:t>
            </a:r>
            <a:r>
              <a:rPr lang="en-US" dirty="0"/>
              <a:t>can also specify a quality value indicating the relative preference. The range is 0–1, with 0 being unacceptable and 1 being the most preferred. The default value is 1. </a:t>
            </a:r>
            <a:endParaRPr lang="en-US" dirty="0" smtClean="0"/>
          </a:p>
          <a:p>
            <a:pPr>
              <a:lnSpc>
                <a:spcPct val="150000"/>
              </a:lnSpc>
            </a:pPr>
            <a:r>
              <a:rPr lang="en-US" dirty="0" smtClean="0"/>
              <a:t>For </a:t>
            </a:r>
            <a:r>
              <a:rPr lang="en-US" dirty="0"/>
              <a:t>example, consider the below </a:t>
            </a:r>
            <a:r>
              <a:rPr lang="en-US" dirty="0" smtClean="0"/>
              <a:t>header</a:t>
            </a:r>
            <a:endParaRPr lang="en-US" dirty="0"/>
          </a:p>
          <a:p>
            <a:pPr lvl="1">
              <a:lnSpc>
                <a:spcPct val="150000"/>
              </a:lnSpc>
            </a:pPr>
            <a:r>
              <a:rPr lang="en-US" dirty="0"/>
              <a:t>Accept: application/</a:t>
            </a:r>
            <a:r>
              <a:rPr lang="en-US" dirty="0" err="1"/>
              <a:t>json</a:t>
            </a:r>
            <a:r>
              <a:rPr lang="en-US" dirty="0"/>
              <a:t>; q=0.8, </a:t>
            </a:r>
            <a:r>
              <a:rPr lang="en-US" dirty="0" smtClean="0"/>
              <a:t>application/</a:t>
            </a:r>
            <a:r>
              <a:rPr lang="en-US" dirty="0" err="1" smtClean="0"/>
              <a:t>xml;q</a:t>
            </a:r>
            <a:r>
              <a:rPr lang="en-US" dirty="0" smtClean="0"/>
              <a:t>=0.9</a:t>
            </a:r>
            <a:endParaRPr lang="en-US" dirty="0"/>
          </a:p>
          <a:p>
            <a:pPr lvl="1">
              <a:lnSpc>
                <a:spcPct val="150000"/>
              </a:lnSpc>
            </a:pPr>
            <a:r>
              <a:rPr lang="en-US" dirty="0"/>
              <a:t>Here, the response message will be in XML format because the application/xml has a quality value of 0.9, which is higher than the quality value of 0.8 specified for application/</a:t>
            </a:r>
            <a:r>
              <a:rPr lang="en-US" dirty="0" err="1"/>
              <a:t>json</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92711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JSON Media-Type </a:t>
            </a:r>
            <a:r>
              <a:rPr lang="en-US" dirty="0" smtClean="0"/>
              <a:t>Formatter</a:t>
            </a:r>
            <a:endParaRPr lang="en-US" dirty="0"/>
          </a:p>
        </p:txBody>
      </p:sp>
      <p:sp>
        <p:nvSpPr>
          <p:cNvPr id="3" name="Text Placeholder 2"/>
          <p:cNvSpPr>
            <a:spLocks noGrp="1"/>
          </p:cNvSpPr>
          <p:nvPr>
            <p:ph type="body" idx="1"/>
          </p:nvPr>
        </p:nvSpPr>
        <p:spPr/>
        <p:txBody>
          <a:bodyPr/>
          <a:lstStyle/>
          <a:p>
            <a:r>
              <a:rPr lang="en-US" dirty="0"/>
              <a:t>JSON formatting is provided by the </a:t>
            </a:r>
            <a:r>
              <a:rPr lang="en-US" i="1" dirty="0" err="1"/>
              <a:t>JsonMediaTypeFormatter</a:t>
            </a:r>
            <a:r>
              <a:rPr lang="en-US" dirty="0"/>
              <a:t> class. By default, </a:t>
            </a:r>
            <a:r>
              <a:rPr lang="en-US" i="1" dirty="0" err="1"/>
              <a:t>JsonMediaTypeFormatter</a:t>
            </a:r>
            <a:r>
              <a:rPr lang="en-US" dirty="0"/>
              <a:t> uses the Json.NET library to perform serialization. Json.NET is a third-party open source project</a:t>
            </a:r>
            <a:r>
              <a:rPr lang="en-US" dirty="0" smtClean="0"/>
              <a:t>.</a:t>
            </a:r>
          </a:p>
          <a:p>
            <a:r>
              <a:rPr lang="en-US" dirty="0"/>
              <a:t>By default, all public properties and fields are included in the serialized JSON. To omit a property or field, decorate it with the </a:t>
            </a:r>
            <a:r>
              <a:rPr lang="en-US" b="1" dirty="0" err="1"/>
              <a:t>JsonIgnore</a:t>
            </a:r>
            <a:r>
              <a:rPr lang="en-US" dirty="0"/>
              <a:t> attribute.</a:t>
            </a:r>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5" name="Picture 4"/>
          <p:cNvPicPr>
            <a:picLocks noChangeAspect="1"/>
          </p:cNvPicPr>
          <p:nvPr/>
        </p:nvPicPr>
        <p:blipFill>
          <a:blip r:embed="rId3"/>
          <a:stretch>
            <a:fillRect/>
          </a:stretch>
        </p:blipFill>
        <p:spPr>
          <a:xfrm>
            <a:off x="519440" y="3885087"/>
            <a:ext cx="6291263" cy="2161666"/>
          </a:xfrm>
          <a:prstGeom prst="rect">
            <a:avLst/>
          </a:prstGeom>
        </p:spPr>
      </p:pic>
      <p:sp>
        <p:nvSpPr>
          <p:cNvPr id="6" name="Rectangle 5"/>
          <p:cNvSpPr/>
          <p:nvPr/>
        </p:nvSpPr>
        <p:spPr>
          <a:xfrm>
            <a:off x="1019503" y="5150069"/>
            <a:ext cx="4319752" cy="5465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22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XML Media-Type Formatter</a:t>
            </a:r>
          </a:p>
        </p:txBody>
      </p:sp>
      <p:sp>
        <p:nvSpPr>
          <p:cNvPr id="3" name="Text Placeholder 2"/>
          <p:cNvSpPr>
            <a:spLocks noGrp="1"/>
          </p:cNvSpPr>
          <p:nvPr>
            <p:ph type="body" idx="1"/>
          </p:nvPr>
        </p:nvSpPr>
        <p:spPr/>
        <p:txBody>
          <a:bodyPr/>
          <a:lstStyle/>
          <a:p>
            <a:r>
              <a:rPr lang="en-US" dirty="0"/>
              <a:t>XML formatting is provided by the </a:t>
            </a:r>
            <a:r>
              <a:rPr lang="en-US" i="1" dirty="0" err="1"/>
              <a:t>XmlMediaTypeFormatter</a:t>
            </a:r>
            <a:r>
              <a:rPr lang="en-US" dirty="0"/>
              <a:t> class. By default, </a:t>
            </a:r>
            <a:r>
              <a:rPr lang="en-US" i="1" dirty="0" err="1"/>
              <a:t>XmlMediaTypeFormatter</a:t>
            </a:r>
            <a:r>
              <a:rPr lang="en-US" dirty="0"/>
              <a:t> uses the </a:t>
            </a:r>
            <a:r>
              <a:rPr lang="en-US" i="1" dirty="0" err="1"/>
              <a:t>DataContractSerializer</a:t>
            </a:r>
            <a:r>
              <a:rPr lang="en-US" dirty="0"/>
              <a:t> class to perform serialization</a:t>
            </a:r>
            <a:r>
              <a:rPr lang="en-US" dirty="0" smtClean="0"/>
              <a:t>.</a:t>
            </a:r>
          </a:p>
          <a:p>
            <a:r>
              <a:rPr lang="en-US" dirty="0"/>
              <a:t>The </a:t>
            </a:r>
            <a:r>
              <a:rPr lang="en-US" i="1" dirty="0" err="1"/>
              <a:t>XmlSerializer</a:t>
            </a:r>
            <a:r>
              <a:rPr lang="en-US" dirty="0"/>
              <a:t> class supports a narrower set of types than </a:t>
            </a:r>
            <a:r>
              <a:rPr lang="en-US" i="1" dirty="0" err="1"/>
              <a:t>DataContractSerializer</a:t>
            </a:r>
            <a:r>
              <a:rPr lang="en-US" dirty="0"/>
              <a:t>, but gives more control over the resulting XML. Consider using </a:t>
            </a:r>
            <a:r>
              <a:rPr lang="en-US" i="1" dirty="0" err="1"/>
              <a:t>XmlSerializer</a:t>
            </a:r>
            <a:r>
              <a:rPr lang="en-US" dirty="0"/>
              <a:t> if you need to match an existing XML schema.</a:t>
            </a:r>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339261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Header Field </a:t>
            </a:r>
            <a:r>
              <a:rPr lang="en-US" dirty="0" smtClean="0"/>
              <a:t>Definitions - HTTP/1.1</a:t>
            </a:r>
            <a:endParaRPr lang="en-US" dirty="0"/>
          </a:p>
        </p:txBody>
      </p:sp>
      <p:sp>
        <p:nvSpPr>
          <p:cNvPr id="3" name="Text Placeholder 2"/>
          <p:cNvSpPr>
            <a:spLocks noGrp="1"/>
          </p:cNvSpPr>
          <p:nvPr>
            <p:ph type="body" idx="1"/>
          </p:nvPr>
        </p:nvSpPr>
        <p:spPr/>
        <p:txBody>
          <a:bodyPr/>
          <a:lstStyle/>
          <a:p>
            <a:r>
              <a:rPr lang="en-US" dirty="0" smtClean="0"/>
              <a:t>The </a:t>
            </a:r>
            <a:r>
              <a:rPr lang="en-US" dirty="0"/>
              <a:t>Accept request-header field can be used to specify certain media types which are acceptable for the response. Accept headers can be used to indicate that the request is specifically limited to a small set of desired types, as in the case of a request for an in-line image.</a:t>
            </a:r>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pic>
        <p:nvPicPr>
          <p:cNvPr id="5" name="Picture 4"/>
          <p:cNvPicPr>
            <a:picLocks noChangeAspect="1"/>
          </p:cNvPicPr>
          <p:nvPr/>
        </p:nvPicPr>
        <p:blipFill>
          <a:blip r:embed="rId3"/>
          <a:stretch>
            <a:fillRect/>
          </a:stretch>
        </p:blipFill>
        <p:spPr>
          <a:xfrm>
            <a:off x="1981200" y="3741190"/>
            <a:ext cx="8229600" cy="2276475"/>
          </a:xfrm>
          <a:prstGeom prst="rect">
            <a:avLst/>
          </a:prstGeom>
        </p:spPr>
      </p:pic>
    </p:spTree>
    <p:extLst>
      <p:ext uri="{BB962C8B-B14F-4D97-AF65-F5344CB8AC3E}">
        <p14:creationId xmlns:p14="http://schemas.microsoft.com/office/powerpoint/2010/main" val="90127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Format-specific Action </a:t>
            </a:r>
            <a:r>
              <a:rPr lang="en-US" dirty="0" smtClean="0"/>
              <a:t>Results</a:t>
            </a:r>
            <a:endParaRPr lang="en-US" dirty="0"/>
          </a:p>
        </p:txBody>
      </p:sp>
      <p:sp>
        <p:nvSpPr>
          <p:cNvPr id="3" name="Text Placeholder 2"/>
          <p:cNvSpPr>
            <a:spLocks noGrp="1"/>
          </p:cNvSpPr>
          <p:nvPr>
            <p:ph type="body" idx="1"/>
          </p:nvPr>
        </p:nvSpPr>
        <p:spPr/>
        <p:txBody>
          <a:bodyPr>
            <a:normAutofit/>
          </a:bodyPr>
          <a:lstStyle/>
          <a:p>
            <a:r>
              <a:rPr lang="en-US" dirty="0"/>
              <a:t>ASP.NET Core MVC has support for formatting response data. Response data can be formatted using specific formats or in response to client requested format</a:t>
            </a:r>
            <a:r>
              <a:rPr lang="en-US" dirty="0" smtClean="0"/>
              <a:t>.</a:t>
            </a:r>
          </a:p>
          <a:p>
            <a:r>
              <a:rPr lang="en-US" dirty="0"/>
              <a:t>Some action result types are specific to a particular format, such as </a:t>
            </a:r>
            <a:r>
              <a:rPr lang="en-US" dirty="0" err="1"/>
              <a:t>JsonResult</a:t>
            </a:r>
            <a:r>
              <a:rPr lang="en-US" dirty="0"/>
              <a:t> and </a:t>
            </a:r>
            <a:r>
              <a:rPr lang="en-US" dirty="0" err="1"/>
              <a:t>ContentResult</a:t>
            </a:r>
            <a:r>
              <a:rPr lang="en-US" dirty="0"/>
              <a:t>. Actions can return results that are formatted in a particular format, regardless of client preferences. </a:t>
            </a:r>
            <a:endParaRPr lang="en-US" dirty="0" smtClean="0"/>
          </a:p>
          <a:p>
            <a:r>
              <a:rPr lang="en-US" dirty="0" smtClean="0"/>
              <a:t>In the case, returning </a:t>
            </a:r>
            <a:r>
              <a:rPr lang="en-US" dirty="0" err="1"/>
              <a:t>JsonResult</a:t>
            </a:r>
            <a:r>
              <a:rPr lang="en-US" dirty="0"/>
              <a:t> returns JSON-formatted data. Returning </a:t>
            </a:r>
            <a:r>
              <a:rPr lang="en-US" dirty="0" err="1"/>
              <a:t>ContentResult</a:t>
            </a:r>
            <a:r>
              <a:rPr lang="en-US" dirty="0"/>
              <a:t> or a string returns plain-text-formatted string data.</a:t>
            </a:r>
          </a:p>
          <a:p>
            <a:r>
              <a:rPr lang="en-US" dirty="0" smtClean="0"/>
              <a:t>ASP.NET </a:t>
            </a:r>
            <a:r>
              <a:rPr lang="en-US" dirty="0"/>
              <a:t>Core supports any object return value. Results from actions that return objects that are not </a:t>
            </a:r>
            <a:r>
              <a:rPr lang="en-US" dirty="0" err="1"/>
              <a:t>IActionResult</a:t>
            </a:r>
            <a:r>
              <a:rPr lang="en-US" dirty="0"/>
              <a:t> types are serialized using the appropriate </a:t>
            </a:r>
            <a:r>
              <a:rPr lang="en-US" dirty="0" err="1"/>
              <a:t>IOutputFormatter</a:t>
            </a:r>
            <a:r>
              <a:rPr lang="en-US" dirty="0"/>
              <a:t> implementation.</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290775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JSON-formatted data</a:t>
            </a:r>
          </a:p>
        </p:txBody>
      </p:sp>
      <p:sp>
        <p:nvSpPr>
          <p:cNvPr id="3" name="Text Placeholder 2"/>
          <p:cNvSpPr>
            <a:spLocks noGrp="1"/>
          </p:cNvSpPr>
          <p:nvPr>
            <p:ph type="body" idx="1"/>
          </p:nvPr>
        </p:nvSpPr>
        <p:spPr/>
        <p:txBody>
          <a:bodyPr>
            <a:normAutofit/>
          </a:bodyPr>
          <a:lstStyle/>
          <a:p>
            <a:r>
              <a:rPr lang="en-US" dirty="0"/>
              <a:t>The built-in helper method Ok returns JSON-formatted </a:t>
            </a:r>
            <a:r>
              <a:rPr lang="en-US" dirty="0" smtClean="0"/>
              <a:t>data</a:t>
            </a:r>
          </a:p>
          <a:p>
            <a:endParaRPr lang="en-US" dirty="0"/>
          </a:p>
          <a:p>
            <a:endParaRPr lang="en-US" dirty="0" smtClean="0"/>
          </a:p>
          <a:p>
            <a:endParaRPr lang="en-US" dirty="0"/>
          </a:p>
          <a:p>
            <a:endParaRPr lang="en-US" dirty="0" smtClean="0"/>
          </a:p>
          <a:p>
            <a:endParaRPr lang="en-US" dirty="0"/>
          </a:p>
          <a:p>
            <a:r>
              <a:rPr lang="en-US" dirty="0" smtClean="0"/>
              <a:t>The </a:t>
            </a:r>
            <a:r>
              <a:rPr lang="en-US" dirty="0"/>
              <a:t>response header containing content-type: </a:t>
            </a:r>
            <a:r>
              <a:rPr lang="en-US" i="1" dirty="0"/>
              <a:t>application/</a:t>
            </a:r>
            <a:r>
              <a:rPr lang="en-US" i="1" dirty="0" err="1"/>
              <a:t>json</a:t>
            </a:r>
            <a:r>
              <a:rPr lang="en-US" dirty="0"/>
              <a:t>; </a:t>
            </a:r>
            <a:r>
              <a:rPr lang="en-US" i="1" dirty="0"/>
              <a:t>charset=utf-8</a:t>
            </a:r>
            <a:r>
              <a:rPr lang="en-US" dirty="0"/>
              <a:t> is </a:t>
            </a:r>
            <a:r>
              <a:rPr lang="en-US" dirty="0" smtClean="0"/>
              <a:t>displayed.</a:t>
            </a:r>
          </a:p>
          <a:p>
            <a:r>
              <a:rPr lang="en-US" dirty="0" smtClean="0"/>
              <a:t>The </a:t>
            </a:r>
            <a:r>
              <a:rPr lang="en-US" dirty="0"/>
              <a:t>request headers are displayed. </a:t>
            </a:r>
            <a:r>
              <a:rPr lang="en-US" dirty="0" smtClean="0"/>
              <a:t>The </a:t>
            </a:r>
            <a:r>
              <a:rPr lang="en-US" dirty="0"/>
              <a:t>Accept header is ignored by the preceding code.</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3310758" y="2259596"/>
            <a:ext cx="4267200" cy="1762125"/>
          </a:xfrm>
          <a:prstGeom prst="rect">
            <a:avLst/>
          </a:prstGeom>
        </p:spPr>
      </p:pic>
    </p:spTree>
    <p:extLst>
      <p:ext uri="{BB962C8B-B14F-4D97-AF65-F5344CB8AC3E}">
        <p14:creationId xmlns:p14="http://schemas.microsoft.com/office/powerpoint/2010/main" val="287737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Plain </a:t>
            </a:r>
            <a:r>
              <a:rPr lang="en-US" dirty="0"/>
              <a:t>text formatted data</a:t>
            </a:r>
          </a:p>
        </p:txBody>
      </p:sp>
      <p:sp>
        <p:nvSpPr>
          <p:cNvPr id="3" name="Text Placeholder 2"/>
          <p:cNvSpPr>
            <a:spLocks noGrp="1"/>
          </p:cNvSpPr>
          <p:nvPr>
            <p:ph type="body" idx="1"/>
          </p:nvPr>
        </p:nvSpPr>
        <p:spPr/>
        <p:txBody>
          <a:bodyPr/>
          <a:lstStyle/>
          <a:p>
            <a:r>
              <a:rPr lang="en-US" dirty="0"/>
              <a:t>To return plain text formatted data, use </a:t>
            </a:r>
            <a:r>
              <a:rPr lang="en-US" dirty="0" err="1"/>
              <a:t>ContentResult</a:t>
            </a:r>
            <a:r>
              <a:rPr lang="en-US" dirty="0"/>
              <a:t> and the Content </a:t>
            </a:r>
            <a:r>
              <a:rPr lang="en-US" dirty="0" smtClean="0"/>
              <a:t>helper</a:t>
            </a:r>
          </a:p>
          <a:p>
            <a:endParaRPr lang="en-US" dirty="0"/>
          </a:p>
          <a:p>
            <a:endParaRPr lang="en-US" dirty="0" smtClean="0"/>
          </a:p>
          <a:p>
            <a:endParaRPr lang="en-US" dirty="0"/>
          </a:p>
          <a:p>
            <a:endParaRPr lang="en-US" dirty="0" smtClean="0"/>
          </a:p>
          <a:p>
            <a:endParaRPr lang="en-US" dirty="0"/>
          </a:p>
          <a:p>
            <a:r>
              <a:rPr lang="en-US" dirty="0"/>
              <a:t>For actions with multiple return types, return </a:t>
            </a:r>
            <a:r>
              <a:rPr lang="en-US" dirty="0" err="1" smtClean="0"/>
              <a:t>IActionResult</a:t>
            </a:r>
            <a:r>
              <a:rPr lang="en-US" dirty="0" smtClean="0"/>
              <a:t>. Returning </a:t>
            </a:r>
            <a:r>
              <a:rPr lang="en-US" dirty="0"/>
              <a:t>different HTTP status codes based on the result of operations performed.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328060" y="2006214"/>
            <a:ext cx="6772275" cy="1809750"/>
          </a:xfrm>
          <a:prstGeom prst="rect">
            <a:avLst/>
          </a:prstGeom>
        </p:spPr>
      </p:pic>
      <p:pic>
        <p:nvPicPr>
          <p:cNvPr id="6" name="Picture 5"/>
          <p:cNvPicPr>
            <a:picLocks noChangeAspect="1"/>
          </p:cNvPicPr>
          <p:nvPr/>
        </p:nvPicPr>
        <p:blipFill>
          <a:blip r:embed="rId3"/>
          <a:stretch>
            <a:fillRect/>
          </a:stretch>
        </p:blipFill>
        <p:spPr>
          <a:xfrm>
            <a:off x="7803080" y="2044314"/>
            <a:ext cx="3686175" cy="1771650"/>
          </a:xfrm>
          <a:prstGeom prst="rect">
            <a:avLst/>
          </a:prstGeom>
        </p:spPr>
      </p:pic>
    </p:spTree>
    <p:extLst>
      <p:ext uri="{BB962C8B-B14F-4D97-AF65-F5344CB8AC3E}">
        <p14:creationId xmlns:p14="http://schemas.microsoft.com/office/powerpoint/2010/main" val="286669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 formatters in ASP.NET Core Web </a:t>
            </a:r>
            <a:r>
              <a:rPr lang="en-US" dirty="0" smtClean="0"/>
              <a:t>API</a:t>
            </a:r>
            <a:endParaRPr lang="en-US" dirty="0"/>
          </a:p>
        </p:txBody>
      </p:sp>
      <p:sp>
        <p:nvSpPr>
          <p:cNvPr id="3" name="Text Placeholder 2"/>
          <p:cNvSpPr>
            <a:spLocks noGrp="1"/>
          </p:cNvSpPr>
          <p:nvPr>
            <p:ph type="body" idx="1"/>
          </p:nvPr>
        </p:nvSpPr>
        <p:spPr/>
        <p:txBody>
          <a:bodyPr/>
          <a:lstStyle/>
          <a:p>
            <a:pPr>
              <a:lnSpc>
                <a:spcPct val="120000"/>
              </a:lnSpc>
            </a:pPr>
            <a:r>
              <a:rPr lang="en-US" dirty="0"/>
              <a:t>To create a custom </a:t>
            </a:r>
            <a:r>
              <a:rPr lang="en-US" dirty="0" smtClean="0"/>
              <a:t>formatter</a:t>
            </a:r>
          </a:p>
          <a:p>
            <a:pPr lvl="1">
              <a:lnSpc>
                <a:spcPct val="120000"/>
              </a:lnSpc>
            </a:pPr>
            <a:r>
              <a:rPr lang="en-US" dirty="0" smtClean="0"/>
              <a:t>For </a:t>
            </a:r>
            <a:r>
              <a:rPr lang="en-US" dirty="0"/>
              <a:t>serializing data sent to the client, create an output formatter class</a:t>
            </a:r>
            <a:r>
              <a:rPr lang="en-US" dirty="0" smtClean="0"/>
              <a:t>.</a:t>
            </a:r>
          </a:p>
          <a:p>
            <a:pPr lvl="1">
              <a:lnSpc>
                <a:spcPct val="120000"/>
              </a:lnSpc>
            </a:pPr>
            <a:r>
              <a:rPr lang="en-US" dirty="0" smtClean="0"/>
              <a:t>For </a:t>
            </a:r>
            <a:r>
              <a:rPr lang="en-US" dirty="0" err="1"/>
              <a:t>deserializing</a:t>
            </a:r>
            <a:r>
              <a:rPr lang="en-US" dirty="0"/>
              <a:t> data received from the client, create an input formatter </a:t>
            </a:r>
            <a:r>
              <a:rPr lang="en-US" dirty="0" smtClean="0"/>
              <a:t>class.</a:t>
            </a:r>
          </a:p>
          <a:p>
            <a:pPr lvl="1">
              <a:lnSpc>
                <a:spcPct val="120000"/>
              </a:lnSpc>
            </a:pPr>
            <a:r>
              <a:rPr lang="en-US" dirty="0" smtClean="0"/>
              <a:t>Add </a:t>
            </a:r>
            <a:r>
              <a:rPr lang="en-US" dirty="0"/>
              <a:t>instances of formatter classes to the </a:t>
            </a:r>
            <a:r>
              <a:rPr lang="en-US" dirty="0" err="1"/>
              <a:t>InputFormatters</a:t>
            </a:r>
            <a:r>
              <a:rPr lang="en-US" dirty="0"/>
              <a:t> and </a:t>
            </a:r>
            <a:r>
              <a:rPr lang="en-US" dirty="0" err="1"/>
              <a:t>OutputFormatters</a:t>
            </a:r>
            <a:r>
              <a:rPr lang="en-US" dirty="0"/>
              <a:t> collections in </a:t>
            </a:r>
            <a:r>
              <a:rPr lang="en-US" dirty="0" err="1"/>
              <a:t>MvcOptions</a:t>
            </a:r>
            <a:r>
              <a:rPr lang="en-US" dirty="0"/>
              <a:t>.</a:t>
            </a:r>
          </a:p>
          <a:p>
            <a:pPr>
              <a:lnSpc>
                <a:spcPct val="120000"/>
              </a:lnSpc>
            </a:pPr>
            <a:r>
              <a:rPr lang="en-US" b="1" dirty="0"/>
              <a:t>How to create a custom formatter class</a:t>
            </a:r>
          </a:p>
          <a:p>
            <a:pPr lvl="1">
              <a:lnSpc>
                <a:spcPct val="120000"/>
              </a:lnSpc>
            </a:pPr>
            <a:r>
              <a:rPr lang="en-US" dirty="0"/>
              <a:t>Derive the class from the appropriate base class. The sample app derives from </a:t>
            </a:r>
            <a:r>
              <a:rPr lang="en-US" dirty="0" err="1"/>
              <a:t>TextOutputFormatter</a:t>
            </a:r>
            <a:r>
              <a:rPr lang="en-US" dirty="0"/>
              <a:t> and </a:t>
            </a:r>
            <a:r>
              <a:rPr lang="en-US" dirty="0" err="1"/>
              <a:t>TextInputFormatter</a:t>
            </a:r>
            <a:r>
              <a:rPr lang="en-US" dirty="0"/>
              <a:t>.</a:t>
            </a:r>
          </a:p>
          <a:p>
            <a:pPr lvl="1">
              <a:lnSpc>
                <a:spcPct val="120000"/>
              </a:lnSpc>
            </a:pPr>
            <a:r>
              <a:rPr lang="en-US" dirty="0" smtClean="0"/>
              <a:t>Specify </a:t>
            </a:r>
            <a:r>
              <a:rPr lang="en-US" dirty="0"/>
              <a:t>valid media types and encodings in the constructor.</a:t>
            </a:r>
          </a:p>
          <a:p>
            <a:pPr lvl="1">
              <a:lnSpc>
                <a:spcPct val="120000"/>
              </a:lnSpc>
            </a:pPr>
            <a:r>
              <a:rPr lang="en-US" dirty="0" smtClean="0"/>
              <a:t>Override </a:t>
            </a:r>
            <a:r>
              <a:rPr lang="en-US" dirty="0"/>
              <a:t>the </a:t>
            </a:r>
            <a:r>
              <a:rPr lang="en-US" dirty="0" err="1"/>
              <a:t>CanReadType</a:t>
            </a:r>
            <a:r>
              <a:rPr lang="en-US" dirty="0"/>
              <a:t> and </a:t>
            </a:r>
            <a:r>
              <a:rPr lang="en-US" dirty="0" err="1"/>
              <a:t>CanWriteType</a:t>
            </a:r>
            <a:r>
              <a:rPr lang="en-US" dirty="0"/>
              <a:t> methods.</a:t>
            </a:r>
          </a:p>
          <a:p>
            <a:pPr lvl="1">
              <a:lnSpc>
                <a:spcPct val="120000"/>
              </a:lnSpc>
            </a:pPr>
            <a:r>
              <a:rPr lang="en-US" dirty="0" smtClean="0"/>
              <a:t>Override </a:t>
            </a:r>
            <a:r>
              <a:rPr lang="en-US" dirty="0"/>
              <a:t>the </a:t>
            </a:r>
            <a:r>
              <a:rPr lang="en-US" dirty="0" err="1"/>
              <a:t>ReadRequestBodyAsync</a:t>
            </a:r>
            <a:r>
              <a:rPr lang="en-US" dirty="0"/>
              <a:t> and </a:t>
            </a:r>
            <a:r>
              <a:rPr lang="en-US" dirty="0" err="1"/>
              <a:t>WriteResponseBodyAsync</a:t>
            </a:r>
            <a:r>
              <a:rPr lang="en-US" dirty="0"/>
              <a:t> methods.</a:t>
            </a:r>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92481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Serialization In Web API With ASP.NET </a:t>
            </a:r>
            <a:r>
              <a:rPr lang="en-US" dirty="0" smtClean="0"/>
              <a:t>Core</a:t>
            </a:r>
            <a:endParaRPr lang="en-US" dirty="0"/>
          </a:p>
        </p:txBody>
      </p:sp>
      <p:sp>
        <p:nvSpPr>
          <p:cNvPr id="3" name="Text Placeholder 2"/>
          <p:cNvSpPr>
            <a:spLocks noGrp="1"/>
          </p:cNvSpPr>
          <p:nvPr>
            <p:ph type="body" idx="1"/>
          </p:nvPr>
        </p:nvSpPr>
        <p:spPr/>
        <p:txBody>
          <a:bodyPr/>
          <a:lstStyle/>
          <a:p>
            <a:r>
              <a:rPr lang="en-US" dirty="0"/>
              <a:t>The Web API serializes all the public properties into JSON. In the older versions of Web API, the default serialization property was in </a:t>
            </a:r>
            <a:r>
              <a:rPr lang="en-US" dirty="0" err="1"/>
              <a:t>PascalCase</a:t>
            </a:r>
            <a:r>
              <a:rPr lang="en-US" dirty="0"/>
              <a:t>. When we are working with .NET based applications, the casing doesn’t matter. But when the API is consumed by another application, such as Angular JS or any other application, then most of the cases are </a:t>
            </a:r>
            <a:r>
              <a:rPr lang="en-US" dirty="0" err="1"/>
              <a:t>CamelCase</a:t>
            </a:r>
            <a:r>
              <a:rPr lang="en-US" dirty="0"/>
              <a:t> as per the JavaScript standard. Moreover, most of the developers are familiar with this type of naming.</a:t>
            </a:r>
          </a:p>
          <a:p>
            <a:r>
              <a:rPr lang="en-US" dirty="0" smtClean="0"/>
              <a:t>ASP.NET </a:t>
            </a:r>
            <a:r>
              <a:rPr lang="en-US" dirty="0"/>
              <a:t>Core becomes the </a:t>
            </a:r>
            <a:r>
              <a:rPr lang="en-US" dirty="0" err="1"/>
              <a:t>camelCase</a:t>
            </a:r>
            <a:r>
              <a:rPr lang="en-US" dirty="0"/>
              <a:t> serialization as default. If we have migrated the application from Web API 2.0 to .NET core, the application may not be working. However, we can configure the serialization to </a:t>
            </a:r>
            <a:r>
              <a:rPr lang="en-US" dirty="0" err="1"/>
              <a:t>PascalCase</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88208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JSON serialization and </a:t>
            </a:r>
            <a:r>
              <a:rPr lang="en-US" dirty="0" smtClean="0"/>
              <a:t>deserialization</a:t>
            </a:r>
            <a:endParaRPr lang="en-US" dirty="0"/>
          </a:p>
        </p:txBody>
      </p:sp>
      <p:sp>
        <p:nvSpPr>
          <p:cNvPr id="3" name="Text Placeholder 2"/>
          <p:cNvSpPr>
            <a:spLocks noGrp="1"/>
          </p:cNvSpPr>
          <p:nvPr>
            <p:ph type="body" idx="1"/>
          </p:nvPr>
        </p:nvSpPr>
        <p:spPr/>
        <p:txBody>
          <a:bodyPr/>
          <a:lstStyle/>
          <a:p>
            <a:r>
              <a:rPr lang="en-US" dirty="0"/>
              <a:t>The </a:t>
            </a:r>
            <a:r>
              <a:rPr lang="en-US" dirty="0" err="1"/>
              <a:t>System.Text.Json</a:t>
            </a:r>
            <a:r>
              <a:rPr lang="en-US" dirty="0"/>
              <a:t> namespace provides functionality for serializing to and </a:t>
            </a:r>
            <a:r>
              <a:rPr lang="en-US" dirty="0" err="1"/>
              <a:t>deserializing</a:t>
            </a:r>
            <a:r>
              <a:rPr lang="en-US" dirty="0"/>
              <a:t> from JavaScript Object Notation (JSON).</a:t>
            </a:r>
          </a:p>
          <a:p>
            <a:r>
              <a:rPr lang="en-US" dirty="0" smtClean="0"/>
              <a:t>The </a:t>
            </a:r>
            <a:r>
              <a:rPr lang="en-US" dirty="0"/>
              <a:t>library design emphasizes high performance and low memory allocation over an extensive feature set. Built-in UTF-8 support optimizes the process of reading and writing JSON text encoded as UTF-8, which is the most prevalent encoding for data on the web and files on disk.</a:t>
            </a:r>
          </a:p>
          <a:p>
            <a:r>
              <a:rPr lang="en-US" smtClean="0"/>
              <a:t>The </a:t>
            </a:r>
            <a:r>
              <a:rPr lang="en-US" dirty="0"/>
              <a:t>library also provides classes for working with an in-memory document object model (DOM). This feature enables random read-only access of the elements in a JSON file or string.</a:t>
            </a:r>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215618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r>
              <a:rPr lang="en-US" dirty="0"/>
              <a:t>Format response </a:t>
            </a:r>
            <a:r>
              <a:rPr lang="en-US" dirty="0" smtClean="0"/>
              <a:t>data</a:t>
            </a:r>
            <a:endParaRPr lang="en-US" dirty="0"/>
          </a:p>
          <a:p>
            <a:r>
              <a:rPr lang="en-US" dirty="0"/>
              <a:t>Media Formatters </a:t>
            </a:r>
            <a:endParaRPr lang="en-US" dirty="0" smtClean="0"/>
          </a:p>
          <a:p>
            <a:r>
              <a:rPr lang="en-US" dirty="0" smtClean="0"/>
              <a:t>Content Negotiation</a:t>
            </a:r>
          </a:p>
          <a:p>
            <a:r>
              <a:rPr lang="en-US" dirty="0" smtClean="0"/>
              <a:t>Demo Content Negotiation with ASP.NET Core Web API</a:t>
            </a:r>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Configure JSON Serialization in ASP.NET </a:t>
            </a:r>
            <a:r>
              <a:rPr lang="en-US" dirty="0" smtClean="0"/>
              <a:t>Core</a:t>
            </a:r>
            <a:endParaRPr lang="en-US" dirty="0"/>
          </a:p>
        </p:txBody>
      </p:sp>
      <p:sp>
        <p:nvSpPr>
          <p:cNvPr id="3" name="Text Placeholder 2"/>
          <p:cNvSpPr>
            <a:spLocks noGrp="1"/>
          </p:cNvSpPr>
          <p:nvPr>
            <p:ph type="body" idx="1"/>
          </p:nvPr>
        </p:nvSpPr>
        <p:spPr/>
        <p:txBody>
          <a:bodyPr>
            <a:normAutofit/>
          </a:bodyPr>
          <a:lstStyle/>
          <a:p>
            <a:r>
              <a:rPr lang="en-US" dirty="0"/>
              <a:t>The recommended approach is to use the default serialization that is delivered with ASP.NET Core. To configure it, locate the </a:t>
            </a:r>
            <a:r>
              <a:rPr lang="en-US" dirty="0" err="1"/>
              <a:t>ConfigureServices</a:t>
            </a:r>
            <a:r>
              <a:rPr lang="en-US" dirty="0"/>
              <a:t> method and update it by adding the </a:t>
            </a:r>
            <a:r>
              <a:rPr lang="en-US" dirty="0" smtClean="0"/>
              <a:t>code.</a:t>
            </a:r>
          </a:p>
          <a:p>
            <a:pPr marL="1028700" lvl="2" indent="0">
              <a:buNone/>
            </a:pPr>
            <a:r>
              <a:rPr lang="en-US" dirty="0"/>
              <a:t>public void </a:t>
            </a:r>
            <a:r>
              <a:rPr lang="en-US" dirty="0" err="1"/>
              <a:t>ConfigureServices</a:t>
            </a:r>
            <a:r>
              <a:rPr lang="en-US" dirty="0"/>
              <a:t>(</a:t>
            </a:r>
            <a:r>
              <a:rPr lang="en-US" dirty="0" err="1"/>
              <a:t>IServiceCollection</a:t>
            </a:r>
            <a:r>
              <a:rPr lang="en-US" dirty="0"/>
              <a:t> services)</a:t>
            </a:r>
          </a:p>
          <a:p>
            <a:pPr marL="1028700" lvl="2" indent="0">
              <a:buNone/>
            </a:pPr>
            <a:r>
              <a:rPr lang="en-US" dirty="0"/>
              <a:t>{</a:t>
            </a:r>
          </a:p>
          <a:p>
            <a:pPr marL="1028700" lvl="2" indent="0">
              <a:buNone/>
            </a:pPr>
            <a:r>
              <a:rPr lang="en-US" dirty="0"/>
              <a:t>    </a:t>
            </a:r>
            <a:r>
              <a:rPr lang="en-US" dirty="0" err="1"/>
              <a:t>services.AddControllersWithViews</a:t>
            </a:r>
            <a:r>
              <a:rPr lang="en-US" dirty="0"/>
              <a:t>().</a:t>
            </a:r>
            <a:r>
              <a:rPr lang="en-US" dirty="0" err="1">
                <a:solidFill>
                  <a:srgbClr val="FF0000"/>
                </a:solidFill>
              </a:rPr>
              <a:t>AddJsonOptions</a:t>
            </a:r>
            <a:r>
              <a:rPr lang="en-US" dirty="0"/>
              <a:t>(options </a:t>
            </a:r>
          </a:p>
          <a:p>
            <a:pPr marL="1028700" lvl="2" indent="0">
              <a:buNone/>
            </a:pPr>
            <a:r>
              <a:rPr lang="en-US" dirty="0"/>
              <a:t>		=&gt; </a:t>
            </a:r>
            <a:r>
              <a:rPr lang="en-US" dirty="0" err="1"/>
              <a:t>options.JsonSerializerOptions.PropertyNamingPolicy</a:t>
            </a:r>
            <a:r>
              <a:rPr lang="en-US" dirty="0"/>
              <a:t> = null);</a:t>
            </a:r>
          </a:p>
          <a:p>
            <a:pPr marL="1028700" lvl="2" indent="0">
              <a:buNone/>
            </a:pPr>
            <a:r>
              <a:rPr lang="en-US" dirty="0"/>
              <a:t>}</a:t>
            </a:r>
          </a:p>
          <a:p>
            <a:r>
              <a:rPr lang="en-US" dirty="0" smtClean="0"/>
              <a:t>The </a:t>
            </a:r>
            <a:r>
              <a:rPr lang="en-US" dirty="0"/>
              <a:t>first alternative approach is to maintain the property names casing globally, locate the </a:t>
            </a:r>
            <a:r>
              <a:rPr lang="en-US" dirty="0" err="1"/>
              <a:t>ConfigureServices</a:t>
            </a:r>
            <a:r>
              <a:rPr lang="en-US" dirty="0"/>
              <a:t> method </a:t>
            </a:r>
            <a:r>
              <a:rPr lang="en-US" dirty="0" smtClean="0"/>
              <a:t>(using </a:t>
            </a:r>
            <a:r>
              <a:rPr lang="en-US" dirty="0" err="1" smtClean="0"/>
              <a:t>Newtonsoft.Json.Serialization</a:t>
            </a:r>
            <a:r>
              <a:rPr lang="en-US" dirty="0" smtClean="0"/>
              <a:t>)</a:t>
            </a:r>
          </a:p>
          <a:p>
            <a:pPr marL="3175" indent="0">
              <a:buNone/>
            </a:pPr>
            <a:r>
              <a:rPr lang="en-US" dirty="0" smtClean="0"/>
              <a:t>	</a:t>
            </a:r>
            <a:r>
              <a:rPr lang="en-US" sz="2300" dirty="0" err="1" smtClean="0"/>
              <a:t>services.AddMvc</a:t>
            </a:r>
            <a:r>
              <a:rPr lang="en-US" sz="2300" dirty="0"/>
              <a:t>().</a:t>
            </a:r>
            <a:r>
              <a:rPr lang="en-US" sz="2300" dirty="0" err="1">
                <a:solidFill>
                  <a:srgbClr val="FF0000"/>
                </a:solidFill>
              </a:rPr>
              <a:t>AddNewtonsoftJson</a:t>
            </a:r>
            <a:r>
              <a:rPr lang="en-US" sz="2300" dirty="0"/>
              <a:t>(options =&gt;</a:t>
            </a:r>
          </a:p>
          <a:p>
            <a:pPr marL="3175" indent="0">
              <a:buNone/>
            </a:pPr>
            <a:r>
              <a:rPr lang="en-US" sz="2300" dirty="0" smtClean="0"/>
              <a:t>		</a:t>
            </a:r>
            <a:r>
              <a:rPr lang="en-US" sz="2300" dirty="0" err="1" smtClean="0"/>
              <a:t>options.SerializerSettings.ContractResolver</a:t>
            </a:r>
            <a:r>
              <a:rPr lang="en-US" sz="2300" dirty="0" smtClean="0"/>
              <a:t> </a:t>
            </a:r>
            <a:r>
              <a:rPr lang="en-US" sz="2300" dirty="0"/>
              <a:t>= new </a:t>
            </a:r>
            <a:r>
              <a:rPr lang="en-US" sz="2300" dirty="0" err="1"/>
              <a:t>DefaultContractResolver</a:t>
            </a:r>
            <a:r>
              <a:rPr lang="en-US" sz="2300" dirty="0"/>
              <a:t>());</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269197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SON Serialization - 1</a:t>
            </a:r>
            <a:endParaRPr lang="en-US" dirty="0"/>
          </a:p>
        </p:txBody>
      </p:sp>
      <p:sp>
        <p:nvSpPr>
          <p:cNvPr id="3" name="Text Placeholder 2"/>
          <p:cNvSpPr>
            <a:spLocks noGrp="1"/>
          </p:cNvSpPr>
          <p:nvPr>
            <p:ph type="body" idx="1"/>
          </p:nvPr>
        </p:nvSpPr>
        <p:spPr/>
        <p:txBody>
          <a:bodyPr>
            <a:normAutofit lnSpcReduction="10000"/>
          </a:bodyPr>
          <a:lstStyle/>
          <a:p>
            <a:pPr>
              <a:lnSpc>
                <a:spcPct val="150000"/>
              </a:lnSpc>
            </a:pPr>
            <a:r>
              <a:rPr lang="en-US" dirty="0"/>
              <a:t>BSON is a binary serialization format. "BSON" stands for "Binary JSON", but BSON and JSON are serialized very differently. BSON is "JSON-like", because objects are represented as name-value pairs, similar to JSON. Unlike JSON, numeric data types are stored as bytes, not strings</a:t>
            </a:r>
          </a:p>
          <a:p>
            <a:pPr>
              <a:lnSpc>
                <a:spcPct val="150000"/>
              </a:lnSpc>
            </a:pPr>
            <a:r>
              <a:rPr lang="en-US" dirty="0" smtClean="0"/>
              <a:t>BSON </a:t>
            </a:r>
            <a:r>
              <a:rPr lang="en-US" dirty="0"/>
              <a:t>was designed to be lightweight, easy to scan, and fast to </a:t>
            </a:r>
            <a:r>
              <a:rPr lang="en-US" dirty="0" smtClean="0"/>
              <a:t>encode/decode.</a:t>
            </a:r>
          </a:p>
          <a:p>
            <a:pPr lvl="1" algn="just">
              <a:lnSpc>
                <a:spcPct val="150000"/>
              </a:lnSpc>
            </a:pPr>
            <a:r>
              <a:rPr lang="en-US" dirty="0" smtClean="0"/>
              <a:t>BSON </a:t>
            </a:r>
            <a:r>
              <a:rPr lang="en-US" dirty="0"/>
              <a:t>is comparable in size to JSON. Depending on the data, a BSON payload may be smaller or larger than a JSON payload. For serializing binary data, such as an image file, BSON is smaller than JSON, because the binary data is not </a:t>
            </a:r>
            <a:r>
              <a:rPr lang="en-US" dirty="0" smtClean="0"/>
              <a:t>base64-encoded.</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1367842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SON Serialization - 2</a:t>
            </a:r>
            <a:endParaRPr lang="en-US" dirty="0"/>
          </a:p>
        </p:txBody>
      </p:sp>
      <p:sp>
        <p:nvSpPr>
          <p:cNvPr id="3" name="Text Placeholder 2"/>
          <p:cNvSpPr>
            <a:spLocks noGrp="1"/>
          </p:cNvSpPr>
          <p:nvPr>
            <p:ph type="body" idx="1"/>
          </p:nvPr>
        </p:nvSpPr>
        <p:spPr/>
        <p:txBody>
          <a:bodyPr>
            <a:normAutofit lnSpcReduction="10000"/>
          </a:bodyPr>
          <a:lstStyle/>
          <a:p>
            <a:pPr lvl="1">
              <a:lnSpc>
                <a:spcPct val="150000"/>
              </a:lnSpc>
            </a:pPr>
            <a:r>
              <a:rPr lang="en-US" dirty="0"/>
              <a:t>BSON documents are easy to scan because elements are prefixed with a length field, so a parser can skip elements without decoding them.</a:t>
            </a:r>
          </a:p>
          <a:p>
            <a:pPr lvl="1">
              <a:lnSpc>
                <a:spcPct val="150000"/>
              </a:lnSpc>
            </a:pPr>
            <a:r>
              <a:rPr lang="en-US" dirty="0" smtClean="0"/>
              <a:t>Encoding </a:t>
            </a:r>
            <a:r>
              <a:rPr lang="en-US" dirty="0"/>
              <a:t>and decoding are efficient, because numeric data types are stored as numbers, not strings</a:t>
            </a:r>
            <a:r>
              <a:rPr lang="en-US" dirty="0" smtClean="0"/>
              <a:t>.</a:t>
            </a:r>
          </a:p>
          <a:p>
            <a:pPr>
              <a:lnSpc>
                <a:spcPct val="150000"/>
              </a:lnSpc>
            </a:pPr>
            <a:r>
              <a:rPr lang="en-US" dirty="0" smtClean="0"/>
              <a:t>To enable </a:t>
            </a:r>
            <a:r>
              <a:rPr lang="en-US" dirty="0"/>
              <a:t>BSON serialization in </a:t>
            </a:r>
            <a:r>
              <a:rPr lang="en-US" dirty="0" smtClean="0"/>
              <a:t>ASP.NET </a:t>
            </a:r>
            <a:r>
              <a:rPr lang="en-US" dirty="0"/>
              <a:t>Core Web </a:t>
            </a:r>
            <a:r>
              <a:rPr lang="en-US" dirty="0" smtClean="0"/>
              <a:t>API</a:t>
            </a:r>
          </a:p>
          <a:p>
            <a:pPr marL="1028700" lvl="2" indent="0">
              <a:buNone/>
            </a:pPr>
            <a:r>
              <a:rPr lang="en-US" i="1" dirty="0" smtClean="0"/>
              <a:t>using </a:t>
            </a:r>
            <a:r>
              <a:rPr lang="en-US" i="1" dirty="0" err="1" smtClean="0"/>
              <a:t>WebApiContrib.Core.Formatter.Bson</a:t>
            </a:r>
            <a:r>
              <a:rPr lang="en-US" i="1" dirty="0" smtClean="0"/>
              <a:t>;</a:t>
            </a:r>
          </a:p>
          <a:p>
            <a:pPr marL="1028700" lvl="2" indent="0">
              <a:buNone/>
            </a:pPr>
            <a:r>
              <a:rPr lang="en-US" i="1" dirty="0" smtClean="0"/>
              <a:t>…</a:t>
            </a:r>
          </a:p>
          <a:p>
            <a:pPr marL="1028700" lvl="2" indent="0">
              <a:buNone/>
            </a:pPr>
            <a:r>
              <a:rPr lang="en-US" i="1" dirty="0" smtClean="0"/>
              <a:t>public void </a:t>
            </a:r>
            <a:r>
              <a:rPr lang="en-US" i="1" dirty="0" err="1" smtClean="0"/>
              <a:t>ConfigureServices</a:t>
            </a:r>
            <a:r>
              <a:rPr lang="en-US" i="1" dirty="0" smtClean="0"/>
              <a:t>(</a:t>
            </a:r>
            <a:r>
              <a:rPr lang="en-US" i="1" dirty="0" err="1" smtClean="0"/>
              <a:t>IServiceCollection</a:t>
            </a:r>
            <a:r>
              <a:rPr lang="en-US" i="1" dirty="0" smtClean="0"/>
              <a:t> services)</a:t>
            </a:r>
          </a:p>
          <a:p>
            <a:pPr marL="1028700" lvl="2" indent="0">
              <a:buNone/>
            </a:pPr>
            <a:r>
              <a:rPr lang="en-US" i="1" dirty="0" smtClean="0"/>
              <a:t> {</a:t>
            </a:r>
          </a:p>
          <a:p>
            <a:pPr marL="1028700" lvl="2" indent="0">
              <a:buNone/>
            </a:pPr>
            <a:r>
              <a:rPr lang="en-US" i="1" dirty="0"/>
              <a:t>	</a:t>
            </a:r>
            <a:r>
              <a:rPr lang="en-US" i="1" dirty="0" smtClean="0"/>
              <a:t>….</a:t>
            </a:r>
          </a:p>
          <a:p>
            <a:pPr marL="1028700" lvl="2" indent="0">
              <a:buNone/>
            </a:pPr>
            <a:r>
              <a:rPr lang="en-US" i="1" dirty="0" smtClean="0"/>
              <a:t>	</a:t>
            </a:r>
            <a:r>
              <a:rPr lang="en-US" i="1" dirty="0" err="1" smtClean="0"/>
              <a:t>services.AddMvc</a:t>
            </a:r>
            <a:r>
              <a:rPr lang="en-US" i="1" dirty="0" smtClean="0"/>
              <a:t>()</a:t>
            </a:r>
            <a:r>
              <a:rPr lang="en-US" i="1" dirty="0" smtClean="0">
                <a:solidFill>
                  <a:srgbClr val="FF0000"/>
                </a:solidFill>
              </a:rPr>
              <a:t>.</a:t>
            </a:r>
            <a:r>
              <a:rPr lang="en-US" i="1" dirty="0" err="1" smtClean="0">
                <a:solidFill>
                  <a:srgbClr val="FF0000"/>
                </a:solidFill>
              </a:rPr>
              <a:t>AddBsonSerializerFormatters</a:t>
            </a:r>
            <a:r>
              <a:rPr lang="en-US" i="1" dirty="0" smtClean="0"/>
              <a:t>();</a:t>
            </a:r>
          </a:p>
          <a:p>
            <a:pPr marL="1028700" lvl="2" indent="0">
              <a:buNone/>
            </a:pPr>
            <a:r>
              <a:rPr lang="en-US" i="1" dirty="0" smtClean="0"/>
              <a:t> }</a:t>
            </a:r>
          </a:p>
          <a:p>
            <a:endParaRPr lang="en-US" sz="2300"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77870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content </a:t>
            </a:r>
            <a:r>
              <a:rPr lang="en-US" dirty="0" smtClean="0"/>
              <a:t>negotiation</a:t>
            </a:r>
            <a:endParaRPr lang="en-US" dirty="0"/>
          </a:p>
        </p:txBody>
      </p:sp>
      <p:sp>
        <p:nvSpPr>
          <p:cNvPr id="3" name="Text Placeholder 2"/>
          <p:cNvSpPr>
            <a:spLocks noGrp="1"/>
          </p:cNvSpPr>
          <p:nvPr>
            <p:ph type="body" idx="1"/>
          </p:nvPr>
        </p:nvSpPr>
        <p:spPr/>
        <p:txBody>
          <a:bodyPr/>
          <a:lstStyle/>
          <a:p>
            <a:pPr>
              <a:lnSpc>
                <a:spcPct val="150000"/>
              </a:lnSpc>
            </a:pPr>
            <a:r>
              <a:rPr lang="en-US" dirty="0"/>
              <a:t>Content negotiation is a mechanism that can be used to serve different representations of the same resource at a given URI, providing ability to their clients to decide the best suited representations.</a:t>
            </a:r>
          </a:p>
          <a:p>
            <a:pPr>
              <a:lnSpc>
                <a:spcPct val="150000"/>
              </a:lnSpc>
            </a:pPr>
            <a:r>
              <a:rPr lang="en-US" dirty="0"/>
              <a:t>So, resource at given URI is basically an action in an API controller. Different representations can be XML representation, </a:t>
            </a:r>
            <a:r>
              <a:rPr lang="en-US" dirty="0" err="1"/>
              <a:t>Json</a:t>
            </a:r>
            <a:r>
              <a:rPr lang="en-US" dirty="0"/>
              <a:t> representation, etc. Client is any program that calls the resource (i.e. API action). </a:t>
            </a:r>
            <a:endParaRPr lang="en-US" dirty="0" smtClean="0"/>
          </a:p>
          <a:p>
            <a:pPr>
              <a:lnSpc>
                <a:spcPct val="150000"/>
              </a:lnSpc>
            </a:pPr>
            <a:r>
              <a:rPr lang="en-US" dirty="0" smtClean="0"/>
              <a:t>A </a:t>
            </a:r>
            <a:r>
              <a:rPr lang="en-US" dirty="0"/>
              <a:t>client can be a browser, or postman or any other tool or program. </a:t>
            </a:r>
            <a:endParaRPr lang="en-US" dirty="0" smtClean="0"/>
          </a:p>
          <a:p>
            <a:endParaRPr lang="en-US"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871521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Content </a:t>
            </a:r>
            <a:r>
              <a:rPr lang="en-US" dirty="0" smtClean="0"/>
              <a:t>Negotiation</a:t>
            </a:r>
            <a:endParaRPr lang="en-US" dirty="0"/>
          </a:p>
        </p:txBody>
      </p:sp>
      <p:sp>
        <p:nvSpPr>
          <p:cNvPr id="3" name="Text Placeholder 2"/>
          <p:cNvSpPr>
            <a:spLocks noGrp="1"/>
          </p:cNvSpPr>
          <p:nvPr>
            <p:ph type="body" idx="1"/>
          </p:nvPr>
        </p:nvSpPr>
        <p:spPr/>
        <p:txBody>
          <a:bodyPr/>
          <a:lstStyle/>
          <a:p>
            <a:r>
              <a:rPr lang="en-US" dirty="0"/>
              <a:t>The primary mechanism for content negotiation in HTTP are these request </a:t>
            </a:r>
            <a:r>
              <a:rPr lang="en-US" dirty="0" smtClean="0"/>
              <a:t>headers such as Accept, Accept-Charset, Accept-Encoding, Accept-Language.</a:t>
            </a:r>
            <a:endParaRPr lang="en-US" dirty="0"/>
          </a:p>
          <a:p>
            <a:endParaRPr lang="en-US" dirty="0"/>
          </a:p>
          <a:p>
            <a:r>
              <a:rPr lang="en-US" dirty="0" smtClean="0"/>
              <a:t>Accept</a:t>
            </a:r>
            <a:r>
              <a:rPr lang="en-US" dirty="0"/>
              <a:t>: Which media types are acceptable for the response, such as "application/</a:t>
            </a:r>
            <a:r>
              <a:rPr lang="en-US" dirty="0" err="1"/>
              <a:t>json</a:t>
            </a:r>
            <a:r>
              <a:rPr lang="en-US" dirty="0"/>
              <a:t>," "application/xml," or a custom media type such as "application/</a:t>
            </a:r>
            <a:r>
              <a:rPr lang="en-US" dirty="0" err="1"/>
              <a:t>vnd.example+xml</a:t>
            </a:r>
            <a:r>
              <a:rPr lang="en-US" dirty="0"/>
              <a:t>"</a:t>
            </a:r>
          </a:p>
          <a:p>
            <a:r>
              <a:rPr lang="en-US" dirty="0" smtClean="0"/>
              <a:t>Accept-Charset</a:t>
            </a:r>
            <a:r>
              <a:rPr lang="en-US" dirty="0"/>
              <a:t>: Which character sets are acceptable, such as UTF-8 or ISO 8859-1.</a:t>
            </a:r>
          </a:p>
          <a:p>
            <a:r>
              <a:rPr lang="en-US" dirty="0" smtClean="0"/>
              <a:t>Accept-Encoding</a:t>
            </a:r>
            <a:r>
              <a:rPr lang="en-US" dirty="0"/>
              <a:t>: Which content encodings are acceptable, such as </a:t>
            </a:r>
            <a:r>
              <a:rPr lang="en-US" dirty="0" err="1"/>
              <a:t>gzip</a:t>
            </a:r>
            <a:r>
              <a:rPr lang="en-US" dirty="0"/>
              <a:t>.</a:t>
            </a:r>
          </a:p>
          <a:p>
            <a:r>
              <a:rPr lang="en-US" dirty="0" smtClean="0"/>
              <a:t>Accept-Language</a:t>
            </a:r>
            <a:r>
              <a:rPr lang="en-US" dirty="0"/>
              <a:t>: The preferred natural language, such as "</a:t>
            </a:r>
            <a:r>
              <a:rPr lang="en-US" dirty="0" err="1"/>
              <a:t>en</a:t>
            </a:r>
            <a:r>
              <a:rPr lang="en-US" dirty="0"/>
              <a:t>-us".</a:t>
            </a:r>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spTree>
    <p:extLst>
      <p:ext uri="{BB962C8B-B14F-4D97-AF65-F5344CB8AC3E}">
        <p14:creationId xmlns:p14="http://schemas.microsoft.com/office/powerpoint/2010/main" val="4604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Content Negotiation </a:t>
            </a:r>
            <a:r>
              <a:rPr lang="en-US" dirty="0" smtClean="0"/>
              <a:t>Works</a:t>
            </a:r>
            <a:endParaRPr lang="en-US" dirty="0"/>
          </a:p>
        </p:txBody>
      </p:sp>
      <p:sp>
        <p:nvSpPr>
          <p:cNvPr id="3" name="Text Placeholder 2"/>
          <p:cNvSpPr>
            <a:spLocks noGrp="1"/>
          </p:cNvSpPr>
          <p:nvPr>
            <p:ph type="body" idx="1"/>
          </p:nvPr>
        </p:nvSpPr>
        <p:spPr/>
        <p:txBody>
          <a:bodyPr>
            <a:normAutofit/>
          </a:bodyPr>
          <a:lstStyle/>
          <a:p>
            <a:r>
              <a:rPr lang="en-US" dirty="0"/>
              <a:t>First, the pipeline gets the </a:t>
            </a:r>
            <a:r>
              <a:rPr lang="en-US" i="1" dirty="0" err="1"/>
              <a:t>IContentNegotiator</a:t>
            </a:r>
            <a:r>
              <a:rPr lang="en-US" dirty="0"/>
              <a:t> service from the </a:t>
            </a:r>
            <a:r>
              <a:rPr lang="en-US" i="1" dirty="0" err="1"/>
              <a:t>HttpConfiguration</a:t>
            </a:r>
            <a:r>
              <a:rPr lang="en-US" dirty="0"/>
              <a:t> object. It also gets the list of media formatters from the </a:t>
            </a:r>
            <a:r>
              <a:rPr lang="en-US" i="1" dirty="0" err="1"/>
              <a:t>HttpConfiguration.Formatters</a:t>
            </a:r>
            <a:r>
              <a:rPr lang="en-US" dirty="0"/>
              <a:t> collection.</a:t>
            </a:r>
          </a:p>
          <a:p>
            <a:r>
              <a:rPr lang="en-US" dirty="0"/>
              <a:t>Next, the pipeline calls </a:t>
            </a:r>
            <a:r>
              <a:rPr lang="en-US" i="1" dirty="0" err="1"/>
              <a:t>IContentNegotiator.Negotiate</a:t>
            </a:r>
            <a:r>
              <a:rPr lang="en-US" dirty="0"/>
              <a:t>, passing in:</a:t>
            </a:r>
          </a:p>
          <a:p>
            <a:pPr lvl="1">
              <a:lnSpc>
                <a:spcPct val="110000"/>
              </a:lnSpc>
            </a:pPr>
            <a:r>
              <a:rPr lang="en-US" dirty="0"/>
              <a:t>The type of object to serialize</a:t>
            </a:r>
          </a:p>
          <a:p>
            <a:pPr lvl="1">
              <a:lnSpc>
                <a:spcPct val="110000"/>
              </a:lnSpc>
            </a:pPr>
            <a:r>
              <a:rPr lang="en-US" dirty="0"/>
              <a:t>The collection of media formatters</a:t>
            </a:r>
          </a:p>
          <a:p>
            <a:pPr lvl="1">
              <a:lnSpc>
                <a:spcPct val="110000"/>
              </a:lnSpc>
            </a:pPr>
            <a:r>
              <a:rPr lang="en-US" dirty="0"/>
              <a:t>The HTTP request</a:t>
            </a:r>
          </a:p>
          <a:p>
            <a:r>
              <a:rPr lang="en-US" dirty="0"/>
              <a:t>The </a:t>
            </a:r>
            <a:r>
              <a:rPr lang="en-US" i="1" dirty="0"/>
              <a:t>Negotiate</a:t>
            </a:r>
            <a:r>
              <a:rPr lang="en-US" dirty="0"/>
              <a:t> method returns two pieces of information:</a:t>
            </a:r>
          </a:p>
          <a:p>
            <a:pPr lvl="1">
              <a:lnSpc>
                <a:spcPct val="110000"/>
              </a:lnSpc>
            </a:pPr>
            <a:r>
              <a:rPr lang="en-US" dirty="0"/>
              <a:t>Which formatter to use</a:t>
            </a:r>
          </a:p>
          <a:p>
            <a:pPr lvl="1">
              <a:lnSpc>
                <a:spcPct val="110000"/>
              </a:lnSpc>
            </a:pPr>
            <a:r>
              <a:rPr lang="en-US" dirty="0"/>
              <a:t>The media type for the response</a:t>
            </a:r>
          </a:p>
          <a:p>
            <a:r>
              <a:rPr lang="en-US" dirty="0"/>
              <a:t>If no formatter is found, the </a:t>
            </a:r>
            <a:r>
              <a:rPr lang="en-US" i="1" dirty="0"/>
              <a:t>Negotiate</a:t>
            </a:r>
            <a:r>
              <a:rPr lang="en-US" dirty="0"/>
              <a:t> method returns </a:t>
            </a:r>
            <a:r>
              <a:rPr lang="en-US" i="1" dirty="0"/>
              <a:t>null</a:t>
            </a:r>
            <a:r>
              <a:rPr lang="en-US" dirty="0"/>
              <a:t>, and the client receives HTTP error 406 (Not Acceptable).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46787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Return types and content </a:t>
            </a:r>
            <a:r>
              <a:rPr lang="en-US" dirty="0" smtClean="0"/>
              <a:t>negotiation</a:t>
            </a:r>
            <a:endParaRPr lang="en-US" dirty="0"/>
          </a:p>
        </p:txBody>
      </p:sp>
      <p:sp>
        <p:nvSpPr>
          <p:cNvPr id="3" name="Text Placeholder 2"/>
          <p:cNvSpPr>
            <a:spLocks noGrp="1"/>
          </p:cNvSpPr>
          <p:nvPr>
            <p:ph type="body" idx="1"/>
          </p:nvPr>
        </p:nvSpPr>
        <p:spPr/>
        <p:txBody>
          <a:bodyPr/>
          <a:lstStyle/>
          <a:p>
            <a:r>
              <a:rPr lang="en-US" dirty="0"/>
              <a:t>In .NET </a:t>
            </a:r>
            <a:r>
              <a:rPr lang="en-US" dirty="0" smtClean="0"/>
              <a:t>Core Web </a:t>
            </a:r>
            <a:r>
              <a:rPr lang="en-US" dirty="0"/>
              <a:t>APIs, content negotiation works with </a:t>
            </a:r>
            <a:r>
              <a:rPr lang="en-US" i="1" dirty="0" err="1"/>
              <a:t>ObjectResult</a:t>
            </a:r>
            <a:r>
              <a:rPr lang="en-US" dirty="0" smtClean="0"/>
              <a:t> </a:t>
            </a:r>
            <a:r>
              <a:rPr lang="en-US" dirty="0"/>
              <a:t>return type. </a:t>
            </a:r>
            <a:r>
              <a:rPr lang="en-US" i="1" dirty="0" err="1"/>
              <a:t>ObjectResult</a:t>
            </a:r>
            <a:r>
              <a:rPr lang="en-US" dirty="0" smtClean="0"/>
              <a:t> </a:t>
            </a:r>
            <a:r>
              <a:rPr lang="en-US" dirty="0"/>
              <a:t>is derived from </a:t>
            </a:r>
            <a:r>
              <a:rPr lang="en-US" i="1" dirty="0" err="1"/>
              <a:t>ActionResult</a:t>
            </a:r>
            <a:r>
              <a:rPr lang="en-US" dirty="0"/>
              <a:t>. </a:t>
            </a:r>
          </a:p>
          <a:p>
            <a:r>
              <a:rPr lang="en-US" dirty="0"/>
              <a:t>So if the API action returns </a:t>
            </a:r>
            <a:r>
              <a:rPr lang="en-US" dirty="0" err="1"/>
              <a:t>IActionResult</a:t>
            </a:r>
            <a:r>
              <a:rPr lang="en-US" dirty="0"/>
              <a:t>, .NET Core automatically wraps the object using </a:t>
            </a:r>
            <a:r>
              <a:rPr lang="en-US" i="1" dirty="0" err="1"/>
              <a:t>ObjectResult</a:t>
            </a:r>
            <a:r>
              <a:rPr lang="en-US" dirty="0" smtClean="0"/>
              <a:t> </a:t>
            </a:r>
            <a:r>
              <a:rPr lang="en-US" dirty="0"/>
              <a:t>concrete implementation and thus content negotiation support is added for those actions.</a:t>
            </a:r>
          </a:p>
          <a:p>
            <a:r>
              <a:rPr lang="en-US" dirty="0"/>
              <a:t>If an API action is returning a POCO object, .NET core automatically encapsulates it within an </a:t>
            </a:r>
            <a:r>
              <a:rPr lang="en-US" i="1" dirty="0" err="1"/>
              <a:t>ObjectResult</a:t>
            </a:r>
            <a:r>
              <a:rPr lang="en-US" dirty="0" smtClean="0"/>
              <a:t>, </a:t>
            </a:r>
            <a:r>
              <a:rPr lang="en-US" dirty="0"/>
              <a:t>hence content negotiation still works. </a:t>
            </a:r>
          </a:p>
          <a:p>
            <a:r>
              <a:rPr lang="en-US" dirty="0"/>
              <a:t>As stated earlier, if </a:t>
            </a:r>
            <a:r>
              <a:rPr lang="en-US" i="1" dirty="0" err="1"/>
              <a:t>ContentResult</a:t>
            </a:r>
            <a:r>
              <a:rPr lang="en-US" dirty="0"/>
              <a:t> and </a:t>
            </a:r>
            <a:r>
              <a:rPr lang="en-US" i="1" dirty="0" err="1"/>
              <a:t>JsonResult</a:t>
            </a:r>
            <a:r>
              <a:rPr lang="en-US" dirty="0"/>
              <a:t> return types are used, .NET core does not encapsulate the response inside </a:t>
            </a:r>
            <a:r>
              <a:rPr lang="en-US" i="1" dirty="0" err="1"/>
              <a:t>ObjectResult</a:t>
            </a:r>
            <a:r>
              <a:rPr lang="en-US" dirty="0" smtClean="0"/>
              <a:t>. </a:t>
            </a:r>
            <a:r>
              <a:rPr lang="en-US" dirty="0"/>
              <a:t>Hence, content negotiation does not work with these return types.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387641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Default Content </a:t>
            </a:r>
            <a:r>
              <a:rPr lang="en-US" dirty="0" smtClean="0"/>
              <a:t>Negotiator</a:t>
            </a:r>
            <a:endParaRPr lang="en-US" dirty="0"/>
          </a:p>
        </p:txBody>
      </p:sp>
      <p:sp>
        <p:nvSpPr>
          <p:cNvPr id="3" name="Text Placeholder 2"/>
          <p:cNvSpPr>
            <a:spLocks noGrp="1"/>
          </p:cNvSpPr>
          <p:nvPr>
            <p:ph type="body" idx="1"/>
          </p:nvPr>
        </p:nvSpPr>
        <p:spPr/>
        <p:txBody>
          <a:bodyPr>
            <a:normAutofit/>
          </a:bodyPr>
          <a:lstStyle/>
          <a:p>
            <a:pPr>
              <a:lnSpc>
                <a:spcPct val="150000"/>
              </a:lnSpc>
            </a:pPr>
            <a:r>
              <a:rPr lang="en-US" dirty="0" smtClean="0"/>
              <a:t>Content </a:t>
            </a:r>
            <a:r>
              <a:rPr lang="en-US" dirty="0"/>
              <a:t>negotiation occurs when the client specifies an Accept header. The default format used by ASP.NET Core is JSON. Content negotiation is:</a:t>
            </a:r>
          </a:p>
          <a:p>
            <a:pPr lvl="1">
              <a:lnSpc>
                <a:spcPct val="150000"/>
              </a:lnSpc>
            </a:pPr>
            <a:r>
              <a:rPr lang="en-US" dirty="0" smtClean="0"/>
              <a:t>Implemented </a:t>
            </a:r>
            <a:r>
              <a:rPr lang="en-US" dirty="0"/>
              <a:t>by </a:t>
            </a:r>
            <a:r>
              <a:rPr lang="en-US" dirty="0" err="1"/>
              <a:t>ObjectResult</a:t>
            </a:r>
            <a:r>
              <a:rPr lang="en-US" dirty="0"/>
              <a:t>.</a:t>
            </a:r>
          </a:p>
          <a:p>
            <a:pPr lvl="1">
              <a:lnSpc>
                <a:spcPct val="150000"/>
              </a:lnSpc>
            </a:pPr>
            <a:r>
              <a:rPr lang="en-US" dirty="0" smtClean="0"/>
              <a:t>Built </a:t>
            </a:r>
            <a:r>
              <a:rPr lang="en-US" dirty="0"/>
              <a:t>into the status code-specific action results returned from the helper methods. The action results helper methods are based on </a:t>
            </a:r>
            <a:r>
              <a:rPr lang="en-US" dirty="0" err="1"/>
              <a:t>ObjectResult</a:t>
            </a:r>
            <a:r>
              <a:rPr lang="en-US" dirty="0"/>
              <a:t>.</a:t>
            </a:r>
          </a:p>
          <a:p>
            <a:pPr>
              <a:lnSpc>
                <a:spcPct val="150000"/>
              </a:lnSpc>
            </a:pPr>
            <a:r>
              <a:rPr lang="en-US" dirty="0" smtClean="0"/>
              <a:t>When </a:t>
            </a:r>
            <a:r>
              <a:rPr lang="en-US" dirty="0"/>
              <a:t>a model type is returned, the return type is </a:t>
            </a:r>
            <a:r>
              <a:rPr lang="en-US" dirty="0" err="1"/>
              <a:t>ObjectResult</a:t>
            </a:r>
            <a:r>
              <a:rPr lang="en-US" dirty="0" smtClean="0"/>
              <a:t>.</a:t>
            </a:r>
          </a:p>
          <a:p>
            <a:pPr>
              <a:lnSpc>
                <a:spcPct val="150000"/>
              </a:lnSpc>
            </a:pPr>
            <a:r>
              <a:rPr lang="en-US" dirty="0"/>
              <a:t>By default, ASP.NET Core Web API returns a JSON formatted result (Also supports application/</a:t>
            </a:r>
            <a:r>
              <a:rPr lang="en-US" dirty="0" err="1"/>
              <a:t>json</a:t>
            </a:r>
            <a:r>
              <a:rPr lang="en-US" dirty="0"/>
              <a:t>, text/</a:t>
            </a:r>
            <a:r>
              <a:rPr lang="en-US" dirty="0" err="1"/>
              <a:t>json</a:t>
            </a:r>
            <a:r>
              <a:rPr lang="en-US" dirty="0"/>
              <a:t>, and text/plain media types).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4156092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Browsers vs Non-Browser </a:t>
            </a:r>
            <a:r>
              <a:rPr lang="en-US" dirty="0" smtClean="0"/>
              <a:t>Clients</a:t>
            </a:r>
            <a:endParaRPr lang="en-US" dirty="0"/>
          </a:p>
        </p:txBody>
      </p:sp>
      <p:sp>
        <p:nvSpPr>
          <p:cNvPr id="3" name="Text Placeholder 2"/>
          <p:cNvSpPr>
            <a:spLocks noGrp="1"/>
          </p:cNvSpPr>
          <p:nvPr>
            <p:ph type="body" idx="1"/>
          </p:nvPr>
        </p:nvSpPr>
        <p:spPr/>
        <p:txBody>
          <a:bodyPr/>
          <a:lstStyle/>
          <a:p>
            <a:pPr>
              <a:lnSpc>
                <a:spcPct val="130000"/>
              </a:lnSpc>
            </a:pPr>
            <a:r>
              <a:rPr lang="en-US" dirty="0"/>
              <a:t>Browsers generally specify multiple MIME types in accept header. They may also specify wildcards. The default behavior from any .NET core web application is :</a:t>
            </a:r>
          </a:p>
          <a:p>
            <a:pPr lvl="1">
              <a:lnSpc>
                <a:spcPct val="130000"/>
              </a:lnSpc>
            </a:pPr>
            <a:r>
              <a:rPr lang="en-US" dirty="0"/>
              <a:t>Accept header coming from browser is ignored – if it is not configured to do otherwise</a:t>
            </a:r>
          </a:p>
          <a:p>
            <a:pPr lvl="1">
              <a:lnSpc>
                <a:spcPct val="130000"/>
              </a:lnSpc>
            </a:pPr>
            <a:r>
              <a:rPr lang="en-US" dirty="0"/>
              <a:t>Response is always returned in JSON format</a:t>
            </a:r>
          </a:p>
          <a:p>
            <a:pPr>
              <a:lnSpc>
                <a:spcPct val="130000"/>
              </a:lnSpc>
            </a:pPr>
            <a:r>
              <a:rPr lang="en-US" dirty="0"/>
              <a:t>Non-browser clients may not have general HTTP standards implemented. Generally a web API can have non-browser clients e.g. phone app, desktop app, PowerShell script, etc. – which might send a specific MIME type in accept header that works best for them. </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3943099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 </a:t>
            </a:r>
            <a:r>
              <a:rPr lang="en-US" dirty="0"/>
              <a:t>Content </a:t>
            </a:r>
            <a:r>
              <a:rPr lang="en-US" dirty="0" smtClean="0"/>
              <a:t>Negotiation - 1</a:t>
            </a:r>
            <a:endParaRPr lang="en-US" dirty="0"/>
          </a:p>
        </p:txBody>
      </p:sp>
      <p:sp>
        <p:nvSpPr>
          <p:cNvPr id="3" name="Text Placeholder 2"/>
          <p:cNvSpPr>
            <a:spLocks noGrp="1"/>
          </p:cNvSpPr>
          <p:nvPr>
            <p:ph type="body" idx="1"/>
          </p:nvPr>
        </p:nvSpPr>
        <p:spPr>
          <a:xfrm>
            <a:off x="0" y="1328286"/>
            <a:ext cx="7546428" cy="5113603"/>
          </a:xfrm>
        </p:spPr>
        <p:txBody>
          <a:bodyPr/>
          <a:lstStyle/>
          <a:p>
            <a:r>
              <a:rPr lang="en-US" dirty="0"/>
              <a:t>Implement Content Negotiation in ASP.NET Core Web </a:t>
            </a:r>
            <a:r>
              <a:rPr lang="en-US" dirty="0" smtClean="0"/>
              <a:t>API</a:t>
            </a:r>
          </a:p>
          <a:p>
            <a:r>
              <a:rPr lang="en-US" dirty="0" smtClean="0"/>
              <a:t>Step 1. Create ASP.NET Core Web API Project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7" name="Picture 6"/>
          <p:cNvPicPr>
            <a:picLocks noChangeAspect="1"/>
          </p:cNvPicPr>
          <p:nvPr/>
        </p:nvPicPr>
        <p:blipFill>
          <a:blip r:embed="rId2"/>
          <a:stretch>
            <a:fillRect/>
          </a:stretch>
        </p:blipFill>
        <p:spPr>
          <a:xfrm>
            <a:off x="7938747" y="1364321"/>
            <a:ext cx="3891209" cy="5116379"/>
          </a:xfrm>
          <a:prstGeom prst="rect">
            <a:avLst/>
          </a:prstGeom>
        </p:spPr>
      </p:pic>
      <p:sp>
        <p:nvSpPr>
          <p:cNvPr id="8" name="Rectangle 7"/>
          <p:cNvSpPr/>
          <p:nvPr/>
        </p:nvSpPr>
        <p:spPr>
          <a:xfrm>
            <a:off x="7938747" y="3760244"/>
            <a:ext cx="2711668" cy="1765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55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Media </a:t>
            </a:r>
            <a:r>
              <a:rPr lang="en-US" dirty="0" smtClean="0"/>
              <a:t>Types - 1</a:t>
            </a:r>
            <a:endParaRPr lang="en-US" dirty="0"/>
          </a:p>
        </p:txBody>
      </p:sp>
      <p:sp>
        <p:nvSpPr>
          <p:cNvPr id="3" name="Text Placeholder 2"/>
          <p:cNvSpPr>
            <a:spLocks noGrp="1"/>
          </p:cNvSpPr>
          <p:nvPr>
            <p:ph type="body" idx="1"/>
          </p:nvPr>
        </p:nvSpPr>
        <p:spPr/>
        <p:txBody>
          <a:bodyPr/>
          <a:lstStyle/>
          <a:p>
            <a:pPr>
              <a:lnSpc>
                <a:spcPct val="120000"/>
              </a:lnSpc>
            </a:pPr>
            <a:r>
              <a:rPr lang="en-US" dirty="0"/>
              <a:t>A media type, also called a MIME type, identifies the format of a piece of data. In HTTP, media types describe the format of the message body. A media type consists of two strings, a type and a subtype. </a:t>
            </a:r>
            <a:endParaRPr lang="en-US" dirty="0" smtClean="0"/>
          </a:p>
          <a:p>
            <a:pPr lvl="1">
              <a:lnSpc>
                <a:spcPct val="120000"/>
              </a:lnSpc>
            </a:pPr>
            <a:r>
              <a:rPr lang="en-US" dirty="0" smtClean="0"/>
              <a:t>text/html</a:t>
            </a:r>
            <a:endParaRPr lang="en-US" dirty="0"/>
          </a:p>
          <a:p>
            <a:pPr lvl="1">
              <a:lnSpc>
                <a:spcPct val="120000"/>
              </a:lnSpc>
            </a:pPr>
            <a:r>
              <a:rPr lang="en-US" dirty="0"/>
              <a:t>image/</a:t>
            </a:r>
            <a:r>
              <a:rPr lang="en-US" dirty="0" err="1"/>
              <a:t>png</a:t>
            </a:r>
            <a:endParaRPr lang="en-US" dirty="0"/>
          </a:p>
          <a:p>
            <a:pPr lvl="1">
              <a:lnSpc>
                <a:spcPct val="120000"/>
              </a:lnSpc>
            </a:pPr>
            <a:r>
              <a:rPr lang="en-US" dirty="0"/>
              <a:t>application/</a:t>
            </a:r>
            <a:r>
              <a:rPr lang="en-US" dirty="0" err="1"/>
              <a:t>json</a:t>
            </a:r>
            <a:endParaRPr lang="en-US" dirty="0"/>
          </a:p>
          <a:p>
            <a:pPr>
              <a:lnSpc>
                <a:spcPct val="120000"/>
              </a:lnSpc>
            </a:pPr>
            <a:r>
              <a:rPr lang="en-US" dirty="0"/>
              <a:t>When an HTTP message contains an entity-body, the Content-Type header specifies the format of the message body. This tells the receiver how to parse the contents of the message body.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3018447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 </a:t>
            </a:r>
            <a:r>
              <a:rPr lang="en-US" dirty="0"/>
              <a:t>Content </a:t>
            </a:r>
            <a:r>
              <a:rPr lang="en-US" dirty="0" smtClean="0"/>
              <a:t>Negotiation - 2</a:t>
            </a:r>
            <a:endParaRPr lang="en-US" dirty="0"/>
          </a:p>
        </p:txBody>
      </p:sp>
      <p:sp>
        <p:nvSpPr>
          <p:cNvPr id="3" name="Text Placeholder 2"/>
          <p:cNvSpPr>
            <a:spLocks noGrp="1"/>
          </p:cNvSpPr>
          <p:nvPr>
            <p:ph type="body" idx="1"/>
          </p:nvPr>
        </p:nvSpPr>
        <p:spPr/>
        <p:txBody>
          <a:bodyPr/>
          <a:lstStyle/>
          <a:p>
            <a:r>
              <a:rPr lang="en-US" dirty="0" smtClean="0"/>
              <a:t>Step 2. Create Models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5" name="Picture 4"/>
          <p:cNvPicPr>
            <a:picLocks noChangeAspect="1"/>
          </p:cNvPicPr>
          <p:nvPr/>
        </p:nvPicPr>
        <p:blipFill rotWithShape="1">
          <a:blip r:embed="rId2"/>
          <a:srcRect l="6565" t="15004"/>
          <a:stretch/>
        </p:blipFill>
        <p:spPr>
          <a:xfrm>
            <a:off x="6232635" y="1978424"/>
            <a:ext cx="5248613" cy="3702905"/>
          </a:xfrm>
          <a:prstGeom prst="rect">
            <a:avLst/>
          </a:prstGeom>
        </p:spPr>
      </p:pic>
      <p:pic>
        <p:nvPicPr>
          <p:cNvPr id="9" name="Picture 8"/>
          <p:cNvPicPr>
            <a:picLocks noChangeAspect="1"/>
          </p:cNvPicPr>
          <p:nvPr/>
        </p:nvPicPr>
        <p:blipFill rotWithShape="1">
          <a:blip r:embed="rId3"/>
          <a:srcRect l="6844" t="23155"/>
          <a:stretch/>
        </p:blipFill>
        <p:spPr>
          <a:xfrm>
            <a:off x="948171" y="2058524"/>
            <a:ext cx="4853540" cy="2192681"/>
          </a:xfrm>
          <a:prstGeom prst="rect">
            <a:avLst/>
          </a:prstGeom>
        </p:spPr>
      </p:pic>
    </p:spTree>
    <p:extLst>
      <p:ext uri="{BB962C8B-B14F-4D97-AF65-F5344CB8AC3E}">
        <p14:creationId xmlns:p14="http://schemas.microsoft.com/office/powerpoint/2010/main" val="3877194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 </a:t>
            </a:r>
            <a:r>
              <a:rPr lang="en-US" dirty="0" smtClean="0"/>
              <a:t>3</a:t>
            </a:r>
            <a:endParaRPr lang="en-US" dirty="0"/>
          </a:p>
        </p:txBody>
      </p:sp>
      <p:sp>
        <p:nvSpPr>
          <p:cNvPr id="3" name="Text Placeholder 2"/>
          <p:cNvSpPr>
            <a:spLocks noGrp="1"/>
          </p:cNvSpPr>
          <p:nvPr>
            <p:ph type="body" idx="1"/>
          </p:nvPr>
        </p:nvSpPr>
        <p:spPr/>
        <p:txBody>
          <a:bodyPr/>
          <a:lstStyle/>
          <a:p>
            <a:r>
              <a:rPr lang="en-US" dirty="0"/>
              <a:t>Step 2. Create </a:t>
            </a:r>
            <a:r>
              <a:rPr lang="en-US" dirty="0" smtClean="0"/>
              <a:t>Formatter class (extends </a:t>
            </a:r>
            <a:r>
              <a:rPr lang="en-US" dirty="0" err="1" smtClean="0"/>
              <a:t>TextOutputFormatter</a:t>
            </a:r>
            <a:r>
              <a:rPr lang="en-US" dirty="0" smtClean="0"/>
              <a: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5" name="Picture 4"/>
          <p:cNvPicPr>
            <a:picLocks noChangeAspect="1"/>
          </p:cNvPicPr>
          <p:nvPr/>
        </p:nvPicPr>
        <p:blipFill rotWithShape="1">
          <a:blip r:embed="rId2"/>
          <a:srcRect l="3429" t="13956" r="-3429" b="3953"/>
          <a:stretch/>
        </p:blipFill>
        <p:spPr>
          <a:xfrm>
            <a:off x="452245" y="2060026"/>
            <a:ext cx="10115550" cy="3878319"/>
          </a:xfrm>
          <a:prstGeom prst="rect">
            <a:avLst/>
          </a:prstGeom>
        </p:spPr>
      </p:pic>
    </p:spTree>
    <p:extLst>
      <p:ext uri="{BB962C8B-B14F-4D97-AF65-F5344CB8AC3E}">
        <p14:creationId xmlns:p14="http://schemas.microsoft.com/office/powerpoint/2010/main" val="219139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a:t>
            </a:r>
            <a:r>
              <a:rPr lang="en-US" dirty="0" smtClean="0"/>
              <a:t>– 4</a:t>
            </a:r>
            <a:endParaRPr lang="en-US" dirty="0"/>
          </a:p>
        </p:txBody>
      </p:sp>
      <p:sp>
        <p:nvSpPr>
          <p:cNvPr id="3" name="Text Placeholder 2"/>
          <p:cNvSpPr>
            <a:spLocks noGrp="1"/>
          </p:cNvSpPr>
          <p:nvPr>
            <p:ph type="body" idx="1"/>
          </p:nvPr>
        </p:nvSpPr>
        <p:spPr/>
        <p:txBody>
          <a:bodyPr/>
          <a:lstStyle/>
          <a:p>
            <a:r>
              <a:rPr lang="en-US" dirty="0" smtClean="0"/>
              <a:t>Step 3. Create </a:t>
            </a:r>
            <a:r>
              <a:rPr lang="en-US" dirty="0" err="1" smtClean="0"/>
              <a:t>ApiController</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6" name="Picture 5"/>
          <p:cNvPicPr>
            <a:picLocks noChangeAspect="1"/>
          </p:cNvPicPr>
          <p:nvPr/>
        </p:nvPicPr>
        <p:blipFill rotWithShape="1">
          <a:blip r:embed="rId2"/>
          <a:srcRect l="5720" t="7207" b="3996"/>
          <a:stretch/>
        </p:blipFill>
        <p:spPr>
          <a:xfrm>
            <a:off x="5475889" y="1545020"/>
            <a:ext cx="5543385" cy="4897821"/>
          </a:xfrm>
          <a:prstGeom prst="rect">
            <a:avLst/>
          </a:prstGeom>
        </p:spPr>
      </p:pic>
    </p:spTree>
    <p:extLst>
      <p:ext uri="{BB962C8B-B14F-4D97-AF65-F5344CB8AC3E}">
        <p14:creationId xmlns:p14="http://schemas.microsoft.com/office/powerpoint/2010/main" val="2132936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a:t>
            </a:r>
            <a:r>
              <a:rPr lang="en-US" dirty="0" smtClean="0"/>
              <a:t>- 5</a:t>
            </a:r>
            <a:endParaRPr lang="en-US" dirty="0"/>
          </a:p>
        </p:txBody>
      </p:sp>
      <p:sp>
        <p:nvSpPr>
          <p:cNvPr id="3" name="Text Placeholder 2"/>
          <p:cNvSpPr>
            <a:spLocks noGrp="1"/>
          </p:cNvSpPr>
          <p:nvPr>
            <p:ph type="body" idx="1"/>
          </p:nvPr>
        </p:nvSpPr>
        <p:spPr>
          <a:xfrm>
            <a:off x="0" y="1328286"/>
            <a:ext cx="3710152" cy="5113603"/>
          </a:xfrm>
        </p:spPr>
        <p:txBody>
          <a:bodyPr/>
          <a:lstStyle/>
          <a:p>
            <a:r>
              <a:rPr lang="en-US" dirty="0" smtClean="0"/>
              <a:t>Step 4. Change the configuration service</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7" name="Picture 6"/>
          <p:cNvPicPr>
            <a:picLocks noChangeAspect="1"/>
          </p:cNvPicPr>
          <p:nvPr/>
        </p:nvPicPr>
        <p:blipFill>
          <a:blip r:embed="rId2"/>
          <a:stretch>
            <a:fillRect/>
          </a:stretch>
        </p:blipFill>
        <p:spPr>
          <a:xfrm>
            <a:off x="4038212" y="1325431"/>
            <a:ext cx="6921965" cy="5158124"/>
          </a:xfrm>
          <a:prstGeom prst="rect">
            <a:avLst/>
          </a:prstGeom>
        </p:spPr>
      </p:pic>
      <p:sp>
        <p:nvSpPr>
          <p:cNvPr id="5" name="Rectangle 4"/>
          <p:cNvSpPr/>
          <p:nvPr/>
        </p:nvSpPr>
        <p:spPr>
          <a:xfrm>
            <a:off x="4738052" y="4088524"/>
            <a:ext cx="6222125" cy="1261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136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a:t>
            </a:r>
            <a:r>
              <a:rPr lang="en-US" dirty="0" smtClean="0"/>
              <a:t>- 6</a:t>
            </a:r>
            <a:endParaRPr lang="en-US" dirty="0"/>
          </a:p>
        </p:txBody>
      </p:sp>
      <p:sp>
        <p:nvSpPr>
          <p:cNvPr id="3" name="Text Placeholder 2"/>
          <p:cNvSpPr>
            <a:spLocks noGrp="1"/>
          </p:cNvSpPr>
          <p:nvPr>
            <p:ph type="body" idx="1"/>
          </p:nvPr>
        </p:nvSpPr>
        <p:spPr/>
        <p:txBody>
          <a:bodyPr/>
          <a:lstStyle/>
          <a:p>
            <a:r>
              <a:rPr lang="en-US" dirty="0" smtClean="0"/>
              <a:t>Step 5. Test the API using Postman.</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68" y="1797013"/>
            <a:ext cx="9585435" cy="4614550"/>
          </a:xfrm>
          <a:prstGeom prst="rect">
            <a:avLst/>
          </a:prstGeom>
        </p:spPr>
      </p:pic>
      <p:sp>
        <p:nvSpPr>
          <p:cNvPr id="6" name="Rectangle 5"/>
          <p:cNvSpPr/>
          <p:nvPr/>
        </p:nvSpPr>
        <p:spPr>
          <a:xfrm>
            <a:off x="3048000" y="3885087"/>
            <a:ext cx="662152" cy="277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45021" y="1978424"/>
            <a:ext cx="2564524" cy="260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636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 </a:t>
            </a:r>
            <a:r>
              <a:rPr lang="en-US" dirty="0" smtClean="0"/>
              <a:t>7</a:t>
            </a:r>
            <a:endParaRPr lang="en-US" dirty="0"/>
          </a:p>
        </p:txBody>
      </p:sp>
      <p:sp>
        <p:nvSpPr>
          <p:cNvPr id="3" name="Text Placeholder 2"/>
          <p:cNvSpPr>
            <a:spLocks noGrp="1"/>
          </p:cNvSpPr>
          <p:nvPr>
            <p:ph type="body" idx="1"/>
          </p:nvPr>
        </p:nvSpPr>
        <p:spPr/>
        <p:txBody>
          <a:bodyPr/>
          <a:lstStyle/>
          <a:p>
            <a:r>
              <a:rPr lang="en-US" dirty="0"/>
              <a:t>Step 5. Test the API using </a:t>
            </a:r>
            <a:r>
              <a:rPr lang="en-US" dirty="0" smtClean="0"/>
              <a:t>Postman with XML result.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72" y="1816561"/>
            <a:ext cx="10156841" cy="4625327"/>
          </a:xfrm>
          <a:prstGeom prst="rect">
            <a:avLst/>
          </a:prstGeom>
        </p:spPr>
      </p:pic>
      <p:sp>
        <p:nvSpPr>
          <p:cNvPr id="6" name="Rectangle 5"/>
          <p:cNvSpPr/>
          <p:nvPr/>
        </p:nvSpPr>
        <p:spPr>
          <a:xfrm>
            <a:off x="1313793" y="1965434"/>
            <a:ext cx="2711669" cy="2522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63917" y="4035972"/>
            <a:ext cx="662152" cy="2522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936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3175" indent="0">
              <a:buNone/>
            </a:pPr>
            <a:r>
              <a:rPr lang="en-US" dirty="0" smtClean="0"/>
              <a:t>The concepts were introduced:</a:t>
            </a:r>
          </a:p>
          <a:p>
            <a:r>
              <a:rPr lang="en-US" dirty="0" smtClean="0"/>
              <a:t>Format </a:t>
            </a:r>
            <a:r>
              <a:rPr lang="en-US" dirty="0"/>
              <a:t>response data</a:t>
            </a:r>
          </a:p>
          <a:p>
            <a:r>
              <a:rPr lang="en-US" dirty="0"/>
              <a:t>Media Formatters </a:t>
            </a:r>
          </a:p>
          <a:p>
            <a:r>
              <a:rPr lang="en-US" dirty="0"/>
              <a:t>Content Negotiation</a:t>
            </a:r>
          </a:p>
          <a:p>
            <a:r>
              <a:rPr lang="en-US" dirty="0"/>
              <a:t>Demo Content Negotiation with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Media </a:t>
            </a:r>
            <a:r>
              <a:rPr lang="en-US" dirty="0" smtClean="0"/>
              <a:t>Types - 2</a:t>
            </a:r>
            <a:endParaRPr lang="en-US" dirty="0"/>
          </a:p>
        </p:txBody>
      </p:sp>
      <p:sp>
        <p:nvSpPr>
          <p:cNvPr id="3" name="Text Placeholder 2"/>
          <p:cNvSpPr>
            <a:spLocks noGrp="1"/>
          </p:cNvSpPr>
          <p:nvPr>
            <p:ph type="body" idx="1"/>
          </p:nvPr>
        </p:nvSpPr>
        <p:spPr/>
        <p:txBody>
          <a:bodyPr>
            <a:normAutofit/>
          </a:bodyPr>
          <a:lstStyle/>
          <a:p>
            <a:r>
              <a:rPr lang="en-US" dirty="0"/>
              <a:t>When the client sends a request </a:t>
            </a:r>
            <a:r>
              <a:rPr lang="en-US" dirty="0" smtClean="0"/>
              <a:t>message (HTTP request message), </a:t>
            </a:r>
            <a:r>
              <a:rPr lang="en-US" dirty="0"/>
              <a:t>it can include an Accept header. The Accept header tells the server which media type(s) the client wants from the server. </a:t>
            </a:r>
            <a:endParaRPr lang="en-US" dirty="0" smtClean="0"/>
          </a:p>
          <a:p>
            <a:r>
              <a:rPr lang="en-US" dirty="0" smtClean="0"/>
              <a:t>This </a:t>
            </a:r>
            <a:r>
              <a:rPr lang="en-US" dirty="0"/>
              <a:t>header </a:t>
            </a:r>
            <a:r>
              <a:rPr lang="en-US" dirty="0" smtClean="0"/>
              <a:t>of HTTP Message tells </a:t>
            </a:r>
            <a:r>
              <a:rPr lang="en-US" dirty="0"/>
              <a:t>the server that the client wants either HTML, XHTML, or XML.</a:t>
            </a:r>
            <a:endParaRPr lang="en-US" dirty="0" smtClean="0"/>
          </a:p>
          <a:p>
            <a:pPr marL="400050" indent="0">
              <a:buNone/>
            </a:pPr>
            <a:r>
              <a:rPr lang="en-US" i="1" dirty="0" smtClean="0"/>
              <a:t>Accept</a:t>
            </a:r>
            <a:r>
              <a:rPr lang="en-US" i="1" dirty="0"/>
              <a:t>: text/</a:t>
            </a:r>
            <a:r>
              <a:rPr lang="en-US" i="1" dirty="0" err="1"/>
              <a:t>html,application</a:t>
            </a:r>
            <a:r>
              <a:rPr lang="en-US" i="1" dirty="0"/>
              <a:t>/</a:t>
            </a:r>
            <a:r>
              <a:rPr lang="en-US" i="1" dirty="0" err="1"/>
              <a:t>xhtml+xml,application</a:t>
            </a:r>
            <a:r>
              <a:rPr lang="en-US" i="1" dirty="0"/>
              <a:t>/xml</a:t>
            </a:r>
          </a:p>
          <a:p>
            <a:r>
              <a:rPr lang="en-US" dirty="0" smtClean="0"/>
              <a:t>HTTP </a:t>
            </a:r>
            <a:r>
              <a:rPr lang="en-US" dirty="0"/>
              <a:t>response contains a PNG image, the response might have the following headers</a:t>
            </a:r>
            <a:r>
              <a:rPr lang="en-US" dirty="0" smtClean="0"/>
              <a:t>.</a:t>
            </a:r>
          </a:p>
          <a:p>
            <a:pPr indent="0">
              <a:buNone/>
            </a:pPr>
            <a:r>
              <a:rPr lang="en-US" i="1" dirty="0"/>
              <a:t>HTTP/1.1 200 OK</a:t>
            </a:r>
          </a:p>
          <a:p>
            <a:pPr indent="0">
              <a:buNone/>
            </a:pPr>
            <a:r>
              <a:rPr lang="en-US" i="1" dirty="0"/>
              <a:t>Content-Length: 95267</a:t>
            </a:r>
          </a:p>
          <a:p>
            <a:pPr indent="0">
              <a:buNone/>
            </a:pPr>
            <a:r>
              <a:rPr lang="en-US" i="1" dirty="0"/>
              <a:t>Content-Type: image/</a:t>
            </a:r>
            <a:r>
              <a:rPr lang="en-US" i="1" dirty="0" err="1"/>
              <a:t>png</a:t>
            </a:r>
            <a:endParaRPr lang="en-US" i="1"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45250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eXtensible</a:t>
            </a:r>
            <a:r>
              <a:rPr lang="en-US" dirty="0"/>
              <a:t> Markup </a:t>
            </a:r>
            <a:r>
              <a:rPr lang="en-US" dirty="0" smtClean="0"/>
              <a:t>Language (XML)</a:t>
            </a:r>
            <a:endParaRPr lang="en-US" dirty="0"/>
          </a:p>
        </p:txBody>
      </p:sp>
      <p:sp>
        <p:nvSpPr>
          <p:cNvPr id="3" name="Text Placeholder 2"/>
          <p:cNvSpPr>
            <a:spLocks noGrp="1"/>
          </p:cNvSpPr>
          <p:nvPr>
            <p:ph type="body" idx="1"/>
          </p:nvPr>
        </p:nvSpPr>
        <p:spPr/>
        <p:txBody>
          <a:bodyPr/>
          <a:lstStyle/>
          <a:p>
            <a:r>
              <a:rPr lang="en-US" dirty="0" smtClean="0"/>
              <a:t>XML </a:t>
            </a:r>
            <a:r>
              <a:rPr lang="en-US" dirty="0"/>
              <a:t>is a markup language much like HTML</a:t>
            </a:r>
          </a:p>
          <a:p>
            <a:r>
              <a:rPr lang="en-US" dirty="0" smtClean="0"/>
              <a:t>XML </a:t>
            </a:r>
            <a:r>
              <a:rPr lang="en-US" dirty="0"/>
              <a:t>is a W3C </a:t>
            </a:r>
            <a:r>
              <a:rPr lang="en-US" dirty="0" smtClean="0"/>
              <a:t>Recommendation</a:t>
            </a:r>
          </a:p>
          <a:p>
            <a:r>
              <a:rPr lang="en-US" dirty="0" smtClean="0"/>
              <a:t>XML is </a:t>
            </a:r>
            <a:r>
              <a:rPr lang="en-US" dirty="0"/>
              <a:t>used to describe data. The XML standard is a flexible way to create information formats and electronically share structured data via the public internet, as well as via corporate networks</a:t>
            </a:r>
            <a:r>
              <a:rPr lang="en-US" dirty="0" smtClean="0"/>
              <a:t>.</a:t>
            </a:r>
          </a:p>
          <a:p>
            <a:r>
              <a:rPr lang="en-US" dirty="0"/>
              <a:t>XML's primary function is to create formats for data that is used to encode information for documentation, database records, transactions and many other types of data. XML data may be used for creating different content types that are generated by building dissimilar types of content -- including web, print and mobile content -- that are based on the XML data.</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86293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 Notation</a:t>
            </a:r>
            <a:endParaRPr lang="en-US" dirty="0"/>
          </a:p>
        </p:txBody>
      </p:sp>
      <p:sp>
        <p:nvSpPr>
          <p:cNvPr id="3" name="Text Placeholder 2"/>
          <p:cNvSpPr>
            <a:spLocks noGrp="1"/>
          </p:cNvSpPr>
          <p:nvPr>
            <p:ph type="body" idx="1"/>
          </p:nvPr>
        </p:nvSpPr>
        <p:spPr/>
        <p:txBody>
          <a:bodyPr>
            <a:normAutofit/>
          </a:bodyPr>
          <a:lstStyle/>
          <a:p>
            <a:r>
              <a:rPr lang="en-US" dirty="0"/>
              <a:t>JSON or </a:t>
            </a:r>
            <a:r>
              <a:rPr lang="en-US" dirty="0" smtClean="0"/>
              <a:t>JavaScript </a:t>
            </a:r>
            <a:r>
              <a:rPr lang="en-US" dirty="0"/>
              <a:t>Object Notation is a lightweight and language independent data-interchange format. JSON uses human-readable text. </a:t>
            </a:r>
          </a:p>
          <a:p>
            <a:r>
              <a:rPr lang="en-US" dirty="0" smtClean="0"/>
              <a:t>At the moment, almost </a:t>
            </a:r>
            <a:r>
              <a:rPr lang="en-US" dirty="0"/>
              <a:t>all the modern programming languages can generate and parse JSON data.</a:t>
            </a:r>
          </a:p>
          <a:p>
            <a:r>
              <a:rPr lang="en-US" dirty="0" smtClean="0"/>
              <a:t>JSON </a:t>
            </a:r>
            <a:r>
              <a:rPr lang="en-US" dirty="0"/>
              <a:t>is commonly used data format for asynchronous browser-server communication. It has replaced XML in many AJAX style systems. It is more compact and easier to parse than XML.</a:t>
            </a:r>
          </a:p>
          <a:p>
            <a:r>
              <a:rPr lang="en-US" dirty="0" smtClean="0"/>
              <a:t>The </a:t>
            </a:r>
            <a:r>
              <a:rPr lang="en-US" dirty="0"/>
              <a:t>official Internet content type for JSON is application/</a:t>
            </a:r>
            <a:r>
              <a:rPr lang="en-US" dirty="0" err="1"/>
              <a:t>json</a:t>
            </a:r>
            <a:r>
              <a:rPr lang="en-US" dirty="0"/>
              <a:t>. Browsers and servers set the Content-Type HTTP header to application/</a:t>
            </a:r>
            <a:r>
              <a:rPr lang="en-US" dirty="0" err="1"/>
              <a:t>json</a:t>
            </a:r>
            <a:r>
              <a:rPr lang="en-US" dirty="0"/>
              <a:t> whenever JSON is used as the data-interchange format.</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166264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Media </a:t>
            </a:r>
            <a:r>
              <a:rPr lang="en-US" dirty="0"/>
              <a:t>Formatter </a:t>
            </a:r>
            <a:r>
              <a:rPr lang="en-US" dirty="0" smtClean="0"/>
              <a:t>with Web </a:t>
            </a:r>
            <a:r>
              <a:rPr lang="en-US" dirty="0"/>
              <a:t>API </a:t>
            </a:r>
            <a:r>
              <a:rPr lang="en-US" dirty="0" smtClean="0"/>
              <a:t>Pipeline</a:t>
            </a:r>
            <a:endParaRPr lang="en-US" dirty="0"/>
          </a:p>
        </p:txBody>
      </p:sp>
      <p:sp>
        <p:nvSpPr>
          <p:cNvPr id="3" name="Text Placeholder 2"/>
          <p:cNvSpPr>
            <a:spLocks noGrp="1"/>
          </p:cNvSpPr>
          <p:nvPr>
            <p:ph type="body" idx="1"/>
          </p:nvPr>
        </p:nvSpPr>
        <p:spPr/>
        <p:txBody>
          <a:bodyPr/>
          <a:lstStyle/>
          <a:p>
            <a:r>
              <a:rPr lang="en-US" dirty="0"/>
              <a:t>Adding a Media Formatter to the Web API Pipeline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936270" y="1869859"/>
            <a:ext cx="6715125" cy="1257300"/>
          </a:xfrm>
          <a:prstGeom prst="rect">
            <a:avLst/>
          </a:prstGeom>
        </p:spPr>
      </p:pic>
      <p:pic>
        <p:nvPicPr>
          <p:cNvPr id="6" name="Picture 5"/>
          <p:cNvPicPr>
            <a:picLocks noChangeAspect="1"/>
          </p:cNvPicPr>
          <p:nvPr/>
        </p:nvPicPr>
        <p:blipFill>
          <a:blip r:embed="rId3"/>
          <a:stretch>
            <a:fillRect/>
          </a:stretch>
        </p:blipFill>
        <p:spPr>
          <a:xfrm>
            <a:off x="2927828" y="3127159"/>
            <a:ext cx="6105525" cy="2838450"/>
          </a:xfrm>
          <a:prstGeom prst="rect">
            <a:avLst/>
          </a:prstGeom>
        </p:spPr>
      </p:pic>
    </p:spTree>
    <p:extLst>
      <p:ext uri="{BB962C8B-B14F-4D97-AF65-F5344CB8AC3E}">
        <p14:creationId xmlns:p14="http://schemas.microsoft.com/office/powerpoint/2010/main" val="307720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Formatter</a:t>
            </a:r>
            <a:endParaRPr lang="en-US" dirty="0"/>
          </a:p>
        </p:txBody>
      </p:sp>
      <p:sp>
        <p:nvSpPr>
          <p:cNvPr id="3" name="Text Placeholder 2"/>
          <p:cNvSpPr>
            <a:spLocks noGrp="1"/>
          </p:cNvSpPr>
          <p:nvPr>
            <p:ph type="body" idx="1"/>
          </p:nvPr>
        </p:nvSpPr>
        <p:spPr/>
        <p:txBody>
          <a:bodyPr>
            <a:normAutofit/>
          </a:bodyPr>
          <a:lstStyle/>
          <a:p>
            <a:pPr>
              <a:lnSpc>
                <a:spcPct val="150000"/>
              </a:lnSpc>
            </a:pPr>
            <a:r>
              <a:rPr lang="en-US" dirty="0"/>
              <a:t>The media type determines how Web API serializes and </a:t>
            </a:r>
            <a:r>
              <a:rPr lang="en-US" dirty="0" err="1"/>
              <a:t>deserializes</a:t>
            </a:r>
            <a:r>
              <a:rPr lang="en-US" dirty="0"/>
              <a:t> the HTTP message body. Web API has built-in support for XML, JSON, BSON, and form-</a:t>
            </a:r>
            <a:r>
              <a:rPr lang="en-US" dirty="0" err="1"/>
              <a:t>urlencoded</a:t>
            </a:r>
            <a:r>
              <a:rPr lang="en-US" dirty="0"/>
              <a:t> data, and you can support additional media types by writing a </a:t>
            </a:r>
            <a:r>
              <a:rPr lang="en-US" i="1" dirty="0"/>
              <a:t>media formatter</a:t>
            </a:r>
            <a:r>
              <a:rPr lang="en-US" dirty="0" smtClean="0"/>
              <a:t>.</a:t>
            </a:r>
          </a:p>
          <a:p>
            <a:pPr>
              <a:lnSpc>
                <a:spcPct val="150000"/>
              </a:lnSpc>
            </a:pPr>
            <a:r>
              <a:rPr lang="en-US" dirty="0"/>
              <a:t>To create a media formatter, derive from one of these classes:</a:t>
            </a:r>
          </a:p>
          <a:p>
            <a:pPr lvl="1">
              <a:lnSpc>
                <a:spcPct val="150000"/>
              </a:lnSpc>
            </a:pPr>
            <a:r>
              <a:rPr lang="en-US" b="1" dirty="0" err="1"/>
              <a:t>MediaTypeFormatter</a:t>
            </a:r>
            <a:r>
              <a:rPr lang="en-US" dirty="0" smtClean="0"/>
              <a:t>. </a:t>
            </a:r>
            <a:r>
              <a:rPr lang="en-US" dirty="0"/>
              <a:t>This class uses asynchronous read and write methods.</a:t>
            </a:r>
          </a:p>
          <a:p>
            <a:pPr lvl="1">
              <a:lnSpc>
                <a:spcPct val="150000"/>
              </a:lnSpc>
            </a:pPr>
            <a:r>
              <a:rPr lang="en-US" b="1" dirty="0" err="1"/>
              <a:t>BufferedMediaTypeFormatter</a:t>
            </a:r>
            <a:r>
              <a:rPr lang="en-US" dirty="0"/>
              <a:t>. This class derives from </a:t>
            </a:r>
            <a:r>
              <a:rPr lang="en-US" b="1" dirty="0" err="1"/>
              <a:t>MediaTypeFormatter</a:t>
            </a:r>
            <a:r>
              <a:rPr lang="en-US" dirty="0"/>
              <a:t> but uses synchronous read/write methods.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51547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Web API </a:t>
            </a:r>
            <a:r>
              <a:rPr lang="en-US" dirty="0" err="1" smtClean="0"/>
              <a:t>MediaTypeFormatter</a:t>
            </a:r>
            <a:r>
              <a:rPr lang="en-US" dirty="0" smtClean="0"/>
              <a:t> - 1</a:t>
            </a:r>
            <a:endParaRPr lang="en-US" dirty="0"/>
          </a:p>
        </p:txBody>
      </p:sp>
      <p:sp>
        <p:nvSpPr>
          <p:cNvPr id="3" name="Text Placeholder 2"/>
          <p:cNvSpPr>
            <a:spLocks noGrp="1"/>
          </p:cNvSpPr>
          <p:nvPr>
            <p:ph type="body" idx="1"/>
          </p:nvPr>
        </p:nvSpPr>
        <p:spPr/>
        <p:txBody>
          <a:bodyPr>
            <a:normAutofit/>
          </a:bodyPr>
          <a:lstStyle/>
          <a:p>
            <a:pPr>
              <a:lnSpc>
                <a:spcPct val="120000"/>
              </a:lnSpc>
            </a:pPr>
            <a:r>
              <a:rPr lang="en-US" dirty="0" smtClean="0"/>
              <a:t>The </a:t>
            </a:r>
            <a:r>
              <a:rPr lang="en-US" dirty="0"/>
              <a:t>ASP.NET Web API </a:t>
            </a:r>
            <a:r>
              <a:rPr lang="en-US" i="1" dirty="0" err="1"/>
              <a:t>MediaTypeFormatter</a:t>
            </a:r>
            <a:r>
              <a:rPr lang="en-US" dirty="0"/>
              <a:t> is an abstract class from which the </a:t>
            </a:r>
            <a:r>
              <a:rPr lang="en-US" i="1" dirty="0" err="1"/>
              <a:t>JsonMediaTypeFormatter</a:t>
            </a:r>
            <a:r>
              <a:rPr lang="en-US" dirty="0"/>
              <a:t> and </a:t>
            </a:r>
            <a:r>
              <a:rPr lang="en-US" i="1" dirty="0" err="1"/>
              <a:t>XmlMediaTypeFormatter</a:t>
            </a:r>
            <a:r>
              <a:rPr lang="en-US" dirty="0"/>
              <a:t> classes are inherited. The </a:t>
            </a:r>
            <a:r>
              <a:rPr lang="en-US" i="1" dirty="0" err="1"/>
              <a:t>JsonMediaTypeFormatter</a:t>
            </a:r>
            <a:r>
              <a:rPr lang="en-US" dirty="0"/>
              <a:t> handles the JSON request and response where the </a:t>
            </a:r>
            <a:r>
              <a:rPr lang="en-US" i="1" dirty="0" err="1"/>
              <a:t>XmlMediaTypeFormatter</a:t>
            </a:r>
            <a:r>
              <a:rPr lang="en-US" dirty="0"/>
              <a:t> handles the XML request and response.</a:t>
            </a:r>
          </a:p>
          <a:p>
            <a:pPr>
              <a:lnSpc>
                <a:spcPct val="120000"/>
              </a:lnSpc>
            </a:pPr>
            <a:r>
              <a:rPr lang="en-US" dirty="0" smtClean="0"/>
              <a:t>By </a:t>
            </a:r>
            <a:r>
              <a:rPr lang="en-US" dirty="0"/>
              <a:t>default, the Web API framework supports two media types: JSON and </a:t>
            </a:r>
            <a:r>
              <a:rPr lang="en-US" dirty="0" smtClean="0"/>
              <a:t>XML.</a:t>
            </a:r>
          </a:p>
          <a:p>
            <a:pPr>
              <a:lnSpc>
                <a:spcPct val="120000"/>
              </a:lnSpc>
            </a:pPr>
            <a:r>
              <a:rPr lang="en-US" dirty="0" smtClean="0"/>
              <a:t>When </a:t>
            </a:r>
            <a:r>
              <a:rPr lang="en-US" dirty="0"/>
              <a:t>you issue a request with Accept: application/</a:t>
            </a:r>
            <a:r>
              <a:rPr lang="en-US" dirty="0" err="1"/>
              <a:t>json</a:t>
            </a:r>
            <a:r>
              <a:rPr lang="en-US" dirty="0"/>
              <a:t>, then the response message will be JSON and the Content-Type will be set to </a:t>
            </a:r>
            <a:r>
              <a:rPr lang="en-US" dirty="0" smtClean="0"/>
              <a:t>application/</a:t>
            </a:r>
            <a:r>
              <a:rPr lang="en-US" dirty="0" err="1" smtClean="0"/>
              <a:t>json</a:t>
            </a:r>
            <a:r>
              <a:rPr lang="en-US" dirty="0" smtClean="0"/>
              <a:t>.</a:t>
            </a:r>
          </a:p>
          <a:p>
            <a:pPr>
              <a:lnSpc>
                <a:spcPct val="120000"/>
              </a:lnSpc>
            </a:pPr>
            <a:r>
              <a:rPr lang="en-US" dirty="0" smtClean="0"/>
              <a:t>Similarly</a:t>
            </a:r>
            <a:r>
              <a:rPr lang="en-US" dirty="0"/>
              <a:t>, if you issue a request with Accept: application/xml, then the response message will be XML and the Content-Type will be set to application/xml</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40804163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11149</TotalTime>
  <Words>2474</Words>
  <Application>Microsoft Office PowerPoint</Application>
  <PresentationFormat>Widescreen</PresentationFormat>
  <Paragraphs>217</Paragraphs>
  <Slides>36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Noto Sans Symbols</vt:lpstr>
      <vt:lpstr>Wingdings</vt:lpstr>
      <vt:lpstr>Office Theme</vt:lpstr>
      <vt:lpstr>Media Formatters and Content Negotiation</vt:lpstr>
      <vt:lpstr>Objectives</vt:lpstr>
      <vt:lpstr>Internet Media Types - 1</vt:lpstr>
      <vt:lpstr>Internet Media Types - 2</vt:lpstr>
      <vt:lpstr>eXtensible Markup Language (XML)</vt:lpstr>
      <vt:lpstr>JavaScript Object Notation</vt:lpstr>
      <vt:lpstr>Media Formatter with Web API Pipeline</vt:lpstr>
      <vt:lpstr>Media Formatter</vt:lpstr>
      <vt:lpstr>ASP.NET Web API MediaTypeFormatter - 1</vt:lpstr>
      <vt:lpstr>ASP.NET Web API MediaTypeFormatter - 2</vt:lpstr>
      <vt:lpstr>JSON Media-Type Formatter</vt:lpstr>
      <vt:lpstr>XML Media-Type Formatter</vt:lpstr>
      <vt:lpstr>Header Field Definitions - HTTP/1.1</vt:lpstr>
      <vt:lpstr>Format-specific Action Results</vt:lpstr>
      <vt:lpstr>JSON-formatted data</vt:lpstr>
      <vt:lpstr>Plain text formatted data</vt:lpstr>
      <vt:lpstr>Custom formatters in ASP.NET Core Web API</vt:lpstr>
      <vt:lpstr>Serialization In Web API With ASP.NET Core</vt:lpstr>
      <vt:lpstr>JSON serialization and deserialization</vt:lpstr>
      <vt:lpstr>Configure JSON Serialization in ASP.NET Core</vt:lpstr>
      <vt:lpstr>BSON Serialization - 1</vt:lpstr>
      <vt:lpstr>BSON Serialization - 2</vt:lpstr>
      <vt:lpstr>What is content negotiation</vt:lpstr>
      <vt:lpstr>Content Negotiation</vt:lpstr>
      <vt:lpstr>How Content Negotiation Works</vt:lpstr>
      <vt:lpstr>Return types and content negotiation</vt:lpstr>
      <vt:lpstr>Default Content Negotiator</vt:lpstr>
      <vt:lpstr>Browsers vs Non-Browser Clients</vt:lpstr>
      <vt:lpstr>Implement Content Negotiation - 1</vt:lpstr>
      <vt:lpstr>Implement Content Negotiation - 2</vt:lpstr>
      <vt:lpstr>Implement Content Negotiation - 3</vt:lpstr>
      <vt:lpstr>Implement Content Negotiation – 4</vt:lpstr>
      <vt:lpstr>Implement Content Negotiation - 5</vt:lpstr>
      <vt:lpstr>Implement Content Negotiation - 6</vt:lpstr>
      <vt:lpstr>Implement Content Negotiation - 7</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Formatters and Content Negotiation</dc:title>
  <dc:creator>Thanh Van</dc:creator>
  <cp:lastModifiedBy>HP</cp:lastModifiedBy>
  <cp:revision>129</cp:revision>
  <dcterms:created xsi:type="dcterms:W3CDTF">2021-01-25T08:25:31Z</dcterms:created>
  <dcterms:modified xsi:type="dcterms:W3CDTF">2022-03-03T21:57:26Z</dcterms:modified>
</cp:coreProperties>
</file>