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4"/>
  </p:notesMasterIdLst>
  <p:sldIdLst>
    <p:sldId id="256" r:id="rId2"/>
    <p:sldId id="302" r:id="rId3"/>
    <p:sldId id="304" r:id="rId4"/>
    <p:sldId id="310" r:id="rId5"/>
    <p:sldId id="313" r:id="rId6"/>
    <p:sldId id="305" r:id="rId7"/>
    <p:sldId id="314" r:id="rId8"/>
    <p:sldId id="364" r:id="rId9"/>
    <p:sldId id="315" r:id="rId10"/>
    <p:sldId id="332" r:id="rId11"/>
    <p:sldId id="333" r:id="rId12"/>
    <p:sldId id="316" r:id="rId13"/>
    <p:sldId id="317" r:id="rId14"/>
    <p:sldId id="318" r:id="rId15"/>
    <p:sldId id="319" r:id="rId16"/>
    <p:sldId id="320" r:id="rId17"/>
    <p:sldId id="321" r:id="rId18"/>
    <p:sldId id="323" r:id="rId19"/>
    <p:sldId id="322" r:id="rId20"/>
    <p:sldId id="324" r:id="rId21"/>
    <p:sldId id="325" r:id="rId22"/>
    <p:sldId id="326" r:id="rId23"/>
    <p:sldId id="327" r:id="rId24"/>
    <p:sldId id="328" r:id="rId25"/>
    <p:sldId id="329" r:id="rId26"/>
    <p:sldId id="330" r:id="rId27"/>
    <p:sldId id="334" r:id="rId28"/>
    <p:sldId id="311" r:id="rId29"/>
    <p:sldId id="312" r:id="rId30"/>
    <p:sldId id="362" r:id="rId31"/>
    <p:sldId id="338" r:id="rId32"/>
    <p:sldId id="339" r:id="rId33"/>
    <p:sldId id="340" r:id="rId34"/>
    <p:sldId id="341" r:id="rId35"/>
    <p:sldId id="342" r:id="rId36"/>
    <p:sldId id="343" r:id="rId37"/>
    <p:sldId id="344" r:id="rId38"/>
    <p:sldId id="345" r:id="rId39"/>
    <p:sldId id="356" r:id="rId40"/>
    <p:sldId id="357" r:id="rId41"/>
    <p:sldId id="363" r:id="rId42"/>
    <p:sldId id="346" r:id="rId43"/>
    <p:sldId id="347" r:id="rId44"/>
    <p:sldId id="348" r:id="rId45"/>
    <p:sldId id="358" r:id="rId46"/>
    <p:sldId id="349" r:id="rId47"/>
    <p:sldId id="350" r:id="rId48"/>
    <p:sldId id="359" r:id="rId49"/>
    <p:sldId id="360" r:id="rId50"/>
    <p:sldId id="361" r:id="rId51"/>
    <p:sldId id="351" r:id="rId52"/>
    <p:sldId id="303"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3979" autoAdjust="0"/>
  </p:normalViewPr>
  <p:slideViewPr>
    <p:cSldViewPr snapToGrid="0">
      <p:cViewPr varScale="1">
        <p:scale>
          <a:sx n="61" d="100"/>
          <a:sy n="61" d="100"/>
        </p:scale>
        <p:origin x="7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9099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https://docs.oasis-open.org/odata/odata/v4.01/odata-v4.01-part2-url-conventions.html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1793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154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smtClean="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04/15/22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04/15/22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odata.netflix.com/v2/Catalog/Titles?$filter=Name%20eq%20'The%20S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odata.netflix.com/v2/Catalog/Titles?$orderby=AverageRating%20desc&amp;$top=25" TargetMode="External"/><Relationship Id="rId2" Type="http://schemas.openxmlformats.org/officeDocument/2006/relationships/hyperlink" Target="http://odata.netflix.com/v2/Catalog/Titles?$orderby=AverageRating,ReleaseYear&amp;$top=2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odata.netflix.com/v2/Catalog/Titles?$orderby=AverageRating%20desc&amp;$top=2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data.netflix.com/v2/Catalog/Titles?$expand=Cast&amp;$top=10" TargetMode="External"/><Relationship Id="rId2" Type="http://schemas.openxmlformats.org/officeDocument/2006/relationships/hyperlink" Target="http://odata.netflix.com/v2/Catalog/Titles?$expand=Cast,Awards&amp;$top=1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data.netflix.com/v2/Catalog/Titles?$select=Name,Cast/Name&amp;$expand=Cast" TargetMode="External"/><Relationship Id="rId2" Type="http://schemas.openxmlformats.org/officeDocument/2006/relationships/hyperlink" Target="http://odata.netflix.com/v2/Catalog/Titles?$select=Name,Synopsis,Rating&amp;$top=1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odata.netflix.com/v2/Catalog/Titles?$inlinecount=allpages&amp;$top=10" TargetMode="External"/><Relationship Id="rId2" Type="http://schemas.openxmlformats.org/officeDocument/2006/relationships/hyperlink" Target="http://odata.netflix.com/v2/Catalog/Titles/$cou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odata.netflix.com/v2/Catalog/Titles/Genres('Adventures')/$links/Tit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ocalhost:5001/gadget/Get?$filter=ProductName%20eq%20&#8216;Samsung%20Galaxy&#8216;" TargetMode="External"/><Relationship Id="rId2" Type="http://schemas.openxmlformats.org/officeDocument/2006/relationships/hyperlink" Target="https://localhost:5001/gadget/Get?$select=ProductName,Cos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ocalhost:5001/gadget/Get?$top=2" TargetMode="External"/><Relationship Id="rId2" Type="http://schemas.openxmlformats.org/officeDocument/2006/relationships/hyperlink" Target="https://localhost:5001/gadget/Get?$orderby=Id%20desc" TargetMode="External"/><Relationship Id="rId1" Type="http://schemas.openxmlformats.org/officeDocument/2006/relationships/slideLayout" Target="../slideLayouts/slideLayout2.xml"/><Relationship Id="rId4" Type="http://schemas.openxmlformats.org/officeDocument/2006/relationships/hyperlink" Target="https://localhost:5001/gadget/Get?$skip=5"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odata.netflix.com/v2/Catalog/Genr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odata.netflix.com/v2/Catalog/Genres('Adventures')/Name/$value" TargetMode="External"/><Relationship Id="rId5" Type="http://schemas.openxmlformats.org/officeDocument/2006/relationships/hyperlink" Target="http://odata.netflix.com/v2/Catalog/Genres('Adventures')/Name" TargetMode="External"/><Relationship Id="rId4" Type="http://schemas.openxmlformats.org/officeDocument/2006/relationships/hyperlink" Target="http://odata.netflix.com/v2/Catalog/Genres('Adven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OData in ASP.NET Core 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Requests - </a:t>
            </a:r>
            <a:r>
              <a:rPr lang="en-US" dirty="0"/>
              <a:t>Querying Data</a:t>
            </a:r>
          </a:p>
        </p:txBody>
      </p:sp>
      <p:sp>
        <p:nvSpPr>
          <p:cNvPr id="3" name="Text Placeholder 2"/>
          <p:cNvSpPr>
            <a:spLocks noGrp="1"/>
          </p:cNvSpPr>
          <p:nvPr>
            <p:ph type="body" idx="1"/>
          </p:nvPr>
        </p:nvSpPr>
        <p:spPr/>
        <p:txBody>
          <a:bodyPr/>
          <a:lstStyle/>
          <a:p>
            <a:pPr lvl="0"/>
            <a:r>
              <a:rPr lang="en-US" dirty="0" smtClean="0"/>
              <a:t>URL query conventions</a:t>
            </a:r>
            <a:endParaRPr lang="en-US" sz="2000"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pic>
        <p:nvPicPr>
          <p:cNvPr id="5" name="Picture 4"/>
          <p:cNvPicPr>
            <a:picLocks noChangeAspect="1"/>
          </p:cNvPicPr>
          <p:nvPr/>
        </p:nvPicPr>
        <p:blipFill>
          <a:blip r:embed="rId3"/>
          <a:stretch>
            <a:fillRect/>
          </a:stretch>
        </p:blipFill>
        <p:spPr>
          <a:xfrm>
            <a:off x="1825516" y="1864443"/>
            <a:ext cx="8282950" cy="3895225"/>
          </a:xfrm>
          <a:prstGeom prst="rect">
            <a:avLst/>
          </a:prstGeom>
        </p:spPr>
      </p:pic>
    </p:spTree>
    <p:extLst>
      <p:ext uri="{BB962C8B-B14F-4D97-AF65-F5344CB8AC3E}">
        <p14:creationId xmlns:p14="http://schemas.microsoft.com/office/powerpoint/2010/main" val="344597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Requests - </a:t>
            </a:r>
            <a:r>
              <a:rPr lang="en-US" dirty="0"/>
              <a:t>Querying Data</a:t>
            </a:r>
          </a:p>
        </p:txBody>
      </p:sp>
      <p:sp>
        <p:nvSpPr>
          <p:cNvPr id="3" name="Text Placeholder 2"/>
          <p:cNvSpPr>
            <a:spLocks noGrp="1"/>
          </p:cNvSpPr>
          <p:nvPr>
            <p:ph type="body" idx="1"/>
          </p:nvPr>
        </p:nvSpPr>
        <p:spPr/>
        <p:txBody>
          <a:bodyPr/>
          <a:lstStyle/>
          <a:p>
            <a:r>
              <a:rPr lang="en-US" dirty="0"/>
              <a:t>$filter</a:t>
            </a:r>
          </a:p>
          <a:p>
            <a:pPr lvl="1"/>
            <a:r>
              <a:rPr lang="en-US" dirty="0"/>
              <a:t>Basic predicates, built-in functions</a:t>
            </a:r>
          </a:p>
          <a:p>
            <a:r>
              <a:rPr lang="en-US" dirty="0"/>
              <a:t>$sort</a:t>
            </a:r>
          </a:p>
          <a:p>
            <a:pPr lvl="1"/>
            <a:r>
              <a:rPr lang="en-US" dirty="0"/>
              <a:t>Properties, expressions</a:t>
            </a:r>
          </a:p>
          <a:p>
            <a:r>
              <a:rPr lang="en-US" dirty="0"/>
              <a:t>$select</a:t>
            </a:r>
          </a:p>
          <a:p>
            <a:pPr lvl="1"/>
            <a:r>
              <a:rPr lang="en-US" dirty="0"/>
              <a:t>Narrow the set of fields returned</a:t>
            </a:r>
          </a:p>
          <a:p>
            <a:r>
              <a:rPr lang="en-US" dirty="0"/>
              <a:t>$top/$skip</a:t>
            </a:r>
          </a:p>
          <a:p>
            <a:pPr lvl="1"/>
            <a:r>
              <a:rPr lang="en-US" dirty="0"/>
              <a:t>Client-side paging</a:t>
            </a:r>
          </a:p>
          <a:p>
            <a:r>
              <a:rPr lang="en-US" dirty="0"/>
              <a:t>$expand </a:t>
            </a:r>
          </a:p>
          <a:p>
            <a:pPr lvl="1"/>
            <a:r>
              <a:rPr lang="en-US" dirty="0"/>
              <a:t>Include related entities</a:t>
            </a:r>
          </a:p>
          <a:p>
            <a:r>
              <a:rPr lang="en-US" dirty="0"/>
              <a:t>$count/$</a:t>
            </a:r>
            <a:r>
              <a:rPr lang="en-US" dirty="0" err="1"/>
              <a:t>inlinecount</a:t>
            </a:r>
            <a:endParaRPr lang="en-US" dirty="0"/>
          </a:p>
          <a:p>
            <a:pPr lvl="1"/>
            <a:r>
              <a:rPr lang="en-US" dirty="0"/>
              <a:t>Include count of entities</a:t>
            </a:r>
          </a:p>
          <a:p>
            <a:r>
              <a:rPr lang="en-US" dirty="0"/>
              <a:t>Server Driven Paging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378324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a:t>
            </a:r>
            <a:r>
              <a:rPr lang="en-US" dirty="0" smtClean="0"/>
              <a:t>$</a:t>
            </a:r>
            <a:r>
              <a:rPr lang="en-US" dirty="0"/>
              <a:t>Filter</a:t>
            </a:r>
          </a:p>
        </p:txBody>
      </p:sp>
      <p:sp>
        <p:nvSpPr>
          <p:cNvPr id="3" name="Text Placeholder 2"/>
          <p:cNvSpPr>
            <a:spLocks noGrp="1"/>
          </p:cNvSpPr>
          <p:nvPr>
            <p:ph type="body" idx="1"/>
          </p:nvPr>
        </p:nvSpPr>
        <p:spPr/>
        <p:txBody>
          <a:bodyPr/>
          <a:lstStyle/>
          <a:p>
            <a:pPr lvl="0">
              <a:lnSpc>
                <a:spcPct val="150000"/>
              </a:lnSpc>
            </a:pPr>
            <a:r>
              <a:rPr lang="en-US" dirty="0"/>
              <a:t>Basic predicates, built-in functions</a:t>
            </a:r>
          </a:p>
          <a:p>
            <a:pPr lvl="1">
              <a:lnSpc>
                <a:spcPct val="150000"/>
              </a:lnSpc>
            </a:pPr>
            <a:r>
              <a:rPr lang="en-US" dirty="0">
                <a:hlinkClick r:id="rId2"/>
              </a:rPr>
              <a:t>GET /v2/Catalog/Titles?$filter=Name </a:t>
            </a:r>
            <a:r>
              <a:rPr lang="en-US" dirty="0" err="1">
                <a:hlinkClick r:id="rId2"/>
              </a:rPr>
              <a:t>eq</a:t>
            </a:r>
            <a:r>
              <a:rPr lang="en-US" dirty="0">
                <a:hlinkClick r:id="rId2"/>
              </a:rPr>
              <a:t> 'The Sting' HTTP/1.1</a:t>
            </a:r>
            <a:endParaRPr lang="en-US" dirty="0"/>
          </a:p>
          <a:p>
            <a:pPr>
              <a:lnSpc>
                <a:spcPct val="150000"/>
              </a:lnSpc>
            </a:pPr>
            <a:r>
              <a:rPr lang="en-US" sz="2400" dirty="0"/>
              <a:t>Filter on Properties of a derived type</a:t>
            </a:r>
          </a:p>
          <a:p>
            <a:pPr lvl="1">
              <a:lnSpc>
                <a:spcPct val="150000"/>
              </a:lnSpc>
            </a:pPr>
            <a:r>
              <a:rPr lang="en-US" dirty="0"/>
              <a:t>Only returns entities of that type that match the predicate</a:t>
            </a:r>
          </a:p>
          <a:p>
            <a:pPr lvl="1">
              <a:lnSpc>
                <a:spcPct val="150000"/>
              </a:lnSpc>
            </a:pPr>
            <a:r>
              <a:rPr lang="en-US" u="sng" dirty="0">
                <a:solidFill>
                  <a:srgbClr val="0070C0"/>
                </a:solidFill>
              </a:rPr>
              <a:t>GET /v2/Catalog/Awards?$filter=</a:t>
            </a:r>
            <a:r>
              <a:rPr lang="en-US" u="sng" dirty="0" err="1">
                <a:solidFill>
                  <a:srgbClr val="0070C0"/>
                </a:solidFill>
              </a:rPr>
              <a:t>Netflix.AcademyAward</a:t>
            </a:r>
            <a:r>
              <a:rPr lang="en-US" u="sng" dirty="0">
                <a:solidFill>
                  <a:srgbClr val="0070C0"/>
                </a:solidFill>
              </a:rPr>
              <a:t>/Category HTTP/1.1</a:t>
            </a:r>
          </a:p>
          <a:p>
            <a:pPr>
              <a:lnSpc>
                <a:spcPct val="150000"/>
              </a:lnSpc>
            </a:pPr>
            <a:r>
              <a:rPr lang="en-US" sz="2400" dirty="0"/>
              <a:t>Query based on collection Membership using Any/All</a:t>
            </a:r>
          </a:p>
          <a:p>
            <a:pPr lvl="1">
              <a:lnSpc>
                <a:spcPct val="150000"/>
              </a:lnSpc>
            </a:pPr>
            <a:r>
              <a:rPr lang="en-US" dirty="0">
                <a:hlinkClick r:id="rId2"/>
              </a:rPr>
              <a:t>GET /v2/Catalog/Titles?$filter=Genres/Any(</a:t>
            </a:r>
            <a:r>
              <a:rPr lang="en-US" dirty="0" err="1">
                <a:hlinkClick r:id="rId2"/>
              </a:rPr>
              <a:t>g:g</a:t>
            </a:r>
            <a:r>
              <a:rPr lang="en-US" dirty="0">
                <a:hlinkClick r:id="rId2"/>
              </a:rPr>
              <a:t>/Name </a:t>
            </a:r>
            <a:r>
              <a:rPr lang="en-US" dirty="0" err="1">
                <a:hlinkClick r:id="rId2"/>
              </a:rPr>
              <a:t>eq</a:t>
            </a:r>
            <a:r>
              <a:rPr lang="en-US" dirty="0">
                <a:hlinkClick r:id="rId2"/>
              </a:rPr>
              <a:t> 'Adventure')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412041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a:t>
            </a:r>
            <a:r>
              <a:rPr lang="en-US" dirty="0" smtClean="0"/>
              <a:t>- </a:t>
            </a:r>
            <a:r>
              <a:rPr lang="en-US" dirty="0"/>
              <a:t>Operators</a:t>
            </a:r>
          </a:p>
        </p:txBody>
      </p:sp>
      <p:sp>
        <p:nvSpPr>
          <p:cNvPr id="3" name="Text Placeholder 2"/>
          <p:cNvSpPr>
            <a:spLocks noGrp="1"/>
          </p:cNvSpPr>
          <p:nvPr>
            <p:ph type="body" idx="1"/>
          </p:nvPr>
        </p:nvSpPr>
        <p:spPr/>
        <p:txBody>
          <a:bodyPr/>
          <a:lstStyle/>
          <a:p>
            <a:pPr>
              <a:lnSpc>
                <a:spcPct val="150000"/>
              </a:lnSpc>
            </a:pPr>
            <a:r>
              <a:rPr lang="en-US" dirty="0"/>
              <a:t>Logical Operators</a:t>
            </a:r>
          </a:p>
          <a:p>
            <a:pPr lvl="1">
              <a:lnSpc>
                <a:spcPct val="150000"/>
              </a:lnSpc>
            </a:pPr>
            <a:r>
              <a:rPr lang="en-US" dirty="0" err="1"/>
              <a:t>eq</a:t>
            </a:r>
            <a:r>
              <a:rPr lang="en-US" dirty="0"/>
              <a:t>, ne, </a:t>
            </a:r>
            <a:r>
              <a:rPr lang="en-US" dirty="0" err="1"/>
              <a:t>gt</a:t>
            </a:r>
            <a:r>
              <a:rPr lang="en-US" dirty="0"/>
              <a:t>, </a:t>
            </a:r>
            <a:r>
              <a:rPr lang="en-US" dirty="0" err="1"/>
              <a:t>ge</a:t>
            </a:r>
            <a:r>
              <a:rPr lang="en-US" dirty="0"/>
              <a:t>, </a:t>
            </a:r>
            <a:r>
              <a:rPr lang="en-US" dirty="0" err="1"/>
              <a:t>lt</a:t>
            </a:r>
            <a:r>
              <a:rPr lang="en-US" dirty="0"/>
              <a:t>, le, and, or, not</a:t>
            </a:r>
          </a:p>
          <a:p>
            <a:pPr>
              <a:lnSpc>
                <a:spcPct val="150000"/>
              </a:lnSpc>
            </a:pPr>
            <a:r>
              <a:rPr lang="en-US" dirty="0"/>
              <a:t>Mathematic Operators</a:t>
            </a:r>
          </a:p>
          <a:p>
            <a:pPr lvl="1">
              <a:lnSpc>
                <a:spcPct val="150000"/>
              </a:lnSpc>
            </a:pPr>
            <a:r>
              <a:rPr lang="en-US" dirty="0"/>
              <a:t>add, sub, </a:t>
            </a:r>
            <a:r>
              <a:rPr lang="en-US" dirty="0" err="1"/>
              <a:t>mult</a:t>
            </a:r>
            <a:r>
              <a:rPr lang="en-US" dirty="0"/>
              <a:t>, div, mod</a:t>
            </a:r>
          </a:p>
          <a:p>
            <a:pPr>
              <a:lnSpc>
                <a:spcPct val="150000"/>
              </a:lnSpc>
            </a:pPr>
            <a:r>
              <a:rPr lang="en-US" dirty="0"/>
              <a:t>Grouping Operator</a:t>
            </a:r>
          </a:p>
          <a:p>
            <a:pPr lvl="1">
              <a:lnSpc>
                <a:spcPct val="150000"/>
              </a:lnSpc>
            </a:pPr>
            <a:r>
              <a:rPr lang="en-US" dirty="0"/>
              <a:t>()</a:t>
            </a:r>
          </a:p>
          <a:p>
            <a:pPr>
              <a:lnSpc>
                <a:spcPct val="150000"/>
              </a:lnSpc>
            </a:pPr>
            <a:r>
              <a:rPr lang="en-US" dirty="0"/>
              <a:t>NULL literal</a:t>
            </a:r>
          </a:p>
          <a:p>
            <a:pPr lvl="1">
              <a:lnSpc>
                <a:spcPct val="150000"/>
              </a:lnSpc>
            </a:pPr>
            <a:r>
              <a:rPr lang="en-US" dirty="0"/>
              <a:t>null</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273776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a:t>
            </a:r>
            <a:r>
              <a:rPr lang="en-US" dirty="0" smtClean="0"/>
              <a:t>- </a:t>
            </a:r>
            <a:r>
              <a:rPr lang="en-US" dirty="0"/>
              <a:t>Built-in Functions</a:t>
            </a:r>
          </a:p>
        </p:txBody>
      </p:sp>
      <p:sp>
        <p:nvSpPr>
          <p:cNvPr id="3" name="Text Placeholder 2"/>
          <p:cNvSpPr>
            <a:spLocks noGrp="1"/>
          </p:cNvSpPr>
          <p:nvPr>
            <p:ph type="body" idx="1"/>
          </p:nvPr>
        </p:nvSpPr>
        <p:spPr/>
        <p:txBody>
          <a:bodyPr/>
          <a:lstStyle/>
          <a:p>
            <a:r>
              <a:rPr lang="en-US" dirty="0"/>
              <a:t>String Functions</a:t>
            </a:r>
          </a:p>
          <a:p>
            <a:pPr lvl="1"/>
            <a:r>
              <a:rPr lang="en-US" dirty="0" err="1"/>
              <a:t>substringof</a:t>
            </a:r>
            <a:r>
              <a:rPr lang="en-US" dirty="0"/>
              <a:t>, </a:t>
            </a:r>
            <a:r>
              <a:rPr lang="en-US" dirty="0" err="1"/>
              <a:t>endswith</a:t>
            </a:r>
            <a:r>
              <a:rPr lang="en-US" dirty="0"/>
              <a:t>, </a:t>
            </a:r>
            <a:r>
              <a:rPr lang="en-US" dirty="0" err="1"/>
              <a:t>startswith</a:t>
            </a:r>
            <a:r>
              <a:rPr lang="en-US" dirty="0"/>
              <a:t>, length, </a:t>
            </a:r>
            <a:r>
              <a:rPr lang="en-US" dirty="0" err="1"/>
              <a:t>indexof</a:t>
            </a:r>
            <a:r>
              <a:rPr lang="en-US" dirty="0"/>
              <a:t>, substring, </a:t>
            </a:r>
            <a:r>
              <a:rPr lang="en-US" dirty="0" err="1"/>
              <a:t>tolower</a:t>
            </a:r>
            <a:r>
              <a:rPr lang="en-US" dirty="0"/>
              <a:t>, </a:t>
            </a:r>
            <a:r>
              <a:rPr lang="en-US" dirty="0" err="1"/>
              <a:t>toupper</a:t>
            </a:r>
            <a:r>
              <a:rPr lang="en-US" dirty="0"/>
              <a:t>, trim, </a:t>
            </a:r>
            <a:r>
              <a:rPr lang="en-US" dirty="0" err="1"/>
              <a:t>concat</a:t>
            </a:r>
            <a:endParaRPr lang="en-US" dirty="0"/>
          </a:p>
          <a:p>
            <a:r>
              <a:rPr lang="en-US" dirty="0" err="1"/>
              <a:t>DateTime</a:t>
            </a:r>
            <a:r>
              <a:rPr lang="en-US" dirty="0"/>
              <a:t> Functions</a:t>
            </a:r>
          </a:p>
          <a:p>
            <a:pPr lvl="1"/>
            <a:r>
              <a:rPr lang="en-US" dirty="0"/>
              <a:t>year(), month(), day(), hour(), minute(), second()</a:t>
            </a:r>
          </a:p>
          <a:p>
            <a:r>
              <a:rPr lang="en-US" dirty="0"/>
              <a:t>Math Functions</a:t>
            </a:r>
          </a:p>
          <a:p>
            <a:pPr lvl="1"/>
            <a:r>
              <a:rPr lang="en-US" dirty="0"/>
              <a:t>round(), floor(), ceiling()</a:t>
            </a:r>
          </a:p>
          <a:p>
            <a:r>
              <a:rPr lang="en-US" dirty="0"/>
              <a:t>Type Functions</a:t>
            </a:r>
          </a:p>
          <a:p>
            <a:pPr lvl="1"/>
            <a:r>
              <a:rPr lang="en-US" dirty="0" err="1"/>
              <a:t>isof</a:t>
            </a:r>
            <a:r>
              <a:rPr lang="en-US" dirty="0"/>
              <a:t>()</a:t>
            </a:r>
          </a:p>
          <a:p>
            <a:r>
              <a:rPr lang="en-US" dirty="0"/>
              <a:t>Casting</a:t>
            </a:r>
          </a:p>
          <a:p>
            <a:pPr lvl="1"/>
            <a:r>
              <a:rPr lang="en-US" dirty="0"/>
              <a:t>Insert type in path</a:t>
            </a:r>
          </a:p>
          <a:p>
            <a:r>
              <a:rPr lang="en-US" dirty="0"/>
              <a:t>Geo Functions</a:t>
            </a:r>
          </a:p>
          <a:p>
            <a:pPr lvl="1"/>
            <a:r>
              <a:rPr lang="en-US" dirty="0" err="1"/>
              <a:t>geo.length</a:t>
            </a:r>
            <a:r>
              <a:rPr lang="en-US" dirty="0"/>
              <a:t>, </a:t>
            </a:r>
            <a:r>
              <a:rPr lang="en-US" dirty="0" err="1"/>
              <a:t>geo.intersects</a:t>
            </a:r>
            <a:r>
              <a:rPr lang="en-US" dirty="0"/>
              <a:t>, </a:t>
            </a:r>
            <a:r>
              <a:rPr lang="en-US" dirty="0" err="1"/>
              <a:t>geo.distance</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145190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 </a:t>
            </a:r>
            <a:r>
              <a:rPr lang="en-US" dirty="0" smtClean="0"/>
              <a:t>$</a:t>
            </a:r>
            <a:r>
              <a:rPr lang="en-US" dirty="0" err="1"/>
              <a:t>Orderby</a:t>
            </a:r>
            <a:endParaRPr lang="en-US" dirty="0"/>
          </a:p>
        </p:txBody>
      </p:sp>
      <p:sp>
        <p:nvSpPr>
          <p:cNvPr id="3" name="Text Placeholder 2"/>
          <p:cNvSpPr>
            <a:spLocks noGrp="1"/>
          </p:cNvSpPr>
          <p:nvPr>
            <p:ph type="body" idx="1"/>
          </p:nvPr>
        </p:nvSpPr>
        <p:spPr/>
        <p:txBody>
          <a:bodyPr/>
          <a:lstStyle/>
          <a:p>
            <a:pPr lvl="0">
              <a:lnSpc>
                <a:spcPct val="150000"/>
              </a:lnSpc>
            </a:pPr>
            <a:r>
              <a:rPr lang="en-US" dirty="0"/>
              <a:t>Comma separated list of properties, expressions</a:t>
            </a:r>
          </a:p>
          <a:p>
            <a:pPr lvl="1">
              <a:lnSpc>
                <a:spcPct val="150000"/>
              </a:lnSpc>
            </a:pPr>
            <a:r>
              <a:rPr lang="en-US" dirty="0">
                <a:hlinkClick r:id="rId2"/>
              </a:rPr>
              <a:t>GET /v2/Catalog/Titles?$</a:t>
            </a:r>
            <a:r>
              <a:rPr lang="en-US" dirty="0" err="1">
                <a:hlinkClick r:id="rId2"/>
              </a:rPr>
              <a:t>orderby</a:t>
            </a:r>
            <a:r>
              <a:rPr lang="en-US" dirty="0">
                <a:hlinkClick r:id="rId2"/>
              </a:rPr>
              <a:t>=</a:t>
            </a:r>
            <a:r>
              <a:rPr lang="en-US" dirty="0" err="1">
                <a:hlinkClick r:id="rId2"/>
              </a:rPr>
              <a:t>AverageRating,ReleaseYear</a:t>
            </a:r>
            <a:r>
              <a:rPr lang="en-US" dirty="0">
                <a:hlinkClick r:id="rId2"/>
              </a:rPr>
              <a:t> HTTP/1.1</a:t>
            </a:r>
            <a:endParaRPr lang="en-US" dirty="0"/>
          </a:p>
          <a:p>
            <a:pPr lvl="0">
              <a:lnSpc>
                <a:spcPct val="150000"/>
              </a:lnSpc>
            </a:pPr>
            <a:r>
              <a:rPr lang="en-US" dirty="0" smtClean="0"/>
              <a:t>Can </a:t>
            </a:r>
            <a:r>
              <a:rPr lang="en-US" dirty="0"/>
              <a:t>specify </a:t>
            </a:r>
            <a:r>
              <a:rPr lang="en-US" dirty="0" err="1"/>
              <a:t>asc</a:t>
            </a:r>
            <a:r>
              <a:rPr lang="en-US" dirty="0"/>
              <a:t> (default) or </a:t>
            </a:r>
            <a:r>
              <a:rPr lang="en-US" dirty="0" err="1"/>
              <a:t>desc</a:t>
            </a:r>
            <a:endParaRPr lang="en-US" dirty="0"/>
          </a:p>
          <a:p>
            <a:pPr lvl="1">
              <a:lnSpc>
                <a:spcPct val="150000"/>
              </a:lnSpc>
            </a:pPr>
            <a:r>
              <a:rPr lang="en-US" dirty="0">
                <a:hlinkClick r:id="rId3"/>
              </a:rPr>
              <a:t>GET /v2/Catalog/Titles?$</a:t>
            </a:r>
            <a:r>
              <a:rPr lang="en-US" dirty="0" err="1">
                <a:hlinkClick r:id="rId3"/>
              </a:rPr>
              <a:t>orderby</a:t>
            </a:r>
            <a:r>
              <a:rPr lang="en-US" dirty="0">
                <a:hlinkClick r:id="rId3"/>
              </a:rPr>
              <a:t>=</a:t>
            </a:r>
            <a:r>
              <a:rPr lang="en-US" dirty="0" err="1">
                <a:hlinkClick r:id="rId3"/>
              </a:rPr>
              <a:t>AverageRating</a:t>
            </a:r>
            <a:r>
              <a:rPr lang="en-US" dirty="0">
                <a:hlinkClick r:id="rId3"/>
              </a:rPr>
              <a:t> </a:t>
            </a:r>
            <a:r>
              <a:rPr lang="en-US" dirty="0" err="1">
                <a:hlinkClick r:id="rId3"/>
              </a:rPr>
              <a:t>desc</a:t>
            </a:r>
            <a:r>
              <a:rPr lang="en-US" dirty="0">
                <a:hlinkClick r:id="rId3"/>
              </a:rPr>
              <a:t>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199995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a:t>
            </a:r>
            <a:r>
              <a:rPr lang="en-US" dirty="0" smtClean="0"/>
              <a:t>- </a:t>
            </a:r>
            <a:r>
              <a:rPr lang="en-US" dirty="0"/>
              <a:t>$top/$skip</a:t>
            </a:r>
          </a:p>
        </p:txBody>
      </p:sp>
      <p:sp>
        <p:nvSpPr>
          <p:cNvPr id="3" name="Text Placeholder 2"/>
          <p:cNvSpPr>
            <a:spLocks noGrp="1"/>
          </p:cNvSpPr>
          <p:nvPr>
            <p:ph type="body" idx="1"/>
          </p:nvPr>
        </p:nvSpPr>
        <p:spPr/>
        <p:txBody>
          <a:bodyPr/>
          <a:lstStyle/>
          <a:p>
            <a:pPr lvl="0">
              <a:lnSpc>
                <a:spcPct val="150000"/>
              </a:lnSpc>
            </a:pPr>
            <a:r>
              <a:rPr lang="en-US" dirty="0"/>
              <a:t>Enables Client-side paging through large result sets</a:t>
            </a:r>
          </a:p>
          <a:p>
            <a:pPr lvl="1">
              <a:lnSpc>
                <a:spcPct val="150000"/>
              </a:lnSpc>
            </a:pPr>
            <a:r>
              <a:rPr lang="en-US" dirty="0">
                <a:hlinkClick r:id="rId2"/>
              </a:rPr>
              <a:t>GET /v2/Catalog/Titles?$top=10&amp;$</a:t>
            </a:r>
            <a:r>
              <a:rPr lang="en-US" dirty="0" err="1">
                <a:hlinkClick r:id="rId2"/>
              </a:rPr>
              <a:t>orderby</a:t>
            </a:r>
            <a:r>
              <a:rPr lang="en-US" dirty="0">
                <a:hlinkClick r:id="rId2"/>
              </a:rPr>
              <a:t>=</a:t>
            </a:r>
            <a:r>
              <a:rPr lang="en-US" dirty="0" err="1">
                <a:hlinkClick r:id="rId2"/>
              </a:rPr>
              <a:t>AverageRating</a:t>
            </a:r>
            <a:r>
              <a:rPr lang="en-US" dirty="0">
                <a:hlinkClick r:id="rId2"/>
              </a:rPr>
              <a:t> </a:t>
            </a:r>
            <a:r>
              <a:rPr lang="en-US" dirty="0" err="1">
                <a:hlinkClick r:id="rId2"/>
              </a:rPr>
              <a:t>desc</a:t>
            </a:r>
            <a:r>
              <a:rPr lang="en-US" dirty="0">
                <a:hlinkClick r:id="rId2"/>
              </a:rPr>
              <a:t> HTTP/1.1</a:t>
            </a:r>
            <a:endParaRPr lang="en-US" dirty="0"/>
          </a:p>
          <a:p>
            <a:pPr lvl="1">
              <a:lnSpc>
                <a:spcPct val="150000"/>
              </a:lnSpc>
            </a:pPr>
            <a:r>
              <a:rPr lang="en-US" dirty="0">
                <a:hlinkClick r:id="rId2"/>
              </a:rPr>
              <a:t>GET /v2/Catalog/Titles?$top=10&amp;$skip=10 &amp;$</a:t>
            </a:r>
            <a:r>
              <a:rPr lang="en-US" dirty="0" err="1">
                <a:hlinkClick r:id="rId2"/>
              </a:rPr>
              <a:t>orderby</a:t>
            </a:r>
            <a:r>
              <a:rPr lang="en-US" dirty="0">
                <a:hlinkClick r:id="rId2"/>
              </a:rPr>
              <a:t>=</a:t>
            </a:r>
            <a:r>
              <a:rPr lang="en-US" dirty="0" err="1">
                <a:hlinkClick r:id="rId2"/>
              </a:rPr>
              <a:t>AverageRating</a:t>
            </a:r>
            <a:r>
              <a:rPr lang="en-US" dirty="0">
                <a:hlinkClick r:id="rId2"/>
              </a:rPr>
              <a:t> </a:t>
            </a:r>
            <a:r>
              <a:rPr lang="en-US" dirty="0" err="1">
                <a:hlinkClick r:id="rId2"/>
              </a:rPr>
              <a:t>desc</a:t>
            </a:r>
            <a:r>
              <a:rPr lang="en-US" dirty="0">
                <a:hlinkClick r:id="rId2"/>
              </a:rPr>
              <a:t> HTTP/1.1</a:t>
            </a:r>
            <a:endParaRPr lang="en-US" dirty="0"/>
          </a:p>
          <a:p>
            <a:pPr lvl="0">
              <a:lnSpc>
                <a:spcPct val="150000"/>
              </a:lnSpc>
            </a:pPr>
            <a:r>
              <a:rPr lang="en-US" dirty="0" smtClean="0"/>
              <a:t>If </a:t>
            </a:r>
            <a:r>
              <a:rPr lang="en-US" dirty="0"/>
              <a:t>no $</a:t>
            </a:r>
            <a:r>
              <a:rPr lang="en-US" dirty="0" err="1"/>
              <a:t>orderby</a:t>
            </a:r>
            <a:r>
              <a:rPr lang="en-US" dirty="0"/>
              <a:t>, server guarantees stable ordering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88356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a:t>
            </a:r>
            <a:r>
              <a:rPr lang="en-US" dirty="0" smtClean="0"/>
              <a:t>- </a:t>
            </a:r>
            <a:r>
              <a:rPr lang="en-US" dirty="0"/>
              <a:t>$expand </a:t>
            </a:r>
          </a:p>
        </p:txBody>
      </p:sp>
      <p:sp>
        <p:nvSpPr>
          <p:cNvPr id="3" name="Text Placeholder 2"/>
          <p:cNvSpPr>
            <a:spLocks noGrp="1"/>
          </p:cNvSpPr>
          <p:nvPr>
            <p:ph type="body" idx="1"/>
          </p:nvPr>
        </p:nvSpPr>
        <p:spPr/>
        <p:txBody>
          <a:bodyPr/>
          <a:lstStyle/>
          <a:p>
            <a:pPr lvl="0">
              <a:lnSpc>
                <a:spcPct val="150000"/>
              </a:lnSpc>
            </a:pPr>
            <a:r>
              <a:rPr lang="en-US" dirty="0"/>
              <a:t>Specify comma separated list of navigation property paths to include in response</a:t>
            </a:r>
          </a:p>
          <a:p>
            <a:pPr lvl="1">
              <a:lnSpc>
                <a:spcPct val="150000"/>
              </a:lnSpc>
            </a:pPr>
            <a:r>
              <a:rPr lang="en-US" dirty="0">
                <a:hlinkClick r:id="rId2"/>
              </a:rPr>
              <a:t>GET /v2/Catalog/Titles?$expand=</a:t>
            </a:r>
            <a:r>
              <a:rPr lang="en-US" dirty="0" err="1">
                <a:hlinkClick r:id="rId2"/>
              </a:rPr>
              <a:t>Cast,Awards</a:t>
            </a:r>
            <a:r>
              <a:rPr lang="en-US" dirty="0">
                <a:hlinkClick r:id="rId3"/>
              </a:rPr>
              <a:t> HTTP/1.1</a:t>
            </a:r>
            <a:endParaRPr lang="en-US" dirty="0"/>
          </a:p>
          <a:p>
            <a:pPr lvl="0">
              <a:lnSpc>
                <a:spcPct val="150000"/>
              </a:lnSpc>
            </a:pPr>
            <a:r>
              <a:rPr lang="en-US" dirty="0"/>
              <a:t>Result are returned inline according to the appropriate format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3967722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a:t>
            </a:r>
            <a:r>
              <a:rPr lang="en-US" dirty="0" smtClean="0"/>
              <a:t>- </a:t>
            </a:r>
            <a:r>
              <a:rPr lang="en-US" dirty="0"/>
              <a:t>$select</a:t>
            </a:r>
          </a:p>
        </p:txBody>
      </p:sp>
      <p:sp>
        <p:nvSpPr>
          <p:cNvPr id="3" name="Text Placeholder 2"/>
          <p:cNvSpPr>
            <a:spLocks noGrp="1"/>
          </p:cNvSpPr>
          <p:nvPr>
            <p:ph type="body" idx="1"/>
          </p:nvPr>
        </p:nvSpPr>
        <p:spPr/>
        <p:txBody>
          <a:bodyPr/>
          <a:lstStyle/>
          <a:p>
            <a:pPr lvl="0">
              <a:lnSpc>
                <a:spcPct val="150000"/>
              </a:lnSpc>
            </a:pPr>
            <a:r>
              <a:rPr lang="en-US" dirty="0"/>
              <a:t>Narrow the set of fields returned</a:t>
            </a:r>
          </a:p>
          <a:p>
            <a:pPr lvl="1">
              <a:lnSpc>
                <a:spcPct val="150000"/>
              </a:lnSpc>
            </a:pPr>
            <a:r>
              <a:rPr lang="en-US" dirty="0">
                <a:hlinkClick r:id="rId2"/>
              </a:rPr>
              <a:t>GET /v2/Catalog/Titles?$select=</a:t>
            </a:r>
            <a:r>
              <a:rPr lang="en-US" dirty="0" err="1">
                <a:hlinkClick r:id="rId2"/>
              </a:rPr>
              <a:t>Name,Synopsis,Rating</a:t>
            </a:r>
            <a:r>
              <a:rPr lang="en-US" dirty="0">
                <a:hlinkClick r:id="rId2"/>
              </a:rPr>
              <a:t> HTTP/1.1</a:t>
            </a:r>
            <a:endParaRPr lang="en-US" dirty="0"/>
          </a:p>
          <a:p>
            <a:pPr lvl="0">
              <a:lnSpc>
                <a:spcPct val="150000"/>
              </a:lnSpc>
            </a:pPr>
            <a:r>
              <a:rPr lang="en-US" dirty="0"/>
              <a:t>Related properties must be specified in $expand</a:t>
            </a:r>
          </a:p>
          <a:p>
            <a:pPr lvl="1">
              <a:lnSpc>
                <a:spcPct val="150000"/>
              </a:lnSpc>
            </a:pPr>
            <a:r>
              <a:rPr lang="en-US" dirty="0">
                <a:hlinkClick r:id="rId3"/>
              </a:rPr>
              <a:t>GET /v2/Catalog/Titles?$select=</a:t>
            </a:r>
            <a:r>
              <a:rPr lang="en-US" dirty="0" err="1">
                <a:hlinkClick r:id="rId3"/>
              </a:rPr>
              <a:t>Name,Cast</a:t>
            </a:r>
            <a:r>
              <a:rPr lang="en-US" dirty="0">
                <a:hlinkClick r:id="rId3"/>
              </a:rPr>
              <a:t>/Name&amp;$expand=Cast HTTP/1.1</a:t>
            </a:r>
            <a:endParaRPr lang="en-US" dirty="0"/>
          </a:p>
          <a:p>
            <a:pPr lvl="0">
              <a:lnSpc>
                <a:spcPct val="150000"/>
              </a:lnSpc>
            </a:pPr>
            <a:r>
              <a:rPr lang="en-US" dirty="0"/>
              <a:t>Can include all properties using *</a:t>
            </a:r>
          </a:p>
          <a:p>
            <a:pPr lvl="1">
              <a:lnSpc>
                <a:spcPct val="150000"/>
              </a:lnSpc>
            </a:pPr>
            <a:r>
              <a:rPr lang="en-US" dirty="0"/>
              <a:t>Does not include navigation properties</a:t>
            </a:r>
          </a:p>
          <a:p>
            <a:pPr lvl="1">
              <a:lnSpc>
                <a:spcPct val="150000"/>
              </a:lnSpc>
            </a:pPr>
            <a:r>
              <a:rPr lang="en-US" dirty="0">
                <a:hlinkClick r:id="rId3"/>
              </a:rPr>
              <a:t>GET /v2/Catalog/Titles?$select=*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334692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a:t>
            </a:r>
            <a:r>
              <a:rPr lang="en-US" dirty="0" smtClean="0"/>
              <a:t>- </a:t>
            </a:r>
            <a:r>
              <a:rPr lang="en-US" dirty="0"/>
              <a:t>$count/$</a:t>
            </a:r>
            <a:r>
              <a:rPr lang="en-US" dirty="0" err="1"/>
              <a:t>inlinecount</a:t>
            </a:r>
            <a:endParaRPr lang="en-US" dirty="0"/>
          </a:p>
        </p:txBody>
      </p:sp>
      <p:sp>
        <p:nvSpPr>
          <p:cNvPr id="3" name="Text Placeholder 2"/>
          <p:cNvSpPr>
            <a:spLocks noGrp="1"/>
          </p:cNvSpPr>
          <p:nvPr>
            <p:ph type="body" idx="1"/>
          </p:nvPr>
        </p:nvSpPr>
        <p:spPr/>
        <p:txBody>
          <a:bodyPr/>
          <a:lstStyle/>
          <a:p>
            <a:pPr lvl="0">
              <a:lnSpc>
                <a:spcPct val="150000"/>
              </a:lnSpc>
            </a:pPr>
            <a:r>
              <a:rPr lang="en-US" dirty="0"/>
              <a:t>Get just the count</a:t>
            </a:r>
          </a:p>
          <a:p>
            <a:pPr lvl="1">
              <a:lnSpc>
                <a:spcPct val="150000"/>
              </a:lnSpc>
            </a:pPr>
            <a:r>
              <a:rPr lang="en-US" dirty="0"/>
              <a:t>Can include additional query operators</a:t>
            </a:r>
          </a:p>
          <a:p>
            <a:pPr lvl="1">
              <a:lnSpc>
                <a:spcPct val="150000"/>
              </a:lnSpc>
            </a:pPr>
            <a:r>
              <a:rPr lang="en-US" dirty="0">
                <a:hlinkClick r:id="rId2"/>
              </a:rPr>
              <a:t>GET /v2/Catalog/Titles/$count HTTP/1.1</a:t>
            </a:r>
            <a:endParaRPr lang="en-US" dirty="0"/>
          </a:p>
          <a:p>
            <a:pPr lvl="0">
              <a:lnSpc>
                <a:spcPct val="150000"/>
              </a:lnSpc>
            </a:pPr>
            <a:r>
              <a:rPr lang="en-US" dirty="0"/>
              <a:t>Include the count with the results</a:t>
            </a:r>
          </a:p>
          <a:p>
            <a:pPr lvl="1">
              <a:lnSpc>
                <a:spcPct val="150000"/>
              </a:lnSpc>
            </a:pPr>
            <a:r>
              <a:rPr lang="en-US" dirty="0"/>
              <a:t>$</a:t>
            </a:r>
            <a:r>
              <a:rPr lang="en-US" dirty="0" err="1"/>
              <a:t>inlinecount</a:t>
            </a:r>
            <a:r>
              <a:rPr lang="en-US" dirty="0"/>
              <a:t> ignores $top/$skip but includes $filter</a:t>
            </a:r>
          </a:p>
          <a:p>
            <a:pPr lvl="1">
              <a:lnSpc>
                <a:spcPct val="150000"/>
              </a:lnSpc>
            </a:pPr>
            <a:r>
              <a:rPr lang="en-US" dirty="0">
                <a:hlinkClick r:id="rId3"/>
              </a:rPr>
              <a:t>GET /v2/Catalog/Titles?$</a:t>
            </a:r>
            <a:r>
              <a:rPr lang="en-US" dirty="0" err="1">
                <a:hlinkClick r:id="rId3"/>
              </a:rPr>
              <a:t>inlinecount</a:t>
            </a:r>
            <a:r>
              <a:rPr lang="en-US" dirty="0">
                <a:hlinkClick r:id="rId3"/>
              </a:rPr>
              <a:t>=</a:t>
            </a:r>
            <a:r>
              <a:rPr lang="en-US" dirty="0" err="1">
                <a:hlinkClick r:id="rId3"/>
              </a:rPr>
              <a:t>allpages</a:t>
            </a:r>
            <a:r>
              <a:rPr lang="en-US" dirty="0">
                <a:hlinkClick r:id="rId3"/>
              </a:rPr>
              <a:t>&amp;$top=10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401992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normAutofit lnSpcReduction="10000"/>
          </a:bodyPr>
          <a:lstStyle/>
          <a:p>
            <a:pPr>
              <a:lnSpc>
                <a:spcPct val="130000"/>
              </a:lnSpc>
            </a:pPr>
            <a:r>
              <a:rPr lang="en-US" dirty="0"/>
              <a:t>OData </a:t>
            </a:r>
            <a:r>
              <a:rPr lang="en-US" dirty="0" smtClean="0"/>
              <a:t>Introduction</a:t>
            </a:r>
          </a:p>
          <a:p>
            <a:pPr>
              <a:lnSpc>
                <a:spcPct val="130000"/>
              </a:lnSpc>
            </a:pPr>
            <a:r>
              <a:rPr lang="en-US" dirty="0"/>
              <a:t>OData </a:t>
            </a:r>
            <a:r>
              <a:rPr lang="en-US" dirty="0" smtClean="0"/>
              <a:t>Protocol</a:t>
            </a:r>
          </a:p>
          <a:p>
            <a:pPr>
              <a:lnSpc>
                <a:spcPct val="130000"/>
              </a:lnSpc>
            </a:pPr>
            <a:r>
              <a:rPr lang="en-US" dirty="0"/>
              <a:t>OData Feature </a:t>
            </a:r>
            <a:r>
              <a:rPr lang="en-US" dirty="0" smtClean="0"/>
              <a:t>Areas</a:t>
            </a:r>
          </a:p>
          <a:p>
            <a:pPr>
              <a:lnSpc>
                <a:spcPct val="130000"/>
              </a:lnSpc>
            </a:pPr>
            <a:r>
              <a:rPr lang="en-US" dirty="0"/>
              <a:t>Data Requests </a:t>
            </a:r>
            <a:endParaRPr lang="en-US" dirty="0" smtClean="0"/>
          </a:p>
          <a:p>
            <a:pPr>
              <a:lnSpc>
                <a:spcPct val="130000"/>
              </a:lnSpc>
            </a:pPr>
            <a:r>
              <a:rPr lang="en-US" dirty="0" smtClean="0"/>
              <a:t>URL </a:t>
            </a:r>
            <a:r>
              <a:rPr lang="en-US" dirty="0"/>
              <a:t>query </a:t>
            </a:r>
            <a:r>
              <a:rPr lang="en-US" dirty="0" smtClean="0"/>
              <a:t>conventions</a:t>
            </a:r>
          </a:p>
          <a:p>
            <a:pPr lvl="1">
              <a:lnSpc>
                <a:spcPct val="130000"/>
              </a:lnSpc>
            </a:pPr>
            <a:r>
              <a:rPr lang="en-US" dirty="0"/>
              <a:t>Querying </a:t>
            </a:r>
            <a:r>
              <a:rPr lang="en-US" dirty="0" smtClean="0"/>
              <a:t>Data</a:t>
            </a:r>
          </a:p>
          <a:p>
            <a:pPr lvl="1">
              <a:lnSpc>
                <a:spcPct val="130000"/>
              </a:lnSpc>
            </a:pPr>
            <a:r>
              <a:rPr lang="en-US" dirty="0"/>
              <a:t>Data </a:t>
            </a:r>
            <a:r>
              <a:rPr lang="en-US" dirty="0" smtClean="0"/>
              <a:t>Modification</a:t>
            </a:r>
          </a:p>
          <a:p>
            <a:pPr>
              <a:lnSpc>
                <a:spcPct val="130000"/>
              </a:lnSpc>
            </a:pPr>
            <a:r>
              <a:rPr lang="en-US" dirty="0"/>
              <a:t>Defining an Entity Data Model</a:t>
            </a:r>
            <a:endParaRPr lang="en-US" dirty="0" smtClean="0"/>
          </a:p>
          <a:p>
            <a:pPr>
              <a:lnSpc>
                <a:spcPct val="130000"/>
              </a:lnSpc>
            </a:pPr>
            <a:r>
              <a:rPr lang="en-US" dirty="0"/>
              <a:t>Working with OData in ASP.NET </a:t>
            </a:r>
            <a:r>
              <a:rPr lang="en-US" dirty="0" smtClean="0"/>
              <a:t>Core</a:t>
            </a:r>
          </a:p>
          <a:p>
            <a:pPr>
              <a:lnSpc>
                <a:spcPct val="130000"/>
              </a:lnSpc>
            </a:pPr>
            <a:r>
              <a:rPr lang="en-US" dirty="0" smtClean="0"/>
              <a:t>Demo OData Service</a:t>
            </a:r>
            <a:endParaRPr lang="en-US" dirty="0"/>
          </a:p>
          <a:p>
            <a:endParaRPr lang="en-US" dirty="0" smtClean="0"/>
          </a:p>
          <a:p>
            <a:endParaRPr lang="en-US" dirty="0" smtClean="0"/>
          </a:p>
          <a:p>
            <a:endParaRPr lang="en-US" dirty="0" smtClean="0"/>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a:t>
            </a:r>
            <a:r>
              <a:rPr lang="en-US" dirty="0" smtClean="0"/>
              <a:t>- </a:t>
            </a:r>
            <a:r>
              <a:rPr lang="en-US" dirty="0"/>
              <a:t>$FORMAT</a:t>
            </a:r>
          </a:p>
        </p:txBody>
      </p:sp>
      <p:sp>
        <p:nvSpPr>
          <p:cNvPr id="3" name="Text Placeholder 2"/>
          <p:cNvSpPr>
            <a:spLocks noGrp="1"/>
          </p:cNvSpPr>
          <p:nvPr>
            <p:ph type="body" idx="1"/>
          </p:nvPr>
        </p:nvSpPr>
        <p:spPr/>
        <p:txBody>
          <a:bodyPr/>
          <a:lstStyle/>
          <a:p>
            <a:pPr lvl="0">
              <a:lnSpc>
                <a:spcPct val="130000"/>
              </a:lnSpc>
            </a:pPr>
            <a:r>
              <a:rPr lang="en-US" dirty="0"/>
              <a:t>Specify a particular format</a:t>
            </a:r>
          </a:p>
          <a:p>
            <a:pPr lvl="1">
              <a:lnSpc>
                <a:spcPct val="130000"/>
              </a:lnSpc>
            </a:pPr>
            <a:r>
              <a:rPr lang="en-US" dirty="0"/>
              <a:t>"atom"</a:t>
            </a:r>
          </a:p>
          <a:p>
            <a:pPr lvl="2">
              <a:lnSpc>
                <a:spcPct val="130000"/>
              </a:lnSpc>
              <a:spcBef>
                <a:spcPts val="0"/>
              </a:spcBef>
            </a:pPr>
            <a:r>
              <a:rPr lang="en-US" dirty="0"/>
              <a:t>application/</a:t>
            </a:r>
            <a:r>
              <a:rPr lang="en-US" dirty="0" err="1"/>
              <a:t>atom+xml</a:t>
            </a:r>
            <a:r>
              <a:rPr lang="en-US" dirty="0"/>
              <a:t>, </a:t>
            </a:r>
          </a:p>
          <a:p>
            <a:pPr lvl="2">
              <a:lnSpc>
                <a:spcPct val="130000"/>
              </a:lnSpc>
              <a:spcBef>
                <a:spcPts val="0"/>
              </a:spcBef>
            </a:pPr>
            <a:r>
              <a:rPr lang="en-US" dirty="0"/>
              <a:t>application/</a:t>
            </a:r>
            <a:r>
              <a:rPr lang="en-US" dirty="0" err="1"/>
              <a:t>atomsvc+xml</a:t>
            </a:r>
            <a:r>
              <a:rPr lang="en-US" dirty="0"/>
              <a:t> for service document</a:t>
            </a:r>
          </a:p>
          <a:p>
            <a:pPr lvl="1">
              <a:lnSpc>
                <a:spcPct val="130000"/>
              </a:lnSpc>
            </a:pPr>
            <a:r>
              <a:rPr lang="en-US" dirty="0"/>
              <a:t>"</a:t>
            </a:r>
            <a:r>
              <a:rPr lang="en-US" dirty="0" err="1"/>
              <a:t>json</a:t>
            </a:r>
            <a:r>
              <a:rPr lang="en-US" dirty="0"/>
              <a:t>"</a:t>
            </a:r>
          </a:p>
          <a:p>
            <a:pPr lvl="2">
              <a:lnSpc>
                <a:spcPct val="130000"/>
              </a:lnSpc>
              <a:spcBef>
                <a:spcPts val="0"/>
              </a:spcBef>
            </a:pPr>
            <a:r>
              <a:rPr lang="en-US" dirty="0"/>
              <a:t>application/</a:t>
            </a:r>
            <a:r>
              <a:rPr lang="en-US" dirty="0" err="1"/>
              <a:t>json</a:t>
            </a:r>
            <a:endParaRPr lang="en-US" dirty="0"/>
          </a:p>
          <a:p>
            <a:pPr lvl="1">
              <a:lnSpc>
                <a:spcPct val="130000"/>
              </a:lnSpc>
            </a:pPr>
            <a:r>
              <a:rPr lang="en-US" dirty="0"/>
              <a:t>"xml"</a:t>
            </a:r>
          </a:p>
          <a:p>
            <a:pPr lvl="2">
              <a:lnSpc>
                <a:spcPct val="130000"/>
              </a:lnSpc>
              <a:spcBef>
                <a:spcPts val="0"/>
              </a:spcBef>
            </a:pPr>
            <a:r>
              <a:rPr lang="en-US" dirty="0"/>
              <a:t>application/xml</a:t>
            </a:r>
          </a:p>
          <a:p>
            <a:pPr>
              <a:lnSpc>
                <a:spcPct val="130000"/>
              </a:lnSpc>
            </a:pPr>
            <a:r>
              <a:rPr lang="en-US" dirty="0"/>
              <a:t>Overrides content type specified in headers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1170945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Requests </a:t>
            </a:r>
            <a:r>
              <a:rPr lang="en-US" dirty="0" smtClean="0"/>
              <a:t>- </a:t>
            </a:r>
            <a:r>
              <a:rPr lang="en-US" dirty="0"/>
              <a:t>Server Driven Paging</a:t>
            </a:r>
          </a:p>
        </p:txBody>
      </p:sp>
      <p:sp>
        <p:nvSpPr>
          <p:cNvPr id="3" name="Text Placeholder 2"/>
          <p:cNvSpPr>
            <a:spLocks noGrp="1"/>
          </p:cNvSpPr>
          <p:nvPr>
            <p:ph type="body" idx="1"/>
          </p:nvPr>
        </p:nvSpPr>
        <p:spPr/>
        <p:txBody>
          <a:bodyPr/>
          <a:lstStyle/>
          <a:p>
            <a:pPr>
              <a:lnSpc>
                <a:spcPct val="120000"/>
              </a:lnSpc>
            </a:pPr>
            <a:r>
              <a:rPr lang="en-US" dirty="0"/>
              <a:t>Server controls the maximum number of records to return at a time</a:t>
            </a:r>
          </a:p>
          <a:p>
            <a:pPr>
              <a:lnSpc>
                <a:spcPct val="120000"/>
              </a:lnSpc>
            </a:pPr>
            <a:r>
              <a:rPr lang="en-US" dirty="0"/>
              <a:t>Each "page" of results includes a "next link" for retrieving the next page of results</a:t>
            </a:r>
          </a:p>
          <a:p>
            <a:pPr>
              <a:lnSpc>
                <a:spcPct val="120000"/>
              </a:lnSpc>
            </a:pPr>
            <a:r>
              <a:rPr lang="en-US" dirty="0"/>
              <a:t>Pages can vary in size; some may be blank</a:t>
            </a:r>
          </a:p>
          <a:p>
            <a:pPr lvl="1">
              <a:lnSpc>
                <a:spcPct val="120000"/>
              </a:lnSpc>
            </a:pPr>
            <a:r>
              <a:rPr lang="en-US" dirty="0"/>
              <a:t>i.e., return records as computed or across a federation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3417398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Modification - </a:t>
            </a:r>
            <a:r>
              <a:rPr lang="en-US" dirty="0"/>
              <a:t>Insert</a:t>
            </a:r>
          </a:p>
        </p:txBody>
      </p:sp>
      <p:sp>
        <p:nvSpPr>
          <p:cNvPr id="3" name="Text Placeholder 2"/>
          <p:cNvSpPr>
            <a:spLocks noGrp="1"/>
          </p:cNvSpPr>
          <p:nvPr>
            <p:ph type="body" idx="1"/>
          </p:nvPr>
        </p:nvSpPr>
        <p:spPr/>
        <p:txBody>
          <a:bodyPr/>
          <a:lstStyle/>
          <a:p>
            <a:pPr lvl="0">
              <a:lnSpc>
                <a:spcPct val="150000"/>
              </a:lnSpc>
            </a:pPr>
            <a:r>
              <a:rPr lang="en-US" dirty="0"/>
              <a:t>POST entity to the </a:t>
            </a:r>
            <a:r>
              <a:rPr lang="en-US" dirty="0" err="1"/>
              <a:t>EntitySet</a:t>
            </a:r>
            <a:r>
              <a:rPr lang="en-US" dirty="0"/>
              <a:t> collection</a:t>
            </a:r>
          </a:p>
          <a:p>
            <a:pPr lvl="1">
              <a:lnSpc>
                <a:spcPct val="150000"/>
              </a:lnSpc>
            </a:pPr>
            <a:r>
              <a:rPr lang="en-US" dirty="0"/>
              <a:t>Returns inserted entity</a:t>
            </a:r>
          </a:p>
          <a:p>
            <a:pPr lvl="1">
              <a:lnSpc>
                <a:spcPct val="150000"/>
              </a:lnSpc>
            </a:pPr>
            <a:r>
              <a:rPr lang="en-US" dirty="0"/>
              <a:t>Use PREFER header to request no content returned</a:t>
            </a:r>
          </a:p>
          <a:p>
            <a:pPr lvl="0">
              <a:lnSpc>
                <a:spcPct val="150000"/>
              </a:lnSpc>
            </a:pPr>
            <a:r>
              <a:rPr lang="en-US" dirty="0"/>
              <a:t>Media Resources have special rules according to </a:t>
            </a:r>
            <a:r>
              <a:rPr lang="en-US" dirty="0" err="1"/>
              <a:t>AtomPub</a:t>
            </a:r>
            <a:r>
              <a:rPr lang="en-US" dirty="0"/>
              <a:t>:</a:t>
            </a:r>
          </a:p>
          <a:p>
            <a:pPr lvl="1">
              <a:lnSpc>
                <a:spcPct val="150000"/>
              </a:lnSpc>
            </a:pPr>
            <a:r>
              <a:rPr lang="en-US" dirty="0"/>
              <a:t>POST media resource to the collection</a:t>
            </a:r>
          </a:p>
          <a:p>
            <a:pPr lvl="1">
              <a:lnSpc>
                <a:spcPct val="150000"/>
              </a:lnSpc>
            </a:pPr>
            <a:r>
              <a:rPr lang="en-US" dirty="0"/>
              <a:t>Returns Media Link Entry</a:t>
            </a:r>
          </a:p>
          <a:p>
            <a:pPr lvl="1">
              <a:lnSpc>
                <a:spcPct val="150000"/>
              </a:lnSpc>
            </a:pPr>
            <a:r>
              <a:rPr lang="en-US" dirty="0"/>
              <a:t>Update the Media Link Entry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56917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Modification - </a:t>
            </a:r>
            <a:r>
              <a:rPr lang="en-US" dirty="0"/>
              <a:t>Update</a:t>
            </a:r>
          </a:p>
        </p:txBody>
      </p:sp>
      <p:sp>
        <p:nvSpPr>
          <p:cNvPr id="3" name="Text Placeholder 2"/>
          <p:cNvSpPr>
            <a:spLocks noGrp="1"/>
          </p:cNvSpPr>
          <p:nvPr>
            <p:ph type="body" idx="1"/>
          </p:nvPr>
        </p:nvSpPr>
        <p:spPr/>
        <p:txBody>
          <a:bodyPr/>
          <a:lstStyle/>
          <a:p>
            <a:pPr lvl="0">
              <a:lnSpc>
                <a:spcPct val="150000"/>
              </a:lnSpc>
            </a:pPr>
            <a:r>
              <a:rPr lang="en-US" dirty="0"/>
              <a:t>PUT to the edit-link to replace</a:t>
            </a:r>
          </a:p>
          <a:p>
            <a:pPr lvl="1">
              <a:lnSpc>
                <a:spcPct val="150000"/>
              </a:lnSpc>
            </a:pPr>
            <a:r>
              <a:rPr lang="en-US" dirty="0"/>
              <a:t>Unspecified values are set to null or default</a:t>
            </a:r>
          </a:p>
          <a:p>
            <a:pPr lvl="0">
              <a:lnSpc>
                <a:spcPct val="150000"/>
              </a:lnSpc>
            </a:pPr>
            <a:r>
              <a:rPr lang="en-US" dirty="0"/>
              <a:t>PATCH to the edit-link to affect only specified values</a:t>
            </a:r>
          </a:p>
          <a:p>
            <a:pPr lvl="1">
              <a:lnSpc>
                <a:spcPct val="150000"/>
              </a:lnSpc>
            </a:pPr>
            <a:r>
              <a:rPr lang="en-US" dirty="0"/>
              <a:t>Unspecified values are left unchanged</a:t>
            </a:r>
          </a:p>
          <a:p>
            <a:pPr marL="243797" lvl="1">
              <a:lnSpc>
                <a:spcPct val="150000"/>
              </a:lnSpc>
            </a:pPr>
            <a:r>
              <a:rPr lang="en-US" sz="2700" dirty="0"/>
              <a:t>Use PREFER header to request content returned</a:t>
            </a:r>
          </a:p>
          <a:p>
            <a:pPr>
              <a:lnSpc>
                <a:spcPct val="150000"/>
              </a:lnSpc>
            </a:pPr>
            <a:r>
              <a:rPr lang="en-US" dirty="0"/>
              <a:t>Use entity </a:t>
            </a:r>
            <a:r>
              <a:rPr lang="en-US" dirty="0" err="1"/>
              <a:t>etag</a:t>
            </a:r>
            <a:r>
              <a:rPr lang="en-US" dirty="0"/>
              <a:t> in if-match for concurrency control</a:t>
            </a:r>
          </a:p>
          <a:p>
            <a:pPr lvl="1">
              <a:lnSpc>
                <a:spcPct val="150000"/>
              </a:lnSpc>
            </a:pPr>
            <a:r>
              <a:rPr lang="en-US" dirty="0"/>
              <a:t>Obtained from header or payload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4242167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Modification - </a:t>
            </a:r>
            <a:r>
              <a:rPr lang="en-US" dirty="0"/>
              <a:t>Delete</a:t>
            </a:r>
          </a:p>
        </p:txBody>
      </p:sp>
      <p:sp>
        <p:nvSpPr>
          <p:cNvPr id="3" name="Text Placeholder 2"/>
          <p:cNvSpPr>
            <a:spLocks noGrp="1"/>
          </p:cNvSpPr>
          <p:nvPr>
            <p:ph type="body" idx="1"/>
          </p:nvPr>
        </p:nvSpPr>
        <p:spPr/>
        <p:txBody>
          <a:bodyPr/>
          <a:lstStyle/>
          <a:p>
            <a:pPr lvl="0">
              <a:lnSpc>
                <a:spcPct val="150000"/>
              </a:lnSpc>
            </a:pPr>
            <a:r>
              <a:rPr lang="en-US" dirty="0"/>
              <a:t>DELETE to the edit-link to delete</a:t>
            </a:r>
          </a:p>
          <a:p>
            <a:pPr>
              <a:lnSpc>
                <a:spcPct val="150000"/>
              </a:lnSpc>
            </a:pPr>
            <a:r>
              <a:rPr lang="en-US" dirty="0"/>
              <a:t>Use entity </a:t>
            </a:r>
            <a:r>
              <a:rPr lang="en-US" dirty="0" err="1"/>
              <a:t>etag</a:t>
            </a:r>
            <a:r>
              <a:rPr lang="en-US" dirty="0"/>
              <a:t> in if-match for concurrency control</a:t>
            </a:r>
          </a:p>
          <a:p>
            <a:pPr lvl="1">
              <a:lnSpc>
                <a:spcPct val="150000"/>
              </a:lnSpc>
            </a:pPr>
            <a:r>
              <a:rPr lang="en-US" dirty="0"/>
              <a:t>Obtained from header or payload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spTree>
    <p:extLst>
      <p:ext uri="{BB962C8B-B14F-4D97-AF65-F5344CB8AC3E}">
        <p14:creationId xmlns:p14="http://schemas.microsoft.com/office/powerpoint/2010/main" val="993361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Modification - </a:t>
            </a:r>
            <a:r>
              <a:rPr lang="en-US" dirty="0"/>
              <a:t>Batch Requests</a:t>
            </a:r>
          </a:p>
        </p:txBody>
      </p:sp>
      <p:sp>
        <p:nvSpPr>
          <p:cNvPr id="3" name="Text Placeholder 2"/>
          <p:cNvSpPr>
            <a:spLocks noGrp="1"/>
          </p:cNvSpPr>
          <p:nvPr>
            <p:ph type="body" idx="1"/>
          </p:nvPr>
        </p:nvSpPr>
        <p:spPr/>
        <p:txBody>
          <a:bodyPr/>
          <a:lstStyle/>
          <a:p>
            <a:pPr>
              <a:lnSpc>
                <a:spcPct val="150000"/>
              </a:lnSpc>
            </a:pPr>
            <a:r>
              <a:rPr lang="en-US" dirty="0"/>
              <a:t>"Batch" multiple statements in a single multi-part mime request</a:t>
            </a:r>
          </a:p>
          <a:p>
            <a:pPr>
              <a:lnSpc>
                <a:spcPct val="150000"/>
              </a:lnSpc>
            </a:pPr>
            <a:r>
              <a:rPr lang="en-US" dirty="0"/>
              <a:t>Results for each statement returned in a multi-part mime response</a:t>
            </a:r>
          </a:p>
          <a:p>
            <a:pPr>
              <a:lnSpc>
                <a:spcPct val="150000"/>
              </a:lnSpc>
            </a:pPr>
            <a:r>
              <a:rPr lang="en-US" dirty="0"/>
              <a:t>Multiple Data Modification statements may be grouped in a single "</a:t>
            </a:r>
            <a:r>
              <a:rPr lang="en-US" dirty="0" err="1"/>
              <a:t>ChangeSet</a:t>
            </a:r>
            <a:r>
              <a:rPr lang="en-US" dirty="0"/>
              <a:t>"</a:t>
            </a:r>
          </a:p>
          <a:p>
            <a:pPr lvl="1">
              <a:lnSpc>
                <a:spcPct val="150000"/>
              </a:lnSpc>
            </a:pPr>
            <a:r>
              <a:rPr lang="en-US" dirty="0" err="1"/>
              <a:t>ChangeSets</a:t>
            </a:r>
            <a:r>
              <a:rPr lang="en-US" dirty="0"/>
              <a:t> are atomic</a:t>
            </a:r>
          </a:p>
          <a:p>
            <a:pPr lvl="1">
              <a:lnSpc>
                <a:spcPct val="150000"/>
              </a:lnSpc>
            </a:pPr>
            <a:r>
              <a:rPr lang="en-US" dirty="0"/>
              <a:t>Reference the results of other statements in the </a:t>
            </a:r>
            <a:r>
              <a:rPr lang="en-US" dirty="0" err="1" smtClean="0"/>
              <a:t>changeset</a:t>
            </a:r>
            <a:r>
              <a:rPr lang="en-US" dirty="0" smtClean="0"/>
              <a:t>. i.e</a:t>
            </a:r>
            <a:r>
              <a:rPr lang="en-US" dirty="0"/>
              <a:t>., add a child to an added parent</a:t>
            </a:r>
          </a:p>
          <a:p>
            <a:pPr lvl="1">
              <a:lnSpc>
                <a:spcPct val="150000"/>
              </a:lnSpc>
            </a:pPr>
            <a:r>
              <a:rPr lang="en-US" dirty="0"/>
              <a:t>May have multiple </a:t>
            </a:r>
            <a:r>
              <a:rPr lang="en-US" dirty="0" err="1"/>
              <a:t>ChangeSets</a:t>
            </a:r>
            <a:r>
              <a:rPr lang="en-US" dirty="0"/>
              <a:t> per Batch</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3343201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- 1 </a:t>
            </a:r>
            <a:endParaRPr lang="en-US" dirty="0"/>
          </a:p>
        </p:txBody>
      </p:sp>
      <p:sp>
        <p:nvSpPr>
          <p:cNvPr id="3" name="Text Placeholder 2"/>
          <p:cNvSpPr>
            <a:spLocks noGrp="1"/>
          </p:cNvSpPr>
          <p:nvPr>
            <p:ph type="body" idx="1"/>
          </p:nvPr>
        </p:nvSpPr>
        <p:spPr/>
        <p:txBody>
          <a:bodyPr>
            <a:normAutofit/>
          </a:bodyPr>
          <a:lstStyle/>
          <a:p>
            <a:pPr>
              <a:lnSpc>
                <a:spcPct val="130000"/>
              </a:lnSpc>
            </a:pPr>
            <a:r>
              <a:rPr lang="en-US" dirty="0"/>
              <a:t>Requesting Relationship </a:t>
            </a:r>
            <a:r>
              <a:rPr lang="en-US" dirty="0" smtClean="0"/>
              <a:t>Links</a:t>
            </a:r>
          </a:p>
          <a:p>
            <a:pPr lvl="1">
              <a:lnSpc>
                <a:spcPct val="130000"/>
              </a:lnSpc>
            </a:pPr>
            <a:r>
              <a:rPr lang="en-US" dirty="0"/>
              <a:t>Use $links to request the relationship links for a particular navigation property</a:t>
            </a:r>
          </a:p>
          <a:p>
            <a:pPr lvl="1">
              <a:lnSpc>
                <a:spcPct val="130000"/>
              </a:lnSpc>
            </a:pPr>
            <a:r>
              <a:rPr lang="en-US" dirty="0"/>
              <a:t>Results are returned as an array of </a:t>
            </a:r>
            <a:r>
              <a:rPr lang="en-US" dirty="0" smtClean="0"/>
              <a:t>URIs - </a:t>
            </a:r>
            <a:r>
              <a:rPr lang="en-US" dirty="0" smtClean="0">
                <a:hlinkClick r:id="rId2"/>
              </a:rPr>
              <a:t>GET </a:t>
            </a:r>
            <a:r>
              <a:rPr lang="en-US" dirty="0">
                <a:hlinkClick r:id="rId2"/>
              </a:rPr>
              <a:t>/v2/Catalog/Titles/Genres('Adventures')/$links/Titles HTTP/1.1</a:t>
            </a:r>
            <a:endParaRPr lang="en-US" dirty="0"/>
          </a:p>
          <a:p>
            <a:pPr>
              <a:lnSpc>
                <a:spcPct val="130000"/>
              </a:lnSpc>
            </a:pPr>
            <a:r>
              <a:rPr lang="en-US" dirty="0"/>
              <a:t>Creating </a:t>
            </a:r>
            <a:r>
              <a:rPr lang="en-US" dirty="0" smtClean="0"/>
              <a:t>Links to New Entities</a:t>
            </a:r>
          </a:p>
          <a:p>
            <a:pPr lvl="1">
              <a:lnSpc>
                <a:spcPct val="130000"/>
              </a:lnSpc>
            </a:pPr>
            <a:r>
              <a:rPr lang="en-US" dirty="0"/>
              <a:t>Create a new Entity with a new related entity by </a:t>
            </a:r>
            <a:r>
              <a:rPr lang="en-US" dirty="0" err="1"/>
              <a:t>POSTing</a:t>
            </a:r>
            <a:r>
              <a:rPr lang="en-US" dirty="0"/>
              <a:t> the entity with the related entity as inline content ("Deep Inserts")</a:t>
            </a:r>
          </a:p>
          <a:p>
            <a:pPr lvl="1">
              <a:lnSpc>
                <a:spcPct val="130000"/>
              </a:lnSpc>
            </a:pPr>
            <a:r>
              <a:rPr lang="en-US" dirty="0"/>
              <a:t>Create a new entity related to an existing entity by </a:t>
            </a:r>
            <a:r>
              <a:rPr lang="en-US" dirty="0" err="1"/>
              <a:t>POSTing</a:t>
            </a:r>
            <a:r>
              <a:rPr lang="en-US" dirty="0"/>
              <a:t> to the relationship collection of the existing </a:t>
            </a:r>
            <a:r>
              <a:rPr lang="en-US" dirty="0" smtClean="0"/>
              <a:t>entity - </a:t>
            </a:r>
            <a:r>
              <a:rPr lang="en-US" u="sng" dirty="0" smtClean="0">
                <a:solidFill>
                  <a:srgbClr val="0070C0"/>
                </a:solidFill>
              </a:rPr>
              <a:t>POST </a:t>
            </a:r>
            <a:r>
              <a:rPr lang="en-US" u="sng" dirty="0">
                <a:solidFill>
                  <a:srgbClr val="0070C0"/>
                </a:solidFill>
              </a:rPr>
              <a:t>/v2/Catalog/Titles/Genres('Adventures')/$links/Titles </a:t>
            </a:r>
            <a:r>
              <a:rPr lang="en-US" u="sng" dirty="0" smtClean="0">
                <a:solidFill>
                  <a:srgbClr val="0070C0"/>
                </a:solidFill>
              </a:rPr>
              <a:t>HTTP/1.1&lt;entry&gt;…&lt;/entry&gt;</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3348985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- 2</a:t>
            </a:r>
            <a:endParaRPr lang="en-US" dirty="0"/>
          </a:p>
        </p:txBody>
      </p:sp>
      <p:sp>
        <p:nvSpPr>
          <p:cNvPr id="3" name="Text Placeholder 2"/>
          <p:cNvSpPr>
            <a:spLocks noGrp="1"/>
          </p:cNvSpPr>
          <p:nvPr>
            <p:ph type="body" idx="1"/>
          </p:nvPr>
        </p:nvSpPr>
        <p:spPr/>
        <p:txBody>
          <a:bodyPr>
            <a:normAutofit/>
          </a:bodyPr>
          <a:lstStyle/>
          <a:p>
            <a:r>
              <a:rPr lang="en-US" dirty="0" smtClean="0"/>
              <a:t>Creating </a:t>
            </a:r>
            <a:r>
              <a:rPr lang="en-US" dirty="0"/>
              <a:t>Links to Existing </a:t>
            </a:r>
            <a:r>
              <a:rPr lang="en-US" dirty="0" smtClean="0"/>
              <a:t>Entities</a:t>
            </a:r>
          </a:p>
          <a:p>
            <a:pPr lvl="1">
              <a:lnSpc>
                <a:spcPct val="150000"/>
              </a:lnSpc>
            </a:pPr>
            <a:r>
              <a:rPr lang="en-US" dirty="0"/>
              <a:t>Create a relationship between two existing entities by </a:t>
            </a:r>
            <a:r>
              <a:rPr lang="en-US" dirty="0" err="1"/>
              <a:t>POSTing</a:t>
            </a:r>
            <a:r>
              <a:rPr lang="en-US" dirty="0"/>
              <a:t> the URL of the one entity to the appropriate $links collection of the other </a:t>
            </a:r>
            <a:r>
              <a:rPr lang="en-US" dirty="0" smtClean="0"/>
              <a:t>entity</a:t>
            </a:r>
          </a:p>
          <a:p>
            <a:pPr lvl="1">
              <a:lnSpc>
                <a:spcPct val="150000"/>
              </a:lnSpc>
            </a:pPr>
            <a:r>
              <a:rPr lang="en-US" u="sng" dirty="0" smtClean="0">
                <a:solidFill>
                  <a:srgbClr val="0070C0"/>
                </a:solidFill>
              </a:rPr>
              <a:t>POST </a:t>
            </a:r>
            <a:r>
              <a:rPr lang="en-US" u="sng" dirty="0">
                <a:solidFill>
                  <a:srgbClr val="0070C0"/>
                </a:solidFill>
              </a:rPr>
              <a:t>/v2/Catalog/Titles/Genres('Adventures')/$links/Titles HTTP/1.1</a:t>
            </a:r>
          </a:p>
          <a:p>
            <a:pPr marL="304747" lvl="2" indent="0">
              <a:lnSpc>
                <a:spcPct val="150000"/>
              </a:lnSpc>
              <a:spcBef>
                <a:spcPts val="0"/>
              </a:spcBef>
              <a:buNone/>
            </a:pPr>
            <a:r>
              <a:rPr lang="en-US" dirty="0">
                <a:solidFill>
                  <a:srgbClr val="0070C0"/>
                </a:solidFill>
              </a:rPr>
              <a:t>    </a:t>
            </a:r>
            <a:r>
              <a:rPr lang="en-US" u="sng" dirty="0">
                <a:solidFill>
                  <a:srgbClr val="0070C0"/>
                </a:solidFill>
              </a:rPr>
              <a:t>&lt;</a:t>
            </a:r>
            <a:r>
              <a:rPr lang="en-US" u="sng" dirty="0" err="1">
                <a:solidFill>
                  <a:srgbClr val="0070C0"/>
                </a:solidFill>
              </a:rPr>
              <a:t>uri</a:t>
            </a:r>
            <a:r>
              <a:rPr lang="en-US" u="sng" dirty="0">
                <a:solidFill>
                  <a:srgbClr val="0070C0"/>
                </a:solidFill>
              </a:rPr>
              <a:t>&gt;http://odata.netflix.com/v2/Catalog/Titles('13kbf')&lt;/uri</a:t>
            </a:r>
            <a:r>
              <a:rPr lang="en-US" dirty="0" smtClean="0">
                <a:solidFill>
                  <a:srgbClr val="0070C0"/>
                </a:solidFill>
              </a:rPr>
              <a:t>&gt;</a:t>
            </a:r>
            <a:endParaRPr lang="en-US" dirty="0">
              <a:solidFill>
                <a:srgbClr val="0070C0"/>
              </a:solidFill>
            </a:endParaRP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921276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OData in ASP.NET </a:t>
            </a:r>
            <a:r>
              <a:rPr lang="en-US" dirty="0" smtClean="0"/>
              <a:t>Core</a:t>
            </a:r>
            <a:endParaRPr lang="en-US" dirty="0"/>
          </a:p>
        </p:txBody>
      </p:sp>
      <p:sp>
        <p:nvSpPr>
          <p:cNvPr id="3" name="Text Placeholder 2"/>
          <p:cNvSpPr>
            <a:spLocks noGrp="1"/>
          </p:cNvSpPr>
          <p:nvPr>
            <p:ph type="body" idx="1"/>
          </p:nvPr>
        </p:nvSpPr>
        <p:spPr>
          <a:xfrm>
            <a:off x="0" y="1328286"/>
            <a:ext cx="7057748" cy="5113603"/>
          </a:xfrm>
        </p:spPr>
        <p:txBody>
          <a:bodyPr/>
          <a:lstStyle/>
          <a:p>
            <a:r>
              <a:rPr lang="en-US" dirty="0" smtClean="0"/>
              <a:t>Prerequisites for working with OData </a:t>
            </a:r>
            <a:r>
              <a:rPr lang="en-US" dirty="0"/>
              <a:t>- Adding the </a:t>
            </a:r>
            <a:r>
              <a:rPr lang="en-US" dirty="0" err="1" smtClean="0"/>
              <a:t>NuGet</a:t>
            </a:r>
            <a:r>
              <a:rPr lang="en-US" dirty="0" smtClean="0"/>
              <a:t> Packages. The package named </a:t>
            </a:r>
            <a:r>
              <a:rPr lang="en-US" dirty="0" err="1"/>
              <a:t>Microsoft.AspNetCore.OData</a:t>
            </a:r>
            <a:r>
              <a:rPr lang="en-US" dirty="0"/>
              <a:t>. </a:t>
            </a:r>
            <a:endParaRPr lang="en-US" dirty="0" smtClean="0"/>
          </a:p>
          <a:p>
            <a:r>
              <a:rPr lang="en-US" dirty="0" smtClean="0"/>
              <a:t>This package is supported </a:t>
            </a:r>
            <a:r>
              <a:rPr lang="en-US" dirty="0"/>
              <a:t>for .NET Core and for .NET 5. </a:t>
            </a:r>
            <a:r>
              <a:rPr lang="en-US" dirty="0" smtClean="0"/>
              <a:t>Version </a:t>
            </a:r>
            <a:r>
              <a:rPr lang="en-US" dirty="0"/>
              <a:t>7.x of the package is for .NET Core, version 8.x is for .NET 5. </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0040" t="4858" b="1445"/>
          <a:stretch/>
        </p:blipFill>
        <p:spPr>
          <a:xfrm>
            <a:off x="7175376" y="1328286"/>
            <a:ext cx="4898995" cy="5104303"/>
          </a:xfrm>
          <a:prstGeom prst="rect">
            <a:avLst/>
          </a:prstGeom>
        </p:spPr>
      </p:pic>
    </p:spTree>
    <p:extLst>
      <p:ext uri="{BB962C8B-B14F-4D97-AF65-F5344CB8AC3E}">
        <p14:creationId xmlns:p14="http://schemas.microsoft.com/office/powerpoint/2010/main" val="3440910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Entity Data Model</a:t>
            </a:r>
          </a:p>
        </p:txBody>
      </p:sp>
      <p:sp>
        <p:nvSpPr>
          <p:cNvPr id="3" name="Text Placeholder 2"/>
          <p:cNvSpPr>
            <a:spLocks noGrp="1"/>
          </p:cNvSpPr>
          <p:nvPr>
            <p:ph type="body" idx="1"/>
          </p:nvPr>
        </p:nvSpPr>
        <p:spPr/>
        <p:txBody>
          <a:bodyPr>
            <a:normAutofit/>
          </a:bodyPr>
          <a:lstStyle/>
          <a:p>
            <a:r>
              <a:rPr lang="en-US" dirty="0" smtClean="0"/>
              <a:t>The </a:t>
            </a:r>
            <a:r>
              <a:rPr lang="en-US" dirty="0"/>
              <a:t>Entity Data Model, or EDM, is the abstract data model that is used to describe the data exposed by an OData service.   </a:t>
            </a:r>
            <a:r>
              <a:rPr lang="en-US" dirty="0" smtClean="0"/>
              <a:t>This is the </a:t>
            </a:r>
            <a:r>
              <a:rPr lang="en-US" dirty="0"/>
              <a:t>"heart" of your OData services.</a:t>
            </a:r>
          </a:p>
          <a:p>
            <a:r>
              <a:rPr lang="en-US" dirty="0"/>
              <a:t>If you've worked with Entity Framework Core, this concept will sound familiar - the EDM is not at all exclusive to OData, EF Core works on something likewise.  It was introduced as a set of concepts that describe the structure of data, regardless of its stored form.  </a:t>
            </a:r>
            <a:endParaRPr lang="en-US" dirty="0" smtClean="0"/>
          </a:p>
          <a:p>
            <a:r>
              <a:rPr lang="en-US" dirty="0" smtClean="0"/>
              <a:t>The </a:t>
            </a:r>
            <a:r>
              <a:rPr lang="en-US" dirty="0"/>
              <a:t>EDM makes the stored form of data irrelevant to application design and development. </a:t>
            </a:r>
            <a:r>
              <a:rPr lang="en-US" smtClean="0"/>
              <a:t>Because </a:t>
            </a:r>
            <a:r>
              <a:rPr lang="en-US" dirty="0"/>
              <a:t>entities and relationships describe the structure of data as it is used in an application (not its stored form), they can evolve as an application </a:t>
            </a:r>
            <a:r>
              <a:rPr lang="en-US"/>
              <a:t>evolves</a:t>
            </a:r>
            <a:r>
              <a:rPr lang="en-US"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189018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OData Introduction - 1</a:t>
            </a:r>
            <a:endParaRPr lang="en-US" dirty="0"/>
          </a:p>
        </p:txBody>
      </p:sp>
      <p:sp>
        <p:nvSpPr>
          <p:cNvPr id="3" name="Text Placeholder 2"/>
          <p:cNvSpPr>
            <a:spLocks noGrp="1"/>
          </p:cNvSpPr>
          <p:nvPr>
            <p:ph type="body" idx="1"/>
          </p:nvPr>
        </p:nvSpPr>
        <p:spPr/>
        <p:txBody>
          <a:bodyPr/>
          <a:lstStyle/>
          <a:p>
            <a:r>
              <a:rPr lang="en-US" dirty="0"/>
              <a:t>OData (Open Data Protocol) is an ISO/IEC approved, OASIS standard that defines a set of best practices for building and consuming REST APIs. </a:t>
            </a:r>
            <a:endParaRPr lang="en-US" dirty="0" smtClean="0"/>
          </a:p>
          <a:p>
            <a:r>
              <a:rPr lang="en-US" dirty="0" smtClean="0"/>
              <a:t>It </a:t>
            </a:r>
            <a:r>
              <a:rPr lang="en-US" dirty="0"/>
              <a:t>enables creation of REST-based services which allow resources identified using Uniform Resource Locators (URLs) and defined in a data model, to be published and edited by Web clients using simple HTTP messages.</a:t>
            </a:r>
          </a:p>
          <a:p>
            <a:r>
              <a:rPr lang="en-US" dirty="0"/>
              <a:t>OData helps applications to focus on business logic without worrying about the various API approaches to define request and response headers, status codes, HTTP methods, URL conventions, media types, payload formats, query options, etc. </a:t>
            </a:r>
            <a:endParaRPr lang="en-US" dirty="0" smtClean="0"/>
          </a:p>
          <a:p>
            <a:r>
              <a:rPr lang="en-US" dirty="0" smtClean="0"/>
              <a:t>It </a:t>
            </a:r>
            <a:r>
              <a:rPr lang="en-US" dirty="0"/>
              <a:t>provides guidance for tracking changes, defining functions/actions for reusable procedures, and sending asynchronous/batch requests.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4136380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
        <p:nvSpPr>
          <p:cNvPr id="6" name="Google Shape;91;p1"/>
          <p:cNvSpPr txBox="1">
            <a:spLocks/>
          </p:cNvSpPr>
          <p:nvPr/>
        </p:nvSpPr>
        <p:spPr>
          <a:xfrm>
            <a:off x="1753487" y="2294010"/>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OData in ASP.NET Core Web API Demo 1</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36040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 OData Simple Query</a:t>
            </a:r>
            <a:endParaRPr lang="en-US" dirty="0"/>
          </a:p>
        </p:txBody>
      </p:sp>
      <p:pic>
        <p:nvPicPr>
          <p:cNvPr id="8" name="Picture 7"/>
          <p:cNvPicPr>
            <a:picLocks noChangeAspect="1"/>
          </p:cNvPicPr>
          <p:nvPr/>
        </p:nvPicPr>
        <p:blipFill>
          <a:blip r:embed="rId2"/>
          <a:stretch>
            <a:fillRect/>
          </a:stretch>
        </p:blipFill>
        <p:spPr>
          <a:xfrm>
            <a:off x="-33435" y="4986862"/>
            <a:ext cx="7820025" cy="1676400"/>
          </a:xfrm>
          <a:prstGeom prst="rect">
            <a:avLst/>
          </a:prstGeom>
        </p:spPr>
      </p:pic>
      <p:sp>
        <p:nvSpPr>
          <p:cNvPr id="3" name="Text Placeholder 2"/>
          <p:cNvSpPr>
            <a:spLocks noGrp="1"/>
          </p:cNvSpPr>
          <p:nvPr>
            <p:ph type="body" idx="1"/>
          </p:nvPr>
        </p:nvSpPr>
        <p:spPr/>
        <p:txBody>
          <a:bodyPr/>
          <a:lstStyle/>
          <a:p>
            <a:pPr marL="3175" indent="0">
              <a:buNone/>
            </a:pPr>
            <a:r>
              <a:rPr lang="en-US" dirty="0" smtClean="0"/>
              <a:t>Demo OData query features</a:t>
            </a:r>
          </a:p>
          <a:p>
            <a:r>
              <a:rPr lang="en-US" dirty="0" smtClean="0"/>
              <a:t>$</a:t>
            </a:r>
            <a:r>
              <a:rPr lang="en-US" dirty="0"/>
              <a:t>select</a:t>
            </a:r>
          </a:p>
          <a:p>
            <a:r>
              <a:rPr lang="en-US" dirty="0"/>
              <a:t>$</a:t>
            </a:r>
            <a:r>
              <a:rPr lang="en-US" dirty="0" err="1"/>
              <a:t>orderBy</a:t>
            </a:r>
            <a:endParaRPr lang="en-US" dirty="0"/>
          </a:p>
          <a:p>
            <a:r>
              <a:rPr lang="en-US" dirty="0"/>
              <a:t>$filter</a:t>
            </a:r>
          </a:p>
          <a:p>
            <a:r>
              <a:rPr lang="en-US" dirty="0"/>
              <a:t>$skip</a:t>
            </a:r>
          </a:p>
          <a:p>
            <a:r>
              <a:rPr lang="en-US" dirty="0"/>
              <a:t>$count</a:t>
            </a:r>
          </a:p>
          <a:p>
            <a:r>
              <a:rPr lang="en-US" dirty="0"/>
              <a:t>$expand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7" name="Picture 6"/>
          <p:cNvPicPr>
            <a:picLocks noChangeAspect="1"/>
          </p:cNvPicPr>
          <p:nvPr/>
        </p:nvPicPr>
        <p:blipFill>
          <a:blip r:embed="rId3"/>
          <a:stretch>
            <a:fillRect/>
          </a:stretch>
        </p:blipFill>
        <p:spPr>
          <a:xfrm>
            <a:off x="2123881" y="1852487"/>
            <a:ext cx="5534025" cy="2962275"/>
          </a:xfrm>
          <a:prstGeom prst="rect">
            <a:avLst/>
          </a:prstGeom>
        </p:spPr>
      </p:pic>
      <p:pic>
        <p:nvPicPr>
          <p:cNvPr id="9" name="Picture 8"/>
          <p:cNvPicPr>
            <a:picLocks noChangeAspect="1"/>
          </p:cNvPicPr>
          <p:nvPr/>
        </p:nvPicPr>
        <p:blipFill>
          <a:blip r:embed="rId4"/>
          <a:stretch>
            <a:fillRect/>
          </a:stretch>
        </p:blipFill>
        <p:spPr>
          <a:xfrm>
            <a:off x="7915275" y="1093601"/>
            <a:ext cx="4276725" cy="4381500"/>
          </a:xfrm>
          <a:prstGeom prst="rect">
            <a:avLst/>
          </a:prstGeom>
        </p:spPr>
      </p:pic>
    </p:spTree>
    <p:extLst>
      <p:ext uri="{BB962C8B-B14F-4D97-AF65-F5344CB8AC3E}">
        <p14:creationId xmlns:p14="http://schemas.microsoft.com/office/powerpoint/2010/main" val="2578104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and Install </a:t>
            </a:r>
            <a:r>
              <a:rPr lang="en-US" dirty="0" err="1" smtClean="0"/>
              <a:t>NuGet</a:t>
            </a:r>
            <a:r>
              <a:rPr lang="en-US" dirty="0" smtClean="0"/>
              <a:t> packages</a:t>
            </a:r>
            <a:endParaRPr lang="en-US" dirty="0"/>
          </a:p>
        </p:txBody>
      </p:sp>
      <p:sp>
        <p:nvSpPr>
          <p:cNvPr id="3" name="Text Placeholder 2"/>
          <p:cNvSpPr>
            <a:spLocks noGrp="1"/>
          </p:cNvSpPr>
          <p:nvPr>
            <p:ph type="body" idx="1"/>
          </p:nvPr>
        </p:nvSpPr>
        <p:spPr>
          <a:xfrm>
            <a:off x="0" y="1328286"/>
            <a:ext cx="10962290" cy="5113603"/>
          </a:xfrm>
        </p:spPr>
        <p:txBody>
          <a:bodyPr/>
          <a:lstStyle/>
          <a:p>
            <a:r>
              <a:rPr lang="en-US" dirty="0"/>
              <a:t>Install-Package </a:t>
            </a:r>
            <a:r>
              <a:rPr lang="en-US" dirty="0" err="1"/>
              <a:t>Microsoft.EntityFrameworkCore</a:t>
            </a:r>
            <a:r>
              <a:rPr lang="en-US" dirty="0"/>
              <a:t> -Version </a:t>
            </a:r>
            <a:r>
              <a:rPr lang="en-US" dirty="0" smtClean="0"/>
              <a:t>5.0.12</a:t>
            </a:r>
          </a:p>
          <a:p>
            <a:r>
              <a:rPr lang="en-US" dirty="0" smtClean="0"/>
              <a:t>Install-Package </a:t>
            </a:r>
            <a:r>
              <a:rPr lang="en-US" dirty="0" err="1"/>
              <a:t>Microsoft.EntityFrameworkCore.SqlServer</a:t>
            </a:r>
            <a:r>
              <a:rPr lang="en-US" dirty="0"/>
              <a:t> -Version </a:t>
            </a:r>
            <a:r>
              <a:rPr lang="en-US" dirty="0" smtClean="0"/>
              <a:t>5.0.12</a:t>
            </a:r>
          </a:p>
          <a:p>
            <a:r>
              <a:rPr lang="en-US" dirty="0"/>
              <a:t>Install-Package </a:t>
            </a:r>
            <a:r>
              <a:rPr lang="en-US" dirty="0" err="1"/>
              <a:t>Microsoft.AspNetCore.OData</a:t>
            </a:r>
            <a:r>
              <a:rPr lang="en-US" dirty="0"/>
              <a:t> -Version </a:t>
            </a:r>
            <a:r>
              <a:rPr lang="en-US" dirty="0" smtClean="0"/>
              <a:t>8.0.0</a:t>
            </a:r>
          </a:p>
          <a:p>
            <a:endParaRPr lang="en-US" dirty="0"/>
          </a:p>
          <a:p>
            <a:pPr marL="3175" indent="0">
              <a:buNone/>
            </a:pPr>
            <a:r>
              <a:rPr lang="en-US" dirty="0" smtClean="0"/>
              <a:t>Or using </a:t>
            </a:r>
            <a:r>
              <a:rPr lang="en-US" dirty="0" err="1" smtClean="0"/>
              <a:t>dotnet</a:t>
            </a:r>
            <a:r>
              <a:rPr lang="en-US" dirty="0" smtClean="0"/>
              <a:t> command line</a:t>
            </a:r>
          </a:p>
          <a:p>
            <a:r>
              <a:rPr lang="en-US" dirty="0" err="1"/>
              <a:t>dotnet</a:t>
            </a:r>
            <a:r>
              <a:rPr lang="en-US" dirty="0"/>
              <a:t> add package </a:t>
            </a:r>
            <a:r>
              <a:rPr lang="en-US" dirty="0" err="1"/>
              <a:t>Microsoft.EntityFrameworkCore</a:t>
            </a:r>
            <a:r>
              <a:rPr lang="en-US" dirty="0"/>
              <a:t> --version </a:t>
            </a:r>
            <a:r>
              <a:rPr lang="en-US" dirty="0" smtClean="0"/>
              <a:t>5.0.12</a:t>
            </a:r>
          </a:p>
          <a:p>
            <a:r>
              <a:rPr lang="en-US" dirty="0" err="1" smtClean="0"/>
              <a:t>dotnet</a:t>
            </a:r>
            <a:r>
              <a:rPr lang="en-US" dirty="0" smtClean="0"/>
              <a:t> </a:t>
            </a:r>
            <a:r>
              <a:rPr lang="en-US" dirty="0"/>
              <a:t>add package </a:t>
            </a:r>
            <a:r>
              <a:rPr lang="en-US" dirty="0" err="1"/>
              <a:t>Microsoft.EntityFrameworkCore.SqlServer</a:t>
            </a:r>
            <a:r>
              <a:rPr lang="en-US" dirty="0"/>
              <a:t> --version </a:t>
            </a:r>
            <a:r>
              <a:rPr lang="en-US" dirty="0" smtClean="0"/>
              <a:t>5.0.12</a:t>
            </a:r>
          </a:p>
          <a:p>
            <a:r>
              <a:rPr lang="nn-NO" dirty="0" smtClean="0"/>
              <a:t>dotnet </a:t>
            </a:r>
            <a:r>
              <a:rPr lang="nn-NO" dirty="0"/>
              <a:t>add package Microsoft.AspNetCore.OData --version 8.0.0</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1727227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Setup </a:t>
            </a:r>
            <a:r>
              <a:rPr lang="en-US" dirty="0" err="1" smtClean="0"/>
              <a:t>EntityFramework</a:t>
            </a:r>
            <a:r>
              <a:rPr lang="en-US" dirty="0" smtClean="0"/>
              <a:t> </a:t>
            </a:r>
            <a:r>
              <a:rPr lang="en-US" dirty="0"/>
              <a:t>Core </a:t>
            </a:r>
            <a:r>
              <a:rPr lang="en-US" dirty="0" err="1" smtClean="0"/>
              <a:t>DbContext</a:t>
            </a:r>
            <a:endParaRPr lang="en-US" dirty="0"/>
          </a:p>
        </p:txBody>
      </p:sp>
      <p:sp>
        <p:nvSpPr>
          <p:cNvPr id="3" name="Text Placeholder 2"/>
          <p:cNvSpPr>
            <a:spLocks noGrp="1"/>
          </p:cNvSpPr>
          <p:nvPr>
            <p:ph type="body" idx="1"/>
          </p:nvPr>
        </p:nvSpPr>
        <p:spPr/>
        <p:txBody>
          <a:bodyPr/>
          <a:lstStyle/>
          <a:p>
            <a:r>
              <a:rPr lang="en-US" dirty="0"/>
              <a:t>Add database connection string into </a:t>
            </a:r>
            <a:r>
              <a:rPr lang="en-US" dirty="0" smtClean="0"/>
              <a:t>'</a:t>
            </a:r>
            <a:r>
              <a:rPr lang="en-US" dirty="0" err="1" smtClean="0"/>
              <a:t>appsettings.json</a:t>
            </a:r>
            <a:r>
              <a:rPr lang="en-US" dirty="0" smtClean="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Picture 4"/>
          <p:cNvPicPr>
            <a:picLocks noChangeAspect="1"/>
          </p:cNvPicPr>
          <p:nvPr/>
        </p:nvPicPr>
        <p:blipFill rotWithShape="1">
          <a:blip r:embed="rId2"/>
          <a:srcRect t="11570"/>
          <a:stretch/>
        </p:blipFill>
        <p:spPr>
          <a:xfrm>
            <a:off x="232972" y="2575309"/>
            <a:ext cx="4210050" cy="2619556"/>
          </a:xfrm>
          <a:prstGeom prst="rect">
            <a:avLst/>
          </a:prstGeom>
        </p:spPr>
      </p:pic>
      <p:pic>
        <p:nvPicPr>
          <p:cNvPr id="6" name="Picture 5"/>
          <p:cNvPicPr>
            <a:picLocks noChangeAspect="1"/>
          </p:cNvPicPr>
          <p:nvPr/>
        </p:nvPicPr>
        <p:blipFill>
          <a:blip r:embed="rId3"/>
          <a:stretch>
            <a:fillRect/>
          </a:stretch>
        </p:blipFill>
        <p:spPr>
          <a:xfrm>
            <a:off x="4443022" y="2612839"/>
            <a:ext cx="7748978" cy="3597101"/>
          </a:xfrm>
          <a:prstGeom prst="rect">
            <a:avLst/>
          </a:prstGeom>
        </p:spPr>
      </p:pic>
      <p:pic>
        <p:nvPicPr>
          <p:cNvPr id="7" name="Picture 6"/>
          <p:cNvPicPr>
            <a:picLocks noChangeAspect="1"/>
          </p:cNvPicPr>
          <p:nvPr/>
        </p:nvPicPr>
        <p:blipFill>
          <a:blip r:embed="rId4"/>
          <a:stretch>
            <a:fillRect/>
          </a:stretch>
        </p:blipFill>
        <p:spPr>
          <a:xfrm>
            <a:off x="328060" y="1822123"/>
            <a:ext cx="8124825" cy="714375"/>
          </a:xfrm>
          <a:prstGeom prst="rect">
            <a:avLst/>
          </a:prstGeom>
        </p:spPr>
      </p:pic>
    </p:spTree>
    <p:extLst>
      <p:ext uri="{BB962C8B-B14F-4D97-AF65-F5344CB8AC3E}">
        <p14:creationId xmlns:p14="http://schemas.microsoft.com/office/powerpoint/2010/main" val="4207748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Configure OData </a:t>
            </a:r>
            <a:r>
              <a:rPr lang="en-US" dirty="0" smtClean="0"/>
              <a:t>Service</a:t>
            </a:r>
            <a:endParaRPr lang="en-US" dirty="0"/>
          </a:p>
        </p:txBody>
      </p:sp>
      <p:sp>
        <p:nvSpPr>
          <p:cNvPr id="3" name="Text Placeholder 2"/>
          <p:cNvSpPr>
            <a:spLocks noGrp="1"/>
          </p:cNvSpPr>
          <p:nvPr>
            <p:ph type="body" idx="1"/>
          </p:nvPr>
        </p:nvSpPr>
        <p:spPr/>
        <p:txBody>
          <a:bodyPr/>
          <a:lstStyle/>
          <a:p>
            <a:r>
              <a:rPr lang="en-US" dirty="0" smtClean="0"/>
              <a:t>Extend </a:t>
            </a:r>
            <a:r>
              <a:rPr lang="en-US" dirty="0"/>
              <a:t>the '</a:t>
            </a:r>
            <a:r>
              <a:rPr lang="en-US" dirty="0" err="1"/>
              <a:t>AddControllers</a:t>
            </a:r>
            <a:r>
              <a:rPr lang="en-US" dirty="0"/>
              <a:t>()' service to register our OData </a:t>
            </a:r>
            <a:r>
              <a:rPr lang="en-US" dirty="0" smtClean="0"/>
              <a:t>service. </a:t>
            </a:r>
          </a:p>
          <a:p>
            <a:r>
              <a:rPr lang="en-US" dirty="0"/>
              <a:t>R</a:t>
            </a:r>
            <a:r>
              <a:rPr lang="en-US" dirty="0" smtClean="0"/>
              <a:t>egister our OData query types Select(), Filter(), Count(), </a:t>
            </a:r>
            <a:r>
              <a:rPr lang="en-US" dirty="0" err="1" smtClean="0"/>
              <a:t>OrderBy</a:t>
            </a:r>
            <a:r>
              <a:rPr lang="en-US" dirty="0" smtClean="0"/>
              <a:t>(), Expand()</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407932" y="2463689"/>
            <a:ext cx="10386191" cy="3075127"/>
          </a:xfrm>
          <a:prstGeom prst="rect">
            <a:avLst/>
          </a:prstGeom>
        </p:spPr>
      </p:pic>
      <p:sp>
        <p:nvSpPr>
          <p:cNvPr id="6" name="Rectangle 5"/>
          <p:cNvSpPr/>
          <p:nvPr/>
        </p:nvSpPr>
        <p:spPr>
          <a:xfrm>
            <a:off x="872359" y="4088524"/>
            <a:ext cx="9806151" cy="283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811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API Action Method Returns </a:t>
            </a:r>
            <a:r>
              <a:rPr lang="en-US" dirty="0" err="1"/>
              <a:t>Queryable</a:t>
            </a:r>
            <a:r>
              <a:rPr lang="en-US" dirty="0"/>
              <a:t> </a:t>
            </a:r>
            <a:r>
              <a:rPr lang="en-US" dirty="0" smtClean="0"/>
              <a:t>Results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2983596" y="1618137"/>
            <a:ext cx="5934075" cy="4533900"/>
          </a:xfrm>
          <a:prstGeom prst="rect">
            <a:avLst/>
          </a:prstGeom>
        </p:spPr>
      </p:pic>
    </p:spTree>
    <p:extLst>
      <p:ext uri="{BB962C8B-B14F-4D97-AF65-F5344CB8AC3E}">
        <p14:creationId xmlns:p14="http://schemas.microsoft.com/office/powerpoint/2010/main" val="117249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OData Service - 1 </a:t>
            </a:r>
            <a:endParaRPr lang="en-US" dirty="0"/>
          </a:p>
        </p:txBody>
      </p:sp>
      <p:sp>
        <p:nvSpPr>
          <p:cNvPr id="3" name="Text Placeholder 2"/>
          <p:cNvSpPr>
            <a:spLocks noGrp="1"/>
          </p:cNvSpPr>
          <p:nvPr>
            <p:ph type="body" idx="1"/>
          </p:nvPr>
        </p:nvSpPr>
        <p:spPr/>
        <p:txBody>
          <a:bodyPr/>
          <a:lstStyle/>
          <a:p>
            <a:r>
              <a:rPr lang="en-US" b="1" dirty="0"/>
              <a:t>$</a:t>
            </a:r>
            <a:r>
              <a:rPr lang="en-US" b="1" dirty="0" smtClean="0"/>
              <a:t>select: </a:t>
            </a:r>
            <a:r>
              <a:rPr lang="en-US" dirty="0" smtClean="0"/>
              <a:t>The </a:t>
            </a:r>
            <a:r>
              <a:rPr lang="en-US" dirty="0"/>
              <a:t>$select system query option allows clients to request a specific set of properties for each entity or complex type. The set of properties will be comma-separated while requesting.</a:t>
            </a:r>
          </a:p>
          <a:p>
            <a:r>
              <a:rPr lang="en-US" i="1" dirty="0">
                <a:hlinkClick r:id="rId2"/>
              </a:rPr>
              <a:t>https://localhost:5001/gadget/Get?$</a:t>
            </a:r>
            <a:r>
              <a:rPr lang="en-US" i="1" dirty="0" smtClean="0">
                <a:hlinkClick r:id="rId2"/>
              </a:rPr>
              <a:t>select=ProductName,Cost</a:t>
            </a:r>
            <a:endParaRPr lang="en-US" i="1" dirty="0" smtClean="0"/>
          </a:p>
          <a:p>
            <a:endParaRPr lang="en-US" b="1" dirty="0" smtClean="0"/>
          </a:p>
          <a:p>
            <a:r>
              <a:rPr lang="en-US" b="1" dirty="0" smtClean="0"/>
              <a:t>$filter: </a:t>
            </a:r>
            <a:r>
              <a:rPr lang="en-US" dirty="0" smtClean="0"/>
              <a:t>The </a:t>
            </a:r>
            <a:r>
              <a:rPr lang="en-US" dirty="0"/>
              <a:t>$filter filters data based on a </a:t>
            </a:r>
            <a:r>
              <a:rPr lang="en-US" dirty="0" err="1"/>
              <a:t>boolean</a:t>
            </a:r>
            <a:r>
              <a:rPr lang="en-US" dirty="0"/>
              <a:t> condition. The following are conditional operators that have to be used in URLs.</a:t>
            </a:r>
          </a:p>
          <a:p>
            <a:r>
              <a:rPr lang="en-US" i="1" dirty="0">
                <a:hlinkClick r:id="rId3"/>
              </a:rPr>
              <a:t>https://localhost:5001/gadget/Get?$filter=ProductName </a:t>
            </a:r>
            <a:r>
              <a:rPr lang="en-US" i="1" dirty="0" err="1">
                <a:hlinkClick r:id="rId3"/>
              </a:rPr>
              <a:t>eq</a:t>
            </a:r>
            <a:r>
              <a:rPr lang="en-US" i="1" dirty="0">
                <a:hlinkClick r:id="rId3"/>
              </a:rPr>
              <a:t> </a:t>
            </a:r>
            <a:r>
              <a:rPr lang="en-US" i="1" dirty="0" smtClean="0">
                <a:hlinkClick r:id="rId3"/>
              </a:rPr>
              <a:t>‘Samsung Galaxy‘</a:t>
            </a:r>
            <a:endParaRPr lang="en-US" i="1" dirty="0" smtClean="0"/>
          </a:p>
          <a:p>
            <a:pPr marL="3175" indent="0">
              <a:buNone/>
            </a:pPr>
            <a:endParaRPr lang="en-US" b="1"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289716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a:t>
            </a:r>
            <a:r>
              <a:rPr lang="en-US" dirty="0" smtClean="0"/>
              <a:t>- 2</a:t>
            </a:r>
            <a:endParaRPr lang="en-US" dirty="0"/>
          </a:p>
        </p:txBody>
      </p:sp>
      <p:sp>
        <p:nvSpPr>
          <p:cNvPr id="3" name="Text Placeholder 2"/>
          <p:cNvSpPr>
            <a:spLocks noGrp="1"/>
          </p:cNvSpPr>
          <p:nvPr>
            <p:ph type="body" idx="1"/>
          </p:nvPr>
        </p:nvSpPr>
        <p:spPr/>
        <p:txBody>
          <a:bodyPr>
            <a:normAutofit/>
          </a:bodyPr>
          <a:lstStyle/>
          <a:p>
            <a:r>
              <a:rPr lang="en-US" b="1" dirty="0"/>
              <a:t>$</a:t>
            </a:r>
            <a:r>
              <a:rPr lang="en-US" b="1" dirty="0" err="1" smtClean="0"/>
              <a:t>orderby</a:t>
            </a:r>
            <a:r>
              <a:rPr lang="en-US" b="1" dirty="0" smtClean="0"/>
              <a:t>: </a:t>
            </a:r>
            <a:r>
              <a:rPr lang="en-US" dirty="0" smtClean="0"/>
              <a:t>The </a:t>
            </a:r>
            <a:r>
              <a:rPr lang="en-US" dirty="0"/>
              <a:t>$</a:t>
            </a:r>
            <a:r>
              <a:rPr lang="en-US" dirty="0" err="1"/>
              <a:t>orderby</a:t>
            </a:r>
            <a:r>
              <a:rPr lang="en-US" dirty="0"/>
              <a:t> sorts the data using '</a:t>
            </a:r>
            <a:r>
              <a:rPr lang="en-US" dirty="0" err="1"/>
              <a:t>asc</a:t>
            </a:r>
            <a:r>
              <a:rPr lang="en-US" dirty="0"/>
              <a:t>' and '</a:t>
            </a:r>
            <a:r>
              <a:rPr lang="en-US" dirty="0" err="1"/>
              <a:t>desc</a:t>
            </a:r>
            <a:r>
              <a:rPr lang="en-US" dirty="0"/>
              <a:t>' keywords. We can do sorting on multiple properties using comma separation.</a:t>
            </a:r>
          </a:p>
          <a:p>
            <a:r>
              <a:rPr lang="en-US" i="1" dirty="0">
                <a:hlinkClick r:id="rId2"/>
              </a:rPr>
              <a:t>https://localhost:5001/gadget/Get?$orderby=Id </a:t>
            </a:r>
            <a:r>
              <a:rPr lang="en-US" i="1" dirty="0" err="1" smtClean="0">
                <a:hlinkClick r:id="rId2"/>
              </a:rPr>
              <a:t>desc</a:t>
            </a:r>
            <a:endParaRPr lang="en-US" i="1" dirty="0" smtClean="0"/>
          </a:p>
          <a:p>
            <a:endParaRPr lang="en-US" b="1" dirty="0" smtClean="0"/>
          </a:p>
          <a:p>
            <a:r>
              <a:rPr lang="en-US" b="1" dirty="0" smtClean="0"/>
              <a:t>$top: </a:t>
            </a:r>
            <a:r>
              <a:rPr lang="en-US" dirty="0" smtClean="0"/>
              <a:t>The </a:t>
            </a:r>
            <a:r>
              <a:rPr lang="en-US" dirty="0"/>
              <a:t>$top fetches specified the count of top records in the collection. So to work this operator, we must specify an extension method like '</a:t>
            </a:r>
            <a:r>
              <a:rPr lang="en-US" dirty="0" err="1"/>
              <a:t>SetMaxTo</a:t>
            </a:r>
            <a:r>
              <a:rPr lang="en-US" dirty="0"/>
              <a:t>(</a:t>
            </a:r>
            <a:r>
              <a:rPr lang="en-US" dirty="0" err="1"/>
              <a:t>specify_max_number</a:t>
            </a:r>
            <a:r>
              <a:rPr lang="en-US" dirty="0"/>
              <a:t>)'.</a:t>
            </a:r>
          </a:p>
          <a:p>
            <a:r>
              <a:rPr lang="en-US" i="1" dirty="0">
                <a:hlinkClick r:id="rId3"/>
              </a:rPr>
              <a:t>https://localhost:5001/gadget/Get?$</a:t>
            </a:r>
            <a:r>
              <a:rPr lang="en-US" i="1" dirty="0" smtClean="0">
                <a:hlinkClick r:id="rId3"/>
              </a:rPr>
              <a:t>top=2</a:t>
            </a:r>
            <a:endParaRPr lang="en-US" i="1" dirty="0" smtClean="0"/>
          </a:p>
          <a:p>
            <a:endParaRPr lang="en-US" b="1" dirty="0" smtClean="0"/>
          </a:p>
          <a:p>
            <a:r>
              <a:rPr lang="en-US" b="1" dirty="0" smtClean="0"/>
              <a:t>$skip: </a:t>
            </a:r>
            <a:r>
              <a:rPr lang="en-US" dirty="0" smtClean="0"/>
              <a:t>The </a:t>
            </a:r>
            <a:r>
              <a:rPr lang="en-US" dirty="0"/>
              <a:t>$skip skips the specified number of records and fetches the remaining </a:t>
            </a:r>
            <a:r>
              <a:rPr lang="en-US" dirty="0" smtClean="0"/>
              <a:t>data. </a:t>
            </a:r>
            <a:r>
              <a:rPr lang="en-US" i="1" dirty="0" smtClean="0">
                <a:hlinkClick r:id="rId4"/>
              </a:rPr>
              <a:t>https</a:t>
            </a:r>
            <a:r>
              <a:rPr lang="en-US" i="1" dirty="0">
                <a:hlinkClick r:id="rId4"/>
              </a:rPr>
              <a:t>://localhost:5001/gadget/Get?$skip=5</a:t>
            </a:r>
            <a:endParaRPr lang="en-US" i="1"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Tree>
    <p:extLst>
      <p:ext uri="{BB962C8B-B14F-4D97-AF65-F5344CB8AC3E}">
        <p14:creationId xmlns:p14="http://schemas.microsoft.com/office/powerpoint/2010/main" val="3013078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 </a:t>
            </a:r>
            <a:r>
              <a:rPr lang="en-US" dirty="0" smtClean="0"/>
              <a:t>3</a:t>
            </a:r>
            <a:endParaRPr lang="en-US" dirty="0"/>
          </a:p>
        </p:txBody>
      </p:sp>
      <p:sp>
        <p:nvSpPr>
          <p:cNvPr id="3" name="Text Placeholder 2"/>
          <p:cNvSpPr>
            <a:spLocks noGrp="1"/>
          </p:cNvSpPr>
          <p:nvPr>
            <p:ph type="body" idx="1"/>
          </p:nvPr>
        </p:nvSpPr>
        <p:spPr/>
        <p:txBody>
          <a:bodyPr/>
          <a:lstStyle/>
          <a:p>
            <a:r>
              <a:rPr lang="en-US" b="1" dirty="0"/>
              <a:t>$</a:t>
            </a:r>
            <a:r>
              <a:rPr lang="en-US" b="1" dirty="0" smtClean="0"/>
              <a:t>count: </a:t>
            </a:r>
            <a:r>
              <a:rPr lang="en-US" dirty="0" smtClean="0"/>
              <a:t>To make </a:t>
            </a:r>
            <a:r>
              <a:rPr lang="en-US" dirty="0"/>
              <a:t>$count work we will implement </a:t>
            </a:r>
            <a:r>
              <a:rPr lang="en-US" dirty="0" err="1"/>
              <a:t>Odata</a:t>
            </a:r>
            <a:r>
              <a:rPr lang="en-US" dirty="0"/>
              <a:t> routing.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9" name="Picture 8"/>
          <p:cNvPicPr>
            <a:picLocks noChangeAspect="1"/>
          </p:cNvPicPr>
          <p:nvPr/>
        </p:nvPicPr>
        <p:blipFill>
          <a:blip r:embed="rId2"/>
          <a:stretch>
            <a:fillRect/>
          </a:stretch>
        </p:blipFill>
        <p:spPr>
          <a:xfrm>
            <a:off x="328060" y="1978424"/>
            <a:ext cx="7800881" cy="4147403"/>
          </a:xfrm>
          <a:prstGeom prst="rect">
            <a:avLst/>
          </a:prstGeom>
        </p:spPr>
      </p:pic>
      <p:sp>
        <p:nvSpPr>
          <p:cNvPr id="11" name="Rectangle 10"/>
          <p:cNvSpPr/>
          <p:nvPr/>
        </p:nvSpPr>
        <p:spPr>
          <a:xfrm>
            <a:off x="525517" y="4803228"/>
            <a:ext cx="6348249" cy="10930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4108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- 4</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9" name="Picture 8"/>
          <p:cNvPicPr>
            <a:picLocks noChangeAspect="1"/>
          </p:cNvPicPr>
          <p:nvPr/>
        </p:nvPicPr>
        <p:blipFill>
          <a:blip r:embed="rId3"/>
          <a:stretch>
            <a:fillRect/>
          </a:stretch>
        </p:blipFill>
        <p:spPr>
          <a:xfrm>
            <a:off x="101274" y="3083514"/>
            <a:ext cx="8792705" cy="3235052"/>
          </a:xfrm>
          <a:prstGeom prst="rect">
            <a:avLst/>
          </a:prstGeom>
        </p:spPr>
      </p:pic>
      <p:pic>
        <p:nvPicPr>
          <p:cNvPr id="8" name="Picture 7"/>
          <p:cNvPicPr>
            <a:picLocks noChangeAspect="1"/>
          </p:cNvPicPr>
          <p:nvPr/>
        </p:nvPicPr>
        <p:blipFill>
          <a:blip r:embed="rId4"/>
          <a:stretch>
            <a:fillRect/>
          </a:stretch>
        </p:blipFill>
        <p:spPr>
          <a:xfrm>
            <a:off x="6216937" y="678148"/>
            <a:ext cx="5685028" cy="2979452"/>
          </a:xfrm>
          <a:prstGeom prst="rect">
            <a:avLst/>
          </a:prstGeom>
        </p:spPr>
      </p:pic>
      <p:sp>
        <p:nvSpPr>
          <p:cNvPr id="5" name="Rectangle 4"/>
          <p:cNvSpPr/>
          <p:nvPr/>
        </p:nvSpPr>
        <p:spPr>
          <a:xfrm>
            <a:off x="409903" y="4529959"/>
            <a:ext cx="6390290" cy="641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983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OData Introduction - 2</a:t>
            </a:r>
            <a:endParaRPr lang="en-US" dirty="0"/>
          </a:p>
        </p:txBody>
      </p:sp>
      <p:sp>
        <p:nvSpPr>
          <p:cNvPr id="3" name="Text Placeholder 2"/>
          <p:cNvSpPr>
            <a:spLocks noGrp="1"/>
          </p:cNvSpPr>
          <p:nvPr>
            <p:ph type="body" idx="1"/>
          </p:nvPr>
        </p:nvSpPr>
        <p:spPr/>
        <p:txBody>
          <a:bodyPr>
            <a:normAutofit/>
          </a:bodyPr>
          <a:lstStyle/>
          <a:p>
            <a:r>
              <a:rPr lang="en-US" dirty="0" smtClean="0"/>
              <a:t>REST is </a:t>
            </a:r>
            <a:r>
              <a:rPr lang="en-US" dirty="0"/>
              <a:t>an architectural style.  It provides us with a set of constraints and sub constraints, like the fact that client-server interaction should be stateless, the fact that each message must include enough information that describes how to process the message, and so on. </a:t>
            </a:r>
            <a:r>
              <a:rPr lang="en-US" dirty="0" smtClean="0"/>
              <a:t>But </a:t>
            </a:r>
            <a:r>
              <a:rPr lang="en-US" dirty="0"/>
              <a:t>REST is not a standard.  </a:t>
            </a:r>
            <a:endParaRPr lang="en-US" dirty="0" smtClean="0"/>
          </a:p>
          <a:p>
            <a:r>
              <a:rPr lang="en-US" dirty="0" smtClean="0"/>
              <a:t>OData </a:t>
            </a:r>
            <a:r>
              <a:rPr lang="en-US" dirty="0"/>
              <a:t>is, essentially, a way to try and standardize REST.  It's an open protocol that allows the creating and consumption of </a:t>
            </a:r>
            <a:r>
              <a:rPr lang="en-US" dirty="0" err="1"/>
              <a:t>queryable</a:t>
            </a:r>
            <a:r>
              <a:rPr lang="en-US" dirty="0"/>
              <a:t> and interoperable RESTful APIs in a simple and standard way.  It describes things like which HTTP method to use for which type of request, which status codes to return when, but also: URL conventions.</a:t>
            </a:r>
          </a:p>
          <a:p>
            <a:r>
              <a:rPr lang="en-US" dirty="0"/>
              <a:t>And it also includes information on querying data - filtering and paging, but also: calling custom functions and actions, working with batch requests, and more.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791587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OData Service - </a:t>
            </a:r>
            <a:r>
              <a:rPr lang="en-US" dirty="0" smtClean="0"/>
              <a:t>5</a:t>
            </a:r>
            <a:endParaRPr lang="en-US" dirty="0"/>
          </a:p>
        </p:txBody>
      </p:sp>
      <p:sp>
        <p:nvSpPr>
          <p:cNvPr id="3" name="Text Placeholder 2"/>
          <p:cNvSpPr>
            <a:spLocks noGrp="1"/>
          </p:cNvSpPr>
          <p:nvPr>
            <p:ph type="body" idx="1"/>
          </p:nvPr>
        </p:nvSpPr>
        <p:spPr/>
        <p:txBody>
          <a:bodyPr/>
          <a:lstStyle/>
          <a:p>
            <a:r>
              <a:rPr lang="en-US" i="1" dirty="0" smtClean="0"/>
              <a:t>http://localhost:13075/odata/GadgetsOdata</a:t>
            </a:r>
            <a:r>
              <a:rPr lang="en-US" i="1" dirty="0"/>
              <a:t>?$count=true</a:t>
            </a:r>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pic>
        <p:nvPicPr>
          <p:cNvPr id="7" name="Picture 6"/>
          <p:cNvPicPr>
            <a:picLocks noChangeAspect="1"/>
          </p:cNvPicPr>
          <p:nvPr/>
        </p:nvPicPr>
        <p:blipFill>
          <a:blip r:embed="rId2"/>
          <a:stretch>
            <a:fillRect/>
          </a:stretch>
        </p:blipFill>
        <p:spPr>
          <a:xfrm>
            <a:off x="5783624" y="1873719"/>
            <a:ext cx="6041032" cy="3991053"/>
          </a:xfrm>
          <a:prstGeom prst="rect">
            <a:avLst/>
          </a:prstGeom>
        </p:spPr>
      </p:pic>
      <p:pic>
        <p:nvPicPr>
          <p:cNvPr id="5" name="Picture 4"/>
          <p:cNvPicPr>
            <a:picLocks noChangeAspect="1"/>
          </p:cNvPicPr>
          <p:nvPr/>
        </p:nvPicPr>
        <p:blipFill>
          <a:blip r:embed="rId3"/>
          <a:stretch>
            <a:fillRect/>
          </a:stretch>
        </p:blipFill>
        <p:spPr>
          <a:xfrm>
            <a:off x="463745" y="1873719"/>
            <a:ext cx="5213132" cy="3896483"/>
          </a:xfrm>
          <a:prstGeom prst="rect">
            <a:avLst/>
          </a:prstGeom>
        </p:spPr>
      </p:pic>
      <p:sp>
        <p:nvSpPr>
          <p:cNvPr id="8" name="Rectangle 7"/>
          <p:cNvSpPr/>
          <p:nvPr/>
        </p:nvSpPr>
        <p:spPr>
          <a:xfrm>
            <a:off x="496743" y="2942147"/>
            <a:ext cx="1665514" cy="2177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5097517" y="2166259"/>
            <a:ext cx="4013826" cy="6189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49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sp>
        <p:nvSpPr>
          <p:cNvPr id="6" name="Google Shape;91;p1"/>
          <p:cNvSpPr txBox="1">
            <a:spLocks/>
          </p:cNvSpPr>
          <p:nvPr/>
        </p:nvSpPr>
        <p:spPr>
          <a:xfrm>
            <a:off x="1753487" y="2294010"/>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OData in ASP.NET Core Web API Demo 2</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975889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2 - Creating </a:t>
            </a:r>
            <a:r>
              <a:rPr lang="en-US" dirty="0"/>
              <a:t>an OData </a:t>
            </a:r>
            <a:r>
              <a:rPr lang="en-US" dirty="0" smtClean="0"/>
              <a:t>Service</a:t>
            </a:r>
            <a:endParaRPr lang="en-US" dirty="0"/>
          </a:p>
        </p:txBody>
      </p:sp>
      <p:sp>
        <p:nvSpPr>
          <p:cNvPr id="3" name="Text Placeholder 2"/>
          <p:cNvSpPr>
            <a:spLocks noGrp="1"/>
          </p:cNvSpPr>
          <p:nvPr>
            <p:ph type="body" idx="1"/>
          </p:nvPr>
        </p:nvSpPr>
        <p:spPr/>
        <p:txBody>
          <a:bodyPr/>
          <a:lstStyle/>
          <a:p>
            <a:pPr>
              <a:lnSpc>
                <a:spcPct val="120000"/>
              </a:lnSpc>
            </a:pPr>
            <a:r>
              <a:rPr lang="en-US" dirty="0"/>
              <a:t>Create the Application</a:t>
            </a:r>
          </a:p>
          <a:p>
            <a:pPr>
              <a:lnSpc>
                <a:spcPct val="120000"/>
              </a:lnSpc>
            </a:pPr>
            <a:r>
              <a:rPr lang="en-US" dirty="0"/>
              <a:t>Build the Entity Data Model</a:t>
            </a:r>
          </a:p>
          <a:p>
            <a:pPr>
              <a:lnSpc>
                <a:spcPct val="120000"/>
              </a:lnSpc>
            </a:pPr>
            <a:r>
              <a:rPr lang="en-US" dirty="0" smtClean="0"/>
              <a:t>Create </a:t>
            </a:r>
            <a:r>
              <a:rPr lang="en-US" dirty="0"/>
              <a:t>the Data Source</a:t>
            </a:r>
          </a:p>
          <a:p>
            <a:pPr lvl="1">
              <a:lnSpc>
                <a:spcPct val="120000"/>
              </a:lnSpc>
            </a:pPr>
            <a:r>
              <a:rPr lang="en-US" dirty="0"/>
              <a:t>Create Data Context</a:t>
            </a:r>
          </a:p>
          <a:p>
            <a:pPr lvl="1">
              <a:lnSpc>
                <a:spcPct val="120000"/>
              </a:lnSpc>
            </a:pPr>
            <a:r>
              <a:rPr lang="en-US" dirty="0"/>
              <a:t>Add Data</a:t>
            </a:r>
          </a:p>
          <a:p>
            <a:pPr>
              <a:lnSpc>
                <a:spcPct val="120000"/>
              </a:lnSpc>
            </a:pPr>
            <a:r>
              <a:rPr lang="en-US" dirty="0"/>
              <a:t>Add Controllers</a:t>
            </a:r>
          </a:p>
          <a:p>
            <a:pPr>
              <a:lnSpc>
                <a:spcPct val="120000"/>
              </a:lnSpc>
            </a:pPr>
            <a:r>
              <a:rPr lang="en-US" dirty="0"/>
              <a:t>Register Services</a:t>
            </a:r>
          </a:p>
          <a:p>
            <a:pPr>
              <a:lnSpc>
                <a:spcPct val="120000"/>
              </a:lnSpc>
            </a:pPr>
            <a:r>
              <a:rPr lang="en-US" dirty="0"/>
              <a:t>Test: Query Metadata</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spTree>
    <p:extLst>
      <p:ext uri="{BB962C8B-B14F-4D97-AF65-F5344CB8AC3E}">
        <p14:creationId xmlns:p14="http://schemas.microsoft.com/office/powerpoint/2010/main" val="2539163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the </a:t>
            </a:r>
            <a:r>
              <a:rPr lang="en-US" dirty="0" smtClean="0"/>
              <a:t>Application</a:t>
            </a:r>
            <a:endParaRPr lang="en-US" dirty="0"/>
          </a:p>
        </p:txBody>
      </p:sp>
      <p:sp>
        <p:nvSpPr>
          <p:cNvPr id="3" name="Text Placeholder 2"/>
          <p:cNvSpPr>
            <a:spLocks noGrp="1"/>
          </p:cNvSpPr>
          <p:nvPr>
            <p:ph type="body" idx="1"/>
          </p:nvPr>
        </p:nvSpPr>
        <p:spPr>
          <a:xfrm>
            <a:off x="0" y="1328286"/>
            <a:ext cx="6825648" cy="5113603"/>
          </a:xfrm>
        </p:spPr>
        <p:txBody>
          <a:bodyPr/>
          <a:lstStyle/>
          <a:p>
            <a:pPr marL="3175" indent="0">
              <a:buNone/>
            </a:pPr>
            <a:r>
              <a:rPr lang="en-US" dirty="0" smtClean="0"/>
              <a:t>ASP.NET Core Web API project with packages:</a:t>
            </a:r>
          </a:p>
          <a:p>
            <a:r>
              <a:rPr lang="en-US" dirty="0" err="1" smtClean="0"/>
              <a:t>Microsoft.AspNetCore.Odata</a:t>
            </a:r>
            <a:r>
              <a:rPr lang="en-US" dirty="0" smtClean="0"/>
              <a:t> (8.0.1)</a:t>
            </a:r>
          </a:p>
          <a:p>
            <a:r>
              <a:rPr lang="en-US" dirty="0" err="1"/>
              <a:t>Microsoft.EntityFrameworkCore.InMemory</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03" y="3254128"/>
            <a:ext cx="4340163" cy="2894855"/>
          </a:xfrm>
          <a:prstGeom prst="rect">
            <a:avLst/>
          </a:prstGeom>
        </p:spPr>
      </p:pic>
      <p:pic>
        <p:nvPicPr>
          <p:cNvPr id="7" name="Picture 6"/>
          <p:cNvPicPr>
            <a:picLocks noChangeAspect="1"/>
          </p:cNvPicPr>
          <p:nvPr/>
        </p:nvPicPr>
        <p:blipFill>
          <a:blip r:embed="rId3"/>
          <a:stretch>
            <a:fillRect/>
          </a:stretch>
        </p:blipFill>
        <p:spPr>
          <a:xfrm>
            <a:off x="7153707" y="906910"/>
            <a:ext cx="4785687" cy="5590513"/>
          </a:xfrm>
          <a:prstGeom prst="rect">
            <a:avLst/>
          </a:prstGeom>
        </p:spPr>
      </p:pic>
    </p:spTree>
    <p:extLst>
      <p:ext uri="{BB962C8B-B14F-4D97-AF65-F5344CB8AC3E}">
        <p14:creationId xmlns:p14="http://schemas.microsoft.com/office/powerpoint/2010/main" val="1235710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the Entity Data </a:t>
            </a:r>
            <a:r>
              <a:rPr lang="en-US" dirty="0" smtClean="0"/>
              <a:t>Model - 1</a:t>
            </a:r>
            <a:endParaRPr lang="en-US" dirty="0"/>
          </a:p>
        </p:txBody>
      </p:sp>
      <p:sp>
        <p:nvSpPr>
          <p:cNvPr id="3" name="Text Placeholder 2"/>
          <p:cNvSpPr>
            <a:spLocks noGrp="1"/>
          </p:cNvSpPr>
          <p:nvPr>
            <p:ph type="body" idx="1"/>
          </p:nvPr>
        </p:nvSpPr>
        <p:spPr/>
        <p:txBody>
          <a:bodyPr/>
          <a:lstStyle/>
          <a:p>
            <a:r>
              <a:rPr lang="en-US" dirty="0" smtClean="0"/>
              <a:t>Model </a:t>
            </a:r>
            <a:r>
              <a:rPr lang="en-US" dirty="0"/>
              <a:t>classes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4819424" y="1547361"/>
            <a:ext cx="4200525" cy="1666875"/>
          </a:xfrm>
          <a:prstGeom prst="rect">
            <a:avLst/>
          </a:prstGeom>
        </p:spPr>
      </p:pic>
      <p:pic>
        <p:nvPicPr>
          <p:cNvPr id="6" name="Picture 5"/>
          <p:cNvPicPr>
            <a:picLocks noChangeAspect="1"/>
          </p:cNvPicPr>
          <p:nvPr/>
        </p:nvPicPr>
        <p:blipFill>
          <a:blip r:embed="rId3"/>
          <a:stretch>
            <a:fillRect/>
          </a:stretch>
        </p:blipFill>
        <p:spPr>
          <a:xfrm>
            <a:off x="9182037" y="1445780"/>
            <a:ext cx="2895600" cy="1504950"/>
          </a:xfrm>
          <a:prstGeom prst="rect">
            <a:avLst/>
          </a:prstGeom>
        </p:spPr>
      </p:pic>
      <p:pic>
        <p:nvPicPr>
          <p:cNvPr id="7" name="Picture 6"/>
          <p:cNvPicPr>
            <a:picLocks noChangeAspect="1"/>
          </p:cNvPicPr>
          <p:nvPr/>
        </p:nvPicPr>
        <p:blipFill>
          <a:blip r:embed="rId4"/>
          <a:stretch>
            <a:fillRect/>
          </a:stretch>
        </p:blipFill>
        <p:spPr>
          <a:xfrm>
            <a:off x="4865900" y="3388434"/>
            <a:ext cx="4705350" cy="2476500"/>
          </a:xfrm>
          <a:prstGeom prst="rect">
            <a:avLst/>
          </a:prstGeom>
        </p:spPr>
      </p:pic>
      <p:pic>
        <p:nvPicPr>
          <p:cNvPr id="8" name="Picture 7"/>
          <p:cNvPicPr>
            <a:picLocks noChangeAspect="1"/>
          </p:cNvPicPr>
          <p:nvPr/>
        </p:nvPicPr>
        <p:blipFill>
          <a:blip r:embed="rId5"/>
          <a:stretch>
            <a:fillRect/>
          </a:stretch>
        </p:blipFill>
        <p:spPr>
          <a:xfrm>
            <a:off x="370100" y="1978424"/>
            <a:ext cx="4495800" cy="3771900"/>
          </a:xfrm>
          <a:prstGeom prst="rect">
            <a:avLst/>
          </a:prstGeom>
        </p:spPr>
      </p:pic>
    </p:spTree>
    <p:extLst>
      <p:ext uri="{BB962C8B-B14F-4D97-AF65-F5344CB8AC3E}">
        <p14:creationId xmlns:p14="http://schemas.microsoft.com/office/powerpoint/2010/main" val="1415376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the Entity Data </a:t>
            </a:r>
            <a:r>
              <a:rPr lang="en-US" dirty="0" smtClean="0"/>
              <a:t>Model - 2</a:t>
            </a:r>
            <a:endParaRPr lang="en-US" dirty="0"/>
          </a:p>
        </p:txBody>
      </p:sp>
      <p:sp>
        <p:nvSpPr>
          <p:cNvPr id="3" name="Text Placeholder 2"/>
          <p:cNvSpPr>
            <a:spLocks noGrp="1"/>
          </p:cNvSpPr>
          <p:nvPr>
            <p:ph type="body" idx="1"/>
          </p:nvPr>
        </p:nvSpPr>
        <p:spPr/>
        <p:txBody>
          <a:bodyPr/>
          <a:lstStyle/>
          <a:p>
            <a:r>
              <a:rPr lang="en-US" dirty="0"/>
              <a:t>Create the Database </a:t>
            </a:r>
            <a:r>
              <a:rPr lang="en-US" dirty="0" smtClean="0"/>
              <a:t>Context extends </a:t>
            </a:r>
            <a:r>
              <a:rPr lang="en-US" dirty="0" err="1" smtClean="0"/>
              <a:t>DbContext</a:t>
            </a:r>
            <a:r>
              <a:rPr lang="en-US" dirty="0" smtClean="0"/>
              <a:t> class</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9" name="Picture 8"/>
          <p:cNvPicPr>
            <a:picLocks noChangeAspect="1"/>
          </p:cNvPicPr>
          <p:nvPr/>
        </p:nvPicPr>
        <p:blipFill>
          <a:blip r:embed="rId2"/>
          <a:stretch>
            <a:fillRect/>
          </a:stretch>
        </p:blipFill>
        <p:spPr>
          <a:xfrm>
            <a:off x="401960" y="1978423"/>
            <a:ext cx="7545611" cy="4222679"/>
          </a:xfrm>
          <a:prstGeom prst="rect">
            <a:avLst/>
          </a:prstGeom>
        </p:spPr>
      </p:pic>
    </p:spTree>
    <p:extLst>
      <p:ext uri="{BB962C8B-B14F-4D97-AF65-F5344CB8AC3E}">
        <p14:creationId xmlns:p14="http://schemas.microsoft.com/office/powerpoint/2010/main" val="3601790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Entity Data Model - 3</a:t>
            </a:r>
          </a:p>
        </p:txBody>
      </p:sp>
      <p:sp>
        <p:nvSpPr>
          <p:cNvPr id="3" name="Text Placeholder 2"/>
          <p:cNvSpPr>
            <a:spLocks noGrp="1"/>
          </p:cNvSpPr>
          <p:nvPr>
            <p:ph type="body" idx="1"/>
          </p:nvPr>
        </p:nvSpPr>
        <p:spPr>
          <a:xfrm>
            <a:off x="0" y="1328286"/>
            <a:ext cx="4210729" cy="5113603"/>
          </a:xfrm>
        </p:spPr>
        <p:txBody>
          <a:bodyPr/>
          <a:lstStyle/>
          <a:p>
            <a:r>
              <a:rPr lang="en-US" dirty="0"/>
              <a:t>OData uses the Entity Data Model (EDM) to describe the structure of data. </a:t>
            </a:r>
            <a:endParaRPr lang="en-US" dirty="0" smtClean="0"/>
          </a:p>
          <a:p>
            <a:r>
              <a:rPr lang="en-US" dirty="0" smtClean="0"/>
              <a:t>In </a:t>
            </a:r>
            <a:r>
              <a:rPr lang="en-US" dirty="0"/>
              <a:t>ASP.NET Core OData, it’s easy to build the EDM based on the above CLR types (</a:t>
            </a:r>
            <a:r>
              <a:rPr lang="en-US" i="1" dirty="0"/>
              <a:t>Entity</a:t>
            </a:r>
            <a:r>
              <a:rPr lang="en-US" dirty="0"/>
              <a:t>, </a:t>
            </a:r>
            <a:r>
              <a:rPr lang="en-US" i="1" dirty="0"/>
              <a:t>Complex</a:t>
            </a:r>
            <a:r>
              <a:rPr lang="en-US" dirty="0"/>
              <a:t>, </a:t>
            </a:r>
            <a:r>
              <a:rPr lang="en-US" i="1" dirty="0" err="1"/>
              <a:t>Enum</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4210729" y="1418919"/>
            <a:ext cx="7867956" cy="4866267"/>
          </a:xfrm>
          <a:prstGeom prst="rect">
            <a:avLst/>
          </a:prstGeom>
        </p:spPr>
      </p:pic>
      <p:sp>
        <p:nvSpPr>
          <p:cNvPr id="6" name="Rectangle 5"/>
          <p:cNvSpPr/>
          <p:nvPr/>
        </p:nvSpPr>
        <p:spPr>
          <a:xfrm>
            <a:off x="4477406" y="4792717"/>
            <a:ext cx="6011917" cy="13137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252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the OData </a:t>
            </a:r>
            <a:r>
              <a:rPr lang="en-US" dirty="0" smtClean="0"/>
              <a:t>Services</a:t>
            </a:r>
            <a:endParaRPr lang="en-US" dirty="0"/>
          </a:p>
        </p:txBody>
      </p:sp>
      <p:sp>
        <p:nvSpPr>
          <p:cNvPr id="3" name="Text Placeholder 2"/>
          <p:cNvSpPr>
            <a:spLocks noGrp="1"/>
          </p:cNvSpPr>
          <p:nvPr>
            <p:ph type="body" idx="1"/>
          </p:nvPr>
        </p:nvSpPr>
        <p:spPr/>
        <p:txBody>
          <a:bodyPr/>
          <a:lstStyle/>
          <a:p>
            <a:r>
              <a:rPr lang="en-US" dirty="0"/>
              <a:t>Register Services through Dependency </a:t>
            </a:r>
            <a:r>
              <a:rPr lang="en-US" dirty="0" smtClean="0"/>
              <a:t>Injection</a:t>
            </a:r>
          </a:p>
          <a:p>
            <a:r>
              <a:rPr lang="en-US" dirty="0"/>
              <a:t>ASP.NET Core OData requires some services registered ahead to provide its functionality. The library provides an extension method </a:t>
            </a:r>
            <a:r>
              <a:rPr lang="en-US" b="1" dirty="0" err="1" smtClean="0"/>
              <a:t>AddOData</a:t>
            </a:r>
            <a:r>
              <a:rPr lang="en-US" b="1" dirty="0" smtClean="0"/>
              <a:t>()</a:t>
            </a:r>
            <a:r>
              <a:rPr lang="en-US" dirty="0" smtClean="0"/>
              <a:t> </a:t>
            </a:r>
            <a:r>
              <a:rPr lang="en-US" dirty="0"/>
              <a:t>to register the required OData services through the built-in dependency injection.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pic>
        <p:nvPicPr>
          <p:cNvPr id="5" name="Picture 4"/>
          <p:cNvPicPr>
            <a:picLocks noChangeAspect="1"/>
          </p:cNvPicPr>
          <p:nvPr/>
        </p:nvPicPr>
        <p:blipFill>
          <a:blip r:embed="rId2"/>
          <a:stretch>
            <a:fillRect/>
          </a:stretch>
        </p:blipFill>
        <p:spPr>
          <a:xfrm>
            <a:off x="328060" y="3446632"/>
            <a:ext cx="10466064" cy="2440154"/>
          </a:xfrm>
          <a:prstGeom prst="rect">
            <a:avLst/>
          </a:prstGeom>
        </p:spPr>
      </p:pic>
      <p:sp>
        <p:nvSpPr>
          <p:cNvPr id="6" name="Rectangle 5"/>
          <p:cNvSpPr/>
          <p:nvPr/>
        </p:nvSpPr>
        <p:spPr>
          <a:xfrm>
            <a:off x="851338" y="4687614"/>
            <a:ext cx="8177048" cy="9459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067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Inline Model </a:t>
            </a:r>
            <a:r>
              <a:rPr lang="en-US" dirty="0" smtClean="0"/>
              <a:t>Data</a:t>
            </a:r>
            <a:endParaRPr lang="en-US" dirty="0"/>
          </a:p>
        </p:txBody>
      </p:sp>
      <p:sp>
        <p:nvSpPr>
          <p:cNvPr id="3" name="Text Placeholder 2"/>
          <p:cNvSpPr>
            <a:spLocks noGrp="1"/>
          </p:cNvSpPr>
          <p:nvPr>
            <p:ph type="body" idx="1"/>
          </p:nvPr>
        </p:nvSpPr>
        <p:spPr>
          <a:xfrm>
            <a:off x="0" y="1328286"/>
            <a:ext cx="4698124" cy="5113603"/>
          </a:xfrm>
        </p:spPr>
        <p:txBody>
          <a:bodyPr/>
          <a:lstStyle/>
          <a:p>
            <a:r>
              <a:rPr lang="en-US" dirty="0" smtClean="0"/>
              <a:t>Build </a:t>
            </a:r>
            <a:r>
              <a:rPr lang="en-US" dirty="0"/>
              <a:t>a class to contain the inline model data</a:t>
            </a:r>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pic>
        <p:nvPicPr>
          <p:cNvPr id="6" name="Picture 5"/>
          <p:cNvPicPr>
            <a:picLocks noChangeAspect="1"/>
          </p:cNvPicPr>
          <p:nvPr/>
        </p:nvPicPr>
        <p:blipFill>
          <a:blip r:embed="rId2"/>
          <a:stretch>
            <a:fillRect/>
          </a:stretch>
        </p:blipFill>
        <p:spPr>
          <a:xfrm>
            <a:off x="4698124" y="678148"/>
            <a:ext cx="7367395" cy="5686525"/>
          </a:xfrm>
          <a:prstGeom prst="rect">
            <a:avLst/>
          </a:prstGeom>
        </p:spPr>
      </p:pic>
    </p:spTree>
    <p:extLst>
      <p:ext uri="{BB962C8B-B14F-4D97-AF65-F5344CB8AC3E}">
        <p14:creationId xmlns:p14="http://schemas.microsoft.com/office/powerpoint/2010/main" val="574272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the </a:t>
            </a:r>
            <a:r>
              <a:rPr lang="en-US" dirty="0" smtClean="0"/>
              <a:t>Controller - 1</a:t>
            </a:r>
            <a:endParaRPr lang="en-US" dirty="0"/>
          </a:p>
        </p:txBody>
      </p:sp>
      <p:sp>
        <p:nvSpPr>
          <p:cNvPr id="3" name="Text Placeholder 2"/>
          <p:cNvSpPr>
            <a:spLocks noGrp="1"/>
          </p:cNvSpPr>
          <p:nvPr>
            <p:ph type="body" idx="1"/>
          </p:nvPr>
        </p:nvSpPr>
        <p:spPr/>
        <p:txBody>
          <a:bodyPr/>
          <a:lstStyle/>
          <a:p>
            <a:r>
              <a:rPr lang="en-US" dirty="0" err="1" smtClean="0"/>
              <a:t>BooksController</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81844" y="1884382"/>
            <a:ext cx="6306853" cy="4557507"/>
          </a:xfrm>
          <a:prstGeom prst="rect">
            <a:avLst/>
          </a:prstGeom>
        </p:spPr>
      </p:pic>
      <p:pic>
        <p:nvPicPr>
          <p:cNvPr id="6" name="Picture 5"/>
          <p:cNvPicPr>
            <a:picLocks noChangeAspect="1"/>
          </p:cNvPicPr>
          <p:nvPr/>
        </p:nvPicPr>
        <p:blipFill>
          <a:blip r:embed="rId3"/>
          <a:stretch>
            <a:fillRect/>
          </a:stretch>
        </p:blipFill>
        <p:spPr>
          <a:xfrm>
            <a:off x="6342480" y="904640"/>
            <a:ext cx="5849520" cy="5633759"/>
          </a:xfrm>
          <a:prstGeom prst="rect">
            <a:avLst/>
          </a:prstGeom>
        </p:spPr>
      </p:pic>
    </p:spTree>
    <p:extLst>
      <p:ext uri="{BB962C8B-B14F-4D97-AF65-F5344CB8AC3E}">
        <p14:creationId xmlns:p14="http://schemas.microsoft.com/office/powerpoint/2010/main" val="278260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a:t>
            </a:r>
            <a:endParaRPr lang="en-US" dirty="0"/>
          </a:p>
        </p:txBody>
      </p:sp>
      <p:sp>
        <p:nvSpPr>
          <p:cNvPr id="3" name="Text Placeholder 2"/>
          <p:cNvSpPr>
            <a:spLocks noGrp="1"/>
          </p:cNvSpPr>
          <p:nvPr>
            <p:ph type="body" idx="1"/>
          </p:nvPr>
        </p:nvSpPr>
        <p:spPr/>
        <p:txBody>
          <a:bodyPr>
            <a:normAutofit lnSpcReduction="10000"/>
          </a:bodyPr>
          <a:lstStyle/>
          <a:p>
            <a:pPr marL="0" indent="0">
              <a:buNone/>
            </a:pPr>
            <a:r>
              <a:rPr lang="en-US" dirty="0"/>
              <a:t>= REST</a:t>
            </a:r>
          </a:p>
          <a:p>
            <a:pPr lvl="1">
              <a:lnSpc>
                <a:spcPct val="110000"/>
              </a:lnSpc>
            </a:pPr>
            <a:r>
              <a:rPr lang="en-US" dirty="0"/>
              <a:t>Resource-oriented: Entities modeled as URI-addressable Resources, Relationships modeled as links (URIs), CRUD = POST, GET, PUT/PATCH, DELETE</a:t>
            </a:r>
          </a:p>
          <a:p>
            <a:pPr lvl="1">
              <a:lnSpc>
                <a:spcPct val="110000"/>
              </a:lnSpc>
            </a:pPr>
            <a:r>
              <a:rPr lang="en-US" dirty="0"/>
              <a:t>Hypermedia-driven</a:t>
            </a:r>
          </a:p>
          <a:p>
            <a:pPr lvl="2">
              <a:lnSpc>
                <a:spcPct val="110000"/>
              </a:lnSpc>
            </a:pPr>
            <a:r>
              <a:rPr lang="en-US" dirty="0"/>
              <a:t>Navigate from Service Document to Sets to Members to related items to…</a:t>
            </a:r>
          </a:p>
          <a:p>
            <a:pPr lvl="2">
              <a:lnSpc>
                <a:spcPct val="110000"/>
              </a:lnSpc>
            </a:pPr>
            <a:r>
              <a:rPr lang="en-US" dirty="0"/>
              <a:t>Links in Payload for editing, navigation, operations, etc.</a:t>
            </a:r>
          </a:p>
          <a:p>
            <a:pPr marL="0" indent="0">
              <a:buNone/>
            </a:pPr>
            <a:r>
              <a:rPr lang="en-US" dirty="0"/>
              <a:t>+ Data Model</a:t>
            </a:r>
          </a:p>
          <a:p>
            <a:pPr lvl="1">
              <a:lnSpc>
                <a:spcPct val="110000"/>
              </a:lnSpc>
            </a:pPr>
            <a:r>
              <a:rPr lang="en-US" dirty="0"/>
              <a:t>URLs, operations, namespaces, derived from declarative model </a:t>
            </a:r>
          </a:p>
          <a:p>
            <a:pPr marL="0" indent="0">
              <a:buNone/>
            </a:pPr>
            <a:r>
              <a:rPr lang="en-US" dirty="0"/>
              <a:t>+ Common Conventions</a:t>
            </a:r>
          </a:p>
          <a:p>
            <a:pPr lvl="1">
              <a:lnSpc>
                <a:spcPct val="110000"/>
              </a:lnSpc>
            </a:pPr>
            <a:r>
              <a:rPr lang="en-US" dirty="0"/>
              <a:t>Common query string options</a:t>
            </a:r>
          </a:p>
          <a:p>
            <a:pPr lvl="1">
              <a:lnSpc>
                <a:spcPct val="110000"/>
              </a:lnSpc>
            </a:pPr>
            <a:r>
              <a:rPr lang="en-US" dirty="0"/>
              <a:t>Representation within Formats</a:t>
            </a:r>
          </a:p>
          <a:p>
            <a:pPr marL="0" indent="0">
              <a:buNone/>
            </a:pPr>
            <a:r>
              <a:rPr lang="en-US" dirty="0"/>
              <a:t>+ Common Formats</a:t>
            </a:r>
          </a:p>
          <a:p>
            <a:pPr lvl="1">
              <a:lnSpc>
                <a:spcPct val="110000"/>
              </a:lnSpc>
            </a:pPr>
            <a:r>
              <a:rPr lang="en-US" dirty="0"/>
              <a:t>ATOM, </a:t>
            </a:r>
            <a:r>
              <a:rPr lang="en-US" dirty="0" smtClean="0"/>
              <a:t>JSON</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4447701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Build the </a:t>
            </a:r>
            <a:r>
              <a:rPr lang="en-US" dirty="0" smtClean="0"/>
              <a:t>Controller - 2</a:t>
            </a:r>
            <a:endParaRPr lang="en-US" dirty="0"/>
          </a:p>
        </p:txBody>
      </p:sp>
      <p:sp>
        <p:nvSpPr>
          <p:cNvPr id="3" name="Text Placeholder 2"/>
          <p:cNvSpPr>
            <a:spLocks noGrp="1"/>
          </p:cNvSpPr>
          <p:nvPr>
            <p:ph type="body" idx="1"/>
          </p:nvPr>
        </p:nvSpPr>
        <p:spPr>
          <a:xfrm>
            <a:off x="0" y="1328286"/>
            <a:ext cx="6180083" cy="5113603"/>
          </a:xfrm>
        </p:spPr>
        <p:txBody>
          <a:bodyPr/>
          <a:lstStyle/>
          <a:p>
            <a:pPr marL="3175" indent="0">
              <a:buNone/>
            </a:pPr>
            <a:r>
              <a:rPr lang="en-US" dirty="0" err="1" smtClean="0"/>
              <a:t>PressesController</a:t>
            </a:r>
            <a:r>
              <a:rPr lang="en-US" dirty="0" smtClean="0"/>
              <a:t> using namespaces</a:t>
            </a:r>
          </a:p>
          <a:p>
            <a:r>
              <a:rPr lang="en-US" dirty="0" err="1" smtClean="0"/>
              <a:t>Microsoft.AspNetCore.Mvc</a:t>
            </a:r>
            <a:endParaRPr lang="en-US" dirty="0"/>
          </a:p>
          <a:p>
            <a:r>
              <a:rPr lang="en-US" dirty="0" err="1" smtClean="0"/>
              <a:t>Microsoft.AspNetCore.OData.Query</a:t>
            </a:r>
            <a:r>
              <a:rPr lang="en-US" dirty="0"/>
              <a:t>;</a:t>
            </a:r>
          </a:p>
          <a:p>
            <a:r>
              <a:rPr lang="en-US" dirty="0" err="1" smtClean="0"/>
              <a:t>Microsoft.AspNetCore.OData.Routing.Controllers</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pic>
        <p:nvPicPr>
          <p:cNvPr id="7" name="Picture 6"/>
          <p:cNvPicPr>
            <a:picLocks noChangeAspect="1"/>
          </p:cNvPicPr>
          <p:nvPr/>
        </p:nvPicPr>
        <p:blipFill>
          <a:blip r:embed="rId2"/>
          <a:stretch>
            <a:fillRect/>
          </a:stretch>
        </p:blipFill>
        <p:spPr>
          <a:xfrm>
            <a:off x="5989318" y="640101"/>
            <a:ext cx="5498490" cy="5801788"/>
          </a:xfrm>
          <a:prstGeom prst="rect">
            <a:avLst/>
          </a:prstGeom>
        </p:spPr>
      </p:pic>
    </p:spTree>
    <p:extLst>
      <p:ext uri="{BB962C8B-B14F-4D97-AF65-F5344CB8AC3E}">
        <p14:creationId xmlns:p14="http://schemas.microsoft.com/office/powerpoint/2010/main" val="2362465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 the </a:t>
            </a:r>
            <a:r>
              <a:rPr lang="en-US" dirty="0" smtClean="0"/>
              <a:t>metadata</a:t>
            </a:r>
            <a:endParaRPr lang="en-US" dirty="0"/>
          </a:p>
        </p:txBody>
      </p:sp>
      <p:sp>
        <p:nvSpPr>
          <p:cNvPr id="3" name="Text Placeholder 2"/>
          <p:cNvSpPr>
            <a:spLocks noGrp="1"/>
          </p:cNvSpPr>
          <p:nvPr>
            <p:ph type="body" idx="1"/>
          </p:nvPr>
        </p:nvSpPr>
        <p:spPr/>
        <p:txBody>
          <a:bodyPr/>
          <a:lstStyle/>
          <a:p>
            <a:r>
              <a:rPr lang="en-US" i="1" dirty="0"/>
              <a:t>http://</a:t>
            </a:r>
            <a:r>
              <a:rPr lang="en-US" i="1" dirty="0" smtClean="0"/>
              <a:t>localhost:50246/odata</a:t>
            </a:r>
            <a:r>
              <a:rPr lang="en-US" i="1" dirty="0"/>
              <a:t>/$metadata</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6164568" y="1019502"/>
            <a:ext cx="5995901" cy="5461197"/>
          </a:xfrm>
          <a:prstGeom prst="rect">
            <a:avLst/>
          </a:prstGeom>
        </p:spPr>
      </p:pic>
      <p:pic>
        <p:nvPicPr>
          <p:cNvPr id="6" name="Picture 5"/>
          <p:cNvPicPr>
            <a:picLocks noChangeAspect="1"/>
          </p:cNvPicPr>
          <p:nvPr/>
        </p:nvPicPr>
        <p:blipFill>
          <a:blip r:embed="rId3"/>
          <a:stretch>
            <a:fillRect/>
          </a:stretch>
        </p:blipFill>
        <p:spPr>
          <a:xfrm>
            <a:off x="328060" y="2196662"/>
            <a:ext cx="5354316" cy="3896882"/>
          </a:xfrm>
          <a:prstGeom prst="rect">
            <a:avLst/>
          </a:prstGeom>
        </p:spPr>
      </p:pic>
    </p:spTree>
    <p:extLst>
      <p:ext uri="{BB962C8B-B14F-4D97-AF65-F5344CB8AC3E}">
        <p14:creationId xmlns:p14="http://schemas.microsoft.com/office/powerpoint/2010/main" val="3521955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p>
          <a:p>
            <a:pPr>
              <a:lnSpc>
                <a:spcPct val="120000"/>
              </a:lnSpc>
            </a:pPr>
            <a:r>
              <a:rPr lang="en-US" dirty="0" smtClean="0"/>
              <a:t>OData </a:t>
            </a:r>
            <a:r>
              <a:rPr lang="en-US" dirty="0"/>
              <a:t>Introduction</a:t>
            </a:r>
          </a:p>
          <a:p>
            <a:pPr>
              <a:lnSpc>
                <a:spcPct val="120000"/>
              </a:lnSpc>
            </a:pPr>
            <a:r>
              <a:rPr lang="en-US" dirty="0"/>
              <a:t>OData Protocol</a:t>
            </a:r>
          </a:p>
          <a:p>
            <a:pPr>
              <a:lnSpc>
                <a:spcPct val="120000"/>
              </a:lnSpc>
            </a:pPr>
            <a:r>
              <a:rPr lang="en-US" dirty="0"/>
              <a:t>OData Feature Areas</a:t>
            </a:r>
          </a:p>
          <a:p>
            <a:pPr>
              <a:lnSpc>
                <a:spcPct val="120000"/>
              </a:lnSpc>
            </a:pPr>
            <a:r>
              <a:rPr lang="en-US" dirty="0"/>
              <a:t>Data Requests </a:t>
            </a:r>
          </a:p>
          <a:p>
            <a:pPr>
              <a:lnSpc>
                <a:spcPct val="120000"/>
              </a:lnSpc>
            </a:pPr>
            <a:r>
              <a:rPr lang="en-US" dirty="0"/>
              <a:t>URL query </a:t>
            </a:r>
            <a:r>
              <a:rPr lang="en-US" dirty="0" smtClean="0"/>
              <a:t>conventions: Querying Data, Data </a:t>
            </a:r>
            <a:r>
              <a:rPr lang="en-US" dirty="0"/>
              <a:t>Modification</a:t>
            </a:r>
          </a:p>
          <a:p>
            <a:pPr>
              <a:lnSpc>
                <a:spcPct val="120000"/>
              </a:lnSpc>
            </a:pPr>
            <a:r>
              <a:rPr lang="en-US" dirty="0"/>
              <a:t>Defining an Entity Data Model</a:t>
            </a:r>
          </a:p>
          <a:p>
            <a:pPr>
              <a:lnSpc>
                <a:spcPct val="120000"/>
              </a:lnSpc>
            </a:pPr>
            <a:r>
              <a:rPr lang="en-US" dirty="0"/>
              <a:t>Working with OData in ASP.NET Core</a:t>
            </a:r>
          </a:p>
          <a:p>
            <a:pPr>
              <a:lnSpc>
                <a:spcPct val="120000"/>
              </a:lnSpc>
            </a:pPr>
            <a:r>
              <a:rPr lang="en-US" dirty="0"/>
              <a:t>Demo OData </a:t>
            </a:r>
            <a:r>
              <a:rPr lang="en-US" dirty="0" smtClean="0"/>
              <a:t>Service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 Protocol</a:t>
            </a:r>
          </a:p>
        </p:txBody>
      </p:sp>
      <p:sp>
        <p:nvSpPr>
          <p:cNvPr id="3" name="Text Placeholder 2"/>
          <p:cNvSpPr>
            <a:spLocks noGrp="1"/>
          </p:cNvSpPr>
          <p:nvPr>
            <p:ph type="body" idx="1"/>
          </p:nvPr>
        </p:nvSpPr>
        <p:spPr/>
        <p:txBody>
          <a:bodyPr>
            <a:normAutofit lnSpcReduction="10000"/>
          </a:bodyPr>
          <a:lstStyle/>
          <a:p>
            <a:r>
              <a:rPr lang="en-US" dirty="0"/>
              <a:t>The OData Protocol is an application-level protocol for interacting with data via RESTful interfaces. </a:t>
            </a:r>
            <a:endParaRPr lang="en-US" dirty="0" smtClean="0"/>
          </a:p>
          <a:p>
            <a:r>
              <a:rPr lang="en-US" dirty="0" smtClean="0"/>
              <a:t>It </a:t>
            </a:r>
            <a:r>
              <a:rPr lang="en-US" dirty="0"/>
              <a:t>supports the description of data models, editing and querying of data according to those models. </a:t>
            </a:r>
            <a:endParaRPr lang="en-US" dirty="0" smtClean="0"/>
          </a:p>
          <a:p>
            <a:r>
              <a:rPr lang="en-US" dirty="0" smtClean="0"/>
              <a:t>REST </a:t>
            </a:r>
            <a:r>
              <a:rPr lang="en-US" dirty="0"/>
              <a:t>APIs that are based on OData are easy to discover and consume due to the OData metadata, a machine-readable description of the data model which renders in a human readable </a:t>
            </a:r>
            <a:r>
              <a:rPr lang="en-US" dirty="0" smtClean="0"/>
              <a:t>format.</a:t>
            </a:r>
          </a:p>
          <a:p>
            <a:r>
              <a:rPr lang="en-US" dirty="0"/>
              <a:t>The OData Protocol is different from other REST-based web service approaches in that it provides a uniform way to describe both the data and the data model. </a:t>
            </a:r>
            <a:endParaRPr lang="en-US" dirty="0" smtClean="0"/>
          </a:p>
          <a:p>
            <a:r>
              <a:rPr lang="en-US" dirty="0" smtClean="0"/>
              <a:t>This </a:t>
            </a:r>
            <a:r>
              <a:rPr lang="en-US" dirty="0"/>
              <a:t>improves semantic interoperability between systems and allows an ecosystem to emerge.</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45452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 Feature </a:t>
            </a:r>
            <a:r>
              <a:rPr lang="en-US" dirty="0" smtClean="0"/>
              <a:t>Areas - 1</a:t>
            </a:r>
            <a:endParaRPr lang="en-US" dirty="0"/>
          </a:p>
        </p:txBody>
      </p:sp>
      <p:sp>
        <p:nvSpPr>
          <p:cNvPr id="3" name="Text Placeholder 2"/>
          <p:cNvSpPr>
            <a:spLocks noGrp="1"/>
          </p:cNvSpPr>
          <p:nvPr>
            <p:ph type="body" idx="1"/>
          </p:nvPr>
        </p:nvSpPr>
        <p:spPr/>
        <p:txBody>
          <a:bodyPr>
            <a:normAutofit/>
          </a:bodyPr>
          <a:lstStyle/>
          <a:p>
            <a:r>
              <a:rPr lang="en-US" dirty="0" smtClean="0"/>
              <a:t>Versioning: </a:t>
            </a:r>
            <a:r>
              <a:rPr lang="en-US" dirty="0"/>
              <a:t>API versioning can help evolving our APIs without changing or breaking the existing API services. URL segment, request header, and query string are three ways to achieve API versioning in ASP.NET Core application.</a:t>
            </a:r>
            <a:endParaRPr lang="en-US" dirty="0"/>
          </a:p>
          <a:p>
            <a:r>
              <a:rPr lang="en-US" dirty="0"/>
              <a:t>Service </a:t>
            </a:r>
            <a:r>
              <a:rPr lang="en-US" dirty="0" smtClean="0"/>
              <a:t>Metadata: </a:t>
            </a:r>
            <a:r>
              <a:rPr lang="en-US" dirty="0"/>
              <a:t>OData metadata documents describe the Entity Data Model (EDM) for a given service, which is the underlying abstract data model used by OData services to formalize the description of the resources it exposes.</a:t>
            </a:r>
            <a:endParaRPr lang="en-US" dirty="0"/>
          </a:p>
          <a:p>
            <a:r>
              <a:rPr lang="en-US" dirty="0"/>
              <a:t>Data </a:t>
            </a:r>
            <a:r>
              <a:rPr lang="en-US" dirty="0" smtClean="0"/>
              <a:t>Requests</a:t>
            </a:r>
            <a:r>
              <a:rPr lang="en-US" dirty="0"/>
              <a:t>: OData services support requests for data via HTTP GET requests.</a:t>
            </a:r>
            <a:endParaRPr lang="en-US" dirty="0"/>
          </a:p>
          <a:p>
            <a:r>
              <a:rPr lang="en-US" dirty="0"/>
              <a:t>Data </a:t>
            </a:r>
            <a:r>
              <a:rPr lang="en-US" dirty="0" smtClean="0"/>
              <a:t>Modification: </a:t>
            </a:r>
            <a:r>
              <a:rPr lang="en-US" dirty="0" smtClean="0"/>
              <a:t>Updatable </a:t>
            </a:r>
            <a:r>
              <a:rPr lang="en-US" dirty="0"/>
              <a:t>OData services support Create, Update and Delete operation for some or all exposed entities.</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429465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OData Feature </a:t>
            </a:r>
            <a:r>
              <a:rPr lang="en-US" dirty="0" smtClean="0"/>
              <a:t>Areas - 2</a:t>
            </a:r>
            <a:endParaRPr lang="en-US" dirty="0"/>
          </a:p>
        </p:txBody>
      </p:sp>
      <p:sp>
        <p:nvSpPr>
          <p:cNvPr id="3" name="Text Placeholder 2"/>
          <p:cNvSpPr>
            <a:spLocks noGrp="1"/>
          </p:cNvSpPr>
          <p:nvPr>
            <p:ph type="body" idx="1"/>
          </p:nvPr>
        </p:nvSpPr>
        <p:spPr/>
        <p:txBody>
          <a:bodyPr>
            <a:normAutofit lnSpcReduction="10000"/>
          </a:bodyPr>
          <a:lstStyle/>
          <a:p>
            <a:pPr>
              <a:lnSpc>
                <a:spcPct val="130000"/>
              </a:lnSpc>
            </a:pPr>
            <a:r>
              <a:rPr lang="en-US" dirty="0"/>
              <a:t>Relationships</a:t>
            </a:r>
            <a:r>
              <a:rPr lang="en-US" dirty="0" smtClean="0"/>
              <a:t>: Relationships </a:t>
            </a:r>
            <a:r>
              <a:rPr lang="en-US" dirty="0"/>
              <a:t>from one entity to another are represented as navigation properties.</a:t>
            </a:r>
            <a:endParaRPr lang="en-US" dirty="0"/>
          </a:p>
          <a:p>
            <a:pPr>
              <a:lnSpc>
                <a:spcPct val="130000"/>
              </a:lnSpc>
            </a:pPr>
            <a:r>
              <a:rPr lang="en-US" dirty="0"/>
              <a:t>Content </a:t>
            </a:r>
            <a:r>
              <a:rPr lang="en-US" dirty="0" smtClean="0"/>
              <a:t>Types: Support multiple types of content types for data responding.</a:t>
            </a:r>
            <a:endParaRPr lang="en-US" dirty="0"/>
          </a:p>
          <a:p>
            <a:pPr>
              <a:lnSpc>
                <a:spcPct val="130000"/>
              </a:lnSpc>
            </a:pPr>
            <a:r>
              <a:rPr lang="en-US" dirty="0"/>
              <a:t>Functions and </a:t>
            </a:r>
            <a:r>
              <a:rPr lang="en-US" dirty="0" smtClean="0"/>
              <a:t>Actions: </a:t>
            </a:r>
            <a:r>
              <a:rPr lang="en-US" dirty="0"/>
              <a:t>OData supports custom operations (Actions and Functions). </a:t>
            </a:r>
            <a:endParaRPr lang="en-US" dirty="0" smtClean="0"/>
          </a:p>
          <a:p>
            <a:pPr lvl="1">
              <a:lnSpc>
                <a:spcPct val="130000"/>
              </a:lnSpc>
            </a:pPr>
            <a:r>
              <a:rPr lang="en-US" dirty="0" smtClean="0"/>
              <a:t>Functions </a:t>
            </a:r>
            <a:r>
              <a:rPr lang="en-US" dirty="0"/>
              <a:t>are operations exposed by an OData service that MUST return data and MUST have no observable side effects. </a:t>
            </a:r>
            <a:endParaRPr lang="en-US" dirty="0" smtClean="0"/>
          </a:p>
          <a:p>
            <a:pPr lvl="1">
              <a:lnSpc>
                <a:spcPct val="130000"/>
              </a:lnSpc>
            </a:pPr>
            <a:r>
              <a:rPr lang="en-US" dirty="0" smtClean="0"/>
              <a:t>Actions </a:t>
            </a:r>
            <a:r>
              <a:rPr lang="en-US" dirty="0"/>
              <a:t>are operations exposed by an OData service that MAY have side effects when invoked. </a:t>
            </a:r>
            <a:endParaRPr lang="en-US" dirty="0" smtClean="0"/>
          </a:p>
          <a:p>
            <a:pPr lvl="1">
              <a:lnSpc>
                <a:spcPct val="130000"/>
              </a:lnSpc>
            </a:pPr>
            <a:r>
              <a:rPr lang="en-US" dirty="0" smtClean="0"/>
              <a:t>Functions </a:t>
            </a:r>
            <a:r>
              <a:rPr lang="en-US" dirty="0"/>
              <a:t>and actions both MAY bound to an entity type, primitive type, complex type, or a collection.</a:t>
            </a:r>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17310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Requests - </a:t>
            </a:r>
            <a:r>
              <a:rPr lang="en-US" dirty="0"/>
              <a:t>Querying Data</a:t>
            </a:r>
          </a:p>
        </p:txBody>
      </p:sp>
      <p:sp>
        <p:nvSpPr>
          <p:cNvPr id="3" name="Text Placeholder 2"/>
          <p:cNvSpPr>
            <a:spLocks noGrp="1"/>
          </p:cNvSpPr>
          <p:nvPr>
            <p:ph type="body" idx="1"/>
          </p:nvPr>
        </p:nvSpPr>
        <p:spPr/>
        <p:txBody>
          <a:bodyPr/>
          <a:lstStyle/>
          <a:p>
            <a:pPr lvl="0">
              <a:lnSpc>
                <a:spcPct val="120000"/>
              </a:lnSpc>
            </a:pPr>
            <a:r>
              <a:rPr lang="en-US" dirty="0"/>
              <a:t>Querying a Set</a:t>
            </a:r>
          </a:p>
          <a:p>
            <a:pPr lvl="1">
              <a:lnSpc>
                <a:spcPct val="120000"/>
              </a:lnSpc>
            </a:pPr>
            <a:r>
              <a:rPr lang="en-US" dirty="0">
                <a:hlinkClick r:id="rId3"/>
              </a:rPr>
              <a:t>GET /v2/Catalog/Genres HTTP/1.1</a:t>
            </a:r>
            <a:endParaRPr lang="en-US" dirty="0"/>
          </a:p>
          <a:p>
            <a:pPr lvl="0">
              <a:lnSpc>
                <a:spcPct val="120000"/>
              </a:lnSpc>
            </a:pPr>
            <a:r>
              <a:rPr lang="en-US" dirty="0"/>
              <a:t>Requesting an Individual Entity by ID</a:t>
            </a:r>
          </a:p>
          <a:p>
            <a:pPr lvl="1">
              <a:lnSpc>
                <a:spcPct val="120000"/>
              </a:lnSpc>
            </a:pPr>
            <a:r>
              <a:rPr lang="en-US" dirty="0">
                <a:hlinkClick r:id="rId4"/>
              </a:rPr>
              <a:t>GET /v2/Catalog/Genres('Adventures') HTTP/1.1</a:t>
            </a:r>
            <a:endParaRPr lang="en-US" dirty="0"/>
          </a:p>
          <a:p>
            <a:pPr lvl="0">
              <a:lnSpc>
                <a:spcPct val="120000"/>
              </a:lnSpc>
            </a:pPr>
            <a:r>
              <a:rPr lang="en-US" dirty="0"/>
              <a:t>Requesting an Individual Property</a:t>
            </a:r>
          </a:p>
          <a:p>
            <a:pPr lvl="1">
              <a:lnSpc>
                <a:spcPct val="120000"/>
              </a:lnSpc>
            </a:pPr>
            <a:r>
              <a:rPr lang="en-US" dirty="0">
                <a:hlinkClick r:id="rId5"/>
              </a:rPr>
              <a:t>GET /v2/Catalog/Genres('Adventures')/Name HTTP/1.1</a:t>
            </a:r>
            <a:endParaRPr lang="en-US" dirty="0"/>
          </a:p>
          <a:p>
            <a:pPr lvl="0">
              <a:lnSpc>
                <a:spcPct val="120000"/>
              </a:lnSpc>
            </a:pPr>
            <a:r>
              <a:rPr lang="en-US" dirty="0"/>
              <a:t>Requesting an Individual Property Raw Value</a:t>
            </a:r>
          </a:p>
          <a:p>
            <a:pPr lvl="1">
              <a:lnSpc>
                <a:spcPct val="120000"/>
              </a:lnSpc>
            </a:pPr>
            <a:r>
              <a:rPr lang="en-US" dirty="0">
                <a:hlinkClick r:id="rId6"/>
              </a:rPr>
              <a:t>GET /v2/Catalog/Genres('Adventures')/Name/$value HTTP/1.1</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42791394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5120</TotalTime>
  <Words>2486</Words>
  <Application>Microsoft Office PowerPoint</Application>
  <PresentationFormat>Widescreen</PresentationFormat>
  <Paragraphs>343</Paragraphs>
  <Slides>52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Noto Sans Symbols</vt:lpstr>
      <vt:lpstr>Wingdings</vt:lpstr>
      <vt:lpstr>Office Theme</vt:lpstr>
      <vt:lpstr>OData in ASP.NET Core Web API</vt:lpstr>
      <vt:lpstr>Objectives</vt:lpstr>
      <vt:lpstr>OData Introduction - 1</vt:lpstr>
      <vt:lpstr>OData Introduction - 2</vt:lpstr>
      <vt:lpstr>OData</vt:lpstr>
      <vt:lpstr>OData Protocol</vt:lpstr>
      <vt:lpstr>OData Feature Areas - 1</vt:lpstr>
      <vt:lpstr>OData Feature Areas - 2</vt:lpstr>
      <vt:lpstr>Data Requests - Querying Data</vt:lpstr>
      <vt:lpstr>Data Requests - Querying Data</vt:lpstr>
      <vt:lpstr>Data Requests - Querying Data</vt:lpstr>
      <vt:lpstr>Data Requests - $Filter</vt:lpstr>
      <vt:lpstr>Data Requests - Operators</vt:lpstr>
      <vt:lpstr>Data Requests - Built-in Functions</vt:lpstr>
      <vt:lpstr>Data Requests - $Orderby</vt:lpstr>
      <vt:lpstr>Data Requests - $top/$skip</vt:lpstr>
      <vt:lpstr>Data Requests - $expand </vt:lpstr>
      <vt:lpstr>Data Requests - $select</vt:lpstr>
      <vt:lpstr>Data Requests - $count/$inlinecount</vt:lpstr>
      <vt:lpstr>Data Requests - $FORMAT</vt:lpstr>
      <vt:lpstr>Data Requests - Server Driven Paging</vt:lpstr>
      <vt:lpstr>Data Modification - Insert</vt:lpstr>
      <vt:lpstr>Data Modification - Update</vt:lpstr>
      <vt:lpstr>Data Modification - Delete</vt:lpstr>
      <vt:lpstr>Data Modification - Batch Requests</vt:lpstr>
      <vt:lpstr>Relationships - 1 </vt:lpstr>
      <vt:lpstr>Relationships - 2</vt:lpstr>
      <vt:lpstr>Working with OData in ASP.NET Core</vt:lpstr>
      <vt:lpstr>Defining an Entity Data Model</vt:lpstr>
      <vt:lpstr>PowerPoint Presentation</vt:lpstr>
      <vt:lpstr>Demo 1 - OData Simple Query</vt:lpstr>
      <vt:lpstr>Setup and Install NuGet packages</vt:lpstr>
      <vt:lpstr>Setup EntityFramework Core DbContext</vt:lpstr>
      <vt:lpstr>Configure OData Service</vt:lpstr>
      <vt:lpstr>Create API Action Method Returns Queryable Results</vt:lpstr>
      <vt:lpstr>Run OData Service - 1 </vt:lpstr>
      <vt:lpstr>Run OData Service - 2</vt:lpstr>
      <vt:lpstr>Run OData Service - 3</vt:lpstr>
      <vt:lpstr>Run OData Service - 4</vt:lpstr>
      <vt:lpstr>Run OData Service - 5</vt:lpstr>
      <vt:lpstr>PowerPoint Presentation</vt:lpstr>
      <vt:lpstr>Demo 2 - Creating an OData Service</vt:lpstr>
      <vt:lpstr>Create the Application</vt:lpstr>
      <vt:lpstr>Build the Entity Data Model - 1</vt:lpstr>
      <vt:lpstr>Build the Entity Data Model - 2</vt:lpstr>
      <vt:lpstr>Build the Entity Data Model - 3</vt:lpstr>
      <vt:lpstr>Register the OData Services</vt:lpstr>
      <vt:lpstr>Inline Model Data</vt:lpstr>
      <vt:lpstr>Build the Controller - 1</vt:lpstr>
      <vt:lpstr>Build the Controller - 2</vt:lpstr>
      <vt:lpstr>Query the metadata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OData in ASP.NET Core Web API</dc:title>
  <dc:creator>Thanh Van</dc:creator>
  <cp:lastModifiedBy>HP</cp:lastModifiedBy>
  <cp:revision>121</cp:revision>
  <dcterms:created xsi:type="dcterms:W3CDTF">2021-01-25T08:25:31Z</dcterms:created>
  <dcterms:modified xsi:type="dcterms:W3CDTF">2022-04-14T21:41:02Z</dcterms:modified>
</cp:coreProperties>
</file>