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6"/>
  </p:notesMasterIdLst>
  <p:sldIdLst>
    <p:sldId id="256" r:id="rId2"/>
    <p:sldId id="302" r:id="rId3"/>
    <p:sldId id="336" r:id="rId4"/>
    <p:sldId id="310" r:id="rId5"/>
    <p:sldId id="307" r:id="rId6"/>
    <p:sldId id="304" r:id="rId7"/>
    <p:sldId id="308" r:id="rId8"/>
    <p:sldId id="364" r:id="rId9"/>
    <p:sldId id="333" r:id="rId10"/>
    <p:sldId id="334" r:id="rId11"/>
    <p:sldId id="309" r:id="rId12"/>
    <p:sldId id="331" r:id="rId13"/>
    <p:sldId id="332" r:id="rId14"/>
    <p:sldId id="306" r:id="rId15"/>
    <p:sldId id="317" r:id="rId16"/>
    <p:sldId id="337" r:id="rId17"/>
    <p:sldId id="318" r:id="rId18"/>
    <p:sldId id="319" r:id="rId19"/>
    <p:sldId id="320" r:id="rId20"/>
    <p:sldId id="321" r:id="rId21"/>
    <p:sldId id="322" r:id="rId22"/>
    <p:sldId id="323" r:id="rId23"/>
    <p:sldId id="324" r:id="rId24"/>
    <p:sldId id="325" r:id="rId25"/>
    <p:sldId id="338" r:id="rId26"/>
    <p:sldId id="311" r:id="rId27"/>
    <p:sldId id="312" r:id="rId28"/>
    <p:sldId id="313" r:id="rId29"/>
    <p:sldId id="314" r:id="rId30"/>
    <p:sldId id="315" r:id="rId31"/>
    <p:sldId id="316" r:id="rId32"/>
    <p:sldId id="349" r:id="rId33"/>
    <p:sldId id="341" r:id="rId34"/>
    <p:sldId id="342" r:id="rId35"/>
    <p:sldId id="343" r:id="rId36"/>
    <p:sldId id="344" r:id="rId37"/>
    <p:sldId id="345" r:id="rId38"/>
    <p:sldId id="348" r:id="rId39"/>
    <p:sldId id="346" r:id="rId40"/>
    <p:sldId id="347" r:id="rId41"/>
    <p:sldId id="352" r:id="rId42"/>
    <p:sldId id="351" r:id="rId43"/>
    <p:sldId id="350" r:id="rId44"/>
    <p:sldId id="353" r:id="rId45"/>
    <p:sldId id="354" r:id="rId46"/>
    <p:sldId id="356" r:id="rId47"/>
    <p:sldId id="355" r:id="rId48"/>
    <p:sldId id="357" r:id="rId49"/>
    <p:sldId id="359" r:id="rId50"/>
    <p:sldId id="360" r:id="rId51"/>
    <p:sldId id="358" r:id="rId52"/>
    <p:sldId id="362" r:id="rId53"/>
    <p:sldId id="363" r:id="rId54"/>
    <p:sldId id="303" r:id="rId5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7"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snapToGrid="0">
      <p:cViewPr>
        <p:scale>
          <a:sx n="66" d="100"/>
          <a:sy n="66" d="100"/>
        </p:scale>
        <p:origin x="5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https://grpc.io/</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https://grpc.io/</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9049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https://docs.microsoft.com/en-us/dotnet/api/system.type.isprimitive?view=net-5.0</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9794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https://grpc.io/</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1424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https://grpc.io/</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577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https://grpc.io/</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1849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48"/>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smtClean="0"/>
          </a:p>
          <a:p>
            <a:pPr lvl="1"/>
            <a:endParaRPr dirty="0"/>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8" name="Google Shape;28;p49"/>
          <p:cNvPicPr preferRelativeResize="0"/>
          <p:nvPr/>
        </p:nvPicPr>
        <p:blipFill rotWithShape="1">
          <a:blip r:embed="rId3">
            <a:alphaModFix/>
          </a:blip>
          <a:srcRect/>
          <a:stretch/>
        </p:blipFill>
        <p:spPr>
          <a:xfrm>
            <a:off x="45757" y="25370"/>
            <a:ext cx="2078984" cy="575433"/>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9EEFE5-73B6-4DE5-AE0C-1DCB79897DCB}" type="datetime1">
              <a:rPr lang="en-US" smtClean="0"/>
              <a:t>04/15/22</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t>04/15/22</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icrosoft.com/en-us/dotnet/api/system.componentmodel.dataannotation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cs typeface="Arial" panose="020B0604020202020204" pitchFamily="34" charset="0"/>
              </a:rPr>
              <a:t>Binding, Validation and Routing</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Binding for Complex </a:t>
            </a:r>
            <a:r>
              <a:rPr lang="en-US" dirty="0" smtClean="0"/>
              <a:t>Types - Example</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pic>
        <p:nvPicPr>
          <p:cNvPr id="6" name="Picture 5"/>
          <p:cNvPicPr>
            <a:picLocks noChangeAspect="1"/>
          </p:cNvPicPr>
          <p:nvPr/>
        </p:nvPicPr>
        <p:blipFill>
          <a:blip r:embed="rId2"/>
          <a:stretch>
            <a:fillRect/>
          </a:stretch>
        </p:blipFill>
        <p:spPr>
          <a:xfrm>
            <a:off x="2935997" y="1328286"/>
            <a:ext cx="6081877" cy="5089741"/>
          </a:xfrm>
          <a:prstGeom prst="rect">
            <a:avLst/>
          </a:prstGeom>
        </p:spPr>
      </p:pic>
      <p:sp>
        <p:nvSpPr>
          <p:cNvPr id="7" name="Rectangle 6"/>
          <p:cNvSpPr/>
          <p:nvPr/>
        </p:nvSpPr>
        <p:spPr>
          <a:xfrm>
            <a:off x="2935997" y="3962400"/>
            <a:ext cx="6081877" cy="4519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772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Binding source parameter </a:t>
            </a:r>
            <a:r>
              <a:rPr lang="en-US" dirty="0" smtClean="0"/>
              <a:t>inference</a:t>
            </a:r>
            <a:endParaRPr lang="en-US" dirty="0"/>
          </a:p>
        </p:txBody>
      </p:sp>
      <p:sp>
        <p:nvSpPr>
          <p:cNvPr id="3" name="Text Placeholder 2"/>
          <p:cNvSpPr>
            <a:spLocks noGrp="1"/>
          </p:cNvSpPr>
          <p:nvPr>
            <p:ph type="body" idx="1"/>
          </p:nvPr>
        </p:nvSpPr>
        <p:spPr/>
        <p:txBody>
          <a:bodyPr/>
          <a:lstStyle/>
          <a:p>
            <a:r>
              <a:rPr lang="en-US" dirty="0"/>
              <a:t>A binding source attribute defines the location at which an action parameter's value is found.</a:t>
            </a:r>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2806262" y="1978424"/>
            <a:ext cx="6784428" cy="4267921"/>
          </a:xfrm>
          <a:prstGeom prst="rect">
            <a:avLst/>
          </a:prstGeom>
        </p:spPr>
      </p:pic>
    </p:spTree>
    <p:extLst>
      <p:ext uri="{BB962C8B-B14F-4D97-AF65-F5344CB8AC3E}">
        <p14:creationId xmlns:p14="http://schemas.microsoft.com/office/powerpoint/2010/main" val="3858997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a:t>
            </a:r>
            <a:r>
              <a:rPr lang="en-US" dirty="0" err="1" smtClean="0"/>
              <a:t>FromHeader</a:t>
            </a:r>
            <a:r>
              <a:rPr lang="en-US" dirty="0" smtClean="0"/>
              <a:t>]</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pic>
        <p:nvPicPr>
          <p:cNvPr id="6" name="Picture 5"/>
          <p:cNvPicPr>
            <a:picLocks noChangeAspect="1"/>
          </p:cNvPicPr>
          <p:nvPr/>
        </p:nvPicPr>
        <p:blipFill>
          <a:blip r:embed="rId2"/>
          <a:stretch>
            <a:fillRect/>
          </a:stretch>
        </p:blipFill>
        <p:spPr>
          <a:xfrm>
            <a:off x="328061" y="1420517"/>
            <a:ext cx="4002574" cy="5232531"/>
          </a:xfrm>
          <a:prstGeom prst="rect">
            <a:avLst/>
          </a:prstGeom>
        </p:spPr>
      </p:pic>
      <p:pic>
        <p:nvPicPr>
          <p:cNvPr id="7" name="Picture 6"/>
          <p:cNvPicPr>
            <a:picLocks noChangeAspect="1"/>
          </p:cNvPicPr>
          <p:nvPr/>
        </p:nvPicPr>
        <p:blipFill>
          <a:blip r:embed="rId3"/>
          <a:stretch>
            <a:fillRect/>
          </a:stretch>
        </p:blipFill>
        <p:spPr>
          <a:xfrm>
            <a:off x="4330635" y="2666330"/>
            <a:ext cx="7386936" cy="3986718"/>
          </a:xfrm>
          <a:prstGeom prst="rect">
            <a:avLst/>
          </a:prstGeom>
        </p:spPr>
      </p:pic>
      <p:pic>
        <p:nvPicPr>
          <p:cNvPr id="8" name="Picture 7"/>
          <p:cNvPicPr>
            <a:picLocks noChangeAspect="1"/>
          </p:cNvPicPr>
          <p:nvPr/>
        </p:nvPicPr>
        <p:blipFill>
          <a:blip r:embed="rId4"/>
          <a:stretch>
            <a:fillRect/>
          </a:stretch>
        </p:blipFill>
        <p:spPr>
          <a:xfrm>
            <a:off x="3457575" y="1420517"/>
            <a:ext cx="8734425" cy="876300"/>
          </a:xfrm>
          <a:prstGeom prst="rect">
            <a:avLst/>
          </a:prstGeom>
        </p:spPr>
      </p:pic>
    </p:spTree>
    <p:extLst>
      <p:ext uri="{BB962C8B-B14F-4D97-AF65-F5344CB8AC3E}">
        <p14:creationId xmlns:p14="http://schemas.microsoft.com/office/powerpoint/2010/main" val="4057055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a:t>
            </a:r>
            <a:r>
              <a:rPr lang="en-US" dirty="0" err="1" smtClean="0"/>
              <a:t>FromRoute</a:t>
            </a:r>
            <a:r>
              <a:rPr lang="en-US" dirty="0"/>
              <a:t>], [</a:t>
            </a:r>
            <a:r>
              <a:rPr lang="en-US" dirty="0" err="1" smtClean="0"/>
              <a:t>FromForm</a:t>
            </a:r>
            <a:r>
              <a:rPr lang="en-US" dirty="0" smtClean="0"/>
              <a:t>], </a:t>
            </a:r>
            <a:r>
              <a:rPr lang="en-US" dirty="0"/>
              <a:t>[</a:t>
            </a:r>
            <a:r>
              <a:rPr lang="en-US" dirty="0" err="1" smtClean="0"/>
              <a:t>FromBody</a:t>
            </a:r>
            <a:r>
              <a:rPr lang="en-US" dirty="0" smtClean="0"/>
              <a:t>]</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pic>
        <p:nvPicPr>
          <p:cNvPr id="5" name="Picture 4"/>
          <p:cNvPicPr>
            <a:picLocks noChangeAspect="1"/>
          </p:cNvPicPr>
          <p:nvPr/>
        </p:nvPicPr>
        <p:blipFill>
          <a:blip r:embed="rId2"/>
          <a:stretch>
            <a:fillRect/>
          </a:stretch>
        </p:blipFill>
        <p:spPr>
          <a:xfrm>
            <a:off x="1097675" y="1463417"/>
            <a:ext cx="7815097" cy="4743267"/>
          </a:xfrm>
          <a:prstGeom prst="rect">
            <a:avLst/>
          </a:prstGeom>
        </p:spPr>
      </p:pic>
      <p:sp>
        <p:nvSpPr>
          <p:cNvPr id="7" name="Rectangle 6"/>
          <p:cNvSpPr/>
          <p:nvPr/>
        </p:nvSpPr>
        <p:spPr>
          <a:xfrm>
            <a:off x="3584028" y="2438400"/>
            <a:ext cx="2676002" cy="294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71697" y="4109545"/>
            <a:ext cx="2638096" cy="3573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98124" y="5885793"/>
            <a:ext cx="2217683" cy="259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54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Binding in ASP.NET Core </a:t>
            </a:r>
          </a:p>
        </p:txBody>
      </p:sp>
      <p:sp>
        <p:nvSpPr>
          <p:cNvPr id="3" name="Text Placeholder 2"/>
          <p:cNvSpPr>
            <a:spLocks noGrp="1"/>
          </p:cNvSpPr>
          <p:nvPr>
            <p:ph type="body" idx="1"/>
          </p:nvPr>
        </p:nvSpPr>
        <p:spPr/>
        <p:txBody>
          <a:bodyPr/>
          <a:lstStyle/>
          <a:p>
            <a:r>
              <a:rPr lang="en-US" dirty="0" smtClean="0"/>
              <a:t>If </a:t>
            </a:r>
            <a:r>
              <a:rPr lang="en-US" dirty="0"/>
              <a:t>ASP.NET Core framework does not find the values of the action method’s argument in any of the three locations – Form data values, Routing variables &amp; Query strings. In that case it will provide the default values based on the type of the action method’s argument. Default Binding </a:t>
            </a:r>
            <a:r>
              <a:rPr lang="en-US" dirty="0" smtClean="0"/>
              <a:t>Values:</a:t>
            </a:r>
            <a:endParaRPr lang="en-US" dirty="0"/>
          </a:p>
          <a:p>
            <a:r>
              <a:rPr lang="en-US" dirty="0" smtClean="0"/>
              <a:t>    </a:t>
            </a:r>
            <a:r>
              <a:rPr lang="en-US" dirty="0"/>
              <a:t>0 for </a:t>
            </a:r>
            <a:r>
              <a:rPr lang="en-US" dirty="0" err="1"/>
              <a:t>int</a:t>
            </a:r>
            <a:endParaRPr lang="en-US" dirty="0"/>
          </a:p>
          <a:p>
            <a:r>
              <a:rPr lang="en-US" dirty="0"/>
              <a:t>    “” for string</a:t>
            </a:r>
          </a:p>
          <a:p>
            <a:r>
              <a:rPr lang="en-US" dirty="0"/>
              <a:t>    01-01-0001 00:00:00 for </a:t>
            </a:r>
            <a:r>
              <a:rPr lang="en-US" dirty="0" err="1"/>
              <a:t>DateTime</a:t>
            </a:r>
            <a:endParaRPr lang="en-US" dirty="0"/>
          </a:p>
          <a:p>
            <a:r>
              <a:rPr lang="en-US" dirty="0"/>
              <a:t>    0 for float</a:t>
            </a:r>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spTree>
    <p:extLst>
      <p:ext uri="{BB962C8B-B14F-4D97-AF65-F5344CB8AC3E}">
        <p14:creationId xmlns:p14="http://schemas.microsoft.com/office/powerpoint/2010/main" val="1913767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Model Binding</a:t>
            </a:r>
            <a:endParaRPr lang="en-US" dirty="0"/>
          </a:p>
        </p:txBody>
      </p:sp>
      <p:sp>
        <p:nvSpPr>
          <p:cNvPr id="3" name="Text Placeholder 2"/>
          <p:cNvSpPr>
            <a:spLocks noGrp="1"/>
          </p:cNvSpPr>
          <p:nvPr>
            <p:ph type="body" idx="1"/>
          </p:nvPr>
        </p:nvSpPr>
        <p:spPr/>
        <p:txBody>
          <a:bodyPr/>
          <a:lstStyle/>
          <a:p>
            <a:r>
              <a:rPr lang="en-US" dirty="0"/>
              <a:t>Model Binding to Arrays - Can do Model Binding for array type parameter</a:t>
            </a:r>
          </a:p>
          <a:p>
            <a:r>
              <a:rPr lang="en-US" dirty="0" smtClean="0"/>
              <a:t>Model </a:t>
            </a:r>
            <a:r>
              <a:rPr lang="en-US" dirty="0"/>
              <a:t>Binding to Collection - Model binding also supports Collection. </a:t>
            </a:r>
          </a:p>
          <a:p>
            <a:r>
              <a:rPr lang="en-US" dirty="0" smtClean="0"/>
              <a:t>Model </a:t>
            </a:r>
            <a:r>
              <a:rPr lang="en-US" dirty="0"/>
              <a:t>Binding for Collections of Complex Types</a:t>
            </a:r>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spTree>
    <p:extLst>
      <p:ext uri="{BB962C8B-B14F-4D97-AF65-F5344CB8AC3E}">
        <p14:creationId xmlns:p14="http://schemas.microsoft.com/office/powerpoint/2010/main" val="2423192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smtClean="0">
                <a:solidFill>
                  <a:schemeClr val="accent2"/>
                </a:solidFill>
                <a:latin typeface="Arial" panose="020B0604020202020204" pitchFamily="34" charset="0"/>
                <a:cs typeface="Arial" panose="020B0604020202020204" pitchFamily="34" charset="0"/>
              </a:rPr>
              <a:t>Model Validation</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379771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validation in </a:t>
            </a:r>
            <a:r>
              <a:rPr lang="en-US" dirty="0" smtClean="0"/>
              <a:t>ASP.NET Core </a:t>
            </a:r>
            <a:endParaRPr lang="en-US" dirty="0"/>
          </a:p>
        </p:txBody>
      </p:sp>
      <p:sp>
        <p:nvSpPr>
          <p:cNvPr id="3" name="Text Placeholder 2"/>
          <p:cNvSpPr>
            <a:spLocks noGrp="1"/>
          </p:cNvSpPr>
          <p:nvPr>
            <p:ph type="body" idx="1"/>
          </p:nvPr>
        </p:nvSpPr>
        <p:spPr/>
        <p:txBody>
          <a:bodyPr/>
          <a:lstStyle/>
          <a:p>
            <a:pPr>
              <a:lnSpc>
                <a:spcPct val="120000"/>
              </a:lnSpc>
            </a:pPr>
            <a:r>
              <a:rPr lang="en-US" dirty="0"/>
              <a:t>When a user submits form field values, proper validation can help build a more user-friendly and secure web application. Instead of coding each view/page individually, you can simply use server-side attributes in your models/</a:t>
            </a:r>
            <a:r>
              <a:rPr lang="en-US" dirty="0" err="1"/>
              <a:t>viewmodels</a:t>
            </a:r>
            <a:r>
              <a:rPr lang="en-US" dirty="0" smtClean="0"/>
              <a:t>.</a:t>
            </a:r>
          </a:p>
          <a:p>
            <a:pPr>
              <a:lnSpc>
                <a:spcPct val="120000"/>
              </a:lnSpc>
            </a:pPr>
            <a:r>
              <a:rPr lang="en-US" dirty="0"/>
              <a:t>Model validation in ASP.NET Core </a:t>
            </a:r>
          </a:p>
          <a:p>
            <a:pPr lvl="1">
              <a:lnSpc>
                <a:spcPct val="120000"/>
              </a:lnSpc>
            </a:pPr>
            <a:r>
              <a:rPr lang="en-US" dirty="0" smtClean="0"/>
              <a:t>Model </a:t>
            </a:r>
            <a:r>
              <a:rPr lang="en-US" dirty="0"/>
              <a:t>state</a:t>
            </a:r>
          </a:p>
          <a:p>
            <a:pPr lvl="1">
              <a:lnSpc>
                <a:spcPct val="120000"/>
              </a:lnSpc>
            </a:pPr>
            <a:r>
              <a:rPr lang="en-US" dirty="0"/>
              <a:t>Rerun validation</a:t>
            </a:r>
          </a:p>
          <a:p>
            <a:pPr lvl="1">
              <a:lnSpc>
                <a:spcPct val="120000"/>
              </a:lnSpc>
            </a:pPr>
            <a:r>
              <a:rPr lang="en-US" dirty="0"/>
              <a:t>Validation attributes</a:t>
            </a:r>
          </a:p>
          <a:p>
            <a:pPr lvl="1">
              <a:lnSpc>
                <a:spcPct val="120000"/>
              </a:lnSpc>
            </a:pPr>
            <a:r>
              <a:rPr lang="en-US" dirty="0"/>
              <a:t>Built-in attributes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spTree>
    <p:extLst>
      <p:ext uri="{BB962C8B-B14F-4D97-AF65-F5344CB8AC3E}">
        <p14:creationId xmlns:p14="http://schemas.microsoft.com/office/powerpoint/2010/main" val="982696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a:t>
            </a:r>
            <a:r>
              <a:rPr lang="en-US" dirty="0" smtClean="0"/>
              <a:t>state</a:t>
            </a:r>
            <a:endParaRPr lang="en-US" dirty="0"/>
          </a:p>
        </p:txBody>
      </p:sp>
      <p:sp>
        <p:nvSpPr>
          <p:cNvPr id="3" name="Text Placeholder 2"/>
          <p:cNvSpPr>
            <a:spLocks noGrp="1"/>
          </p:cNvSpPr>
          <p:nvPr>
            <p:ph type="body" idx="1"/>
          </p:nvPr>
        </p:nvSpPr>
        <p:spPr>
          <a:xfrm>
            <a:off x="0" y="1328286"/>
            <a:ext cx="6673905" cy="5113603"/>
          </a:xfrm>
        </p:spPr>
        <p:txBody>
          <a:bodyPr/>
          <a:lstStyle/>
          <a:p>
            <a:r>
              <a:rPr lang="en-US" dirty="0"/>
              <a:t>Model state represents errors that come from two subsystems: model binding and model validation. Errors that originate from model binding are generally data conversion errors. </a:t>
            </a:r>
            <a:endParaRPr lang="en-US" dirty="0" smtClean="0"/>
          </a:p>
          <a:p>
            <a:r>
              <a:rPr lang="en-US" dirty="0" smtClean="0"/>
              <a:t>Both </a:t>
            </a:r>
            <a:r>
              <a:rPr lang="en-US" dirty="0"/>
              <a:t>model binding and model validation occur before the execution of a controller action or a Razor Pages handler method</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pic>
        <p:nvPicPr>
          <p:cNvPr id="5" name="Picture 4"/>
          <p:cNvPicPr>
            <a:picLocks noChangeAspect="1"/>
          </p:cNvPicPr>
          <p:nvPr/>
        </p:nvPicPr>
        <p:blipFill>
          <a:blip r:embed="rId2"/>
          <a:stretch>
            <a:fillRect/>
          </a:stretch>
        </p:blipFill>
        <p:spPr>
          <a:xfrm>
            <a:off x="6640538" y="1474405"/>
            <a:ext cx="5551462" cy="3360354"/>
          </a:xfrm>
          <a:prstGeom prst="rect">
            <a:avLst/>
          </a:prstGeom>
        </p:spPr>
      </p:pic>
    </p:spTree>
    <p:extLst>
      <p:ext uri="{BB962C8B-B14F-4D97-AF65-F5344CB8AC3E}">
        <p14:creationId xmlns:p14="http://schemas.microsoft.com/office/powerpoint/2010/main" val="1739444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Rerun </a:t>
            </a:r>
            <a:r>
              <a:rPr lang="en-US" dirty="0" smtClean="0"/>
              <a:t>validation</a:t>
            </a:r>
            <a:endParaRPr lang="en-US" dirty="0"/>
          </a:p>
        </p:txBody>
      </p:sp>
      <p:sp>
        <p:nvSpPr>
          <p:cNvPr id="3" name="Text Placeholder 2"/>
          <p:cNvSpPr>
            <a:spLocks noGrp="1"/>
          </p:cNvSpPr>
          <p:nvPr>
            <p:ph type="body" idx="1"/>
          </p:nvPr>
        </p:nvSpPr>
        <p:spPr>
          <a:xfrm>
            <a:off x="0" y="1328286"/>
            <a:ext cx="6022428" cy="5113603"/>
          </a:xfrm>
        </p:spPr>
        <p:txBody>
          <a:bodyPr>
            <a:normAutofit/>
          </a:bodyPr>
          <a:lstStyle/>
          <a:p>
            <a:r>
              <a:rPr lang="en-US" dirty="0"/>
              <a:t>Validation is automatic, but you might want to repeat it manually. </a:t>
            </a:r>
            <a:endParaRPr lang="en-US" dirty="0" smtClean="0"/>
          </a:p>
          <a:p>
            <a:r>
              <a:rPr lang="en-US" dirty="0" smtClean="0"/>
              <a:t>You </a:t>
            </a:r>
            <a:r>
              <a:rPr lang="en-US" dirty="0"/>
              <a:t>might compute a value for a property and want to rerun validation after setting the property to the computed value. </a:t>
            </a:r>
            <a:endParaRPr lang="en-US" dirty="0" smtClean="0"/>
          </a:p>
          <a:p>
            <a:r>
              <a:rPr lang="en-US" dirty="0" smtClean="0"/>
              <a:t>To </a:t>
            </a:r>
            <a:r>
              <a:rPr lang="en-US" dirty="0"/>
              <a:t>rerun validation, call </a:t>
            </a:r>
            <a:r>
              <a:rPr lang="en-US" dirty="0" err="1"/>
              <a:t>ModelStateDictionary.ClearValidationState</a:t>
            </a:r>
            <a:r>
              <a:rPr lang="en-US" dirty="0"/>
              <a:t> to clear validation specific to the model being validated followed by </a:t>
            </a:r>
            <a:r>
              <a:rPr lang="en-US" dirty="0" err="1" smtClean="0"/>
              <a:t>TryValidateModel</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pic>
        <p:nvPicPr>
          <p:cNvPr id="5" name="Picture 4"/>
          <p:cNvPicPr>
            <a:picLocks noChangeAspect="1"/>
          </p:cNvPicPr>
          <p:nvPr/>
        </p:nvPicPr>
        <p:blipFill>
          <a:blip r:embed="rId2"/>
          <a:stretch>
            <a:fillRect/>
          </a:stretch>
        </p:blipFill>
        <p:spPr>
          <a:xfrm>
            <a:off x="6073822" y="1482944"/>
            <a:ext cx="6066784" cy="4182132"/>
          </a:xfrm>
          <a:prstGeom prst="rect">
            <a:avLst/>
          </a:prstGeom>
        </p:spPr>
      </p:pic>
    </p:spTree>
    <p:extLst>
      <p:ext uri="{BB962C8B-B14F-4D97-AF65-F5344CB8AC3E}">
        <p14:creationId xmlns:p14="http://schemas.microsoft.com/office/powerpoint/2010/main" val="383367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idx="1"/>
          </p:nvPr>
        </p:nvSpPr>
        <p:spPr>
          <a:xfrm>
            <a:off x="0" y="1328286"/>
            <a:ext cx="12192000" cy="5517539"/>
          </a:xfrm>
        </p:spPr>
        <p:txBody>
          <a:bodyPr>
            <a:normAutofit lnSpcReduction="10000"/>
          </a:bodyPr>
          <a:lstStyle/>
          <a:p>
            <a:pPr>
              <a:lnSpc>
                <a:spcPct val="120000"/>
              </a:lnSpc>
            </a:pPr>
            <a:r>
              <a:rPr lang="en-US" dirty="0" smtClean="0"/>
              <a:t>Model Binding</a:t>
            </a:r>
          </a:p>
          <a:p>
            <a:pPr lvl="1">
              <a:lnSpc>
                <a:spcPct val="120000"/>
              </a:lnSpc>
            </a:pPr>
            <a:r>
              <a:rPr lang="en-US" dirty="0"/>
              <a:t>Model Binders: Primitive Model Binder, Complex Model </a:t>
            </a:r>
            <a:r>
              <a:rPr lang="en-US" dirty="0" smtClean="0"/>
              <a:t>Binder</a:t>
            </a:r>
            <a:endParaRPr lang="en-US" dirty="0"/>
          </a:p>
          <a:p>
            <a:pPr lvl="1">
              <a:lnSpc>
                <a:spcPct val="120000"/>
              </a:lnSpc>
            </a:pPr>
            <a:r>
              <a:rPr lang="en-US" dirty="0"/>
              <a:t>Binding </a:t>
            </a:r>
            <a:r>
              <a:rPr lang="en-US" dirty="0" smtClean="0"/>
              <a:t>Types</a:t>
            </a:r>
          </a:p>
          <a:p>
            <a:pPr lvl="1">
              <a:lnSpc>
                <a:spcPct val="120000"/>
              </a:lnSpc>
            </a:pPr>
            <a:r>
              <a:rPr lang="en-US" dirty="0" smtClean="0"/>
              <a:t>Binding </a:t>
            </a:r>
            <a:r>
              <a:rPr lang="en-US" dirty="0"/>
              <a:t>source parameter inference</a:t>
            </a:r>
          </a:p>
          <a:p>
            <a:pPr>
              <a:lnSpc>
                <a:spcPct val="120000"/>
              </a:lnSpc>
            </a:pPr>
            <a:r>
              <a:rPr lang="en-US" dirty="0"/>
              <a:t>Model Validation</a:t>
            </a:r>
          </a:p>
          <a:p>
            <a:pPr lvl="1">
              <a:lnSpc>
                <a:spcPct val="120000"/>
              </a:lnSpc>
            </a:pPr>
            <a:r>
              <a:rPr lang="en-US" dirty="0" smtClean="0"/>
              <a:t>Model </a:t>
            </a:r>
            <a:r>
              <a:rPr lang="en-US" dirty="0"/>
              <a:t>validation in ASP.NET Core </a:t>
            </a:r>
          </a:p>
          <a:p>
            <a:pPr lvl="1">
              <a:lnSpc>
                <a:spcPct val="120000"/>
              </a:lnSpc>
            </a:pPr>
            <a:r>
              <a:rPr lang="en-US" dirty="0" smtClean="0"/>
              <a:t>Validation </a:t>
            </a:r>
            <a:r>
              <a:rPr lang="en-US" dirty="0"/>
              <a:t>Built-in attributes</a:t>
            </a:r>
          </a:p>
          <a:p>
            <a:pPr lvl="1">
              <a:lnSpc>
                <a:spcPct val="120000"/>
              </a:lnSpc>
            </a:pPr>
            <a:r>
              <a:rPr lang="en-US" dirty="0"/>
              <a:t>Server-Side Validation</a:t>
            </a:r>
          </a:p>
          <a:p>
            <a:pPr lvl="1">
              <a:lnSpc>
                <a:spcPct val="120000"/>
              </a:lnSpc>
            </a:pPr>
            <a:r>
              <a:rPr lang="en-US" dirty="0"/>
              <a:t>Client-Side Validation</a:t>
            </a:r>
          </a:p>
          <a:p>
            <a:pPr>
              <a:lnSpc>
                <a:spcPct val="120000"/>
              </a:lnSpc>
            </a:pPr>
            <a:r>
              <a:rPr lang="en-US" dirty="0"/>
              <a:t>Routing</a:t>
            </a:r>
          </a:p>
          <a:p>
            <a:pPr lvl="1">
              <a:lnSpc>
                <a:spcPct val="120000"/>
              </a:lnSpc>
            </a:pPr>
            <a:r>
              <a:rPr lang="en-US" dirty="0" smtClean="0"/>
              <a:t>Enable </a:t>
            </a:r>
            <a:r>
              <a:rPr lang="en-US" dirty="0"/>
              <a:t>Routing in ASP.NET Core Web API</a:t>
            </a:r>
          </a:p>
          <a:p>
            <a:pPr lvl="1">
              <a:lnSpc>
                <a:spcPct val="120000"/>
              </a:lnSpc>
            </a:pPr>
            <a:r>
              <a:rPr lang="en-US" dirty="0"/>
              <a:t>Attribute Routing</a:t>
            </a:r>
          </a:p>
          <a:p>
            <a:pPr lvl="1">
              <a:lnSpc>
                <a:spcPct val="120000"/>
              </a:lnSpc>
            </a:pPr>
            <a:r>
              <a:rPr lang="en-US" dirty="0"/>
              <a:t>Variables and Query Strings in Routing</a:t>
            </a:r>
            <a:endParaRPr lang="en-US" dirty="0" smtClean="0"/>
          </a:p>
          <a:p>
            <a:pPr lvl="1"/>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86113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Validation </a:t>
            </a:r>
            <a:r>
              <a:rPr lang="en-US" dirty="0" smtClean="0"/>
              <a:t>attributes</a:t>
            </a:r>
            <a:endParaRPr lang="en-US" dirty="0"/>
          </a:p>
        </p:txBody>
      </p:sp>
      <p:sp>
        <p:nvSpPr>
          <p:cNvPr id="3" name="Text Placeholder 2"/>
          <p:cNvSpPr>
            <a:spLocks noGrp="1"/>
          </p:cNvSpPr>
          <p:nvPr>
            <p:ph type="body" idx="1"/>
          </p:nvPr>
        </p:nvSpPr>
        <p:spPr/>
        <p:txBody>
          <a:bodyPr/>
          <a:lstStyle/>
          <a:p>
            <a:r>
              <a:rPr lang="en-US" dirty="0"/>
              <a:t>Validation attributes let you specify validation rules for model properties</a:t>
            </a:r>
            <a:r>
              <a:rPr lang="en-US" dirty="0" smtClean="0"/>
              <a:t>.</a:t>
            </a:r>
          </a:p>
          <a:p>
            <a:r>
              <a:rPr lang="en-US" dirty="0" smtClean="0"/>
              <a:t>Use </a:t>
            </a:r>
            <a:r>
              <a:rPr lang="en-US" dirty="0"/>
              <a:t>attributes from the </a:t>
            </a:r>
            <a:r>
              <a:rPr lang="en-US" dirty="0" err="1">
                <a:hlinkClick r:id="rId2"/>
              </a:rPr>
              <a:t>System.ComponentModel.DataAnnotations</a:t>
            </a:r>
            <a:r>
              <a:rPr lang="en-US" dirty="0"/>
              <a:t> namespace to set validation rules for properties on your model.</a:t>
            </a:r>
            <a:r>
              <a:rPr lang="en-US" dirty="0" smtClean="0"/>
              <a:t> </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pic>
        <p:nvPicPr>
          <p:cNvPr id="5" name="Picture 4"/>
          <p:cNvPicPr>
            <a:picLocks noChangeAspect="1"/>
          </p:cNvPicPr>
          <p:nvPr/>
        </p:nvPicPr>
        <p:blipFill>
          <a:blip r:embed="rId3"/>
          <a:stretch>
            <a:fillRect/>
          </a:stretch>
        </p:blipFill>
        <p:spPr>
          <a:xfrm>
            <a:off x="2648607" y="2644653"/>
            <a:ext cx="6674232" cy="3816642"/>
          </a:xfrm>
          <a:prstGeom prst="rect">
            <a:avLst/>
          </a:prstGeom>
        </p:spPr>
      </p:pic>
    </p:spTree>
    <p:extLst>
      <p:ext uri="{BB962C8B-B14F-4D97-AF65-F5344CB8AC3E}">
        <p14:creationId xmlns:p14="http://schemas.microsoft.com/office/powerpoint/2010/main" val="2239454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Validation Built-in attributes</a:t>
            </a:r>
            <a:endParaRPr lang="en-US" dirty="0"/>
          </a:p>
        </p:txBody>
      </p:sp>
      <p:sp>
        <p:nvSpPr>
          <p:cNvPr id="3" name="Text Placeholder 2"/>
          <p:cNvSpPr>
            <a:spLocks noGrp="1"/>
          </p:cNvSpPr>
          <p:nvPr>
            <p:ph type="body" idx="1"/>
          </p:nvPr>
        </p:nvSpPr>
        <p:spPr/>
        <p:txBody>
          <a:bodyPr>
            <a:normAutofit lnSpcReduction="10000"/>
          </a:bodyPr>
          <a:lstStyle/>
          <a:p>
            <a:r>
              <a:rPr lang="en-US" dirty="0" smtClean="0"/>
              <a:t>[</a:t>
            </a:r>
            <a:r>
              <a:rPr lang="en-US" dirty="0" err="1"/>
              <a:t>ValidateNever</a:t>
            </a:r>
            <a:r>
              <a:rPr lang="en-US" dirty="0"/>
              <a:t>]: </a:t>
            </a:r>
            <a:r>
              <a:rPr lang="en-US" dirty="0" smtClean="0"/>
              <a:t>Excluded </a:t>
            </a:r>
            <a:r>
              <a:rPr lang="en-US" dirty="0"/>
              <a:t>from validation.</a:t>
            </a:r>
          </a:p>
          <a:p>
            <a:r>
              <a:rPr lang="en-US" dirty="0" smtClean="0"/>
              <a:t>[</a:t>
            </a:r>
            <a:r>
              <a:rPr lang="en-US" dirty="0" err="1" smtClean="0"/>
              <a:t>CreditCard</a:t>
            </a:r>
            <a:r>
              <a:rPr lang="en-US" dirty="0"/>
              <a:t>]: Validates that the property has a credit card format. Requires jQuery Validation Additional Methods.</a:t>
            </a:r>
          </a:p>
          <a:p>
            <a:r>
              <a:rPr lang="en-US" dirty="0" smtClean="0"/>
              <a:t>[</a:t>
            </a:r>
            <a:r>
              <a:rPr lang="en-US" dirty="0"/>
              <a:t>Compare]: Validates that two properties in a model match.</a:t>
            </a:r>
          </a:p>
          <a:p>
            <a:r>
              <a:rPr lang="en-US" dirty="0" smtClean="0"/>
              <a:t>[</a:t>
            </a:r>
            <a:r>
              <a:rPr lang="en-US" dirty="0" err="1"/>
              <a:t>EmailAddress</a:t>
            </a:r>
            <a:r>
              <a:rPr lang="en-US" dirty="0"/>
              <a:t>]: Validates that the property has an email format.</a:t>
            </a:r>
          </a:p>
          <a:p>
            <a:r>
              <a:rPr lang="en-US" dirty="0" smtClean="0"/>
              <a:t>[</a:t>
            </a:r>
            <a:r>
              <a:rPr lang="en-US" dirty="0"/>
              <a:t>Phone]: Validates that the property has a telephone number format.</a:t>
            </a:r>
          </a:p>
          <a:p>
            <a:r>
              <a:rPr lang="en-US" dirty="0" smtClean="0"/>
              <a:t>[</a:t>
            </a:r>
            <a:r>
              <a:rPr lang="en-US" dirty="0"/>
              <a:t>Range]: Validates that the property value falls within a specified range.</a:t>
            </a:r>
          </a:p>
          <a:p>
            <a:r>
              <a:rPr lang="en-US" dirty="0" smtClean="0"/>
              <a:t>[</a:t>
            </a:r>
            <a:r>
              <a:rPr lang="en-US" dirty="0" err="1"/>
              <a:t>RegularExpression</a:t>
            </a:r>
            <a:r>
              <a:rPr lang="en-US" dirty="0"/>
              <a:t>]: Validates that the property value matches a specified regular expression.</a:t>
            </a:r>
          </a:p>
          <a:p>
            <a:r>
              <a:rPr lang="en-US" dirty="0" smtClean="0"/>
              <a:t>[</a:t>
            </a:r>
            <a:r>
              <a:rPr lang="en-US" dirty="0"/>
              <a:t>Required]: Validates that the field is not null. </a:t>
            </a:r>
            <a:endParaRPr lang="en-US" dirty="0" smtClean="0"/>
          </a:p>
          <a:p>
            <a:r>
              <a:rPr lang="en-US" dirty="0" smtClean="0"/>
              <a:t>[</a:t>
            </a:r>
            <a:r>
              <a:rPr lang="en-US" dirty="0" err="1"/>
              <a:t>StringLength</a:t>
            </a:r>
            <a:r>
              <a:rPr lang="en-US" dirty="0"/>
              <a:t>]: Validates that a string </a:t>
            </a:r>
            <a:r>
              <a:rPr lang="en-US" dirty="0" smtClean="0"/>
              <a:t>value </a:t>
            </a:r>
            <a:r>
              <a:rPr lang="en-US" dirty="0"/>
              <a:t>doesn't exceed a specified </a:t>
            </a:r>
            <a:r>
              <a:rPr lang="en-US" dirty="0" smtClean="0"/>
              <a:t>length.</a:t>
            </a:r>
            <a:endParaRPr lang="en-US" dirty="0"/>
          </a:p>
          <a:p>
            <a:r>
              <a:rPr lang="en-US" dirty="0" smtClean="0"/>
              <a:t>[</a:t>
            </a:r>
            <a:r>
              <a:rPr lang="en-US" dirty="0" err="1"/>
              <a:t>Url</a:t>
            </a:r>
            <a:r>
              <a:rPr lang="en-US" dirty="0"/>
              <a:t>]: Validates that the property has a URL format</a:t>
            </a:r>
            <a:r>
              <a:rPr lang="en-US" dirty="0" smtClean="0"/>
              <a:t>.</a:t>
            </a:r>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spTree>
    <p:extLst>
      <p:ext uri="{BB962C8B-B14F-4D97-AF65-F5344CB8AC3E}">
        <p14:creationId xmlns:p14="http://schemas.microsoft.com/office/powerpoint/2010/main" val="106128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Validation </a:t>
            </a:r>
            <a:r>
              <a:rPr lang="en-US" dirty="0"/>
              <a:t>Custom </a:t>
            </a:r>
            <a:r>
              <a:rPr lang="en-US" dirty="0" smtClean="0"/>
              <a:t>attributes</a:t>
            </a:r>
            <a:endParaRPr lang="en-US" dirty="0"/>
          </a:p>
        </p:txBody>
      </p:sp>
      <p:sp>
        <p:nvSpPr>
          <p:cNvPr id="3" name="Text Placeholder 2"/>
          <p:cNvSpPr>
            <a:spLocks noGrp="1"/>
          </p:cNvSpPr>
          <p:nvPr>
            <p:ph type="body" idx="1"/>
          </p:nvPr>
        </p:nvSpPr>
        <p:spPr>
          <a:xfrm>
            <a:off x="0" y="1328286"/>
            <a:ext cx="6080234" cy="5113603"/>
          </a:xfrm>
        </p:spPr>
        <p:txBody>
          <a:bodyPr>
            <a:normAutofit/>
          </a:bodyPr>
          <a:lstStyle/>
          <a:p>
            <a:r>
              <a:rPr lang="en-US" dirty="0" smtClean="0"/>
              <a:t>Create </a:t>
            </a:r>
            <a:r>
              <a:rPr lang="en-US" dirty="0"/>
              <a:t>a class that inherits from </a:t>
            </a:r>
            <a:r>
              <a:rPr lang="en-US" dirty="0" err="1"/>
              <a:t>ValidationAttribute</a:t>
            </a:r>
            <a:r>
              <a:rPr lang="en-US" dirty="0"/>
              <a:t>, and override the </a:t>
            </a:r>
            <a:r>
              <a:rPr lang="en-US" dirty="0" err="1"/>
              <a:t>IsValid</a:t>
            </a:r>
            <a:r>
              <a:rPr lang="en-US" dirty="0"/>
              <a:t> method.</a:t>
            </a:r>
          </a:p>
          <a:p>
            <a:r>
              <a:rPr lang="en-US" dirty="0" smtClean="0"/>
              <a:t>The </a:t>
            </a:r>
            <a:r>
              <a:rPr lang="en-US" dirty="0" err="1"/>
              <a:t>IsValid</a:t>
            </a:r>
            <a:r>
              <a:rPr lang="en-US" dirty="0"/>
              <a:t> method accepts an object named value, which is the input to be validated. An overload also accepts a </a:t>
            </a:r>
            <a:r>
              <a:rPr lang="en-US" dirty="0" err="1"/>
              <a:t>ValidationContext</a:t>
            </a:r>
            <a:r>
              <a:rPr lang="en-US" dirty="0"/>
              <a:t> object, which provides additional information, such as the model instance created by model binding.</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pic>
        <p:nvPicPr>
          <p:cNvPr id="6" name="Picture 5"/>
          <p:cNvPicPr>
            <a:picLocks noChangeAspect="1"/>
          </p:cNvPicPr>
          <p:nvPr/>
        </p:nvPicPr>
        <p:blipFill>
          <a:blip r:embed="rId2"/>
          <a:stretch>
            <a:fillRect/>
          </a:stretch>
        </p:blipFill>
        <p:spPr>
          <a:xfrm>
            <a:off x="6080234" y="1282909"/>
            <a:ext cx="5938345" cy="5158980"/>
          </a:xfrm>
          <a:prstGeom prst="rect">
            <a:avLst/>
          </a:prstGeom>
        </p:spPr>
      </p:pic>
    </p:spTree>
    <p:extLst>
      <p:ext uri="{BB962C8B-B14F-4D97-AF65-F5344CB8AC3E}">
        <p14:creationId xmlns:p14="http://schemas.microsoft.com/office/powerpoint/2010/main" val="776768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Server-Side </a:t>
            </a:r>
            <a:r>
              <a:rPr lang="en-US" dirty="0" smtClean="0"/>
              <a:t>Validation</a:t>
            </a:r>
            <a:endParaRPr lang="en-US" dirty="0"/>
          </a:p>
        </p:txBody>
      </p:sp>
      <p:sp>
        <p:nvSpPr>
          <p:cNvPr id="3" name="Text Placeholder 2"/>
          <p:cNvSpPr>
            <a:spLocks noGrp="1"/>
          </p:cNvSpPr>
          <p:nvPr>
            <p:ph type="body" idx="1"/>
          </p:nvPr>
        </p:nvSpPr>
        <p:spPr/>
        <p:txBody>
          <a:bodyPr/>
          <a:lstStyle/>
          <a:p>
            <a:r>
              <a:rPr lang="en-US" dirty="0"/>
              <a:t>Validation occurs before an MVC controller action (or equivalent handler method for Razor Pages) takes over. </a:t>
            </a:r>
            <a:endParaRPr lang="en-US" dirty="0" smtClean="0"/>
          </a:p>
          <a:p>
            <a:r>
              <a:rPr lang="en-US" dirty="0" smtClean="0"/>
              <a:t>As </a:t>
            </a:r>
            <a:r>
              <a:rPr lang="en-US" dirty="0"/>
              <a:t>a result, you should check to see if the validation has passed before continuing next steps.</a:t>
            </a:r>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328060" y="3036668"/>
            <a:ext cx="4676119" cy="3404117"/>
          </a:xfrm>
          <a:prstGeom prst="rect">
            <a:avLst/>
          </a:prstGeom>
        </p:spPr>
      </p:pic>
      <p:pic>
        <p:nvPicPr>
          <p:cNvPr id="6" name="Picture 5"/>
          <p:cNvPicPr>
            <a:picLocks noChangeAspect="1"/>
          </p:cNvPicPr>
          <p:nvPr/>
        </p:nvPicPr>
        <p:blipFill>
          <a:blip r:embed="rId3"/>
          <a:stretch>
            <a:fillRect/>
          </a:stretch>
        </p:blipFill>
        <p:spPr>
          <a:xfrm>
            <a:off x="6211767" y="3203805"/>
            <a:ext cx="4772645" cy="3069842"/>
          </a:xfrm>
          <a:prstGeom prst="rect">
            <a:avLst/>
          </a:prstGeom>
        </p:spPr>
      </p:pic>
    </p:spTree>
    <p:extLst>
      <p:ext uri="{BB962C8B-B14F-4D97-AF65-F5344CB8AC3E}">
        <p14:creationId xmlns:p14="http://schemas.microsoft.com/office/powerpoint/2010/main" val="2689450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Client-Side </a:t>
            </a:r>
            <a:r>
              <a:rPr lang="en-US" dirty="0" smtClean="0"/>
              <a:t>Validation</a:t>
            </a:r>
            <a:endParaRPr lang="en-US" dirty="0"/>
          </a:p>
        </p:txBody>
      </p:sp>
      <p:sp>
        <p:nvSpPr>
          <p:cNvPr id="3" name="Text Placeholder 2"/>
          <p:cNvSpPr>
            <a:spLocks noGrp="1"/>
          </p:cNvSpPr>
          <p:nvPr>
            <p:ph type="body" idx="1"/>
          </p:nvPr>
        </p:nvSpPr>
        <p:spPr/>
        <p:txBody>
          <a:bodyPr/>
          <a:lstStyle/>
          <a:p>
            <a:r>
              <a:rPr lang="en-US" dirty="0"/>
              <a:t>Client-side validation prevents submission until the form is valid. The Submit button runs JavaScript that either submits the form or displays error messages.</a:t>
            </a:r>
          </a:p>
          <a:p>
            <a:r>
              <a:rPr lang="en-US" dirty="0"/>
              <a:t>Client-side validation avoids an unnecessary round trip to the server when there are input errors on a form. </a:t>
            </a:r>
          </a:p>
          <a:p>
            <a:pPr lvl="1">
              <a:lnSpc>
                <a:spcPct val="110000"/>
              </a:lnSpc>
            </a:pPr>
            <a:r>
              <a:rPr lang="en-US" dirty="0"/>
              <a:t>&lt;script </a:t>
            </a:r>
            <a:r>
              <a:rPr lang="en-US" dirty="0" err="1"/>
              <a:t>src</a:t>
            </a:r>
            <a:r>
              <a:rPr lang="en-US" dirty="0"/>
              <a:t>="https://cdnjs.cloudflare.com/ajax/libs/</a:t>
            </a:r>
            <a:r>
              <a:rPr lang="en-US" dirty="0" err="1"/>
              <a:t>jquery</a:t>
            </a:r>
            <a:r>
              <a:rPr lang="en-US" dirty="0"/>
              <a:t>/3.4.1/jquery.min.js"&gt;&lt;/script</a:t>
            </a:r>
            <a:r>
              <a:rPr lang="en-US" dirty="0" smtClean="0"/>
              <a:t>&gt;</a:t>
            </a:r>
          </a:p>
          <a:p>
            <a:pPr lvl="1">
              <a:lnSpc>
                <a:spcPct val="110000"/>
              </a:lnSpc>
            </a:pPr>
            <a:r>
              <a:rPr lang="en-US" dirty="0" smtClean="0"/>
              <a:t>&lt;</a:t>
            </a:r>
            <a:r>
              <a:rPr lang="en-US" dirty="0"/>
              <a:t>script </a:t>
            </a:r>
            <a:r>
              <a:rPr lang="en-US" dirty="0" err="1"/>
              <a:t>src</a:t>
            </a:r>
            <a:r>
              <a:rPr lang="en-US" dirty="0"/>
              <a:t>="https://cdnjs.cloudflare.com/ajax/libs/</a:t>
            </a:r>
            <a:r>
              <a:rPr lang="en-US" dirty="0" err="1"/>
              <a:t>jquery</a:t>
            </a:r>
            <a:r>
              <a:rPr lang="en-US" dirty="0"/>
              <a:t>-validate/1.19.1/jquery.validate.min.js"&gt;&lt;/script&gt;</a:t>
            </a:r>
          </a:p>
          <a:p>
            <a:pPr lvl="1">
              <a:lnSpc>
                <a:spcPct val="110000"/>
              </a:lnSpc>
            </a:pPr>
            <a:r>
              <a:rPr lang="en-US" dirty="0"/>
              <a:t>&lt;script </a:t>
            </a:r>
            <a:r>
              <a:rPr lang="en-US" dirty="0" err="1"/>
              <a:t>src</a:t>
            </a:r>
            <a:r>
              <a:rPr lang="en-US" dirty="0"/>
              <a:t>="https://cdnjs.cloudflare.com/ajax/libs/</a:t>
            </a:r>
            <a:r>
              <a:rPr lang="en-US" dirty="0" err="1"/>
              <a:t>jquery</a:t>
            </a:r>
            <a:r>
              <a:rPr lang="en-US" dirty="0"/>
              <a:t>-validation-unobtrusive/3.2.11/jquery.validate.unobtrusive.min.js"&gt;&lt;/script&gt;</a:t>
            </a:r>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pic>
        <p:nvPicPr>
          <p:cNvPr id="5" name="Picture 4"/>
          <p:cNvPicPr>
            <a:picLocks noChangeAspect="1"/>
          </p:cNvPicPr>
          <p:nvPr/>
        </p:nvPicPr>
        <p:blipFill>
          <a:blip r:embed="rId2"/>
          <a:stretch>
            <a:fillRect/>
          </a:stretch>
        </p:blipFill>
        <p:spPr>
          <a:xfrm>
            <a:off x="749355" y="5094808"/>
            <a:ext cx="7059832" cy="1355421"/>
          </a:xfrm>
          <a:prstGeom prst="rect">
            <a:avLst/>
          </a:prstGeom>
        </p:spPr>
      </p:pic>
    </p:spTree>
    <p:extLst>
      <p:ext uri="{BB962C8B-B14F-4D97-AF65-F5344CB8AC3E}">
        <p14:creationId xmlns:p14="http://schemas.microsoft.com/office/powerpoint/2010/main" val="3313697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156138" y="2241458"/>
            <a:ext cx="9879724"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smtClean="0">
                <a:solidFill>
                  <a:schemeClr val="accent2"/>
                </a:solidFill>
                <a:latin typeface="Arial" panose="020B0604020202020204" pitchFamily="34" charset="0"/>
                <a:ea typeface="+mj-ea"/>
                <a:cs typeface="Arial" panose="020B0604020202020204" pitchFamily="34" charset="0"/>
              </a:rPr>
              <a:t>Routing in ASP.NET Core Web API</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35787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t>
            </a:r>
            <a:r>
              <a:rPr lang="en-US" dirty="0" smtClean="0"/>
              <a:t>nable </a:t>
            </a:r>
            <a:r>
              <a:rPr lang="en-US" dirty="0"/>
              <a:t>Routing in ASP.NET Core Web </a:t>
            </a:r>
            <a:r>
              <a:rPr lang="en-US" dirty="0" smtClean="0"/>
              <a:t>API</a:t>
            </a:r>
            <a:endParaRPr lang="en-US" dirty="0"/>
          </a:p>
        </p:txBody>
      </p:sp>
      <p:sp>
        <p:nvSpPr>
          <p:cNvPr id="3" name="Text Placeholder 2"/>
          <p:cNvSpPr>
            <a:spLocks noGrp="1"/>
          </p:cNvSpPr>
          <p:nvPr>
            <p:ph type="body" idx="1"/>
          </p:nvPr>
        </p:nvSpPr>
        <p:spPr/>
        <p:txBody>
          <a:bodyPr/>
          <a:lstStyle/>
          <a:p>
            <a:r>
              <a:rPr lang="en-US" dirty="0"/>
              <a:t>In ASP.NET Core Web API Application, we can enable the Routing through Middleware. In order to enable Routing in ASP.NET Core, we need to add the following two middleware components to the HTTP Request processing Pipeline.</a:t>
            </a:r>
          </a:p>
          <a:p>
            <a:r>
              <a:rPr lang="en-US" b="1" dirty="0"/>
              <a:t>UseRouting():</a:t>
            </a:r>
            <a:r>
              <a:rPr lang="en-US" dirty="0"/>
              <a:t> The UseRouting Middleware only enables the Routing for your application. This will not map any URL to any resource.</a:t>
            </a:r>
          </a:p>
          <a:p>
            <a:r>
              <a:rPr lang="en-US" b="1" dirty="0"/>
              <a:t>UseEndpoints():</a:t>
            </a:r>
            <a:r>
              <a:rPr lang="en-US" dirty="0"/>
              <a:t> This middleware will map the URL to the resource. But the most important point that you need to remember is, the action methods are not only the resource that you can map. You can also map static file resources to a URL. But here we are only focusing on ASP.NET Core Web API and hence we are going to map the URL to action methods.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spTree>
    <p:extLst>
      <p:ext uri="{BB962C8B-B14F-4D97-AF65-F5344CB8AC3E}">
        <p14:creationId xmlns:p14="http://schemas.microsoft.com/office/powerpoint/2010/main" val="1139351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Configuring the Routing </a:t>
            </a:r>
            <a:r>
              <a:rPr lang="en-US" dirty="0" err="1" smtClean="0"/>
              <a:t>Middlewares</a:t>
            </a:r>
            <a:endParaRPr lang="en-US" dirty="0"/>
          </a:p>
        </p:txBody>
      </p:sp>
      <p:sp>
        <p:nvSpPr>
          <p:cNvPr id="3" name="Text Placeholder 2"/>
          <p:cNvSpPr>
            <a:spLocks noGrp="1"/>
          </p:cNvSpPr>
          <p:nvPr>
            <p:ph type="body" idx="1"/>
          </p:nvPr>
        </p:nvSpPr>
        <p:spPr/>
        <p:txBody>
          <a:bodyPr/>
          <a:lstStyle/>
          <a:p>
            <a:r>
              <a:rPr lang="en-US" dirty="0" smtClean="0"/>
              <a:t>Modify </a:t>
            </a:r>
            <a:r>
              <a:rPr lang="en-US" dirty="0"/>
              <a:t>the Configure method of the Startup class as shown below to configure the UseRouting and UseEndpoints Middlewares which will enable Routing as well as the mapping between the URL and Resource. </a:t>
            </a:r>
            <a:endParaRPr lang="en-US" dirty="0" smtClean="0"/>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pic>
        <p:nvPicPr>
          <p:cNvPr id="5" name="Picture 4"/>
          <p:cNvPicPr>
            <a:picLocks noChangeAspect="1"/>
          </p:cNvPicPr>
          <p:nvPr/>
        </p:nvPicPr>
        <p:blipFill>
          <a:blip r:embed="rId2"/>
          <a:stretch>
            <a:fillRect/>
          </a:stretch>
        </p:blipFill>
        <p:spPr>
          <a:xfrm>
            <a:off x="1744717" y="2717146"/>
            <a:ext cx="7777655" cy="3622892"/>
          </a:xfrm>
          <a:prstGeom prst="rect">
            <a:avLst/>
          </a:prstGeom>
        </p:spPr>
      </p:pic>
      <p:sp>
        <p:nvSpPr>
          <p:cNvPr id="6" name="Rectangle 5"/>
          <p:cNvSpPr/>
          <p:nvPr/>
        </p:nvSpPr>
        <p:spPr>
          <a:xfrm>
            <a:off x="1996966" y="5349766"/>
            <a:ext cx="2942896" cy="7777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823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Attribute Routing</a:t>
            </a:r>
          </a:p>
        </p:txBody>
      </p:sp>
      <p:sp>
        <p:nvSpPr>
          <p:cNvPr id="3" name="Text Placeholder 2"/>
          <p:cNvSpPr>
            <a:spLocks noGrp="1"/>
          </p:cNvSpPr>
          <p:nvPr>
            <p:ph type="body" idx="1"/>
          </p:nvPr>
        </p:nvSpPr>
        <p:spPr/>
        <p:txBody>
          <a:bodyPr/>
          <a:lstStyle/>
          <a:p>
            <a:r>
              <a:rPr lang="en-US" dirty="0"/>
              <a:t>Attribute Routing is the most preferred way of defining routes in ASP.NET Core Web API Application </a:t>
            </a:r>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pic>
        <p:nvPicPr>
          <p:cNvPr id="5" name="Picture 4"/>
          <p:cNvPicPr>
            <a:picLocks noChangeAspect="1"/>
          </p:cNvPicPr>
          <p:nvPr/>
        </p:nvPicPr>
        <p:blipFill>
          <a:blip r:embed="rId2"/>
          <a:stretch>
            <a:fillRect/>
          </a:stretch>
        </p:blipFill>
        <p:spPr>
          <a:xfrm>
            <a:off x="245022" y="2452359"/>
            <a:ext cx="6218840" cy="1786109"/>
          </a:xfrm>
          <a:prstGeom prst="rect">
            <a:avLst/>
          </a:prstGeom>
        </p:spPr>
      </p:pic>
      <p:pic>
        <p:nvPicPr>
          <p:cNvPr id="6" name="Picture 5"/>
          <p:cNvPicPr>
            <a:picLocks noChangeAspect="1"/>
          </p:cNvPicPr>
          <p:nvPr/>
        </p:nvPicPr>
        <p:blipFill>
          <a:blip r:embed="rId3"/>
          <a:stretch>
            <a:fillRect/>
          </a:stretch>
        </p:blipFill>
        <p:spPr>
          <a:xfrm>
            <a:off x="6096000" y="2815874"/>
            <a:ext cx="5895894" cy="3664826"/>
          </a:xfrm>
          <a:prstGeom prst="rect">
            <a:avLst/>
          </a:prstGeom>
        </p:spPr>
      </p:pic>
    </p:spTree>
    <p:extLst>
      <p:ext uri="{BB962C8B-B14F-4D97-AF65-F5344CB8AC3E}">
        <p14:creationId xmlns:p14="http://schemas.microsoft.com/office/powerpoint/2010/main" val="3323391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Variables and Query Strings in </a:t>
            </a:r>
            <a:r>
              <a:rPr lang="en-US" dirty="0" smtClean="0"/>
              <a:t>Routing</a:t>
            </a:r>
            <a:endParaRPr lang="en-US" dirty="0"/>
          </a:p>
        </p:txBody>
      </p:sp>
      <p:sp>
        <p:nvSpPr>
          <p:cNvPr id="3" name="Text Placeholder 2"/>
          <p:cNvSpPr>
            <a:spLocks noGrp="1"/>
          </p:cNvSpPr>
          <p:nvPr>
            <p:ph type="body" idx="1"/>
          </p:nvPr>
        </p:nvSpPr>
        <p:spPr/>
        <p:txBody>
          <a:bodyPr/>
          <a:lstStyle/>
          <a:p>
            <a:r>
              <a:rPr lang="en-US" dirty="0"/>
              <a:t>In ASP.NET Core Web Application, if you want to pass anything as a variable then you need to use curly braces {} and inside the curly braces, you need to give the name of the parameter your method accepting.</a:t>
            </a:r>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pic>
        <p:nvPicPr>
          <p:cNvPr id="5" name="Picture 4"/>
          <p:cNvPicPr>
            <a:picLocks noChangeAspect="1"/>
          </p:cNvPicPr>
          <p:nvPr/>
        </p:nvPicPr>
        <p:blipFill>
          <a:blip r:embed="rId2"/>
          <a:stretch>
            <a:fillRect/>
          </a:stretch>
        </p:blipFill>
        <p:spPr>
          <a:xfrm>
            <a:off x="454620" y="3004421"/>
            <a:ext cx="5048250" cy="1200150"/>
          </a:xfrm>
          <a:prstGeom prst="rect">
            <a:avLst/>
          </a:prstGeom>
        </p:spPr>
      </p:pic>
      <p:pic>
        <p:nvPicPr>
          <p:cNvPr id="6" name="Picture 5"/>
          <p:cNvPicPr>
            <a:picLocks noChangeAspect="1"/>
          </p:cNvPicPr>
          <p:nvPr/>
        </p:nvPicPr>
        <p:blipFill>
          <a:blip r:embed="rId3"/>
          <a:stretch>
            <a:fillRect/>
          </a:stretch>
        </p:blipFill>
        <p:spPr>
          <a:xfrm>
            <a:off x="5502870" y="3643307"/>
            <a:ext cx="6436525" cy="2608409"/>
          </a:xfrm>
          <a:prstGeom prst="rect">
            <a:avLst/>
          </a:prstGeom>
        </p:spPr>
      </p:pic>
    </p:spTree>
    <p:extLst>
      <p:ext uri="{BB962C8B-B14F-4D97-AF65-F5344CB8AC3E}">
        <p14:creationId xmlns:p14="http://schemas.microsoft.com/office/powerpoint/2010/main" val="9032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smtClean="0">
                <a:solidFill>
                  <a:schemeClr val="accent2"/>
                </a:solidFill>
                <a:latin typeface="Arial" panose="020B0604020202020204" pitchFamily="34" charset="0"/>
                <a:cs typeface="Arial" panose="020B0604020202020204" pitchFamily="34" charset="0"/>
              </a:rPr>
              <a:t>Model Binding</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252509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Multiple dynamic Values</a:t>
            </a:r>
          </a:p>
        </p:txBody>
      </p:sp>
      <p:sp>
        <p:nvSpPr>
          <p:cNvPr id="3" name="Text Placeholder 2"/>
          <p:cNvSpPr>
            <a:spLocks noGrp="1"/>
          </p:cNvSpPr>
          <p:nvPr>
            <p:ph type="body" idx="1"/>
          </p:nvPr>
        </p:nvSpPr>
        <p:spPr/>
        <p:txBody>
          <a:bodyPr/>
          <a:lstStyle/>
          <a:p>
            <a:r>
              <a:rPr lang="en-US" dirty="0"/>
              <a:t>Passing Multiple dynamic Values in ASP.NET Core Web API Routing</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pic>
        <p:nvPicPr>
          <p:cNvPr id="6" name="Picture 5"/>
          <p:cNvPicPr>
            <a:picLocks noChangeAspect="1"/>
          </p:cNvPicPr>
          <p:nvPr/>
        </p:nvPicPr>
        <p:blipFill>
          <a:blip r:embed="rId2"/>
          <a:stretch>
            <a:fillRect/>
          </a:stretch>
        </p:blipFill>
        <p:spPr>
          <a:xfrm>
            <a:off x="433164" y="1818605"/>
            <a:ext cx="6966120" cy="3215634"/>
          </a:xfrm>
          <a:prstGeom prst="rect">
            <a:avLst/>
          </a:prstGeom>
        </p:spPr>
      </p:pic>
      <p:pic>
        <p:nvPicPr>
          <p:cNvPr id="7" name="Picture 6"/>
          <p:cNvPicPr>
            <a:picLocks noChangeAspect="1"/>
          </p:cNvPicPr>
          <p:nvPr/>
        </p:nvPicPr>
        <p:blipFill>
          <a:blip r:embed="rId3"/>
          <a:stretch>
            <a:fillRect/>
          </a:stretch>
        </p:blipFill>
        <p:spPr>
          <a:xfrm>
            <a:off x="433164" y="5102734"/>
            <a:ext cx="9144000" cy="1377966"/>
          </a:xfrm>
          <a:prstGeom prst="rect">
            <a:avLst/>
          </a:prstGeom>
        </p:spPr>
      </p:pic>
    </p:spTree>
    <p:extLst>
      <p:ext uri="{BB962C8B-B14F-4D97-AF65-F5344CB8AC3E}">
        <p14:creationId xmlns:p14="http://schemas.microsoft.com/office/powerpoint/2010/main" val="3292612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URLs for a Single Resource using </a:t>
            </a:r>
            <a:r>
              <a:rPr lang="en-US" dirty="0" smtClean="0"/>
              <a:t>Routing</a:t>
            </a:r>
            <a:endParaRPr lang="en-US" dirty="0"/>
          </a:p>
        </p:txBody>
      </p:sp>
      <p:sp>
        <p:nvSpPr>
          <p:cNvPr id="3" name="Text Placeholder 2"/>
          <p:cNvSpPr>
            <a:spLocks noGrp="1"/>
          </p:cNvSpPr>
          <p:nvPr>
            <p:ph type="body" idx="1"/>
          </p:nvPr>
        </p:nvSpPr>
        <p:spPr/>
        <p:txBody>
          <a:bodyPr/>
          <a:lstStyle/>
          <a:p>
            <a:r>
              <a:rPr lang="en-US" dirty="0" smtClean="0"/>
              <a:t>Can access </a:t>
            </a:r>
            <a:r>
              <a:rPr lang="en-US" dirty="0"/>
              <a:t>the </a:t>
            </a:r>
            <a:r>
              <a:rPr lang="en-US" dirty="0" smtClean="0"/>
              <a:t>resource </a:t>
            </a:r>
            <a:r>
              <a:rPr lang="en-US" dirty="0"/>
              <a:t>with </a:t>
            </a:r>
            <a:r>
              <a:rPr lang="en-US" dirty="0" smtClean="0"/>
              <a:t>different </a:t>
            </a:r>
            <a:r>
              <a:rPr lang="en-US" dirty="0"/>
              <a:t>URLs in the ASP.NET Core Web API Application.</a:t>
            </a:r>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pic>
        <p:nvPicPr>
          <p:cNvPr id="5" name="Picture 4"/>
          <p:cNvPicPr>
            <a:picLocks noChangeAspect="1"/>
          </p:cNvPicPr>
          <p:nvPr/>
        </p:nvPicPr>
        <p:blipFill>
          <a:blip r:embed="rId2"/>
          <a:stretch>
            <a:fillRect/>
          </a:stretch>
        </p:blipFill>
        <p:spPr>
          <a:xfrm>
            <a:off x="1607097" y="2384862"/>
            <a:ext cx="6506889" cy="2100970"/>
          </a:xfrm>
          <a:prstGeom prst="rect">
            <a:avLst/>
          </a:prstGeom>
        </p:spPr>
      </p:pic>
      <p:sp>
        <p:nvSpPr>
          <p:cNvPr id="6" name="Rectangle 5"/>
          <p:cNvSpPr/>
          <p:nvPr/>
        </p:nvSpPr>
        <p:spPr>
          <a:xfrm>
            <a:off x="1471448" y="2384862"/>
            <a:ext cx="3615559" cy="9048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775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156138" y="2241458"/>
            <a:ext cx="9879724"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smtClean="0">
                <a:solidFill>
                  <a:schemeClr val="accent2"/>
                </a:solidFill>
                <a:latin typeface="Arial" panose="020B0604020202020204" pitchFamily="34" charset="0"/>
                <a:ea typeface="+mj-ea"/>
                <a:cs typeface="Arial" panose="020B0604020202020204" pitchFamily="34" charset="0"/>
              </a:rPr>
              <a:t>Demo: ASP.NET Core Web API with Validation and Routing</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4260639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Database Model and Repository </a:t>
            </a:r>
            <a:r>
              <a:rPr lang="en-US" dirty="0"/>
              <a:t>pattern </a:t>
            </a:r>
          </a:p>
        </p:txBody>
      </p:sp>
      <p:sp>
        <p:nvSpPr>
          <p:cNvPr id="3" name="Text Placeholder 2"/>
          <p:cNvSpPr>
            <a:spLocks noGrp="1"/>
          </p:cNvSpPr>
          <p:nvPr>
            <p:ph type="body" idx="1"/>
          </p:nvPr>
        </p:nvSpPr>
        <p:spPr/>
        <p:txBody>
          <a:bodyPr/>
          <a:lstStyle/>
          <a:p>
            <a:r>
              <a:rPr lang="en-US" dirty="0"/>
              <a:t>With the Repository pattern, we create an abstraction layer between the</a:t>
            </a:r>
            <a:br>
              <a:rPr lang="en-US" dirty="0"/>
            </a:br>
            <a:r>
              <a:rPr lang="en-US" dirty="0"/>
              <a:t>data access and the business logic layer of an application. </a:t>
            </a:r>
          </a:p>
          <a:p>
            <a:r>
              <a:rPr lang="en-US" dirty="0"/>
              <a:t>By using Repository pattern, we are promoting a more loosely coupled approach to access our data in the database.</a:t>
            </a:r>
          </a:p>
          <a:p>
            <a:r>
              <a:rPr lang="en-US" dirty="0"/>
              <a:t>The code becomes cleaner, easier to maintain, and reusable. Data</a:t>
            </a:r>
            <a:br>
              <a:rPr lang="en-US" dirty="0"/>
            </a:br>
            <a:r>
              <a:rPr lang="en-US" dirty="0"/>
              <a:t>access logic is stored in a separate class, or sets of classes called a</a:t>
            </a:r>
            <a:br>
              <a:rPr lang="en-US" dirty="0"/>
            </a:br>
            <a:r>
              <a:rPr lang="en-US" dirty="0"/>
              <a:t>repository, with the responsibility of persisting the application’s business model.</a:t>
            </a:r>
          </a:p>
        </p:txBody>
      </p:sp>
      <p:sp>
        <p:nvSpPr>
          <p:cNvPr id="4" name="Slide Number Placeholder 3"/>
          <p:cNvSpPr>
            <a:spLocks noGrp="1"/>
          </p:cNvSpPr>
          <p:nvPr>
            <p:ph type="sldNum" idx="12"/>
          </p:nvPr>
        </p:nvSpPr>
        <p:spPr/>
        <p:txBody>
          <a:bodyPr/>
          <a:lstStyle/>
          <a:p>
            <a:fld id="{00000000-1234-1234-1234-123412341234}" type="slidenum">
              <a:rPr lang="en-US" smtClean="0"/>
              <a:pPr/>
              <a:t>33</a:t>
            </a:fld>
            <a:endParaRPr lang="en-US" dirty="0"/>
          </a:p>
        </p:txBody>
      </p:sp>
    </p:spTree>
    <p:extLst>
      <p:ext uri="{BB962C8B-B14F-4D97-AF65-F5344CB8AC3E}">
        <p14:creationId xmlns:p14="http://schemas.microsoft.com/office/powerpoint/2010/main" val="1519399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with Repository Pattern - 1</a:t>
            </a:r>
            <a:endParaRPr lang="en-US" dirty="0"/>
          </a:p>
        </p:txBody>
      </p:sp>
      <p:sp>
        <p:nvSpPr>
          <p:cNvPr id="3" name="Text Placeholder 2"/>
          <p:cNvSpPr>
            <a:spLocks noGrp="1"/>
          </p:cNvSpPr>
          <p:nvPr>
            <p:ph type="body" idx="1"/>
          </p:nvPr>
        </p:nvSpPr>
        <p:spPr/>
        <p:txBody>
          <a:bodyPr/>
          <a:lstStyle/>
          <a:p>
            <a:r>
              <a:rPr lang="en-US" dirty="0" smtClean="0"/>
              <a:t>Model classes</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34</a:t>
            </a:fld>
            <a:endParaRPr lang="en-US" dirty="0"/>
          </a:p>
        </p:txBody>
      </p:sp>
      <p:pic>
        <p:nvPicPr>
          <p:cNvPr id="6" name="Picture 5"/>
          <p:cNvPicPr>
            <a:picLocks noChangeAspect="1"/>
          </p:cNvPicPr>
          <p:nvPr/>
        </p:nvPicPr>
        <p:blipFill rotWithShape="1">
          <a:blip r:embed="rId2"/>
          <a:srcRect b="55287"/>
          <a:stretch/>
        </p:blipFill>
        <p:spPr>
          <a:xfrm>
            <a:off x="328060" y="1783459"/>
            <a:ext cx="6829485" cy="2941677"/>
          </a:xfrm>
          <a:prstGeom prst="rect">
            <a:avLst/>
          </a:prstGeom>
        </p:spPr>
      </p:pic>
      <p:pic>
        <p:nvPicPr>
          <p:cNvPr id="7" name="Picture 6"/>
          <p:cNvPicPr>
            <a:picLocks noChangeAspect="1"/>
          </p:cNvPicPr>
          <p:nvPr/>
        </p:nvPicPr>
        <p:blipFill rotWithShape="1">
          <a:blip r:embed="rId2"/>
          <a:srcRect t="46211"/>
          <a:stretch/>
        </p:blipFill>
        <p:spPr>
          <a:xfrm>
            <a:off x="6432331" y="3645974"/>
            <a:ext cx="5470634" cy="2834726"/>
          </a:xfrm>
          <a:prstGeom prst="rect">
            <a:avLst/>
          </a:prstGeom>
        </p:spPr>
      </p:pic>
    </p:spTree>
    <p:extLst>
      <p:ext uri="{BB962C8B-B14F-4D97-AF65-F5344CB8AC3E}">
        <p14:creationId xmlns:p14="http://schemas.microsoft.com/office/powerpoint/2010/main" val="2222151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Repository Pattern - </a:t>
            </a:r>
            <a:r>
              <a:rPr lang="en-US" dirty="0" smtClean="0"/>
              <a:t>2</a:t>
            </a:r>
            <a:endParaRPr lang="en-US" dirty="0"/>
          </a:p>
        </p:txBody>
      </p:sp>
      <p:sp>
        <p:nvSpPr>
          <p:cNvPr id="3" name="Text Placeholder 2"/>
          <p:cNvSpPr>
            <a:spLocks noGrp="1"/>
          </p:cNvSpPr>
          <p:nvPr>
            <p:ph type="body" idx="1"/>
          </p:nvPr>
        </p:nvSpPr>
        <p:spPr/>
        <p:txBody>
          <a:bodyPr/>
          <a:lstStyle/>
          <a:p>
            <a:r>
              <a:rPr lang="en-US" dirty="0"/>
              <a:t>Database </a:t>
            </a:r>
            <a:r>
              <a:rPr lang="en-US" dirty="0" smtClean="0"/>
              <a:t>connection (</a:t>
            </a:r>
            <a:r>
              <a:rPr lang="en-US" dirty="0" err="1" smtClean="0"/>
              <a:t>appsettings.json</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Add the method for </a:t>
            </a:r>
            <a:r>
              <a:rPr lang="en-US" b="1" dirty="0" err="1" smtClean="0"/>
              <a:t>ServiceExtensions</a:t>
            </a:r>
            <a:r>
              <a:rPr lang="en-US" b="1" dirty="0" smtClean="0"/>
              <a:t> </a:t>
            </a:r>
            <a:r>
              <a:rPr lang="en-US" dirty="0" smtClean="0"/>
              <a:t>class.</a:t>
            </a:r>
          </a:p>
          <a:p>
            <a:endParaRPr lang="en-US" dirty="0"/>
          </a:p>
          <a:p>
            <a:endParaRPr lang="en-US" dirty="0" smtClean="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35</a:t>
            </a:fld>
            <a:endParaRPr lang="en-US" dirty="0"/>
          </a:p>
        </p:txBody>
      </p:sp>
      <p:pic>
        <p:nvPicPr>
          <p:cNvPr id="5" name="Picture 4"/>
          <p:cNvPicPr>
            <a:picLocks noChangeAspect="1"/>
          </p:cNvPicPr>
          <p:nvPr/>
        </p:nvPicPr>
        <p:blipFill>
          <a:blip r:embed="rId2"/>
          <a:stretch>
            <a:fillRect/>
          </a:stretch>
        </p:blipFill>
        <p:spPr>
          <a:xfrm>
            <a:off x="1635015" y="4973866"/>
            <a:ext cx="9258300" cy="1028700"/>
          </a:xfrm>
          <a:prstGeom prst="rect">
            <a:avLst/>
          </a:prstGeom>
        </p:spPr>
      </p:pic>
      <p:sp>
        <p:nvSpPr>
          <p:cNvPr id="6" name="Rectangle 5"/>
          <p:cNvSpPr/>
          <p:nvPr/>
        </p:nvSpPr>
        <p:spPr>
          <a:xfrm>
            <a:off x="2154619" y="5454057"/>
            <a:ext cx="8492359" cy="4729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1705376" y="1882050"/>
            <a:ext cx="9156409" cy="2532295"/>
          </a:xfrm>
          <a:prstGeom prst="rect">
            <a:avLst/>
          </a:prstGeom>
        </p:spPr>
      </p:pic>
    </p:spTree>
    <p:extLst>
      <p:ext uri="{BB962C8B-B14F-4D97-AF65-F5344CB8AC3E}">
        <p14:creationId xmlns:p14="http://schemas.microsoft.com/office/powerpoint/2010/main" val="2743252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Repository Pattern - </a:t>
            </a:r>
            <a:r>
              <a:rPr lang="en-US" dirty="0" smtClean="0"/>
              <a:t>3</a:t>
            </a:r>
            <a:endParaRPr lang="en-US" dirty="0"/>
          </a:p>
        </p:txBody>
      </p:sp>
      <p:sp>
        <p:nvSpPr>
          <p:cNvPr id="3" name="Text Placeholder 2"/>
          <p:cNvSpPr>
            <a:spLocks noGrp="1"/>
          </p:cNvSpPr>
          <p:nvPr>
            <p:ph type="body" idx="1"/>
          </p:nvPr>
        </p:nvSpPr>
        <p:spPr/>
        <p:txBody>
          <a:bodyPr/>
          <a:lstStyle/>
          <a:p>
            <a:r>
              <a:rPr lang="en-US" dirty="0"/>
              <a:t>Add the data in the model creation: </a:t>
            </a:r>
            <a:r>
              <a:rPr lang="en-US" b="1" dirty="0" err="1"/>
              <a:t>CompanyConfiguration</a:t>
            </a:r>
            <a:r>
              <a:rPr lang="en-US" b="1" dirty="0"/>
              <a:t>, </a:t>
            </a:r>
            <a:r>
              <a:rPr lang="en-US" b="1" dirty="0" err="1"/>
              <a:t>EmployeeConfiguration</a:t>
            </a:r>
            <a:r>
              <a:rPr lang="en-US" dirty="0"/>
              <a:t>  </a:t>
            </a:r>
          </a:p>
          <a:p>
            <a:endParaRPr lang="en-US" dirty="0" smtClean="0"/>
          </a:p>
          <a:p>
            <a:endParaRPr lang="en-US" dirty="0"/>
          </a:p>
          <a:p>
            <a:endParaRPr lang="en-US" dirty="0" smtClean="0"/>
          </a:p>
          <a:p>
            <a:endParaRPr lang="en-US" dirty="0"/>
          </a:p>
          <a:p>
            <a:endParaRPr lang="en-US" dirty="0" smtClean="0"/>
          </a:p>
          <a:p>
            <a:r>
              <a:rPr lang="en-US" dirty="0" smtClean="0"/>
              <a:t>Context class </a:t>
            </a:r>
          </a:p>
          <a:p>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36</a:t>
            </a:fld>
            <a:endParaRPr lang="en-US" dirty="0"/>
          </a:p>
        </p:txBody>
      </p:sp>
      <p:pic>
        <p:nvPicPr>
          <p:cNvPr id="8" name="Picture 7"/>
          <p:cNvPicPr>
            <a:picLocks noChangeAspect="1"/>
          </p:cNvPicPr>
          <p:nvPr/>
        </p:nvPicPr>
        <p:blipFill>
          <a:blip r:embed="rId2"/>
          <a:stretch>
            <a:fillRect/>
          </a:stretch>
        </p:blipFill>
        <p:spPr>
          <a:xfrm>
            <a:off x="2921876" y="4423912"/>
            <a:ext cx="5318234" cy="2406989"/>
          </a:xfrm>
          <a:prstGeom prst="rect">
            <a:avLst/>
          </a:prstGeom>
        </p:spPr>
      </p:pic>
      <p:pic>
        <p:nvPicPr>
          <p:cNvPr id="9" name="Picture 8"/>
          <p:cNvPicPr>
            <a:picLocks noChangeAspect="1"/>
          </p:cNvPicPr>
          <p:nvPr/>
        </p:nvPicPr>
        <p:blipFill>
          <a:blip r:embed="rId3"/>
          <a:stretch>
            <a:fillRect/>
          </a:stretch>
        </p:blipFill>
        <p:spPr>
          <a:xfrm>
            <a:off x="401631" y="2233308"/>
            <a:ext cx="5533305" cy="2190604"/>
          </a:xfrm>
          <a:prstGeom prst="rect">
            <a:avLst/>
          </a:prstGeom>
        </p:spPr>
      </p:pic>
      <p:pic>
        <p:nvPicPr>
          <p:cNvPr id="10" name="Picture 9"/>
          <p:cNvPicPr>
            <a:picLocks noChangeAspect="1"/>
          </p:cNvPicPr>
          <p:nvPr/>
        </p:nvPicPr>
        <p:blipFill>
          <a:blip r:embed="rId4"/>
          <a:stretch>
            <a:fillRect/>
          </a:stretch>
        </p:blipFill>
        <p:spPr>
          <a:xfrm>
            <a:off x="6232397" y="2073017"/>
            <a:ext cx="5706998" cy="2350895"/>
          </a:xfrm>
          <a:prstGeom prst="rect">
            <a:avLst/>
          </a:prstGeom>
        </p:spPr>
      </p:pic>
    </p:spTree>
    <p:extLst>
      <p:ext uri="{BB962C8B-B14F-4D97-AF65-F5344CB8AC3E}">
        <p14:creationId xmlns:p14="http://schemas.microsoft.com/office/powerpoint/2010/main" val="686448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Repository Pattern - 3</a:t>
            </a:r>
          </a:p>
        </p:txBody>
      </p:sp>
      <p:sp>
        <p:nvSpPr>
          <p:cNvPr id="3" name="Text Placeholder 2"/>
          <p:cNvSpPr>
            <a:spLocks noGrp="1"/>
          </p:cNvSpPr>
          <p:nvPr>
            <p:ph type="body" idx="1"/>
          </p:nvPr>
        </p:nvSpPr>
        <p:spPr/>
        <p:txBody>
          <a:bodyPr/>
          <a:lstStyle/>
          <a:p>
            <a:r>
              <a:rPr lang="en-US" dirty="0" smtClean="0"/>
              <a:t>Repository Pattern Logic</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37</a:t>
            </a:fld>
            <a:endParaRPr lang="en-US" dirty="0"/>
          </a:p>
        </p:txBody>
      </p:sp>
      <p:pic>
        <p:nvPicPr>
          <p:cNvPr id="7" name="Picture 6"/>
          <p:cNvPicPr>
            <a:picLocks noChangeAspect="1"/>
          </p:cNvPicPr>
          <p:nvPr/>
        </p:nvPicPr>
        <p:blipFill>
          <a:blip r:embed="rId2"/>
          <a:stretch>
            <a:fillRect/>
          </a:stretch>
        </p:blipFill>
        <p:spPr>
          <a:xfrm>
            <a:off x="328060" y="1978424"/>
            <a:ext cx="6686550" cy="2838450"/>
          </a:xfrm>
          <a:prstGeom prst="rect">
            <a:avLst/>
          </a:prstGeom>
        </p:spPr>
      </p:pic>
      <p:pic>
        <p:nvPicPr>
          <p:cNvPr id="5" name="Picture 4"/>
          <p:cNvPicPr>
            <a:picLocks noChangeAspect="1"/>
          </p:cNvPicPr>
          <p:nvPr/>
        </p:nvPicPr>
        <p:blipFill>
          <a:blip r:embed="rId3"/>
          <a:stretch>
            <a:fillRect/>
          </a:stretch>
        </p:blipFill>
        <p:spPr>
          <a:xfrm>
            <a:off x="5276657" y="1404041"/>
            <a:ext cx="7839075" cy="2790825"/>
          </a:xfrm>
          <a:prstGeom prst="rect">
            <a:avLst/>
          </a:prstGeom>
        </p:spPr>
      </p:pic>
      <p:pic>
        <p:nvPicPr>
          <p:cNvPr id="6" name="Picture 5"/>
          <p:cNvPicPr>
            <a:picLocks noChangeAspect="1"/>
          </p:cNvPicPr>
          <p:nvPr/>
        </p:nvPicPr>
        <p:blipFill>
          <a:blip r:embed="rId4"/>
          <a:stretch>
            <a:fillRect/>
          </a:stretch>
        </p:blipFill>
        <p:spPr>
          <a:xfrm>
            <a:off x="3566007" y="3802461"/>
            <a:ext cx="7553325" cy="2409825"/>
          </a:xfrm>
          <a:prstGeom prst="rect">
            <a:avLst/>
          </a:prstGeom>
        </p:spPr>
      </p:pic>
      <p:pic>
        <p:nvPicPr>
          <p:cNvPr id="10" name="Picture 9"/>
          <p:cNvPicPr>
            <a:picLocks noChangeAspect="1"/>
          </p:cNvPicPr>
          <p:nvPr/>
        </p:nvPicPr>
        <p:blipFill>
          <a:blip r:embed="rId5"/>
          <a:stretch>
            <a:fillRect/>
          </a:stretch>
        </p:blipFill>
        <p:spPr>
          <a:xfrm>
            <a:off x="1084262" y="4519008"/>
            <a:ext cx="3724275" cy="2381250"/>
          </a:xfrm>
          <a:prstGeom prst="rect">
            <a:avLst/>
          </a:prstGeom>
        </p:spPr>
      </p:pic>
    </p:spTree>
    <p:extLst>
      <p:ext uri="{BB962C8B-B14F-4D97-AF65-F5344CB8AC3E}">
        <p14:creationId xmlns:p14="http://schemas.microsoft.com/office/powerpoint/2010/main" val="1276523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Manager</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38</a:t>
            </a:fld>
            <a:endParaRPr lang="en-US" dirty="0"/>
          </a:p>
        </p:txBody>
      </p:sp>
      <p:pic>
        <p:nvPicPr>
          <p:cNvPr id="6" name="Picture 5"/>
          <p:cNvPicPr>
            <a:picLocks noChangeAspect="1"/>
          </p:cNvPicPr>
          <p:nvPr/>
        </p:nvPicPr>
        <p:blipFill>
          <a:blip r:embed="rId2"/>
          <a:stretch>
            <a:fillRect/>
          </a:stretch>
        </p:blipFill>
        <p:spPr>
          <a:xfrm>
            <a:off x="101899" y="1881352"/>
            <a:ext cx="6884580" cy="4560537"/>
          </a:xfrm>
          <a:prstGeom prst="rect">
            <a:avLst/>
          </a:prstGeom>
        </p:spPr>
      </p:pic>
      <p:pic>
        <p:nvPicPr>
          <p:cNvPr id="7" name="Picture 6"/>
          <p:cNvPicPr>
            <a:picLocks noChangeAspect="1"/>
          </p:cNvPicPr>
          <p:nvPr/>
        </p:nvPicPr>
        <p:blipFill>
          <a:blip r:embed="rId3"/>
          <a:stretch>
            <a:fillRect/>
          </a:stretch>
        </p:blipFill>
        <p:spPr>
          <a:xfrm>
            <a:off x="6652387" y="4233097"/>
            <a:ext cx="5528441" cy="2070037"/>
          </a:xfrm>
          <a:prstGeom prst="rect">
            <a:avLst/>
          </a:prstGeom>
        </p:spPr>
      </p:pic>
      <p:pic>
        <p:nvPicPr>
          <p:cNvPr id="5" name="Picture 4"/>
          <p:cNvPicPr>
            <a:picLocks noChangeAspect="1"/>
          </p:cNvPicPr>
          <p:nvPr/>
        </p:nvPicPr>
        <p:blipFill>
          <a:blip r:embed="rId4"/>
          <a:stretch>
            <a:fillRect/>
          </a:stretch>
        </p:blipFill>
        <p:spPr>
          <a:xfrm>
            <a:off x="6652387" y="1841706"/>
            <a:ext cx="3924300" cy="1838325"/>
          </a:xfrm>
          <a:prstGeom prst="rect">
            <a:avLst/>
          </a:prstGeom>
        </p:spPr>
      </p:pic>
    </p:spTree>
    <p:extLst>
      <p:ext uri="{BB962C8B-B14F-4D97-AF65-F5344CB8AC3E}">
        <p14:creationId xmlns:p14="http://schemas.microsoft.com/office/powerpoint/2010/main" val="3783601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implement </a:t>
            </a:r>
            <a:r>
              <a:rPr lang="en-US" dirty="0" smtClean="0"/>
              <a:t>interfaces - 1</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39</a:t>
            </a:fld>
            <a:endParaRPr lang="en-US" dirty="0"/>
          </a:p>
        </p:txBody>
      </p:sp>
      <p:pic>
        <p:nvPicPr>
          <p:cNvPr id="6" name="Picture 5"/>
          <p:cNvPicPr>
            <a:picLocks noChangeAspect="1"/>
          </p:cNvPicPr>
          <p:nvPr/>
        </p:nvPicPr>
        <p:blipFill>
          <a:blip r:embed="rId2"/>
          <a:stretch>
            <a:fillRect/>
          </a:stretch>
        </p:blipFill>
        <p:spPr>
          <a:xfrm>
            <a:off x="151593" y="1328286"/>
            <a:ext cx="6732683" cy="5135777"/>
          </a:xfrm>
          <a:prstGeom prst="rect">
            <a:avLst/>
          </a:prstGeom>
        </p:spPr>
      </p:pic>
      <p:pic>
        <p:nvPicPr>
          <p:cNvPr id="7" name="Picture 6"/>
          <p:cNvPicPr>
            <a:picLocks noChangeAspect="1"/>
          </p:cNvPicPr>
          <p:nvPr/>
        </p:nvPicPr>
        <p:blipFill>
          <a:blip r:embed="rId3"/>
          <a:stretch>
            <a:fillRect/>
          </a:stretch>
        </p:blipFill>
        <p:spPr>
          <a:xfrm>
            <a:off x="6091046" y="1978424"/>
            <a:ext cx="5984984" cy="1552976"/>
          </a:xfrm>
          <a:prstGeom prst="rect">
            <a:avLst/>
          </a:prstGeom>
        </p:spPr>
      </p:pic>
    </p:spTree>
    <p:extLst>
      <p:ext uri="{BB962C8B-B14F-4D97-AF65-F5344CB8AC3E}">
        <p14:creationId xmlns:p14="http://schemas.microsoft.com/office/powerpoint/2010/main" val="307021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Model </a:t>
            </a:r>
            <a:r>
              <a:rPr lang="en-US" dirty="0" smtClean="0"/>
              <a:t>binding</a:t>
            </a:r>
            <a:endParaRPr lang="en-US" dirty="0"/>
          </a:p>
        </p:txBody>
      </p:sp>
      <p:sp>
        <p:nvSpPr>
          <p:cNvPr id="3" name="Text Placeholder 2"/>
          <p:cNvSpPr>
            <a:spLocks noGrp="1"/>
          </p:cNvSpPr>
          <p:nvPr>
            <p:ph type="body" idx="1"/>
          </p:nvPr>
        </p:nvSpPr>
        <p:spPr/>
        <p:txBody>
          <a:bodyPr>
            <a:normAutofit/>
          </a:bodyPr>
          <a:lstStyle/>
          <a:p>
            <a:r>
              <a:rPr lang="en-US" b="1" dirty="0"/>
              <a:t>Model Binding</a:t>
            </a:r>
            <a:r>
              <a:rPr lang="en-US" dirty="0"/>
              <a:t> is a process of ASP.NET Core framework to Extract Data from </a:t>
            </a:r>
            <a:r>
              <a:rPr lang="en-US" dirty="0" smtClean="0"/>
              <a:t>HTTP </a:t>
            </a:r>
            <a:r>
              <a:rPr lang="en-US" dirty="0"/>
              <a:t>Requests and provide them to the arguments of Action Method. </a:t>
            </a:r>
            <a:endParaRPr lang="en-US" dirty="0" smtClean="0"/>
          </a:p>
          <a:p>
            <a:endParaRPr lang="en-US" dirty="0" smtClean="0"/>
          </a:p>
          <a:p>
            <a:r>
              <a:rPr lang="en-US" dirty="0" smtClean="0"/>
              <a:t>The </a:t>
            </a:r>
            <a:r>
              <a:rPr lang="en-US" dirty="0"/>
              <a:t>framework looks for action method’s argument </a:t>
            </a:r>
            <a:r>
              <a:rPr lang="en-US" dirty="0" smtClean="0"/>
              <a:t>value </a:t>
            </a:r>
            <a:r>
              <a:rPr lang="en-US" dirty="0"/>
              <a:t>in the following 3 places:</a:t>
            </a:r>
          </a:p>
          <a:p>
            <a:pPr marL="400050" indent="0">
              <a:buNone/>
            </a:pPr>
            <a:r>
              <a:rPr lang="en-US" dirty="0"/>
              <a:t>1. Form data values</a:t>
            </a:r>
          </a:p>
          <a:p>
            <a:pPr marL="400050" indent="0">
              <a:buNone/>
            </a:pPr>
            <a:r>
              <a:rPr lang="en-US" dirty="0"/>
              <a:t>2. Routing variables</a:t>
            </a:r>
          </a:p>
          <a:p>
            <a:pPr marL="400050" indent="0">
              <a:buNone/>
            </a:pPr>
            <a:r>
              <a:rPr lang="en-US" dirty="0"/>
              <a:t>3. Query strings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2953945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implement </a:t>
            </a:r>
            <a:r>
              <a:rPr lang="en-US" dirty="0" smtClean="0"/>
              <a:t>interfaces - 2</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40</a:t>
            </a:fld>
            <a:endParaRPr lang="en-US" dirty="0"/>
          </a:p>
        </p:txBody>
      </p:sp>
      <p:pic>
        <p:nvPicPr>
          <p:cNvPr id="7" name="Picture 6"/>
          <p:cNvPicPr>
            <a:picLocks noChangeAspect="1"/>
          </p:cNvPicPr>
          <p:nvPr/>
        </p:nvPicPr>
        <p:blipFill>
          <a:blip r:embed="rId2"/>
          <a:stretch>
            <a:fillRect/>
          </a:stretch>
        </p:blipFill>
        <p:spPr>
          <a:xfrm>
            <a:off x="2832838" y="1367096"/>
            <a:ext cx="6363358" cy="4991825"/>
          </a:xfrm>
          <a:prstGeom prst="rect">
            <a:avLst/>
          </a:prstGeom>
        </p:spPr>
      </p:pic>
    </p:spTree>
    <p:extLst>
      <p:ext uri="{BB962C8B-B14F-4D97-AF65-F5344CB8AC3E}">
        <p14:creationId xmlns:p14="http://schemas.microsoft.com/office/powerpoint/2010/main" val="3216635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implement interfaces - </a:t>
            </a:r>
            <a:r>
              <a:rPr lang="en-US" dirty="0" smtClean="0"/>
              <a:t>3</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41</a:t>
            </a:fld>
            <a:endParaRPr lang="en-US" dirty="0"/>
          </a:p>
        </p:txBody>
      </p:sp>
      <p:pic>
        <p:nvPicPr>
          <p:cNvPr id="5" name="Picture 4"/>
          <p:cNvPicPr>
            <a:picLocks noChangeAspect="1"/>
          </p:cNvPicPr>
          <p:nvPr/>
        </p:nvPicPr>
        <p:blipFill>
          <a:blip r:embed="rId2"/>
          <a:stretch>
            <a:fillRect/>
          </a:stretch>
        </p:blipFill>
        <p:spPr>
          <a:xfrm>
            <a:off x="2449294" y="1367097"/>
            <a:ext cx="7157161" cy="5085352"/>
          </a:xfrm>
          <a:prstGeom prst="rect">
            <a:avLst/>
          </a:prstGeom>
        </p:spPr>
      </p:pic>
    </p:spTree>
    <p:extLst>
      <p:ext uri="{BB962C8B-B14F-4D97-AF65-F5344CB8AC3E}">
        <p14:creationId xmlns:p14="http://schemas.microsoft.com/office/powerpoint/2010/main" val="29775035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Transfer Objects (DTOs) - 1</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42</a:t>
            </a:fld>
            <a:endParaRPr lang="en-US" dirty="0"/>
          </a:p>
        </p:txBody>
      </p:sp>
      <p:pic>
        <p:nvPicPr>
          <p:cNvPr id="5" name="Picture 4"/>
          <p:cNvPicPr>
            <a:picLocks noChangeAspect="1"/>
          </p:cNvPicPr>
          <p:nvPr/>
        </p:nvPicPr>
        <p:blipFill>
          <a:blip r:embed="rId2"/>
          <a:stretch>
            <a:fillRect/>
          </a:stretch>
        </p:blipFill>
        <p:spPr>
          <a:xfrm>
            <a:off x="0" y="1328286"/>
            <a:ext cx="8763000" cy="3152775"/>
          </a:xfrm>
          <a:prstGeom prst="rect">
            <a:avLst/>
          </a:prstGeom>
        </p:spPr>
      </p:pic>
      <p:pic>
        <p:nvPicPr>
          <p:cNvPr id="6" name="Picture 5"/>
          <p:cNvPicPr>
            <a:picLocks noChangeAspect="1"/>
          </p:cNvPicPr>
          <p:nvPr/>
        </p:nvPicPr>
        <p:blipFill>
          <a:blip r:embed="rId3"/>
          <a:stretch>
            <a:fillRect/>
          </a:stretch>
        </p:blipFill>
        <p:spPr>
          <a:xfrm>
            <a:off x="0" y="4575345"/>
            <a:ext cx="7162800" cy="1257300"/>
          </a:xfrm>
          <a:prstGeom prst="rect">
            <a:avLst/>
          </a:prstGeom>
        </p:spPr>
      </p:pic>
      <p:pic>
        <p:nvPicPr>
          <p:cNvPr id="7" name="Picture 6"/>
          <p:cNvPicPr>
            <a:picLocks noChangeAspect="1"/>
          </p:cNvPicPr>
          <p:nvPr/>
        </p:nvPicPr>
        <p:blipFill>
          <a:blip r:embed="rId4"/>
          <a:stretch>
            <a:fillRect/>
          </a:stretch>
        </p:blipFill>
        <p:spPr>
          <a:xfrm>
            <a:off x="-19050" y="5716361"/>
            <a:ext cx="7181850" cy="1152525"/>
          </a:xfrm>
          <a:prstGeom prst="rect">
            <a:avLst/>
          </a:prstGeom>
        </p:spPr>
      </p:pic>
      <p:pic>
        <p:nvPicPr>
          <p:cNvPr id="8" name="Picture 7"/>
          <p:cNvPicPr>
            <a:picLocks noChangeAspect="1"/>
          </p:cNvPicPr>
          <p:nvPr/>
        </p:nvPicPr>
        <p:blipFill>
          <a:blip r:embed="rId5"/>
          <a:stretch>
            <a:fillRect/>
          </a:stretch>
        </p:blipFill>
        <p:spPr>
          <a:xfrm>
            <a:off x="7484416" y="3885087"/>
            <a:ext cx="4627317" cy="1831274"/>
          </a:xfrm>
          <a:prstGeom prst="rect">
            <a:avLst/>
          </a:prstGeom>
        </p:spPr>
      </p:pic>
    </p:spTree>
    <p:extLst>
      <p:ext uri="{BB962C8B-B14F-4D97-AF65-F5344CB8AC3E}">
        <p14:creationId xmlns:p14="http://schemas.microsoft.com/office/powerpoint/2010/main" val="2339663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Transfer Objects (DTOs) - </a:t>
            </a:r>
            <a:r>
              <a:rPr lang="en-US" dirty="0" smtClean="0"/>
              <a:t>2</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43</a:t>
            </a:fld>
            <a:endParaRPr lang="en-US" dirty="0"/>
          </a:p>
        </p:txBody>
      </p:sp>
      <p:pic>
        <p:nvPicPr>
          <p:cNvPr id="6" name="Picture 5"/>
          <p:cNvPicPr>
            <a:picLocks noChangeAspect="1"/>
          </p:cNvPicPr>
          <p:nvPr/>
        </p:nvPicPr>
        <p:blipFill>
          <a:blip r:embed="rId2"/>
          <a:stretch>
            <a:fillRect/>
          </a:stretch>
        </p:blipFill>
        <p:spPr>
          <a:xfrm>
            <a:off x="253986" y="4883900"/>
            <a:ext cx="6062732" cy="686023"/>
          </a:xfrm>
          <a:prstGeom prst="rect">
            <a:avLst/>
          </a:prstGeom>
        </p:spPr>
      </p:pic>
      <p:pic>
        <p:nvPicPr>
          <p:cNvPr id="7" name="Picture 6"/>
          <p:cNvPicPr>
            <a:picLocks noChangeAspect="1"/>
          </p:cNvPicPr>
          <p:nvPr/>
        </p:nvPicPr>
        <p:blipFill>
          <a:blip r:embed="rId3"/>
          <a:stretch>
            <a:fillRect/>
          </a:stretch>
        </p:blipFill>
        <p:spPr>
          <a:xfrm>
            <a:off x="253985" y="1377426"/>
            <a:ext cx="8881307" cy="3457334"/>
          </a:xfrm>
          <a:prstGeom prst="rect">
            <a:avLst/>
          </a:prstGeom>
        </p:spPr>
      </p:pic>
      <p:pic>
        <p:nvPicPr>
          <p:cNvPr id="8" name="Picture 7"/>
          <p:cNvPicPr>
            <a:picLocks noChangeAspect="1"/>
          </p:cNvPicPr>
          <p:nvPr/>
        </p:nvPicPr>
        <p:blipFill>
          <a:blip r:embed="rId4"/>
          <a:stretch>
            <a:fillRect/>
          </a:stretch>
        </p:blipFill>
        <p:spPr>
          <a:xfrm>
            <a:off x="328060" y="5619063"/>
            <a:ext cx="6062733" cy="664773"/>
          </a:xfrm>
          <a:prstGeom prst="rect">
            <a:avLst/>
          </a:prstGeom>
        </p:spPr>
      </p:pic>
      <p:pic>
        <p:nvPicPr>
          <p:cNvPr id="5" name="Picture 4"/>
          <p:cNvPicPr>
            <a:picLocks noChangeAspect="1"/>
          </p:cNvPicPr>
          <p:nvPr/>
        </p:nvPicPr>
        <p:blipFill>
          <a:blip r:embed="rId5"/>
          <a:stretch>
            <a:fillRect/>
          </a:stretch>
        </p:blipFill>
        <p:spPr>
          <a:xfrm>
            <a:off x="8552078" y="678148"/>
            <a:ext cx="3650432" cy="2096701"/>
          </a:xfrm>
          <a:prstGeom prst="rect">
            <a:avLst/>
          </a:prstGeom>
        </p:spPr>
      </p:pic>
    </p:spTree>
    <p:extLst>
      <p:ext uri="{BB962C8B-B14F-4D97-AF65-F5344CB8AC3E}">
        <p14:creationId xmlns:p14="http://schemas.microsoft.com/office/powerpoint/2010/main" val="945853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a:t>AutoMapper</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44</a:t>
            </a:fld>
            <a:endParaRPr lang="en-US" dirty="0"/>
          </a:p>
        </p:txBody>
      </p:sp>
      <p:pic>
        <p:nvPicPr>
          <p:cNvPr id="6" name="Picture 5"/>
          <p:cNvPicPr>
            <a:picLocks noChangeAspect="1"/>
          </p:cNvPicPr>
          <p:nvPr/>
        </p:nvPicPr>
        <p:blipFill>
          <a:blip r:embed="rId2"/>
          <a:stretch>
            <a:fillRect/>
          </a:stretch>
        </p:blipFill>
        <p:spPr>
          <a:xfrm>
            <a:off x="2009775" y="1328286"/>
            <a:ext cx="8172450" cy="4724400"/>
          </a:xfrm>
          <a:prstGeom prst="rect">
            <a:avLst/>
          </a:prstGeom>
        </p:spPr>
      </p:pic>
    </p:spTree>
    <p:extLst>
      <p:ext uri="{BB962C8B-B14F-4D97-AF65-F5344CB8AC3E}">
        <p14:creationId xmlns:p14="http://schemas.microsoft.com/office/powerpoint/2010/main" val="3260705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Controllers - Company Controller </a:t>
            </a:r>
            <a:r>
              <a:rPr lang="en-US" dirty="0" smtClean="0"/>
              <a:t>1</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45</a:t>
            </a:fld>
            <a:endParaRPr lang="en-US" dirty="0"/>
          </a:p>
        </p:txBody>
      </p:sp>
      <p:pic>
        <p:nvPicPr>
          <p:cNvPr id="5" name="Picture 4"/>
          <p:cNvPicPr>
            <a:picLocks noChangeAspect="1"/>
          </p:cNvPicPr>
          <p:nvPr/>
        </p:nvPicPr>
        <p:blipFill>
          <a:blip r:embed="rId2"/>
          <a:stretch>
            <a:fillRect/>
          </a:stretch>
        </p:blipFill>
        <p:spPr>
          <a:xfrm>
            <a:off x="189187" y="1256646"/>
            <a:ext cx="8418786" cy="5223563"/>
          </a:xfrm>
          <a:prstGeom prst="rect">
            <a:avLst/>
          </a:prstGeom>
        </p:spPr>
      </p:pic>
    </p:spTree>
    <p:extLst>
      <p:ext uri="{BB962C8B-B14F-4D97-AF65-F5344CB8AC3E}">
        <p14:creationId xmlns:p14="http://schemas.microsoft.com/office/powerpoint/2010/main" val="684218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Controllers - Company Controller </a:t>
            </a:r>
            <a:r>
              <a:rPr lang="en-US" dirty="0" smtClean="0"/>
              <a:t>2</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46</a:t>
            </a:fld>
            <a:endParaRPr lang="en-US" dirty="0"/>
          </a:p>
        </p:txBody>
      </p:sp>
      <p:pic>
        <p:nvPicPr>
          <p:cNvPr id="5" name="Picture 4"/>
          <p:cNvPicPr>
            <a:picLocks noChangeAspect="1"/>
          </p:cNvPicPr>
          <p:nvPr/>
        </p:nvPicPr>
        <p:blipFill>
          <a:blip r:embed="rId2"/>
          <a:stretch>
            <a:fillRect/>
          </a:stretch>
        </p:blipFill>
        <p:spPr>
          <a:xfrm>
            <a:off x="0" y="1328286"/>
            <a:ext cx="6364647" cy="2951614"/>
          </a:xfrm>
          <a:prstGeom prst="rect">
            <a:avLst/>
          </a:prstGeom>
        </p:spPr>
      </p:pic>
      <p:pic>
        <p:nvPicPr>
          <p:cNvPr id="6" name="Picture 5"/>
          <p:cNvPicPr>
            <a:picLocks noChangeAspect="1"/>
          </p:cNvPicPr>
          <p:nvPr/>
        </p:nvPicPr>
        <p:blipFill>
          <a:blip r:embed="rId3"/>
          <a:stretch>
            <a:fillRect/>
          </a:stretch>
        </p:blipFill>
        <p:spPr>
          <a:xfrm>
            <a:off x="6415910" y="1289475"/>
            <a:ext cx="5776090" cy="3739227"/>
          </a:xfrm>
          <a:prstGeom prst="rect">
            <a:avLst/>
          </a:prstGeom>
        </p:spPr>
      </p:pic>
    </p:spTree>
    <p:extLst>
      <p:ext uri="{BB962C8B-B14F-4D97-AF65-F5344CB8AC3E}">
        <p14:creationId xmlns:p14="http://schemas.microsoft.com/office/powerpoint/2010/main" val="1095523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Controllers </a:t>
            </a:r>
            <a:r>
              <a:rPr lang="en-US" dirty="0" smtClean="0"/>
              <a:t>- Company Controller 3</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47</a:t>
            </a:fld>
            <a:endParaRPr lang="en-US" dirty="0"/>
          </a:p>
        </p:txBody>
      </p:sp>
      <p:pic>
        <p:nvPicPr>
          <p:cNvPr id="7" name="Picture 6"/>
          <p:cNvPicPr>
            <a:picLocks noChangeAspect="1"/>
          </p:cNvPicPr>
          <p:nvPr/>
        </p:nvPicPr>
        <p:blipFill>
          <a:blip r:embed="rId2"/>
          <a:stretch>
            <a:fillRect/>
          </a:stretch>
        </p:blipFill>
        <p:spPr>
          <a:xfrm>
            <a:off x="0" y="1328286"/>
            <a:ext cx="5796229" cy="2583314"/>
          </a:xfrm>
          <a:prstGeom prst="rect">
            <a:avLst/>
          </a:prstGeom>
        </p:spPr>
      </p:pic>
      <p:pic>
        <p:nvPicPr>
          <p:cNvPr id="8" name="Picture 7"/>
          <p:cNvPicPr>
            <a:picLocks noChangeAspect="1"/>
          </p:cNvPicPr>
          <p:nvPr/>
        </p:nvPicPr>
        <p:blipFill>
          <a:blip r:embed="rId3"/>
          <a:stretch>
            <a:fillRect/>
          </a:stretch>
        </p:blipFill>
        <p:spPr>
          <a:xfrm>
            <a:off x="5568267" y="1299641"/>
            <a:ext cx="6623733" cy="5111947"/>
          </a:xfrm>
          <a:prstGeom prst="rect">
            <a:avLst/>
          </a:prstGeom>
        </p:spPr>
      </p:pic>
    </p:spTree>
    <p:extLst>
      <p:ext uri="{BB962C8B-B14F-4D97-AF65-F5344CB8AC3E}">
        <p14:creationId xmlns:p14="http://schemas.microsoft.com/office/powerpoint/2010/main" val="13886457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Controllers - </a:t>
            </a:r>
            <a:r>
              <a:rPr lang="en-US" dirty="0" smtClean="0"/>
              <a:t>Employee </a:t>
            </a:r>
            <a:r>
              <a:rPr lang="en-US" dirty="0"/>
              <a:t>Controller </a:t>
            </a:r>
            <a:r>
              <a:rPr lang="en-US" dirty="0" smtClean="0"/>
              <a:t>- 1 </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48</a:t>
            </a:fld>
            <a:endParaRPr lang="en-US" dirty="0"/>
          </a:p>
        </p:txBody>
      </p:sp>
      <p:pic>
        <p:nvPicPr>
          <p:cNvPr id="5" name="Picture 4"/>
          <p:cNvPicPr>
            <a:picLocks noChangeAspect="1"/>
          </p:cNvPicPr>
          <p:nvPr/>
        </p:nvPicPr>
        <p:blipFill>
          <a:blip r:embed="rId2"/>
          <a:stretch>
            <a:fillRect/>
          </a:stretch>
        </p:blipFill>
        <p:spPr>
          <a:xfrm>
            <a:off x="1443037" y="1328286"/>
            <a:ext cx="9305925" cy="5399773"/>
          </a:xfrm>
          <a:prstGeom prst="rect">
            <a:avLst/>
          </a:prstGeom>
        </p:spPr>
      </p:pic>
    </p:spTree>
    <p:extLst>
      <p:ext uri="{BB962C8B-B14F-4D97-AF65-F5344CB8AC3E}">
        <p14:creationId xmlns:p14="http://schemas.microsoft.com/office/powerpoint/2010/main" val="41904064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Controllers - </a:t>
            </a:r>
            <a:r>
              <a:rPr lang="en-US" dirty="0" smtClean="0"/>
              <a:t>Employee </a:t>
            </a:r>
            <a:r>
              <a:rPr lang="en-US" dirty="0"/>
              <a:t>Controller </a:t>
            </a:r>
            <a:r>
              <a:rPr lang="en-US" dirty="0" smtClean="0"/>
              <a:t>- 2 </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49</a:t>
            </a:fld>
            <a:endParaRPr lang="en-US" dirty="0"/>
          </a:p>
        </p:txBody>
      </p:sp>
      <p:pic>
        <p:nvPicPr>
          <p:cNvPr id="5" name="Picture 4"/>
          <p:cNvPicPr>
            <a:picLocks noChangeAspect="1"/>
          </p:cNvPicPr>
          <p:nvPr/>
        </p:nvPicPr>
        <p:blipFill>
          <a:blip r:embed="rId2"/>
          <a:stretch>
            <a:fillRect/>
          </a:stretch>
        </p:blipFill>
        <p:spPr>
          <a:xfrm>
            <a:off x="1401343" y="1499074"/>
            <a:ext cx="8410575" cy="4772025"/>
          </a:xfrm>
          <a:prstGeom prst="rect">
            <a:avLst/>
          </a:prstGeom>
        </p:spPr>
      </p:pic>
    </p:spTree>
    <p:extLst>
      <p:ext uri="{BB962C8B-B14F-4D97-AF65-F5344CB8AC3E}">
        <p14:creationId xmlns:p14="http://schemas.microsoft.com/office/powerpoint/2010/main" val="221750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t>
            </a:r>
            <a:r>
              <a:rPr lang="en-US" dirty="0" smtClean="0"/>
              <a:t>Binders - 1</a:t>
            </a:r>
            <a:endParaRPr lang="en-US" dirty="0"/>
          </a:p>
        </p:txBody>
      </p:sp>
      <p:sp>
        <p:nvSpPr>
          <p:cNvPr id="3" name="Text Placeholder 2"/>
          <p:cNvSpPr>
            <a:spLocks noGrp="1"/>
          </p:cNvSpPr>
          <p:nvPr>
            <p:ph type="body" idx="1"/>
          </p:nvPr>
        </p:nvSpPr>
        <p:spPr>
          <a:xfrm>
            <a:off x="0" y="1328286"/>
            <a:ext cx="5580993" cy="5113603"/>
          </a:xfrm>
        </p:spPr>
        <p:txBody>
          <a:bodyPr/>
          <a:lstStyle/>
          <a:p>
            <a:pPr marL="3175" indent="0">
              <a:buNone/>
            </a:pPr>
            <a:r>
              <a:rPr lang="en-US" b="1" dirty="0" smtClean="0"/>
              <a:t>Primitive </a:t>
            </a:r>
            <a:r>
              <a:rPr lang="en-US" b="1" dirty="0"/>
              <a:t>Model Binder</a:t>
            </a:r>
          </a:p>
          <a:p>
            <a:r>
              <a:rPr lang="en-US" dirty="0"/>
              <a:t>If the request is simple, i.e. input parameter are of type </a:t>
            </a:r>
            <a:r>
              <a:rPr lang="en-US" dirty="0" err="1"/>
              <a:t>int</a:t>
            </a:r>
            <a:r>
              <a:rPr lang="en-US" dirty="0"/>
              <a:t>, string, Boolean, GUID, decimal, etc. </a:t>
            </a:r>
            <a:r>
              <a:rPr lang="en-US" dirty="0" smtClean="0"/>
              <a:t>and </a:t>
            </a:r>
            <a:r>
              <a:rPr lang="en-US" dirty="0"/>
              <a:t>is available in the URL, then such kind of request is mapped to primitive model binding.</a:t>
            </a:r>
          </a:p>
          <a:p>
            <a:r>
              <a:rPr lang="en-US" dirty="0"/>
              <a:t>Data is available as Query String</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4005"/>
          <a:stretch/>
        </p:blipFill>
        <p:spPr>
          <a:xfrm>
            <a:off x="5696607" y="1518107"/>
            <a:ext cx="6419202" cy="3663493"/>
          </a:xfrm>
          <a:prstGeom prst="rect">
            <a:avLst/>
          </a:prstGeom>
        </p:spPr>
      </p:pic>
      <p:sp>
        <p:nvSpPr>
          <p:cNvPr id="7" name="Rectangle 6"/>
          <p:cNvSpPr/>
          <p:nvPr/>
        </p:nvSpPr>
        <p:spPr>
          <a:xfrm>
            <a:off x="5791200" y="1912883"/>
            <a:ext cx="693683" cy="2837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94669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Controllers - </a:t>
            </a:r>
            <a:r>
              <a:rPr lang="en-US" dirty="0" smtClean="0"/>
              <a:t>Employee </a:t>
            </a:r>
            <a:r>
              <a:rPr lang="en-US" dirty="0"/>
              <a:t>Controller </a:t>
            </a:r>
            <a:r>
              <a:rPr lang="en-US" dirty="0" smtClean="0"/>
              <a:t>- 3 </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50</a:t>
            </a:fld>
            <a:endParaRPr lang="en-US" dirty="0"/>
          </a:p>
        </p:txBody>
      </p:sp>
      <p:pic>
        <p:nvPicPr>
          <p:cNvPr id="5" name="Picture 4"/>
          <p:cNvPicPr>
            <a:picLocks noChangeAspect="1"/>
          </p:cNvPicPr>
          <p:nvPr/>
        </p:nvPicPr>
        <p:blipFill>
          <a:blip r:embed="rId2"/>
          <a:stretch>
            <a:fillRect/>
          </a:stretch>
        </p:blipFill>
        <p:spPr>
          <a:xfrm>
            <a:off x="823912" y="1232035"/>
            <a:ext cx="10544175" cy="5486400"/>
          </a:xfrm>
          <a:prstGeom prst="rect">
            <a:avLst/>
          </a:prstGeom>
        </p:spPr>
      </p:pic>
    </p:spTree>
    <p:extLst>
      <p:ext uri="{BB962C8B-B14F-4D97-AF65-F5344CB8AC3E}">
        <p14:creationId xmlns:p14="http://schemas.microsoft.com/office/powerpoint/2010/main" val="22880359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Controllers - Employee Controller - </a:t>
            </a:r>
            <a:r>
              <a:rPr lang="en-US" dirty="0" smtClean="0"/>
              <a:t>4</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51</a:t>
            </a:fld>
            <a:endParaRPr lang="en-US" dirty="0"/>
          </a:p>
        </p:txBody>
      </p:sp>
      <p:pic>
        <p:nvPicPr>
          <p:cNvPr id="5" name="Picture 4"/>
          <p:cNvPicPr>
            <a:picLocks noChangeAspect="1"/>
          </p:cNvPicPr>
          <p:nvPr/>
        </p:nvPicPr>
        <p:blipFill>
          <a:blip r:embed="rId2"/>
          <a:stretch>
            <a:fillRect/>
          </a:stretch>
        </p:blipFill>
        <p:spPr>
          <a:xfrm>
            <a:off x="1538287" y="1479719"/>
            <a:ext cx="9115425" cy="4981575"/>
          </a:xfrm>
          <a:prstGeom prst="rect">
            <a:avLst/>
          </a:prstGeom>
        </p:spPr>
      </p:pic>
    </p:spTree>
    <p:extLst>
      <p:ext uri="{BB962C8B-B14F-4D97-AF65-F5344CB8AC3E}">
        <p14:creationId xmlns:p14="http://schemas.microsoft.com/office/powerpoint/2010/main" val="3682573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Controllers - Employee Controller - </a:t>
            </a:r>
            <a:r>
              <a:rPr lang="en-US" dirty="0" smtClean="0"/>
              <a:t>5</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52</a:t>
            </a:fld>
            <a:endParaRPr lang="en-US" dirty="0"/>
          </a:p>
        </p:txBody>
      </p:sp>
      <p:pic>
        <p:nvPicPr>
          <p:cNvPr id="5" name="Picture 4"/>
          <p:cNvPicPr>
            <a:picLocks noChangeAspect="1"/>
          </p:cNvPicPr>
          <p:nvPr/>
        </p:nvPicPr>
        <p:blipFill>
          <a:blip r:embed="rId2"/>
          <a:stretch>
            <a:fillRect/>
          </a:stretch>
        </p:blipFill>
        <p:spPr>
          <a:xfrm>
            <a:off x="2660458" y="1328286"/>
            <a:ext cx="7907337" cy="5463991"/>
          </a:xfrm>
          <a:prstGeom prst="rect">
            <a:avLst/>
          </a:prstGeom>
        </p:spPr>
      </p:pic>
    </p:spTree>
    <p:extLst>
      <p:ext uri="{BB962C8B-B14F-4D97-AF65-F5344CB8AC3E}">
        <p14:creationId xmlns:p14="http://schemas.microsoft.com/office/powerpoint/2010/main" val="15085466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Postman to test the Web API</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53</a:t>
            </a:fld>
            <a:endParaRPr lang="en-US" dirty="0"/>
          </a:p>
        </p:txBody>
      </p:sp>
      <p:pic>
        <p:nvPicPr>
          <p:cNvPr id="6" name="Picture 5"/>
          <p:cNvPicPr>
            <a:picLocks noChangeAspect="1"/>
          </p:cNvPicPr>
          <p:nvPr/>
        </p:nvPicPr>
        <p:blipFill>
          <a:blip r:embed="rId2"/>
          <a:stretch>
            <a:fillRect/>
          </a:stretch>
        </p:blipFill>
        <p:spPr>
          <a:xfrm>
            <a:off x="192088" y="1328287"/>
            <a:ext cx="6073004" cy="3358014"/>
          </a:xfrm>
          <a:prstGeom prst="rect">
            <a:avLst/>
          </a:prstGeom>
        </p:spPr>
      </p:pic>
      <p:pic>
        <p:nvPicPr>
          <p:cNvPr id="7" name="Picture 6"/>
          <p:cNvPicPr>
            <a:picLocks noChangeAspect="1"/>
          </p:cNvPicPr>
          <p:nvPr/>
        </p:nvPicPr>
        <p:blipFill>
          <a:blip r:embed="rId3"/>
          <a:stretch>
            <a:fillRect/>
          </a:stretch>
        </p:blipFill>
        <p:spPr>
          <a:xfrm>
            <a:off x="6334527" y="1367097"/>
            <a:ext cx="5857473" cy="4343400"/>
          </a:xfrm>
          <a:prstGeom prst="rect">
            <a:avLst/>
          </a:prstGeom>
        </p:spPr>
      </p:pic>
    </p:spTree>
    <p:extLst>
      <p:ext uri="{BB962C8B-B14F-4D97-AF65-F5344CB8AC3E}">
        <p14:creationId xmlns:p14="http://schemas.microsoft.com/office/powerpoint/2010/main" val="20318471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normAutofit lnSpcReduction="10000"/>
          </a:bodyPr>
          <a:lstStyle/>
          <a:p>
            <a:pPr marL="3175" indent="0">
              <a:buNone/>
            </a:pPr>
            <a:r>
              <a:rPr lang="en-US" dirty="0" smtClean="0"/>
              <a:t>Concepts were introduced </a:t>
            </a:r>
          </a:p>
          <a:p>
            <a:pPr>
              <a:lnSpc>
                <a:spcPct val="120000"/>
              </a:lnSpc>
            </a:pPr>
            <a:r>
              <a:rPr lang="en-US" dirty="0"/>
              <a:t>Model Binding</a:t>
            </a:r>
          </a:p>
          <a:p>
            <a:pPr lvl="1">
              <a:lnSpc>
                <a:spcPct val="120000"/>
              </a:lnSpc>
            </a:pPr>
            <a:r>
              <a:rPr lang="en-US" dirty="0"/>
              <a:t>Model Binders: Primitive Model Binder, Complex Model Binder</a:t>
            </a:r>
          </a:p>
          <a:p>
            <a:pPr lvl="1">
              <a:lnSpc>
                <a:spcPct val="120000"/>
              </a:lnSpc>
            </a:pPr>
            <a:r>
              <a:rPr lang="en-US" dirty="0"/>
              <a:t>Binding </a:t>
            </a:r>
            <a:r>
              <a:rPr lang="en-US" dirty="0" smtClean="0"/>
              <a:t>Types, Binding </a:t>
            </a:r>
            <a:r>
              <a:rPr lang="en-US" dirty="0"/>
              <a:t>source parameter inference</a:t>
            </a:r>
          </a:p>
          <a:p>
            <a:pPr>
              <a:lnSpc>
                <a:spcPct val="120000"/>
              </a:lnSpc>
            </a:pPr>
            <a:r>
              <a:rPr lang="en-US" dirty="0"/>
              <a:t>Model Validation</a:t>
            </a:r>
          </a:p>
          <a:p>
            <a:pPr lvl="1">
              <a:lnSpc>
                <a:spcPct val="120000"/>
              </a:lnSpc>
            </a:pPr>
            <a:r>
              <a:rPr lang="en-US" dirty="0"/>
              <a:t>Model validation in ASP.NET Core </a:t>
            </a:r>
          </a:p>
          <a:p>
            <a:pPr lvl="1">
              <a:lnSpc>
                <a:spcPct val="120000"/>
              </a:lnSpc>
            </a:pPr>
            <a:r>
              <a:rPr lang="en-US" dirty="0"/>
              <a:t>Validation Built-in attributes</a:t>
            </a:r>
          </a:p>
          <a:p>
            <a:pPr lvl="1">
              <a:lnSpc>
                <a:spcPct val="120000"/>
              </a:lnSpc>
            </a:pPr>
            <a:r>
              <a:rPr lang="en-US" dirty="0"/>
              <a:t>Server-Side </a:t>
            </a:r>
            <a:r>
              <a:rPr lang="en-US" dirty="0" smtClean="0"/>
              <a:t>Validation, Client-Side </a:t>
            </a:r>
            <a:r>
              <a:rPr lang="en-US" dirty="0"/>
              <a:t>Validation</a:t>
            </a:r>
          </a:p>
          <a:p>
            <a:pPr>
              <a:lnSpc>
                <a:spcPct val="120000"/>
              </a:lnSpc>
            </a:pPr>
            <a:r>
              <a:rPr lang="en-US" dirty="0"/>
              <a:t>Routing</a:t>
            </a:r>
          </a:p>
          <a:p>
            <a:pPr lvl="1">
              <a:lnSpc>
                <a:spcPct val="120000"/>
              </a:lnSpc>
            </a:pPr>
            <a:r>
              <a:rPr lang="en-US" dirty="0"/>
              <a:t>Enable Routing in ASP.NET Core Web API</a:t>
            </a:r>
          </a:p>
          <a:p>
            <a:pPr lvl="1">
              <a:lnSpc>
                <a:spcPct val="120000"/>
              </a:lnSpc>
            </a:pPr>
            <a:r>
              <a:rPr lang="en-US" dirty="0"/>
              <a:t>Attribute Routing</a:t>
            </a:r>
          </a:p>
          <a:p>
            <a:pPr lvl="1">
              <a:lnSpc>
                <a:spcPct val="120000"/>
              </a:lnSpc>
            </a:pPr>
            <a:r>
              <a:rPr lang="en-US" dirty="0"/>
              <a:t>Variables and Query Strings in Routing</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54</a:t>
            </a:fld>
            <a:endParaRPr lang="en-US" dirty="0"/>
          </a:p>
        </p:txBody>
      </p:sp>
    </p:spTree>
    <p:extLst>
      <p:ext uri="{BB962C8B-B14F-4D97-AF65-F5344CB8AC3E}">
        <p14:creationId xmlns:p14="http://schemas.microsoft.com/office/powerpoint/2010/main" val="396319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t>
            </a:r>
            <a:r>
              <a:rPr lang="en-US" dirty="0" smtClean="0"/>
              <a:t>Binders - 2</a:t>
            </a:r>
            <a:endParaRPr lang="en-US" dirty="0"/>
          </a:p>
        </p:txBody>
      </p:sp>
      <p:sp>
        <p:nvSpPr>
          <p:cNvPr id="3" name="Text Placeholder 2"/>
          <p:cNvSpPr>
            <a:spLocks noGrp="1"/>
          </p:cNvSpPr>
          <p:nvPr>
            <p:ph type="body" idx="1"/>
          </p:nvPr>
        </p:nvSpPr>
        <p:spPr>
          <a:xfrm>
            <a:off x="0" y="1328286"/>
            <a:ext cx="5553866" cy="5113603"/>
          </a:xfrm>
        </p:spPr>
        <p:txBody>
          <a:bodyPr/>
          <a:lstStyle/>
          <a:p>
            <a:pPr marL="3175" indent="0">
              <a:buNone/>
            </a:pPr>
            <a:r>
              <a:rPr lang="en-US" b="1" dirty="0" smtClean="0"/>
              <a:t>Complex </a:t>
            </a:r>
            <a:r>
              <a:rPr lang="en-US" b="1" dirty="0"/>
              <a:t>Model Binder</a:t>
            </a:r>
          </a:p>
          <a:p>
            <a:r>
              <a:rPr lang="en-US" dirty="0"/>
              <a:t>If the request is complex, i.e. we pass data in request body as an entity with the desired content-type, then such kind of request is mapped by Complex model binder.</a:t>
            </a:r>
          </a:p>
          <a:p>
            <a:r>
              <a:rPr lang="en-US" dirty="0"/>
              <a:t>Data not available via Query String</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4239" y="1328286"/>
            <a:ext cx="6567761" cy="4832280"/>
          </a:xfrm>
          <a:prstGeom prst="rect">
            <a:avLst/>
          </a:prstGeom>
        </p:spPr>
      </p:pic>
    </p:spTree>
    <p:extLst>
      <p:ext uri="{BB962C8B-B14F-4D97-AF65-F5344CB8AC3E}">
        <p14:creationId xmlns:p14="http://schemas.microsoft.com/office/powerpoint/2010/main" val="2376299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Types</a:t>
            </a:r>
            <a:endParaRPr lang="en-US" dirty="0"/>
          </a:p>
        </p:txBody>
      </p:sp>
      <p:sp>
        <p:nvSpPr>
          <p:cNvPr id="3" name="Text Placeholder 2"/>
          <p:cNvSpPr>
            <a:spLocks noGrp="1"/>
          </p:cNvSpPr>
          <p:nvPr>
            <p:ph type="body" idx="1"/>
          </p:nvPr>
        </p:nvSpPr>
        <p:spPr/>
        <p:txBody>
          <a:bodyPr/>
          <a:lstStyle/>
          <a:p>
            <a:r>
              <a:rPr lang="en-US" b="1" dirty="0"/>
              <a:t>Primitive Type Binding</a:t>
            </a:r>
          </a:p>
          <a:p>
            <a:r>
              <a:rPr lang="en-US" dirty="0"/>
              <a:t>HTTP Methods like GET and DELETE where you are only required to send less quantity of input parameters, uses primitive type binding, by default.</a:t>
            </a:r>
          </a:p>
          <a:p>
            <a:endParaRPr lang="en-US" b="1" dirty="0" smtClean="0"/>
          </a:p>
          <a:p>
            <a:r>
              <a:rPr lang="en-US" b="1" dirty="0" smtClean="0"/>
              <a:t>Complex </a:t>
            </a:r>
            <a:r>
              <a:rPr lang="en-US" b="1" dirty="0"/>
              <a:t>Type Binding</a:t>
            </a:r>
          </a:p>
          <a:p>
            <a:r>
              <a:rPr lang="en-US" dirty="0"/>
              <a:t>HTTP Methods like POST and PUT where you have to send the send model/entity data to the server, uses complex type binding, by default.</a:t>
            </a:r>
          </a:p>
          <a:p>
            <a:r>
              <a:rPr lang="en-US" dirty="0"/>
              <a:t>POST and PUT can also use combination of primitive and complex type. Consider you want to update data. So you can pass the Id in query string and the data to be updated in response body.</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4220725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Binding for Primitive</a:t>
            </a:r>
            <a:r>
              <a:rPr lang="en-US" dirty="0" smtClean="0"/>
              <a:t> </a:t>
            </a:r>
            <a:r>
              <a:rPr lang="en-US" dirty="0"/>
              <a:t>Types</a:t>
            </a:r>
          </a:p>
        </p:txBody>
      </p:sp>
      <p:sp>
        <p:nvSpPr>
          <p:cNvPr id="3" name="Text Placeholder 2"/>
          <p:cNvSpPr>
            <a:spLocks noGrp="1"/>
          </p:cNvSpPr>
          <p:nvPr>
            <p:ph type="body" idx="1"/>
          </p:nvPr>
        </p:nvSpPr>
        <p:spPr/>
        <p:txBody>
          <a:bodyPr/>
          <a:lstStyle/>
          <a:p>
            <a:r>
              <a:rPr lang="en-US" dirty="0"/>
              <a:t>If the parameter is a "simple" type, </a:t>
            </a:r>
            <a:r>
              <a:rPr lang="en-US" dirty="0" smtClean="0"/>
              <a:t>ASP.NET Core Web </a:t>
            </a:r>
            <a:r>
              <a:rPr lang="en-US" dirty="0"/>
              <a:t>API tries to get the value from the URI. </a:t>
            </a:r>
            <a:endParaRPr lang="en-US" dirty="0" smtClean="0"/>
          </a:p>
          <a:p>
            <a:r>
              <a:rPr lang="en-US" dirty="0" smtClean="0"/>
              <a:t>Simple </a:t>
            </a:r>
            <a:r>
              <a:rPr lang="en-US" dirty="0"/>
              <a:t>types include the .NET primitive types (</a:t>
            </a:r>
            <a:r>
              <a:rPr lang="en-US" dirty="0" err="1"/>
              <a:t>int</a:t>
            </a:r>
            <a:r>
              <a:rPr lang="en-US" dirty="0"/>
              <a:t>, bool, double, and so forth), plus </a:t>
            </a:r>
            <a:r>
              <a:rPr lang="en-US" dirty="0" err="1"/>
              <a:t>TimeSpan</a:t>
            </a:r>
            <a:r>
              <a:rPr lang="en-US" dirty="0"/>
              <a:t>, </a:t>
            </a:r>
            <a:r>
              <a:rPr lang="en-US" dirty="0" err="1"/>
              <a:t>DateTime</a:t>
            </a:r>
            <a:r>
              <a:rPr lang="en-US" dirty="0"/>
              <a:t>, </a:t>
            </a:r>
            <a:r>
              <a:rPr lang="en-US" dirty="0" err="1"/>
              <a:t>Guid</a:t>
            </a:r>
            <a:r>
              <a:rPr lang="en-US" dirty="0"/>
              <a:t>, decimal, and string, plus any type with a type converter that can convert from a string. </a:t>
            </a:r>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pic>
        <p:nvPicPr>
          <p:cNvPr id="5" name="Picture 4"/>
          <p:cNvPicPr>
            <a:picLocks noChangeAspect="1"/>
          </p:cNvPicPr>
          <p:nvPr/>
        </p:nvPicPr>
        <p:blipFill>
          <a:blip r:embed="rId3"/>
          <a:stretch>
            <a:fillRect/>
          </a:stretch>
        </p:blipFill>
        <p:spPr>
          <a:xfrm>
            <a:off x="3356869" y="3855326"/>
            <a:ext cx="5105400" cy="2133600"/>
          </a:xfrm>
          <a:prstGeom prst="rect">
            <a:avLst/>
          </a:prstGeom>
        </p:spPr>
      </p:pic>
    </p:spTree>
    <p:extLst>
      <p:ext uri="{BB962C8B-B14F-4D97-AF65-F5344CB8AC3E}">
        <p14:creationId xmlns:p14="http://schemas.microsoft.com/office/powerpoint/2010/main" val="489991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Binding for Complex </a:t>
            </a:r>
            <a:r>
              <a:rPr lang="en-US" dirty="0" smtClean="0"/>
              <a:t>Types - Example</a:t>
            </a:r>
            <a:endParaRPr lang="en-US" dirty="0"/>
          </a:p>
        </p:txBody>
      </p:sp>
      <p:sp>
        <p:nvSpPr>
          <p:cNvPr id="3" name="Text Placeholder 2"/>
          <p:cNvSpPr>
            <a:spLocks noGrp="1"/>
          </p:cNvSpPr>
          <p:nvPr>
            <p:ph type="body" idx="1"/>
          </p:nvPr>
        </p:nvSpPr>
        <p:spPr>
          <a:xfrm>
            <a:off x="-1" y="1328286"/>
            <a:ext cx="6558455" cy="5113603"/>
          </a:xfrm>
        </p:spPr>
        <p:txBody>
          <a:bodyPr/>
          <a:lstStyle/>
          <a:p>
            <a:r>
              <a:rPr lang="en-US" dirty="0" smtClean="0"/>
              <a:t>When </a:t>
            </a:r>
            <a:r>
              <a:rPr lang="en-US" dirty="0"/>
              <a:t>the argument of the action method is a complex type like a class object then Model Binding process gets all the public properties of the complex type and performs the binding for each of them.</a:t>
            </a:r>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pic>
        <p:nvPicPr>
          <p:cNvPr id="7" name="Picture 6"/>
          <p:cNvPicPr>
            <a:picLocks noChangeAspect="1"/>
          </p:cNvPicPr>
          <p:nvPr/>
        </p:nvPicPr>
        <p:blipFill>
          <a:blip r:embed="rId2"/>
          <a:stretch>
            <a:fillRect/>
          </a:stretch>
        </p:blipFill>
        <p:spPr>
          <a:xfrm>
            <a:off x="6749882" y="1357963"/>
            <a:ext cx="3602808" cy="5054247"/>
          </a:xfrm>
          <a:prstGeom prst="rect">
            <a:avLst/>
          </a:prstGeom>
        </p:spPr>
      </p:pic>
    </p:spTree>
    <p:extLst>
      <p:ext uri="{BB962C8B-B14F-4D97-AF65-F5344CB8AC3E}">
        <p14:creationId xmlns:p14="http://schemas.microsoft.com/office/powerpoint/2010/main" val="306180715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3686</TotalTime>
  <Words>1752</Words>
  <Application>Microsoft Office PowerPoint</Application>
  <PresentationFormat>Widescreen</PresentationFormat>
  <Paragraphs>229</Paragraphs>
  <Slides>54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Noto Sans Symbols</vt:lpstr>
      <vt:lpstr>Wingdings</vt:lpstr>
      <vt:lpstr>Office Theme</vt:lpstr>
      <vt:lpstr>Binding, Validation and Routing</vt:lpstr>
      <vt:lpstr>Objectives</vt:lpstr>
      <vt:lpstr>Model Binding</vt:lpstr>
      <vt:lpstr>What is Model binding</vt:lpstr>
      <vt:lpstr>Model Binders - 1</vt:lpstr>
      <vt:lpstr>Model Binders - 2</vt:lpstr>
      <vt:lpstr>Binding Types</vt:lpstr>
      <vt:lpstr>Model Binding for Primitive Types</vt:lpstr>
      <vt:lpstr>Model Binding for Complex Types - Example</vt:lpstr>
      <vt:lpstr>Model Binding for Complex Types - Example</vt:lpstr>
      <vt:lpstr>Binding source parameter inference</vt:lpstr>
      <vt:lpstr>Attribute [FromHeader]</vt:lpstr>
      <vt:lpstr>Attribute [FromRoute], [FromForm], [FromBody]</vt:lpstr>
      <vt:lpstr>Model Binding in ASP.NET Core </vt:lpstr>
      <vt:lpstr>More about Model Binding</vt:lpstr>
      <vt:lpstr>Model Validation</vt:lpstr>
      <vt:lpstr>Model validation in ASP.NET Core </vt:lpstr>
      <vt:lpstr>Model state</vt:lpstr>
      <vt:lpstr>Rerun validation</vt:lpstr>
      <vt:lpstr>Validation attributes</vt:lpstr>
      <vt:lpstr>Validation Built-in attributes</vt:lpstr>
      <vt:lpstr>Validation Custom attributes</vt:lpstr>
      <vt:lpstr>Server-Side Validation</vt:lpstr>
      <vt:lpstr>Client-Side Validation</vt:lpstr>
      <vt:lpstr>Routing in ASP.NET Core Web API</vt:lpstr>
      <vt:lpstr>Enable Routing in ASP.NET Core Web API</vt:lpstr>
      <vt:lpstr>Configuring the Routing Middlewares</vt:lpstr>
      <vt:lpstr>Attribute Routing</vt:lpstr>
      <vt:lpstr>Variables and Query Strings in Routing</vt:lpstr>
      <vt:lpstr>Passing Multiple dynamic Values</vt:lpstr>
      <vt:lpstr>Multiple URLs for a Single Resource using Routing</vt:lpstr>
      <vt:lpstr>Demo: ASP.NET Core Web API with Validation and Routing</vt:lpstr>
      <vt:lpstr>Using Database Model and Repository pattern </vt:lpstr>
      <vt:lpstr>Example with Repository Pattern - 1</vt:lpstr>
      <vt:lpstr>Example with Repository Pattern - 2</vt:lpstr>
      <vt:lpstr>Example with Repository Pattern - 3</vt:lpstr>
      <vt:lpstr>Example with Repository Pattern - 3</vt:lpstr>
      <vt:lpstr>Repository Manager</vt:lpstr>
      <vt:lpstr>Classes implement interfaces - 1</vt:lpstr>
      <vt:lpstr>Classes implement interfaces - 2</vt:lpstr>
      <vt:lpstr>Classes implement interfaces - 3</vt:lpstr>
      <vt:lpstr>Data Transfer Objects (DTOs) - 1</vt:lpstr>
      <vt:lpstr>Data Transfer Objects (DTOs) - 2</vt:lpstr>
      <vt:lpstr>Using AutoMapper</vt:lpstr>
      <vt:lpstr>API Controllers - Company Controller 1</vt:lpstr>
      <vt:lpstr>API Controllers - Company Controller 2</vt:lpstr>
      <vt:lpstr>API Controllers - Company Controller 3</vt:lpstr>
      <vt:lpstr>API Controllers - Employee Controller - 1 </vt:lpstr>
      <vt:lpstr>API Controllers - Employee Controller - 2 </vt:lpstr>
      <vt:lpstr>API Controllers - Employee Controller - 3 </vt:lpstr>
      <vt:lpstr>API Controllers - Employee Controller - 4</vt:lpstr>
      <vt:lpstr>API Controllers - Employee Controller - 5</vt:lpstr>
      <vt:lpstr>Using Postman to test the Web API</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Binding, Validation and Routing</dc:title>
  <dc:creator>Thanh Van</dc:creator>
  <cp:lastModifiedBy>HP</cp:lastModifiedBy>
  <cp:revision>123</cp:revision>
  <dcterms:created xsi:type="dcterms:W3CDTF">2021-01-25T08:25:31Z</dcterms:created>
  <dcterms:modified xsi:type="dcterms:W3CDTF">2022-04-14T22:05:45Z</dcterms:modified>
</cp:coreProperties>
</file>