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1"/>
  </p:notesMasterIdLst>
  <p:sldIdLst>
    <p:sldId id="256" r:id="rId2"/>
    <p:sldId id="302" r:id="rId3"/>
    <p:sldId id="332" r:id="rId4"/>
    <p:sldId id="333" r:id="rId5"/>
    <p:sldId id="334" r:id="rId6"/>
    <p:sldId id="305" r:id="rId7"/>
    <p:sldId id="335" r:id="rId8"/>
    <p:sldId id="306" r:id="rId9"/>
    <p:sldId id="307" r:id="rId10"/>
    <p:sldId id="308" r:id="rId11"/>
    <p:sldId id="309" r:id="rId12"/>
    <p:sldId id="310" r:id="rId13"/>
    <p:sldId id="311" r:id="rId14"/>
    <p:sldId id="339" r:id="rId15"/>
    <p:sldId id="312" r:id="rId16"/>
    <p:sldId id="313" r:id="rId17"/>
    <p:sldId id="317" r:id="rId18"/>
    <p:sldId id="318" r:id="rId19"/>
    <p:sldId id="336" r:id="rId20"/>
    <p:sldId id="347" r:id="rId21"/>
    <p:sldId id="348" r:id="rId22"/>
    <p:sldId id="349" r:id="rId23"/>
    <p:sldId id="350" r:id="rId24"/>
    <p:sldId id="351" r:id="rId25"/>
    <p:sldId id="352" r:id="rId26"/>
    <p:sldId id="353" r:id="rId27"/>
    <p:sldId id="354" r:id="rId28"/>
    <p:sldId id="356" r:id="rId29"/>
    <p:sldId id="355" r:id="rId30"/>
    <p:sldId id="340" r:id="rId31"/>
    <p:sldId id="341" r:id="rId32"/>
    <p:sldId id="342" r:id="rId33"/>
    <p:sldId id="343" r:id="rId34"/>
    <p:sldId id="344" r:id="rId35"/>
    <p:sldId id="346" r:id="rId36"/>
    <p:sldId id="345" r:id="rId37"/>
    <p:sldId id="357" r:id="rId38"/>
    <p:sldId id="358" r:id="rId39"/>
    <p:sldId id="359" r:id="rId40"/>
    <p:sldId id="361" r:id="rId41"/>
    <p:sldId id="363" r:id="rId42"/>
    <p:sldId id="360" r:id="rId43"/>
    <p:sldId id="366" r:id="rId44"/>
    <p:sldId id="362" r:id="rId45"/>
    <p:sldId id="364" r:id="rId46"/>
    <p:sldId id="367" r:id="rId47"/>
    <p:sldId id="365" r:id="rId48"/>
    <p:sldId id="368" r:id="rId49"/>
    <p:sldId id="303"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1001" autoAdjust="0"/>
  </p:normalViewPr>
  <p:slideViewPr>
    <p:cSldViewPr snapToGrid="0">
      <p:cViewPr>
        <p:scale>
          <a:sx n="50" d="100"/>
          <a:sy n="50" d="100"/>
        </p:scale>
        <p:origin x="113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28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38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248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https://docs.microsoft.com/en-us/aspnet/core/security/authentication/?view=aspnetcore-5.0</a:t>
            </a:r>
          </a:p>
          <a:p>
            <a:r>
              <a:rPr lang="en-US" dirty="0" smtClean="0"/>
              <a:t>https://docs.microsoft.com/en-us/aspnet/core/security/authorization/introduction?view=aspnetcore-5.0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083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579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4912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03/27/22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03/27/22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spnet/core/security/authentication/?view=aspnetcore-5.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spnet/core/security/authorization/introduction?view=aspnetcore-5.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Implement security in RESTful </a:t>
            </a:r>
            <a:r>
              <a:rPr lang="en-US" sz="4400" b="1" kern="1200" dirty="0" err="1">
                <a:solidFill>
                  <a:schemeClr val="accent2"/>
                </a:solidFill>
                <a:latin typeface="Arial" panose="020B0604020202020204" pitchFamily="34" charset="0"/>
                <a:ea typeface="+mj-ea"/>
                <a:cs typeface="Arial" panose="020B0604020202020204" pitchFamily="34" charset="0"/>
              </a:rPr>
              <a:t>WebService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Autoscaling</a:t>
            </a:r>
            <a:r>
              <a:rPr lang="en-US" dirty="0"/>
              <a:t> </a:t>
            </a:r>
            <a:r>
              <a:rPr lang="en-US" dirty="0" smtClean="0"/>
              <a:t>components</a:t>
            </a:r>
            <a:endParaRPr lang="en-US" dirty="0"/>
          </a:p>
        </p:txBody>
      </p:sp>
      <p:sp>
        <p:nvSpPr>
          <p:cNvPr id="3" name="Text Placeholder 2"/>
          <p:cNvSpPr>
            <a:spLocks noGrp="1"/>
          </p:cNvSpPr>
          <p:nvPr>
            <p:ph type="body" idx="1"/>
          </p:nvPr>
        </p:nvSpPr>
        <p:spPr/>
        <p:txBody>
          <a:bodyPr/>
          <a:lstStyle/>
          <a:p>
            <a:r>
              <a:rPr lang="en-US" dirty="0"/>
              <a:t>Instrumentation and monitoring systems at the application, service, and infrastructure levels. These systems capture key metrics, such as response times, queue lengths, CPU utilization, and memory usage.</a:t>
            </a:r>
          </a:p>
          <a:p>
            <a:r>
              <a:rPr lang="en-US" dirty="0"/>
              <a:t>Decision-making logic that evaluates these metrics against predefined thresholds or schedules, and decides whether to scale.</a:t>
            </a:r>
          </a:p>
          <a:p>
            <a:r>
              <a:rPr lang="en-US" dirty="0"/>
              <a:t>Components that scale the system.</a:t>
            </a:r>
          </a:p>
          <a:p>
            <a:r>
              <a:rPr lang="en-US" dirty="0"/>
              <a:t>Testing, monitoring, and tuning of the </a:t>
            </a:r>
            <a:r>
              <a:rPr lang="en-US" dirty="0" err="1"/>
              <a:t>autoscaling</a:t>
            </a:r>
            <a:r>
              <a:rPr lang="en-US" dirty="0"/>
              <a:t> strategy to ensure that it functions as expected.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72723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a:t>
            </a:r>
            <a:r>
              <a:rPr lang="en-US" dirty="0" err="1"/>
              <a:t>autoscaling</a:t>
            </a:r>
            <a:r>
              <a:rPr lang="en-US" dirty="0"/>
              <a:t> for an Azure </a:t>
            </a:r>
            <a:r>
              <a:rPr lang="en-US" dirty="0" smtClean="0"/>
              <a:t>solution</a:t>
            </a:r>
            <a:endParaRPr lang="en-US" dirty="0"/>
          </a:p>
        </p:txBody>
      </p:sp>
      <p:sp>
        <p:nvSpPr>
          <p:cNvPr id="3" name="Text Placeholder 2"/>
          <p:cNvSpPr>
            <a:spLocks noGrp="1"/>
          </p:cNvSpPr>
          <p:nvPr>
            <p:ph type="body" idx="1"/>
          </p:nvPr>
        </p:nvSpPr>
        <p:spPr/>
        <p:txBody>
          <a:bodyPr>
            <a:normAutofit/>
          </a:bodyPr>
          <a:lstStyle/>
          <a:p>
            <a:r>
              <a:rPr lang="en-US" b="1" dirty="0"/>
              <a:t>Azure Virtual Machines</a:t>
            </a:r>
            <a:r>
              <a:rPr lang="en-US" dirty="0"/>
              <a:t> </a:t>
            </a:r>
            <a:r>
              <a:rPr lang="en-US" dirty="0" err="1"/>
              <a:t>autoscale</a:t>
            </a:r>
            <a:r>
              <a:rPr lang="en-US" dirty="0"/>
              <a:t> via virtual machine scale sets, which manage a set of Azure virtual machines as a group. </a:t>
            </a:r>
          </a:p>
          <a:p>
            <a:r>
              <a:rPr lang="en-US" b="1" dirty="0"/>
              <a:t>Service Fabric</a:t>
            </a:r>
            <a:r>
              <a:rPr lang="en-US" dirty="0"/>
              <a:t> also supports </a:t>
            </a:r>
            <a:r>
              <a:rPr lang="en-US" dirty="0" err="1"/>
              <a:t>autoscaling</a:t>
            </a:r>
            <a:r>
              <a:rPr lang="en-US" dirty="0"/>
              <a:t> through virtual machine scale sets. Every node type in a Service Fabric cluster is set up as a separate virtual machine scale set. That way, each node type can be scaled in or out independently. </a:t>
            </a:r>
          </a:p>
          <a:p>
            <a:r>
              <a:rPr lang="en-US" b="1" dirty="0"/>
              <a:t>Azure App Service</a:t>
            </a:r>
            <a:r>
              <a:rPr lang="en-US" dirty="0"/>
              <a:t> has built-in </a:t>
            </a:r>
            <a:r>
              <a:rPr lang="en-US" dirty="0" err="1"/>
              <a:t>autoscaling</a:t>
            </a:r>
            <a:r>
              <a:rPr lang="en-US" dirty="0"/>
              <a:t>. </a:t>
            </a:r>
            <a:r>
              <a:rPr lang="en-US" dirty="0" err="1"/>
              <a:t>Autoscale</a:t>
            </a:r>
            <a:r>
              <a:rPr lang="en-US" dirty="0"/>
              <a:t> settings apply to all of the apps within an App Service. </a:t>
            </a:r>
          </a:p>
          <a:p>
            <a:r>
              <a:rPr lang="en-US" b="1" dirty="0"/>
              <a:t>Azure Cloud Services</a:t>
            </a:r>
            <a:r>
              <a:rPr lang="en-US" dirty="0"/>
              <a:t> has built-in </a:t>
            </a:r>
            <a:r>
              <a:rPr lang="en-US" dirty="0" err="1"/>
              <a:t>autoscaling</a:t>
            </a:r>
            <a:r>
              <a:rPr lang="en-US" dirty="0"/>
              <a:t> at the role level. </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344791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Autoscaling</a:t>
            </a:r>
            <a:r>
              <a:rPr lang="en-US" dirty="0" smtClean="0"/>
              <a:t> </a:t>
            </a:r>
            <a:r>
              <a:rPr lang="en-US" dirty="0"/>
              <a:t>functionality</a:t>
            </a:r>
          </a:p>
        </p:txBody>
      </p:sp>
      <p:sp>
        <p:nvSpPr>
          <p:cNvPr id="3" name="Text Placeholder 2"/>
          <p:cNvSpPr>
            <a:spLocks noGrp="1"/>
          </p:cNvSpPr>
          <p:nvPr>
            <p:ph type="body" idx="1"/>
          </p:nvPr>
        </p:nvSpPr>
        <p:spPr/>
        <p:txBody>
          <a:bodyPr/>
          <a:lstStyle/>
          <a:p>
            <a:pPr>
              <a:lnSpc>
                <a:spcPct val="120000"/>
              </a:lnSpc>
            </a:pPr>
            <a:r>
              <a:rPr lang="en-US" b="1" dirty="0"/>
              <a:t>Azure Functions</a:t>
            </a:r>
            <a:r>
              <a:rPr lang="en-US" dirty="0"/>
              <a:t> differs from the previous compute options, because you don't need to configure any </a:t>
            </a:r>
            <a:r>
              <a:rPr lang="en-US" dirty="0" err="1"/>
              <a:t>autoscale</a:t>
            </a:r>
            <a:r>
              <a:rPr lang="en-US" dirty="0"/>
              <a:t> rules. Instead, Azure Functions automatically allocates compute power when your code is running, scaling out as necessary to handle load. </a:t>
            </a:r>
            <a:endParaRPr lang="en-US" dirty="0" smtClean="0"/>
          </a:p>
          <a:p>
            <a:pPr>
              <a:lnSpc>
                <a:spcPct val="120000"/>
              </a:lnSpc>
            </a:pPr>
            <a:r>
              <a:rPr lang="en-US" dirty="0" smtClean="0"/>
              <a:t>Could </a:t>
            </a:r>
            <a:r>
              <a:rPr lang="en-US" dirty="0"/>
              <a:t>use Azure diagnostics and application-based metrics, along with custom code to monitor and export the application metrics. </a:t>
            </a:r>
            <a:endParaRPr lang="en-US" dirty="0" smtClean="0"/>
          </a:p>
          <a:p>
            <a:pPr lvl="1">
              <a:lnSpc>
                <a:spcPct val="120000"/>
              </a:lnSpc>
            </a:pPr>
            <a:r>
              <a:rPr lang="en-US" dirty="0" smtClean="0"/>
              <a:t>Define </a:t>
            </a:r>
            <a:r>
              <a:rPr lang="en-US" dirty="0"/>
              <a:t>custom rules based on these metrics, and use Resource Manager REST APIs to trigger </a:t>
            </a:r>
            <a:r>
              <a:rPr lang="en-US" dirty="0" err="1"/>
              <a:t>autoscaling</a:t>
            </a:r>
            <a:r>
              <a:rPr lang="en-US" dirty="0"/>
              <a:t>. </a:t>
            </a:r>
            <a:endParaRPr lang="en-US" dirty="0" smtClean="0"/>
          </a:p>
          <a:p>
            <a:pPr lvl="1">
              <a:lnSpc>
                <a:spcPct val="120000"/>
              </a:lnSpc>
            </a:pPr>
            <a:r>
              <a:rPr lang="en-US" dirty="0" smtClean="0"/>
              <a:t>However</a:t>
            </a:r>
            <a:r>
              <a:rPr lang="en-US" dirty="0"/>
              <a:t>, a custom solution is not simple to implement, and should be considered only if none of the previous approaches can fulfill </a:t>
            </a:r>
            <a:r>
              <a:rPr lang="en-US" dirty="0" smtClean="0"/>
              <a:t>specific requirements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14391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autoscaling</a:t>
            </a:r>
            <a:r>
              <a:rPr lang="en-US" dirty="0" smtClean="0"/>
              <a:t> patterns</a:t>
            </a:r>
            <a:endParaRPr lang="en-US" dirty="0"/>
          </a:p>
        </p:txBody>
      </p:sp>
      <p:sp>
        <p:nvSpPr>
          <p:cNvPr id="3" name="Text Placeholder 2"/>
          <p:cNvSpPr>
            <a:spLocks noGrp="1"/>
          </p:cNvSpPr>
          <p:nvPr>
            <p:ph type="body" idx="1"/>
          </p:nvPr>
        </p:nvSpPr>
        <p:spPr/>
        <p:txBody>
          <a:bodyPr>
            <a:normAutofit lnSpcReduction="10000"/>
          </a:bodyPr>
          <a:lstStyle/>
          <a:p>
            <a:r>
              <a:rPr lang="en-US" b="1" dirty="0"/>
              <a:t>Throttling pattern.</a:t>
            </a:r>
            <a:r>
              <a:rPr lang="en-US" dirty="0"/>
              <a:t> This pattern describes how an application can continue to function and meet SLAs when an increase in demand places an extreme load on resources. Throttling can be used with </a:t>
            </a:r>
            <a:r>
              <a:rPr lang="en-US" dirty="0" err="1"/>
              <a:t>autoscaling</a:t>
            </a:r>
            <a:r>
              <a:rPr lang="en-US" dirty="0"/>
              <a:t> to prevent a system from being overwhelmed while the system scales out.</a:t>
            </a:r>
          </a:p>
          <a:p>
            <a:r>
              <a:rPr lang="en-US" b="1" dirty="0"/>
              <a:t>Competing Consumers pattern. </a:t>
            </a:r>
            <a:r>
              <a:rPr lang="en-US" dirty="0"/>
              <a:t>This pattern describes how to implement a pool of service instances that can handle messages from any application instance. </a:t>
            </a:r>
            <a:r>
              <a:rPr lang="en-US" dirty="0" err="1"/>
              <a:t>Autoscaling</a:t>
            </a:r>
            <a:r>
              <a:rPr lang="en-US" dirty="0"/>
              <a:t> can be used to start and stop service instances to match the anticipated workload. This approach enables a system to process multiple messages concurrently to optimize throughput, improve scalability and availability, and balance the workload.</a:t>
            </a:r>
          </a:p>
          <a:p>
            <a:r>
              <a:rPr lang="en-US" b="1" dirty="0"/>
              <a:t>Monitoring and diagnostics. </a:t>
            </a:r>
            <a:r>
              <a:rPr lang="en-US" dirty="0"/>
              <a:t>Instrumentation and telemetry are vital for gathering the information that can drive the </a:t>
            </a:r>
            <a:r>
              <a:rPr lang="en-US" dirty="0" err="1"/>
              <a:t>autoscaling</a:t>
            </a:r>
            <a:r>
              <a:rPr lang="en-US" dirty="0"/>
              <a:t> process.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72135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 vs. </a:t>
            </a:r>
            <a:r>
              <a:rPr lang="en-US" dirty="0" smtClean="0"/>
              <a:t>Authorization</a:t>
            </a:r>
            <a:endParaRPr lang="en-US" dirty="0"/>
          </a:p>
        </p:txBody>
      </p:sp>
      <p:sp>
        <p:nvSpPr>
          <p:cNvPr id="3" name="Text Placeholder 2"/>
          <p:cNvSpPr>
            <a:spLocks noGrp="1"/>
          </p:cNvSpPr>
          <p:nvPr>
            <p:ph type="body" idx="1"/>
          </p:nvPr>
        </p:nvSpPr>
        <p:spPr/>
        <p:txBody>
          <a:bodyPr/>
          <a:lstStyle/>
          <a:p>
            <a:r>
              <a:rPr lang="en-US" dirty="0">
                <a:hlinkClick r:id="rId3"/>
              </a:rPr>
              <a:t>Authentication</a:t>
            </a:r>
            <a:r>
              <a:rPr lang="en-US" dirty="0"/>
              <a:t> is a process in which a user provides credentials that are then compared to those stored in an operating system, database, app or resource. If they match, users authenticate successfully, and can then perform actions that they're authorized for, during an </a:t>
            </a:r>
            <a:r>
              <a:rPr lang="en-US" dirty="0">
                <a:hlinkClick r:id="rId4"/>
              </a:rPr>
              <a:t>authorization</a:t>
            </a:r>
            <a:r>
              <a:rPr lang="en-US" dirty="0"/>
              <a:t> process. The authorization refers to the process that determines what a user is allowed to do</a:t>
            </a:r>
            <a:r>
              <a:rPr lang="en-US" dirty="0" smtClean="0"/>
              <a:t>.</a:t>
            </a:r>
          </a:p>
          <a:p>
            <a:endParaRPr lang="en-US" dirty="0"/>
          </a:p>
          <a:p>
            <a:r>
              <a:rPr lang="en-US" dirty="0"/>
              <a:t>Another way to think of authentication is to consider it as a way to enter a space, such as a server, database, app or resource, while authorization is which actions the user can perform to which objects inside that space (server, database, or app).</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39586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ASP.NET Core </a:t>
            </a:r>
            <a:r>
              <a:rPr lang="en-US" dirty="0" smtClean="0"/>
              <a:t>authentication - 1</a:t>
            </a:r>
            <a:endParaRPr lang="en-US" dirty="0"/>
          </a:p>
        </p:txBody>
      </p:sp>
      <p:sp>
        <p:nvSpPr>
          <p:cNvPr id="3" name="Text Placeholder 2"/>
          <p:cNvSpPr>
            <a:spLocks noGrp="1"/>
          </p:cNvSpPr>
          <p:nvPr>
            <p:ph type="body" idx="1"/>
          </p:nvPr>
        </p:nvSpPr>
        <p:spPr/>
        <p:txBody>
          <a:bodyPr>
            <a:normAutofit lnSpcReduction="10000"/>
          </a:bodyPr>
          <a:lstStyle/>
          <a:p>
            <a:pPr>
              <a:lnSpc>
                <a:spcPct val="130000"/>
              </a:lnSpc>
            </a:pPr>
            <a:r>
              <a:rPr lang="en-US" dirty="0"/>
              <a:t>Authentication is the process of determining a user's identity. Authorization is the process of determining whether a user has access to a resource. In ASP.NET Core, authentication is handled by the </a:t>
            </a:r>
            <a:r>
              <a:rPr lang="en-US" dirty="0" err="1"/>
              <a:t>IAuthenticationService</a:t>
            </a:r>
            <a:r>
              <a:rPr lang="en-US" dirty="0"/>
              <a:t>, which is used by authentication middleware. The authentication service uses registered authentication handlers to complete authentication-related actions. Examples of authentication-related actions include:</a:t>
            </a:r>
          </a:p>
          <a:p>
            <a:pPr lvl="1">
              <a:lnSpc>
                <a:spcPct val="130000"/>
              </a:lnSpc>
            </a:pPr>
            <a:r>
              <a:rPr lang="en-US" dirty="0" smtClean="0"/>
              <a:t>Authenticating </a:t>
            </a:r>
            <a:r>
              <a:rPr lang="en-US" dirty="0"/>
              <a:t>a user.</a:t>
            </a:r>
          </a:p>
          <a:p>
            <a:pPr lvl="1">
              <a:lnSpc>
                <a:spcPct val="130000"/>
              </a:lnSpc>
            </a:pPr>
            <a:r>
              <a:rPr lang="en-US" dirty="0" smtClean="0"/>
              <a:t>Responding </a:t>
            </a:r>
            <a:r>
              <a:rPr lang="en-US" dirty="0"/>
              <a:t>when an unauthenticated user tries to access a restricted resource.</a:t>
            </a:r>
          </a:p>
          <a:p>
            <a:pPr>
              <a:lnSpc>
                <a:spcPct val="130000"/>
              </a:lnSpc>
            </a:pPr>
            <a:r>
              <a:rPr lang="en-US" dirty="0" smtClean="0"/>
              <a:t>The </a:t>
            </a:r>
            <a:r>
              <a:rPr lang="en-US" dirty="0"/>
              <a:t>registered authentication handlers and their configuration options are called "schemes".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81613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 Core authentication - </a:t>
            </a:r>
            <a:r>
              <a:rPr lang="en-US" dirty="0" smtClean="0"/>
              <a:t>2</a:t>
            </a:r>
            <a:endParaRPr lang="en-US" dirty="0"/>
          </a:p>
        </p:txBody>
      </p:sp>
      <p:sp>
        <p:nvSpPr>
          <p:cNvPr id="3" name="Text Placeholder 2"/>
          <p:cNvSpPr>
            <a:spLocks noGrp="1"/>
          </p:cNvSpPr>
          <p:nvPr>
            <p:ph type="body" idx="1"/>
          </p:nvPr>
        </p:nvSpPr>
        <p:spPr/>
        <p:txBody>
          <a:bodyPr>
            <a:normAutofit lnSpcReduction="10000"/>
          </a:bodyPr>
          <a:lstStyle/>
          <a:p>
            <a:pPr>
              <a:lnSpc>
                <a:spcPct val="120000"/>
              </a:lnSpc>
            </a:pPr>
            <a:r>
              <a:rPr lang="en-US" dirty="0"/>
              <a:t>Authentication schemes are specified by registering authentication services in </a:t>
            </a:r>
            <a:r>
              <a:rPr lang="en-US" dirty="0" err="1"/>
              <a:t>Startup.ConfigureServices</a:t>
            </a:r>
            <a:r>
              <a:rPr lang="en-US" dirty="0" smtClean="0"/>
              <a:t>:</a:t>
            </a:r>
            <a:endParaRPr lang="en-US" dirty="0"/>
          </a:p>
          <a:p>
            <a:pPr lvl="1">
              <a:lnSpc>
                <a:spcPct val="120000"/>
              </a:lnSpc>
            </a:pPr>
            <a:r>
              <a:rPr lang="en-US" dirty="0" smtClean="0"/>
              <a:t>By </a:t>
            </a:r>
            <a:r>
              <a:rPr lang="en-US" dirty="0"/>
              <a:t>calling a scheme-specific extension method after a call to </a:t>
            </a:r>
            <a:r>
              <a:rPr lang="en-US" dirty="0" err="1"/>
              <a:t>services.AddAuthentication</a:t>
            </a:r>
            <a:r>
              <a:rPr lang="en-US" dirty="0"/>
              <a:t> (such as </a:t>
            </a:r>
            <a:r>
              <a:rPr lang="en-US" dirty="0" err="1"/>
              <a:t>AddJwtBearer</a:t>
            </a:r>
            <a:r>
              <a:rPr lang="en-US" dirty="0"/>
              <a:t> or </a:t>
            </a:r>
            <a:r>
              <a:rPr lang="en-US" dirty="0" err="1"/>
              <a:t>AddCookie</a:t>
            </a:r>
            <a:r>
              <a:rPr lang="en-US" dirty="0"/>
              <a:t>, for example). These extension methods use </a:t>
            </a:r>
            <a:r>
              <a:rPr lang="en-US" dirty="0" err="1"/>
              <a:t>AuthenticationBuilder.AddScheme</a:t>
            </a:r>
            <a:r>
              <a:rPr lang="en-US" dirty="0"/>
              <a:t> to register schemes with appropriate settings.</a:t>
            </a:r>
          </a:p>
          <a:p>
            <a:pPr lvl="1">
              <a:lnSpc>
                <a:spcPct val="120000"/>
              </a:lnSpc>
            </a:pPr>
            <a:r>
              <a:rPr lang="en-US" dirty="0" smtClean="0"/>
              <a:t>Less </a:t>
            </a:r>
            <a:r>
              <a:rPr lang="en-US" dirty="0"/>
              <a:t>commonly, by calling </a:t>
            </a:r>
            <a:r>
              <a:rPr lang="en-US" dirty="0" err="1"/>
              <a:t>AuthenticationBuilder.AddScheme</a:t>
            </a:r>
            <a:r>
              <a:rPr lang="en-US" dirty="0"/>
              <a:t> directly.</a:t>
            </a:r>
          </a:p>
          <a:p>
            <a:pPr algn="l"/>
            <a:r>
              <a:rPr lang="en-US" dirty="0" err="1"/>
              <a:t>services.AddAuthentication</a:t>
            </a:r>
            <a:r>
              <a:rPr lang="en-US" dirty="0"/>
              <a:t>(</a:t>
            </a:r>
            <a:r>
              <a:rPr lang="en-US" dirty="0" err="1"/>
              <a:t>JwtBearerDefaults.AuthenticationScheme</a:t>
            </a:r>
            <a:r>
              <a:rPr lang="en-US" dirty="0" smtClean="0"/>
              <a:t>).</a:t>
            </a:r>
            <a:r>
              <a:rPr lang="en-US" dirty="0" err="1"/>
              <a:t>AddJwtBearer</a:t>
            </a:r>
            <a:r>
              <a:rPr lang="en-US" dirty="0"/>
              <a:t>(</a:t>
            </a:r>
            <a:r>
              <a:rPr lang="en-US" dirty="0" err="1"/>
              <a:t>JwtBearerDefaults.AuthenticationScheme</a:t>
            </a:r>
            <a:r>
              <a:rPr lang="en-US" dirty="0"/>
              <a:t>, options =&gt; </a:t>
            </a:r>
            <a:r>
              <a:rPr lang="en-US" dirty="0" err="1"/>
              <a:t>Configuration.Bind</a:t>
            </a:r>
            <a:r>
              <a:rPr lang="en-US" dirty="0"/>
              <a:t>("</a:t>
            </a:r>
            <a:r>
              <a:rPr lang="en-US" dirty="0" err="1"/>
              <a:t>JwtSettings</a:t>
            </a:r>
            <a:r>
              <a:rPr lang="en-US" dirty="0"/>
              <a:t>", options</a:t>
            </a:r>
            <a:r>
              <a:rPr lang="en-US" dirty="0" smtClean="0"/>
              <a:t>)).</a:t>
            </a:r>
            <a:r>
              <a:rPr lang="en-US" dirty="0" err="1"/>
              <a:t>AddCookie</a:t>
            </a:r>
            <a:r>
              <a:rPr lang="en-US" dirty="0"/>
              <a:t>(</a:t>
            </a:r>
            <a:r>
              <a:rPr lang="en-US" dirty="0" err="1"/>
              <a:t>CookieAuthenticationDefaults.AuthenticationScheme</a:t>
            </a:r>
            <a:r>
              <a:rPr lang="en-US" dirty="0"/>
              <a:t>, options =&gt; </a:t>
            </a:r>
            <a:r>
              <a:rPr lang="en-US" dirty="0" err="1"/>
              <a:t>Configuration.Bind</a:t>
            </a:r>
            <a:r>
              <a:rPr lang="en-US" dirty="0"/>
              <a:t>("</a:t>
            </a:r>
            <a:r>
              <a:rPr lang="en-US" dirty="0" err="1"/>
              <a:t>CookieSettings</a:t>
            </a:r>
            <a:r>
              <a:rPr lang="en-US" dirty="0"/>
              <a:t>", options));</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116918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Role-based authorization in ASP.NET </a:t>
            </a:r>
            <a:r>
              <a:rPr lang="en-US" dirty="0" smtClean="0"/>
              <a:t>Core</a:t>
            </a:r>
            <a:endParaRPr lang="en-US" dirty="0"/>
          </a:p>
        </p:txBody>
      </p:sp>
      <p:sp>
        <p:nvSpPr>
          <p:cNvPr id="3" name="Text Placeholder 2"/>
          <p:cNvSpPr>
            <a:spLocks noGrp="1"/>
          </p:cNvSpPr>
          <p:nvPr>
            <p:ph type="body" idx="1"/>
          </p:nvPr>
        </p:nvSpPr>
        <p:spPr/>
        <p:txBody>
          <a:bodyPr/>
          <a:lstStyle/>
          <a:p>
            <a:r>
              <a:rPr lang="en-US" dirty="0"/>
              <a:t>Authorization refers to the process that determines what a user is able to do. For example, an administrative user is allowed to create a document library, add documents, edit documents, and delete them. A non-administrative user working with the library is only authorized to read the documents.</a:t>
            </a:r>
          </a:p>
          <a:p>
            <a:r>
              <a:rPr lang="en-US" dirty="0"/>
              <a:t>Authorization is orthogonal and independent from authentication. However, authorization requires an authentication mechanism. Authentication is the process of ascertaining who a user is. Authentication may create one or more identities for the current user.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155854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Authorization </a:t>
            </a:r>
            <a:r>
              <a:rPr lang="en-US" dirty="0" smtClean="0"/>
              <a:t>types - Namespaces</a:t>
            </a:r>
            <a:endParaRPr lang="en-US" dirty="0"/>
          </a:p>
        </p:txBody>
      </p:sp>
      <p:sp>
        <p:nvSpPr>
          <p:cNvPr id="3" name="Text Placeholder 2"/>
          <p:cNvSpPr>
            <a:spLocks noGrp="1"/>
          </p:cNvSpPr>
          <p:nvPr>
            <p:ph type="body" idx="1"/>
          </p:nvPr>
        </p:nvSpPr>
        <p:spPr/>
        <p:txBody>
          <a:bodyPr/>
          <a:lstStyle/>
          <a:p>
            <a:r>
              <a:rPr lang="en-US" dirty="0"/>
              <a:t>ASP.NET Core authorization provides a simple, declarative role and a rich policy-based model. </a:t>
            </a:r>
            <a:endParaRPr lang="en-US" dirty="0" smtClean="0"/>
          </a:p>
          <a:p>
            <a:r>
              <a:rPr lang="en-US" dirty="0" smtClean="0"/>
              <a:t>Authorization </a:t>
            </a:r>
            <a:r>
              <a:rPr lang="en-US" dirty="0"/>
              <a:t>is expressed in requirements, and handlers evaluate a user's claims against requirements. Imperative checks can be based on simple policies or policies which evaluate both the user identity and properties of the resource that the user is attempting to access</a:t>
            </a:r>
            <a:r>
              <a:rPr lang="en-US" dirty="0" smtClean="0"/>
              <a:t>.</a:t>
            </a:r>
          </a:p>
          <a:p>
            <a:r>
              <a:rPr lang="en-US" dirty="0"/>
              <a:t>Authorization components, including the </a:t>
            </a:r>
            <a:r>
              <a:rPr lang="en-US" b="1" dirty="0" err="1"/>
              <a:t>AuthorizeAttribute</a:t>
            </a:r>
            <a:r>
              <a:rPr lang="en-US" dirty="0"/>
              <a:t> and </a:t>
            </a:r>
            <a:r>
              <a:rPr lang="en-US" b="1" dirty="0" err="1"/>
              <a:t>AllowAnonymousAttribute</a:t>
            </a:r>
            <a:r>
              <a:rPr lang="en-US" dirty="0"/>
              <a:t> attributes, are found in the </a:t>
            </a:r>
            <a:r>
              <a:rPr lang="en-US" b="1" dirty="0" err="1"/>
              <a:t>Microsoft.AspNetCore.Authorization</a:t>
            </a:r>
            <a:r>
              <a:rPr lang="en-US" b="1" dirty="0"/>
              <a:t> </a:t>
            </a:r>
            <a:r>
              <a:rPr lang="en-US" dirty="0"/>
              <a:t>namespace.</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17403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Identity on ASP.NET </a:t>
            </a:r>
            <a:r>
              <a:rPr lang="en-US" dirty="0" smtClean="0"/>
              <a:t>Core</a:t>
            </a:r>
            <a:endParaRPr lang="en-US" dirty="0"/>
          </a:p>
        </p:txBody>
      </p:sp>
      <p:sp>
        <p:nvSpPr>
          <p:cNvPr id="3" name="Text Placeholder 2"/>
          <p:cNvSpPr>
            <a:spLocks noGrp="1"/>
          </p:cNvSpPr>
          <p:nvPr>
            <p:ph type="body" idx="1"/>
          </p:nvPr>
        </p:nvSpPr>
        <p:spPr/>
        <p:txBody>
          <a:bodyPr/>
          <a:lstStyle/>
          <a:p>
            <a:r>
              <a:rPr lang="en-US" dirty="0"/>
              <a:t>ASP.NET Core Identity is the membership system for building ASP.NET Core web applications, including membership, login, and user data. ASP.NET Core Identity allows you to add login features to your application and makes it easy to customize data about the logged in user</a:t>
            </a:r>
            <a:r>
              <a:rPr lang="en-US" dirty="0" smtClean="0"/>
              <a:t>.</a:t>
            </a:r>
          </a:p>
          <a:p>
            <a:r>
              <a:rPr lang="en-US" dirty="0" smtClean="0"/>
              <a:t>ASP.NET </a:t>
            </a:r>
            <a:r>
              <a:rPr lang="en-US" dirty="0"/>
              <a:t>Core Identity:</a:t>
            </a:r>
          </a:p>
          <a:p>
            <a:pPr lvl="1">
              <a:lnSpc>
                <a:spcPct val="120000"/>
              </a:lnSpc>
            </a:pPr>
            <a:r>
              <a:rPr lang="en-US" dirty="0"/>
              <a:t>Is an API that supports user interface (UI) login functionality.</a:t>
            </a:r>
          </a:p>
          <a:p>
            <a:pPr lvl="1">
              <a:lnSpc>
                <a:spcPct val="120000"/>
              </a:lnSpc>
            </a:pPr>
            <a:r>
              <a:rPr lang="en-US" dirty="0"/>
              <a:t>Manages users, passwords, profile data, roles, claims, tokens, email confirmation, and more.</a:t>
            </a:r>
          </a:p>
          <a:p>
            <a:pPr lvl="1">
              <a:lnSpc>
                <a:spcPct val="120000"/>
              </a:lnSpc>
            </a:pPr>
            <a:r>
              <a:rPr lang="en-US" dirty="0"/>
              <a:t>Users can create an account with the login information stored in Identity or they can use an external login provider. Supported external login providers include Facebook, Google, Microsoft Account, and Twitter.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83381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normAutofit lnSpcReduction="10000"/>
          </a:bodyPr>
          <a:lstStyle/>
          <a:p>
            <a:pPr>
              <a:lnSpc>
                <a:spcPct val="130000"/>
              </a:lnSpc>
            </a:pPr>
            <a:r>
              <a:rPr lang="en-US" dirty="0"/>
              <a:t>Explain about Implementing security in RESTful </a:t>
            </a:r>
            <a:r>
              <a:rPr lang="en-US" dirty="0" err="1"/>
              <a:t>WebService</a:t>
            </a:r>
            <a:endParaRPr lang="en-US" dirty="0"/>
          </a:p>
          <a:p>
            <a:pPr>
              <a:lnSpc>
                <a:spcPct val="130000"/>
              </a:lnSpc>
            </a:pPr>
            <a:r>
              <a:rPr lang="en-US" dirty="0" smtClean="0"/>
              <a:t>Describe </a:t>
            </a:r>
            <a:r>
              <a:rPr lang="en-US" dirty="0"/>
              <a:t>about scaling RESTful </a:t>
            </a:r>
            <a:r>
              <a:rPr lang="en-US" dirty="0" err="1"/>
              <a:t>WebService</a:t>
            </a:r>
            <a:r>
              <a:rPr lang="en-US" dirty="0"/>
              <a:t> </a:t>
            </a:r>
            <a:r>
              <a:rPr lang="en-US" dirty="0" smtClean="0"/>
              <a:t>(Performance </a:t>
            </a:r>
            <a:r>
              <a:rPr lang="en-US" dirty="0"/>
              <a:t>of </a:t>
            </a:r>
            <a:r>
              <a:rPr lang="en-US" dirty="0" err="1" smtClean="0"/>
              <a:t>Webservice</a:t>
            </a:r>
            <a:r>
              <a:rPr lang="en-US" dirty="0" smtClean="0"/>
              <a:t>)</a:t>
            </a:r>
          </a:p>
          <a:p>
            <a:pPr>
              <a:lnSpc>
                <a:spcPct val="130000"/>
              </a:lnSpc>
            </a:pPr>
            <a:r>
              <a:rPr lang="en-US" dirty="0"/>
              <a:t>Describe about the Authentication and the Custom </a:t>
            </a:r>
            <a:r>
              <a:rPr lang="en-US" dirty="0" smtClean="0"/>
              <a:t>authentication: </a:t>
            </a:r>
            <a:r>
              <a:rPr lang="en-US" dirty="0"/>
              <a:t>Identity, using JWT, and </a:t>
            </a:r>
            <a:r>
              <a:rPr lang="en-US" dirty="0" err="1"/>
              <a:t>IdentityServer</a:t>
            </a:r>
            <a:endParaRPr lang="en-US" dirty="0"/>
          </a:p>
          <a:p>
            <a:pPr>
              <a:lnSpc>
                <a:spcPct val="130000"/>
              </a:lnSpc>
            </a:pPr>
            <a:r>
              <a:rPr lang="en-US" dirty="0" smtClean="0"/>
              <a:t>Describe </a:t>
            </a:r>
            <a:r>
              <a:rPr lang="en-US" dirty="0"/>
              <a:t>about the </a:t>
            </a:r>
            <a:r>
              <a:rPr lang="en-US" dirty="0" smtClean="0"/>
              <a:t>Authorization</a:t>
            </a:r>
          </a:p>
          <a:p>
            <a:pPr lvl="1">
              <a:lnSpc>
                <a:spcPct val="130000"/>
              </a:lnSpc>
            </a:pPr>
            <a:r>
              <a:rPr lang="en-US" dirty="0" smtClean="0"/>
              <a:t>Roles</a:t>
            </a:r>
            <a:endParaRPr lang="en-US" dirty="0"/>
          </a:p>
          <a:p>
            <a:pPr lvl="1">
              <a:lnSpc>
                <a:spcPct val="130000"/>
              </a:lnSpc>
            </a:pPr>
            <a:r>
              <a:rPr lang="en-US" dirty="0" smtClean="0"/>
              <a:t>Policies</a:t>
            </a:r>
            <a:endParaRPr lang="en-US" dirty="0"/>
          </a:p>
          <a:p>
            <a:pPr lvl="1">
              <a:lnSpc>
                <a:spcPct val="130000"/>
              </a:lnSpc>
            </a:pPr>
            <a:r>
              <a:rPr lang="en-US" dirty="0" smtClean="0"/>
              <a:t>Authorization </a:t>
            </a:r>
            <a:r>
              <a:rPr lang="en-US" dirty="0"/>
              <a:t>handlers</a:t>
            </a:r>
          </a:p>
          <a:p>
            <a:pPr lvl="1">
              <a:lnSpc>
                <a:spcPct val="130000"/>
              </a:lnSpc>
            </a:pPr>
            <a:r>
              <a:rPr lang="en-US" dirty="0" smtClean="0"/>
              <a:t>Resource-based </a:t>
            </a:r>
            <a:r>
              <a:rPr lang="en-US" dirty="0"/>
              <a:t>authorization</a:t>
            </a:r>
          </a:p>
          <a:p>
            <a:pPr lvl="1">
              <a:lnSpc>
                <a:spcPct val="130000"/>
              </a:lnSpc>
            </a:pPr>
            <a:r>
              <a:rPr lang="en-US" dirty="0" smtClean="0"/>
              <a:t>Anonymous </a:t>
            </a:r>
            <a:r>
              <a:rPr lang="en-US" dirty="0"/>
              <a:t>access</a:t>
            </a:r>
          </a:p>
          <a:p>
            <a:pPr>
              <a:lnSpc>
                <a:spcPct val="130000"/>
              </a:lnSpc>
            </a:pPr>
            <a:r>
              <a:rPr lang="en-US" dirty="0" smtClean="0"/>
              <a:t>Create </a:t>
            </a:r>
            <a:r>
              <a:rPr lang="en-US" dirty="0"/>
              <a:t>examples to illustrate about security in the ASP.NET </a:t>
            </a:r>
            <a:r>
              <a:rPr lang="en-US" dirty="0" smtClean="0"/>
              <a:t>Web </a:t>
            </a:r>
            <a:r>
              <a:rPr lang="en-US" dirty="0"/>
              <a:t>API</a:t>
            </a:r>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ASP.NET Core </a:t>
            </a:r>
            <a:r>
              <a:rPr lang="en-US" dirty="0" smtClean="0"/>
              <a:t>Identity</a:t>
            </a:r>
            <a:endParaRPr lang="en-US" dirty="0"/>
          </a:p>
        </p:txBody>
      </p:sp>
      <p:sp>
        <p:nvSpPr>
          <p:cNvPr id="3" name="Text Placeholder 2"/>
          <p:cNvSpPr>
            <a:spLocks noGrp="1"/>
          </p:cNvSpPr>
          <p:nvPr>
            <p:ph type="body" idx="1"/>
          </p:nvPr>
        </p:nvSpPr>
        <p:spPr/>
        <p:txBody>
          <a:bodyPr/>
          <a:lstStyle/>
          <a:p>
            <a:r>
              <a:rPr lang="en-US" dirty="0"/>
              <a:t>The Identity API contains a lot of helper classes, which hides the complexities of managing the users. </a:t>
            </a:r>
            <a:endParaRPr lang="en-US" dirty="0" smtClean="0"/>
          </a:p>
          <a:p>
            <a:r>
              <a:rPr lang="en-US" dirty="0" smtClean="0"/>
              <a:t>It </a:t>
            </a:r>
            <a:r>
              <a:rPr lang="en-US" dirty="0"/>
              <a:t>has classes to register users, authenticate them by validating their passwords, manage roles and claims etc. </a:t>
            </a:r>
            <a:endParaRPr lang="en-US" dirty="0" smtClean="0"/>
          </a:p>
          <a:p>
            <a:r>
              <a:rPr lang="en-US" dirty="0" smtClean="0"/>
              <a:t>It </a:t>
            </a:r>
            <a:r>
              <a:rPr lang="en-US" dirty="0"/>
              <a:t>also contains the login form, registration form, password reset forms, etc.</a:t>
            </a:r>
          </a:p>
          <a:p>
            <a:r>
              <a:rPr lang="en-US" dirty="0"/>
              <a:t>With ASP.NET Core Identity, you need not write any code, which helps you get started quickly in App Development.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04397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ASP.NET Core Identity System can </a:t>
            </a:r>
            <a:r>
              <a:rPr lang="en-US" dirty="0" smtClean="0"/>
              <a:t>do</a:t>
            </a:r>
            <a:endParaRPr lang="en-US" dirty="0"/>
          </a:p>
        </p:txBody>
      </p:sp>
      <p:sp>
        <p:nvSpPr>
          <p:cNvPr id="3" name="Text Placeholder 2"/>
          <p:cNvSpPr>
            <a:spLocks noGrp="1"/>
          </p:cNvSpPr>
          <p:nvPr>
            <p:ph type="body" idx="1"/>
          </p:nvPr>
        </p:nvSpPr>
        <p:spPr/>
        <p:txBody>
          <a:bodyPr/>
          <a:lstStyle/>
          <a:p>
            <a:r>
              <a:rPr lang="en-US" dirty="0"/>
              <a:t>Database schema for storing users, claims &amp; Roles.</a:t>
            </a:r>
          </a:p>
          <a:p>
            <a:r>
              <a:rPr lang="en-US" dirty="0"/>
              <a:t>UI for logging in, creating, and managing users</a:t>
            </a:r>
          </a:p>
          <a:p>
            <a:r>
              <a:rPr lang="en-US" dirty="0"/>
              <a:t>Create/Modify/Delete User</a:t>
            </a:r>
          </a:p>
          <a:p>
            <a:r>
              <a:rPr lang="en-US" dirty="0"/>
              <a:t>Create/Modify/Delete User Claims</a:t>
            </a:r>
          </a:p>
          <a:p>
            <a:r>
              <a:rPr lang="en-US" dirty="0"/>
              <a:t>Password validation and rules.</a:t>
            </a:r>
          </a:p>
          <a:p>
            <a:r>
              <a:rPr lang="en-US" dirty="0"/>
              <a:t>Password Hashing</a:t>
            </a:r>
          </a:p>
          <a:p>
            <a:r>
              <a:rPr lang="en-US" dirty="0"/>
              <a:t>User account lockout</a:t>
            </a:r>
          </a:p>
          <a:p>
            <a:r>
              <a:rPr lang="en-US" dirty="0"/>
              <a:t>Generating password-reset tokens.</a:t>
            </a:r>
          </a:p>
          <a:p>
            <a:r>
              <a:rPr lang="en-US" dirty="0"/>
              <a:t>Multi Factor Authentication</a:t>
            </a:r>
          </a:p>
          <a:p>
            <a:r>
              <a:rPr lang="en-US" dirty="0"/>
              <a:t>Managing External Identity providers (for example Facebook, Google, Twitter).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606169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Core Identity </a:t>
            </a:r>
            <a:r>
              <a:rPr lang="en-US" dirty="0" smtClean="0"/>
              <a:t>Architecture - 1</a:t>
            </a:r>
            <a:endParaRPr lang="en-US" dirty="0"/>
          </a:p>
        </p:txBody>
      </p:sp>
      <p:sp>
        <p:nvSpPr>
          <p:cNvPr id="3" name="Text Placeholder 2"/>
          <p:cNvSpPr>
            <a:spLocks noGrp="1"/>
          </p:cNvSpPr>
          <p:nvPr>
            <p:ph type="body" idx="1"/>
          </p:nvPr>
        </p:nvSpPr>
        <p:spPr/>
        <p:txBody>
          <a:bodyPr>
            <a:normAutofit lnSpcReduction="10000"/>
          </a:bodyPr>
          <a:lstStyle/>
          <a:p>
            <a:r>
              <a:rPr lang="en-US" dirty="0"/>
              <a:t>ASP.NET Core Identity consists of two main category of classes. They are </a:t>
            </a:r>
            <a:r>
              <a:rPr lang="en-US" b="1" dirty="0"/>
              <a:t>Managers</a:t>
            </a:r>
            <a:r>
              <a:rPr lang="en-US" dirty="0"/>
              <a:t> </a:t>
            </a:r>
            <a:r>
              <a:rPr lang="en-US" dirty="0" smtClean="0"/>
              <a:t>and </a:t>
            </a:r>
            <a:r>
              <a:rPr lang="en-US" b="1" dirty="0"/>
              <a:t>Stores</a:t>
            </a:r>
            <a:r>
              <a:rPr lang="en-US" dirty="0" smtClean="0"/>
              <a:t>.</a:t>
            </a:r>
          </a:p>
          <a:p>
            <a:pPr>
              <a:lnSpc>
                <a:spcPct val="130000"/>
              </a:lnSpc>
            </a:pPr>
            <a:r>
              <a:rPr lang="en-US" dirty="0"/>
              <a:t>Managers</a:t>
            </a:r>
          </a:p>
          <a:p>
            <a:pPr lvl="1">
              <a:lnSpc>
                <a:spcPct val="130000"/>
              </a:lnSpc>
            </a:pPr>
            <a:r>
              <a:rPr lang="en-US" dirty="0" smtClean="0"/>
              <a:t>The </a:t>
            </a:r>
            <a:r>
              <a:rPr lang="en-US" i="1" dirty="0"/>
              <a:t>Managers</a:t>
            </a:r>
            <a:r>
              <a:rPr lang="en-US" dirty="0"/>
              <a:t> manage the identity related data such as creating a user, adding roles, etc. It has classes like </a:t>
            </a:r>
            <a:r>
              <a:rPr lang="en-US" dirty="0" err="1"/>
              <a:t>UserManager</a:t>
            </a:r>
            <a:r>
              <a:rPr lang="en-US" dirty="0"/>
              <a:t>, </a:t>
            </a:r>
            <a:r>
              <a:rPr lang="en-US" dirty="0" err="1"/>
              <a:t>RoleManager</a:t>
            </a:r>
            <a:r>
              <a:rPr lang="en-US" dirty="0"/>
              <a:t>, </a:t>
            </a:r>
            <a:r>
              <a:rPr lang="en-US" dirty="0" err="1"/>
              <a:t>SignInManager</a:t>
            </a:r>
            <a:r>
              <a:rPr lang="en-US" dirty="0"/>
              <a:t>, etc.</a:t>
            </a:r>
          </a:p>
          <a:p>
            <a:pPr lvl="1">
              <a:lnSpc>
                <a:spcPct val="130000"/>
              </a:lnSpc>
            </a:pPr>
            <a:r>
              <a:rPr lang="en-US" i="1" dirty="0" smtClean="0"/>
              <a:t>User </a:t>
            </a:r>
            <a:r>
              <a:rPr lang="en-US" i="1" dirty="0"/>
              <a:t>Manager </a:t>
            </a:r>
            <a:r>
              <a:rPr lang="en-US" dirty="0"/>
              <a:t>contains the methods to create, delete, update the users. It uses the stores to persist the data to the database</a:t>
            </a:r>
          </a:p>
          <a:p>
            <a:pPr lvl="1">
              <a:lnSpc>
                <a:spcPct val="130000"/>
              </a:lnSpc>
            </a:pPr>
            <a:r>
              <a:rPr lang="en-US" i="1" dirty="0" err="1" smtClean="0"/>
              <a:t>SignIn</a:t>
            </a:r>
            <a:r>
              <a:rPr lang="en-US" i="1" dirty="0" smtClean="0"/>
              <a:t> </a:t>
            </a:r>
            <a:r>
              <a:rPr lang="en-US" i="1" dirty="0"/>
              <a:t>Manager </a:t>
            </a:r>
            <a:r>
              <a:rPr lang="en-US" dirty="0"/>
              <a:t>is responsible for login and log out the user from the application. It contains the methods like </a:t>
            </a:r>
            <a:r>
              <a:rPr lang="en-US" dirty="0" err="1"/>
              <a:t>SignInAsync</a:t>
            </a:r>
            <a:r>
              <a:rPr lang="en-US" dirty="0"/>
              <a:t>, </a:t>
            </a:r>
            <a:r>
              <a:rPr lang="en-US" dirty="0" err="1"/>
              <a:t>SignOutAsync</a:t>
            </a:r>
            <a:r>
              <a:rPr lang="en-US" dirty="0"/>
              <a:t> etc. On Sign In, it creates a new </a:t>
            </a:r>
            <a:r>
              <a:rPr lang="en-US" dirty="0" err="1"/>
              <a:t>ClaimsPrincipal</a:t>
            </a:r>
            <a:r>
              <a:rPr lang="en-US" dirty="0"/>
              <a:t> from the User data. It sets the </a:t>
            </a:r>
            <a:r>
              <a:rPr lang="en-US" dirty="0" err="1"/>
              <a:t>HttpContext.User</a:t>
            </a:r>
            <a:r>
              <a:rPr lang="en-US" dirty="0"/>
              <a:t> property to the new </a:t>
            </a:r>
            <a:r>
              <a:rPr lang="en-US" dirty="0" err="1"/>
              <a:t>ClaimsPrincipal</a:t>
            </a:r>
            <a:r>
              <a:rPr lang="en-US" dirty="0"/>
              <a:t>. Then it serializes the principal, encrypts it, and stores it as a cookie</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91619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 </a:t>
            </a:r>
            <a:r>
              <a:rPr lang="en-US" dirty="0" smtClean="0"/>
              <a:t>Architecture - 2</a:t>
            </a:r>
            <a:endParaRPr lang="en-US" dirty="0"/>
          </a:p>
        </p:txBody>
      </p:sp>
      <p:sp>
        <p:nvSpPr>
          <p:cNvPr id="3" name="Text Placeholder 2"/>
          <p:cNvSpPr>
            <a:spLocks noGrp="1"/>
          </p:cNvSpPr>
          <p:nvPr>
            <p:ph type="body" idx="1"/>
          </p:nvPr>
        </p:nvSpPr>
        <p:spPr/>
        <p:txBody>
          <a:bodyPr/>
          <a:lstStyle/>
          <a:p>
            <a:r>
              <a:rPr lang="en-US" dirty="0" smtClean="0"/>
              <a:t>Stores </a:t>
            </a:r>
            <a:r>
              <a:rPr lang="en-US" dirty="0"/>
              <a:t>persists the users, roles, etc. to the data source.</a:t>
            </a:r>
          </a:p>
          <a:p>
            <a:endParaRPr lang="en-US" dirty="0"/>
          </a:p>
          <a:p>
            <a:r>
              <a:rPr lang="en-US" dirty="0"/>
              <a:t>The ASP.NET Core Identity API uses the Entity Framework Core to store the user information in SQL Server Database. But you can change it to use a different database or ORM</a:t>
            </a:r>
          </a:p>
          <a:p>
            <a:endParaRPr lang="en-US" dirty="0"/>
          </a:p>
          <a:p>
            <a:r>
              <a:rPr lang="en-US" dirty="0"/>
              <a:t>The Identity system decouples the Stores &amp; Managers from each other. Hence, we can easily change the database providers without disrupting the entire application</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229310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 Architecture - </a:t>
            </a:r>
            <a:r>
              <a:rPr lang="en-US" dirty="0" smtClean="0"/>
              <a:t>3</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1095375" y="1656237"/>
            <a:ext cx="10001250" cy="4457700"/>
          </a:xfrm>
          <a:prstGeom prst="rect">
            <a:avLst/>
          </a:prstGeom>
        </p:spPr>
      </p:pic>
    </p:spTree>
    <p:extLst>
      <p:ext uri="{BB962C8B-B14F-4D97-AF65-F5344CB8AC3E}">
        <p14:creationId xmlns:p14="http://schemas.microsoft.com/office/powerpoint/2010/main" val="427823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 </a:t>
            </a:r>
            <a:r>
              <a:rPr lang="en-US" dirty="0" smtClean="0"/>
              <a:t>Middleware</a:t>
            </a:r>
            <a:endParaRPr lang="en-US" dirty="0"/>
          </a:p>
        </p:txBody>
      </p:sp>
      <p:sp>
        <p:nvSpPr>
          <p:cNvPr id="3" name="Text Placeholder 2"/>
          <p:cNvSpPr>
            <a:spLocks noGrp="1"/>
          </p:cNvSpPr>
          <p:nvPr>
            <p:ph type="body" idx="1"/>
          </p:nvPr>
        </p:nvSpPr>
        <p:spPr/>
        <p:txBody>
          <a:bodyPr/>
          <a:lstStyle/>
          <a:p>
            <a:r>
              <a:rPr lang="en-US" dirty="0" err="1"/>
              <a:t>UseAuthentication</a:t>
            </a:r>
            <a:r>
              <a:rPr lang="en-US" dirty="0"/>
              <a:t>() registers the Authentication Middleware.</a:t>
            </a:r>
          </a:p>
          <a:p>
            <a:endParaRPr lang="en-US" dirty="0"/>
          </a:p>
          <a:p>
            <a:r>
              <a:rPr lang="en-US" dirty="0"/>
              <a:t>The main purpose of the Authentication Middleware is to update the </a:t>
            </a:r>
            <a:r>
              <a:rPr lang="en-US" dirty="0" err="1"/>
              <a:t>HttpContext.User</a:t>
            </a:r>
            <a:r>
              <a:rPr lang="en-US" dirty="0"/>
              <a:t> Property with the </a:t>
            </a:r>
            <a:r>
              <a:rPr lang="en-US" dirty="0" err="1"/>
              <a:t>ClaimsPrincipal</a:t>
            </a:r>
            <a:r>
              <a:rPr lang="en-US" dirty="0"/>
              <a:t>. To do that, it uses the default Authentication Handler and invokes the </a:t>
            </a:r>
            <a:r>
              <a:rPr lang="en-US" dirty="0" err="1"/>
              <a:t>AuthenticateAsync</a:t>
            </a:r>
            <a:r>
              <a:rPr lang="en-US" dirty="0"/>
              <a:t>() method. As mentioned earlier, The </a:t>
            </a:r>
            <a:r>
              <a:rPr lang="en-US" dirty="0" err="1"/>
              <a:t>AuthenticateAsync</a:t>
            </a:r>
            <a:r>
              <a:rPr lang="en-US" dirty="0"/>
              <a:t>() method of the Authentication Handler must return the </a:t>
            </a:r>
            <a:r>
              <a:rPr lang="en-US" dirty="0" err="1"/>
              <a:t>ClaimsPrincipal.s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703912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Authentication </a:t>
            </a:r>
            <a:r>
              <a:rPr lang="en-US" dirty="0" smtClean="0"/>
              <a:t>and Authorization Works</a:t>
            </a:r>
            <a:endParaRPr lang="en-US" dirty="0"/>
          </a:p>
        </p:txBody>
      </p:sp>
      <p:sp>
        <p:nvSpPr>
          <p:cNvPr id="3" name="Text Placeholder 2"/>
          <p:cNvSpPr>
            <a:spLocks noGrp="1"/>
          </p:cNvSpPr>
          <p:nvPr>
            <p:ph type="body" idx="1"/>
          </p:nvPr>
        </p:nvSpPr>
        <p:spPr/>
        <p:txBody>
          <a:bodyPr/>
          <a:lstStyle/>
          <a:p>
            <a:pPr marL="3175" indent="0">
              <a:buNone/>
            </a:pPr>
            <a:r>
              <a:rPr lang="en-US" b="1" dirty="0"/>
              <a:t>Unauthenticated Request</a:t>
            </a:r>
          </a:p>
          <a:p>
            <a:pPr marL="3175" indent="0">
              <a:buNone/>
            </a:pPr>
            <a:r>
              <a:rPr lang="en-US" dirty="0" smtClean="0"/>
              <a:t>1. The </a:t>
            </a:r>
            <a:r>
              <a:rPr lang="en-US" dirty="0"/>
              <a:t>Request reaches the Authentication </a:t>
            </a:r>
            <a:r>
              <a:rPr lang="en-US" dirty="0" smtClean="0"/>
              <a:t>Middleware.</a:t>
            </a:r>
          </a:p>
          <a:p>
            <a:pPr marL="3175" indent="0">
              <a:buNone/>
            </a:pPr>
            <a:r>
              <a:rPr lang="en-US" dirty="0" smtClean="0"/>
              <a:t>2. The </a:t>
            </a:r>
            <a:r>
              <a:rPr lang="en-US" dirty="0"/>
              <a:t>Authentication Middleware checks to see if a proper credential present in the request. It will use the default authentication handler to do that. It could be a Cookies handler/ </a:t>
            </a:r>
            <a:r>
              <a:rPr lang="en-US" dirty="0" smtClean="0"/>
              <a:t>JWT handler</a:t>
            </a:r>
            <a:r>
              <a:rPr lang="en-US" dirty="0"/>
              <a:t>. Since it does not find any credential, it will set the User Property to an anonymous </a:t>
            </a:r>
            <a:r>
              <a:rPr lang="en-US" dirty="0" smtClean="0"/>
              <a:t>user.</a:t>
            </a:r>
          </a:p>
          <a:p>
            <a:pPr marL="3175" indent="0">
              <a:buNone/>
            </a:pPr>
            <a:r>
              <a:rPr lang="en-US" dirty="0" smtClean="0"/>
              <a:t>3. Authorization </a:t>
            </a:r>
            <a:r>
              <a:rPr lang="en-US" dirty="0"/>
              <a:t>Middleware (</a:t>
            </a:r>
            <a:r>
              <a:rPr lang="en-US" dirty="0" err="1"/>
              <a:t>UseAuthorization</a:t>
            </a:r>
            <a:r>
              <a:rPr lang="en-US" dirty="0"/>
              <a:t>()) checks to see if the destination page needs </a:t>
            </a:r>
            <a:r>
              <a:rPr lang="en-US" dirty="0" smtClean="0"/>
              <a:t>Authorization.</a:t>
            </a:r>
          </a:p>
          <a:p>
            <a:pPr lvl="1">
              <a:lnSpc>
                <a:spcPct val="130000"/>
              </a:lnSpc>
            </a:pPr>
            <a:r>
              <a:rPr lang="en-US" dirty="0" smtClean="0"/>
              <a:t>If </a:t>
            </a:r>
            <a:r>
              <a:rPr lang="en-US" dirty="0"/>
              <a:t>No then the user is allowed to visit the </a:t>
            </a:r>
            <a:r>
              <a:rPr lang="en-US" dirty="0" smtClean="0"/>
              <a:t>Page</a:t>
            </a:r>
          </a:p>
          <a:p>
            <a:pPr lvl="1">
              <a:lnSpc>
                <a:spcPct val="130000"/>
              </a:lnSpc>
            </a:pPr>
            <a:r>
              <a:rPr lang="en-US" dirty="0" smtClean="0"/>
              <a:t>If </a:t>
            </a:r>
            <a:r>
              <a:rPr lang="en-US" dirty="0"/>
              <a:t>Yes it invokes the </a:t>
            </a:r>
            <a:r>
              <a:rPr lang="en-US" dirty="0" err="1"/>
              <a:t>ChallengeAsync</a:t>
            </a:r>
            <a:r>
              <a:rPr lang="en-US" dirty="0"/>
              <a:t>() on the Authentication Handler. It redirects the user to Login Page</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16172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a:xfrm>
            <a:off x="0" y="1328286"/>
            <a:ext cx="12192000" cy="5529714"/>
          </a:xfrm>
        </p:spPr>
        <p:txBody>
          <a:bodyPr>
            <a:normAutofit/>
          </a:bodyPr>
          <a:lstStyle/>
          <a:p>
            <a:pPr marL="3175" indent="0">
              <a:buNone/>
            </a:pPr>
            <a:r>
              <a:rPr lang="en-US" b="1" dirty="0"/>
              <a:t>Signing In</a:t>
            </a:r>
          </a:p>
          <a:p>
            <a:pPr marL="3175" indent="0">
              <a:buNone/>
            </a:pPr>
            <a:r>
              <a:rPr lang="en-US" dirty="0" smtClean="0"/>
              <a:t>1. User </a:t>
            </a:r>
            <a:r>
              <a:rPr lang="en-US" dirty="0"/>
              <a:t>Presents the Id &amp; Password in the Login Form and clicks on the Login </a:t>
            </a:r>
            <a:r>
              <a:rPr lang="en-US" dirty="0" smtClean="0"/>
              <a:t>button</a:t>
            </a:r>
          </a:p>
          <a:p>
            <a:pPr marL="3175" indent="0">
              <a:buNone/>
            </a:pPr>
            <a:r>
              <a:rPr lang="en-US" dirty="0" smtClean="0"/>
              <a:t>2. The </a:t>
            </a:r>
            <a:r>
              <a:rPr lang="en-US" dirty="0"/>
              <a:t>Request hits the sign-in endpoint after going through the Authentication &amp; Authorization </a:t>
            </a:r>
            <a:r>
              <a:rPr lang="en-US" dirty="0" err="1"/>
              <a:t>Middlewares</a:t>
            </a:r>
            <a:r>
              <a:rPr lang="en-US" dirty="0"/>
              <a:t>. Hence the sign-in endpoint must have </a:t>
            </a:r>
            <a:r>
              <a:rPr lang="en-US" i="1" dirty="0" err="1"/>
              <a:t>Allowanonymous</a:t>
            </a:r>
            <a:r>
              <a:rPr lang="en-US" dirty="0"/>
              <a:t> decorator else request will never reach </a:t>
            </a:r>
            <a:r>
              <a:rPr lang="en-US" dirty="0" smtClean="0"/>
              <a:t>it.</a:t>
            </a:r>
          </a:p>
          <a:p>
            <a:pPr marL="3175" indent="0">
              <a:buNone/>
            </a:pPr>
            <a:r>
              <a:rPr lang="en-US" dirty="0" smtClean="0"/>
              <a:t>3. Users </a:t>
            </a:r>
            <a:r>
              <a:rPr lang="en-US" dirty="0"/>
              <a:t>id &amp; password is validated against the </a:t>
            </a:r>
            <a:r>
              <a:rPr lang="en-US" dirty="0" smtClean="0"/>
              <a:t>database</a:t>
            </a:r>
          </a:p>
          <a:p>
            <a:pPr marL="3175" indent="0">
              <a:buNone/>
            </a:pPr>
            <a:r>
              <a:rPr lang="en-US" dirty="0" smtClean="0"/>
              <a:t>4. If </a:t>
            </a:r>
            <a:r>
              <a:rPr lang="en-US" dirty="0"/>
              <a:t>the Cookie Authentication handler is </a:t>
            </a:r>
            <a:r>
              <a:rPr lang="en-US" dirty="0" smtClean="0"/>
              <a:t>used</a:t>
            </a:r>
          </a:p>
          <a:p>
            <a:pPr lvl="1">
              <a:lnSpc>
                <a:spcPct val="110000"/>
              </a:lnSpc>
            </a:pPr>
            <a:r>
              <a:rPr lang="en-US" dirty="0" smtClean="0"/>
              <a:t>Creates </a:t>
            </a:r>
            <a:r>
              <a:rPr lang="en-US" dirty="0"/>
              <a:t>a </a:t>
            </a:r>
            <a:r>
              <a:rPr lang="en-US" i="1" dirty="0" err="1"/>
              <a:t>ClaimsPrincipal</a:t>
            </a:r>
            <a:r>
              <a:rPr lang="en-US" dirty="0"/>
              <a:t> of the user with the claims of the </a:t>
            </a:r>
            <a:r>
              <a:rPr lang="en-US" dirty="0" smtClean="0"/>
              <a:t>User</a:t>
            </a:r>
          </a:p>
          <a:p>
            <a:pPr lvl="1">
              <a:lnSpc>
                <a:spcPct val="110000"/>
              </a:lnSpc>
            </a:pPr>
            <a:r>
              <a:rPr lang="en-US" dirty="0" smtClean="0"/>
              <a:t>Use </a:t>
            </a:r>
            <a:r>
              <a:rPr lang="en-US" dirty="0"/>
              <a:t>the </a:t>
            </a:r>
            <a:r>
              <a:rPr lang="en-US" i="1" dirty="0" err="1"/>
              <a:t>HttpContext.SignInAsync</a:t>
            </a:r>
            <a:r>
              <a:rPr lang="en-US" dirty="0"/>
              <a:t> to creates an encrypted cookie and adds it to the current </a:t>
            </a:r>
            <a:r>
              <a:rPr lang="en-US" dirty="0" smtClean="0"/>
              <a:t>response.</a:t>
            </a:r>
          </a:p>
          <a:p>
            <a:pPr lvl="1">
              <a:lnSpc>
                <a:spcPct val="110000"/>
              </a:lnSpc>
            </a:pPr>
            <a:r>
              <a:rPr lang="en-US" dirty="0" smtClean="0"/>
              <a:t>The </a:t>
            </a:r>
            <a:r>
              <a:rPr lang="en-US" dirty="0"/>
              <a:t>Response is returned to the </a:t>
            </a:r>
            <a:r>
              <a:rPr lang="en-US" dirty="0" smtClean="0"/>
              <a:t>Browser</a:t>
            </a:r>
          </a:p>
          <a:p>
            <a:pPr lvl="1">
              <a:lnSpc>
                <a:spcPct val="110000"/>
              </a:lnSpc>
            </a:pPr>
            <a:r>
              <a:rPr lang="en-US" dirty="0" smtClean="0"/>
              <a:t>The </a:t>
            </a:r>
            <a:r>
              <a:rPr lang="en-US" dirty="0"/>
              <a:t>Browser stores the </a:t>
            </a:r>
            <a:r>
              <a:rPr lang="en-US" dirty="0" smtClean="0"/>
              <a:t>cookie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1636587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p:txBody>
          <a:bodyPr>
            <a:normAutofit/>
          </a:bodyPr>
          <a:lstStyle/>
          <a:p>
            <a:pPr marL="3175" indent="0">
              <a:buNone/>
            </a:pPr>
            <a:r>
              <a:rPr lang="en-US" b="1" dirty="0"/>
              <a:t>Signing </a:t>
            </a:r>
            <a:r>
              <a:rPr lang="en-US" b="1" dirty="0" smtClean="0"/>
              <a:t>In (cont.)</a:t>
            </a:r>
            <a:endParaRPr lang="en-US" b="1" dirty="0"/>
          </a:p>
          <a:p>
            <a:pPr marL="3175" indent="0">
              <a:lnSpc>
                <a:spcPct val="150000"/>
              </a:lnSpc>
              <a:buNone/>
            </a:pPr>
            <a:r>
              <a:rPr lang="en-US" dirty="0" smtClean="0"/>
              <a:t>5. If </a:t>
            </a:r>
            <a:r>
              <a:rPr lang="en-US" dirty="0"/>
              <a:t>the JWT Bearer Authentication handler is used</a:t>
            </a:r>
          </a:p>
          <a:p>
            <a:pPr lvl="1">
              <a:lnSpc>
                <a:spcPct val="150000"/>
              </a:lnSpc>
            </a:pPr>
            <a:r>
              <a:rPr lang="en-US" dirty="0" smtClean="0"/>
              <a:t>Creates </a:t>
            </a:r>
            <a:r>
              <a:rPr lang="en-US" dirty="0"/>
              <a:t>a JWT Token of the user with the claims of the User</a:t>
            </a:r>
          </a:p>
          <a:p>
            <a:pPr lvl="1">
              <a:lnSpc>
                <a:spcPct val="150000"/>
              </a:lnSpc>
            </a:pPr>
            <a:r>
              <a:rPr lang="en-US" dirty="0" smtClean="0"/>
              <a:t>JWT </a:t>
            </a:r>
            <a:r>
              <a:rPr lang="en-US" dirty="0"/>
              <a:t>Token is sent to the user as a response</a:t>
            </a:r>
          </a:p>
          <a:p>
            <a:pPr lvl="1">
              <a:lnSpc>
                <a:spcPct val="150000"/>
              </a:lnSpc>
            </a:pPr>
            <a:r>
              <a:rPr lang="en-US" dirty="0" smtClean="0"/>
              <a:t>The </a:t>
            </a:r>
            <a:r>
              <a:rPr lang="en-US" dirty="0"/>
              <a:t>Users reads the token and stores it in Local storage, session storage, or even in cookies</a:t>
            </a:r>
          </a:p>
          <a:p>
            <a:pPr marL="3175" indent="0">
              <a:lnSpc>
                <a:spcPct val="150000"/>
              </a:lnSpc>
              <a:buNone/>
            </a:pPr>
            <a:r>
              <a:rPr lang="en-US" dirty="0" smtClean="0"/>
              <a:t>6. The </a:t>
            </a:r>
            <a:r>
              <a:rPr lang="en-US" dirty="0"/>
              <a:t>user is now authenticated</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1720027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p:txBody>
          <a:bodyPr/>
          <a:lstStyle/>
          <a:p>
            <a:pPr marL="3175" indent="0">
              <a:buNone/>
            </a:pPr>
            <a:r>
              <a:rPr lang="en-US" b="1" dirty="0"/>
              <a:t>Authenticating the Subsequent Requests </a:t>
            </a:r>
          </a:p>
          <a:p>
            <a:pPr marL="3175" indent="0">
              <a:lnSpc>
                <a:spcPct val="120000"/>
              </a:lnSpc>
              <a:buNone/>
            </a:pPr>
            <a:r>
              <a:rPr lang="en-US" dirty="0" smtClean="0"/>
              <a:t>1. The </a:t>
            </a:r>
            <a:r>
              <a:rPr lang="en-US" dirty="0"/>
              <a:t>user makes a request to protect the page.</a:t>
            </a:r>
          </a:p>
          <a:p>
            <a:pPr marL="3175" indent="0">
              <a:lnSpc>
                <a:spcPct val="120000"/>
              </a:lnSpc>
              <a:buNone/>
            </a:pPr>
            <a:r>
              <a:rPr lang="en-US" dirty="0" smtClean="0"/>
              <a:t>2. If </a:t>
            </a:r>
            <a:r>
              <a:rPr lang="en-US" dirty="0"/>
              <a:t>you are using cookie authentication, then you do not have to do anything. The Browser will automatically include the cookie with every request. But in the case of the JWT token, you need to include the token in Authorization header.</a:t>
            </a:r>
          </a:p>
          <a:p>
            <a:pPr marL="3175" indent="0">
              <a:lnSpc>
                <a:spcPct val="120000"/>
              </a:lnSpc>
              <a:buNone/>
            </a:pPr>
            <a:r>
              <a:rPr lang="en-US" dirty="0" smtClean="0"/>
              <a:t>3. The </a:t>
            </a:r>
            <a:r>
              <a:rPr lang="en-US" dirty="0"/>
              <a:t>Request reaches the Authentication Middleware. It will use the default Authenticate handler to read the cookie / JWT Token and constructs the </a:t>
            </a:r>
            <a:r>
              <a:rPr lang="en-US" dirty="0" err="1"/>
              <a:t>ClaimsIdentity</a:t>
            </a:r>
            <a:r>
              <a:rPr lang="en-US" dirty="0"/>
              <a:t> and updates the </a:t>
            </a:r>
            <a:r>
              <a:rPr lang="en-US" i="1" dirty="0" err="1"/>
              <a:t>HttpContext.User</a:t>
            </a:r>
            <a:r>
              <a:rPr lang="en-US" dirty="0"/>
              <a:t> property with it</a:t>
            </a:r>
          </a:p>
          <a:p>
            <a:pPr marL="3175" indent="0">
              <a:lnSpc>
                <a:spcPct val="120000"/>
              </a:lnSpc>
              <a:buNone/>
            </a:pPr>
            <a:r>
              <a:rPr lang="en-US" dirty="0" smtClean="0"/>
              <a:t>4. The </a:t>
            </a:r>
            <a:r>
              <a:rPr lang="en-US" dirty="0"/>
              <a:t>Authorization Middleware sees that the user is authenticated by inspecting the </a:t>
            </a:r>
            <a:r>
              <a:rPr lang="en-US" i="1" dirty="0" err="1"/>
              <a:t>HttpContext.User</a:t>
            </a:r>
            <a:r>
              <a:rPr lang="en-US" i="1" dirty="0"/>
              <a:t> </a:t>
            </a:r>
            <a:r>
              <a:rPr lang="en-US" dirty="0"/>
              <a:t>property and allows access to it.</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205184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with RESTful </a:t>
            </a:r>
            <a:r>
              <a:rPr lang="en-US" dirty="0"/>
              <a:t>Web Services - </a:t>
            </a:r>
            <a:r>
              <a:rPr lang="en-US" dirty="0" smtClean="0"/>
              <a:t>1</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a:t>As RESTful Web Services work with HTTP URL Paths, it is very important to safeguard a RESTful Web Service in the same manner as a website is secured.</a:t>
            </a:r>
          </a:p>
          <a:p>
            <a:pPr>
              <a:lnSpc>
                <a:spcPct val="120000"/>
              </a:lnSpc>
            </a:pPr>
            <a:r>
              <a:rPr lang="en-US" dirty="0"/>
              <a:t>Following are the best practices to be adhered to while designing a RESTful Web Service </a:t>
            </a:r>
          </a:p>
          <a:p>
            <a:pPr lvl="1">
              <a:lnSpc>
                <a:spcPct val="120000"/>
              </a:lnSpc>
            </a:pPr>
            <a:r>
              <a:rPr lang="en-US" dirty="0"/>
              <a:t>Validation </a:t>
            </a:r>
          </a:p>
          <a:p>
            <a:pPr lvl="1">
              <a:lnSpc>
                <a:spcPct val="120000"/>
              </a:lnSpc>
            </a:pPr>
            <a:r>
              <a:rPr lang="en-US" dirty="0"/>
              <a:t>Session Based Authentication </a:t>
            </a:r>
            <a:endParaRPr lang="en-US" dirty="0" smtClean="0"/>
          </a:p>
          <a:p>
            <a:pPr lvl="1">
              <a:lnSpc>
                <a:spcPct val="120000"/>
              </a:lnSpc>
            </a:pPr>
            <a:r>
              <a:rPr lang="en-US" dirty="0" smtClean="0"/>
              <a:t>No </a:t>
            </a:r>
            <a:r>
              <a:rPr lang="en-US" dirty="0"/>
              <a:t>Sensitive Data in the URL </a:t>
            </a:r>
            <a:endParaRPr lang="en-US" dirty="0" smtClean="0"/>
          </a:p>
          <a:p>
            <a:pPr lvl="1">
              <a:lnSpc>
                <a:spcPct val="120000"/>
              </a:lnSpc>
            </a:pPr>
            <a:r>
              <a:rPr lang="en-US" dirty="0" smtClean="0"/>
              <a:t>Restriction </a:t>
            </a:r>
            <a:r>
              <a:rPr lang="en-US" dirty="0"/>
              <a:t>on Method Execution </a:t>
            </a:r>
            <a:endParaRPr lang="en-US" dirty="0" smtClean="0"/>
          </a:p>
          <a:p>
            <a:pPr lvl="1">
              <a:lnSpc>
                <a:spcPct val="120000"/>
              </a:lnSpc>
            </a:pPr>
            <a:r>
              <a:rPr lang="en-US" dirty="0" smtClean="0"/>
              <a:t>Validate </a:t>
            </a:r>
            <a:r>
              <a:rPr lang="en-US" dirty="0"/>
              <a:t>Malformed </a:t>
            </a:r>
            <a:r>
              <a:rPr lang="en-US" dirty="0" smtClean="0"/>
              <a:t>XML/JSON</a:t>
            </a:r>
          </a:p>
          <a:p>
            <a:pPr lvl="1">
              <a:lnSpc>
                <a:spcPct val="120000"/>
              </a:lnSpc>
            </a:pPr>
            <a:r>
              <a:rPr lang="en-US" dirty="0" smtClean="0"/>
              <a:t>Throw </a:t>
            </a:r>
            <a:r>
              <a:rPr lang="en-US" dirty="0"/>
              <a:t>generic Error </a:t>
            </a:r>
            <a:r>
              <a:rPr lang="en-US" dirty="0" smtClean="0"/>
              <a:t>Messages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02151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Demo ASP.NET Core </a:t>
            </a:r>
            <a:r>
              <a:rPr lang="en-US" sz="4400" kern="1200" dirty="0" smtClean="0">
                <a:solidFill>
                  <a:schemeClr val="accent2"/>
                </a:solidFill>
                <a:latin typeface="Arial" panose="020B0604020202020204" pitchFamily="34" charset="0"/>
                <a:ea typeface="+mj-ea"/>
                <a:cs typeface="Arial" panose="020B0604020202020204" pitchFamily="34" charset="0"/>
              </a:rPr>
              <a:t>with Authentication</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7683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Web app with </a:t>
            </a:r>
            <a:r>
              <a:rPr lang="en-US" dirty="0" smtClean="0"/>
              <a:t>authentication - 1</a:t>
            </a:r>
            <a:endParaRPr lang="en-US" dirty="0"/>
          </a:p>
        </p:txBody>
      </p:sp>
      <p:sp>
        <p:nvSpPr>
          <p:cNvPr id="3" name="Text Placeholder 2"/>
          <p:cNvSpPr>
            <a:spLocks noGrp="1"/>
          </p:cNvSpPr>
          <p:nvPr>
            <p:ph type="body" idx="1"/>
          </p:nvPr>
        </p:nvSpPr>
        <p:spPr/>
        <p:txBody>
          <a:bodyPr/>
          <a:lstStyle/>
          <a:p>
            <a:r>
              <a:rPr lang="en-US" dirty="0"/>
              <a:t>Create an ASP.NET Core Web Application project with Individual User Accounts</a:t>
            </a:r>
            <a:r>
              <a:rPr lang="en-US" dirty="0" smtClean="0"/>
              <a:t>.</a:t>
            </a:r>
          </a:p>
          <a:p>
            <a:r>
              <a:rPr lang="en-US" dirty="0"/>
              <a:t>Select </a:t>
            </a:r>
            <a:r>
              <a:rPr lang="en-US" b="1" dirty="0"/>
              <a:t>File</a:t>
            </a:r>
            <a:r>
              <a:rPr lang="en-US" dirty="0"/>
              <a:t> &gt; </a:t>
            </a:r>
            <a:r>
              <a:rPr lang="en-US" b="1" dirty="0"/>
              <a:t>New</a:t>
            </a:r>
            <a:r>
              <a:rPr lang="en-US" dirty="0"/>
              <a:t> &gt; </a:t>
            </a:r>
            <a:r>
              <a:rPr lang="en-US" b="1" dirty="0" smtClean="0"/>
              <a:t>Project</a:t>
            </a:r>
            <a:r>
              <a:rPr lang="en-US" dirty="0"/>
              <a:t> </a:t>
            </a:r>
            <a:r>
              <a:rPr lang="en-US" dirty="0" smtClean="0"/>
              <a:t>&gt; Select </a:t>
            </a:r>
            <a:r>
              <a:rPr lang="en-US" b="1" dirty="0"/>
              <a:t>ASP.NET Core Web Application</a:t>
            </a:r>
            <a:r>
              <a:rPr lang="en-US" dirty="0"/>
              <a:t>. </a:t>
            </a:r>
            <a:r>
              <a:rPr lang="en-US" dirty="0" smtClean="0"/>
              <a:t>Then </a:t>
            </a:r>
            <a:r>
              <a:rPr lang="en-US" dirty="0"/>
              <a:t>select </a:t>
            </a:r>
            <a:r>
              <a:rPr lang="en-US" b="1" dirty="0"/>
              <a:t>Change Authentication</a:t>
            </a:r>
            <a:r>
              <a:rPr lang="en-US" dirty="0"/>
              <a:t>.</a:t>
            </a:r>
          </a:p>
          <a:p>
            <a:r>
              <a:rPr lang="en-US" dirty="0"/>
              <a:t>Select </a:t>
            </a:r>
            <a:r>
              <a:rPr lang="en-US" b="1" dirty="0" err="1" smtClean="0"/>
              <a:t>Idividual</a:t>
            </a:r>
            <a:r>
              <a:rPr lang="en-US" b="1" dirty="0" smtClean="0"/>
              <a:t> </a:t>
            </a:r>
            <a:r>
              <a:rPr lang="en-US" b="1" dirty="0"/>
              <a:t>User Accounts</a:t>
            </a:r>
            <a:r>
              <a:rPr lang="en-US" dirty="0"/>
              <a:t> </a:t>
            </a:r>
            <a:r>
              <a:rPr lang="en-US" dirty="0" smtClean="0"/>
              <a:t>under </a:t>
            </a:r>
            <a:r>
              <a:rPr lang="en-US" dirty="0"/>
              <a:t>the </a:t>
            </a:r>
            <a:r>
              <a:rPr lang="en-US" b="1" dirty="0"/>
              <a:t>Authentication Type</a:t>
            </a:r>
            <a:r>
              <a:rPr lang="en-US" dirty="0"/>
              <a:t> Option. Most of the Identity related services and UI forms like Register, Login &amp; Logout </a:t>
            </a:r>
            <a:r>
              <a:rPr lang="en-US" dirty="0" smtClean="0"/>
              <a:t>are </a:t>
            </a:r>
            <a:r>
              <a:rPr lang="en-US" dirty="0"/>
              <a:t>automatically created for us</a:t>
            </a:r>
            <a:r>
              <a:rPr lang="en-US" dirty="0" smtClean="0"/>
              <a:t>.</a:t>
            </a:r>
          </a:p>
          <a:p>
            <a:pPr lvl="1"/>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3585531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a:t>
            </a:r>
            <a:r>
              <a:rPr lang="en-US" dirty="0" smtClean="0"/>
              <a:t> 2</a:t>
            </a:r>
            <a:endParaRPr lang="en-US" dirty="0"/>
          </a:p>
        </p:txBody>
      </p:sp>
      <p:sp>
        <p:nvSpPr>
          <p:cNvPr id="3" name="Text Placeholder 2"/>
          <p:cNvSpPr>
            <a:spLocks noGrp="1"/>
          </p:cNvSpPr>
          <p:nvPr>
            <p:ph type="body" idx="1"/>
          </p:nvPr>
        </p:nvSpPr>
        <p:spPr/>
        <p:txBody>
          <a:bodyPr/>
          <a:lstStyle/>
          <a:p>
            <a:r>
              <a:rPr lang="en-US" dirty="0"/>
              <a:t>The Two important Identity services are User Manager and Sign In Manager.</a:t>
            </a:r>
          </a:p>
          <a:p>
            <a:endParaRPr lang="en-US" dirty="0" smtClean="0"/>
          </a:p>
          <a:p>
            <a:r>
              <a:rPr lang="en-US" dirty="0" smtClean="0"/>
              <a:t>The </a:t>
            </a:r>
            <a:r>
              <a:rPr lang="en-US" b="1" i="1" dirty="0" err="1"/>
              <a:t>UserManager</a:t>
            </a:r>
            <a:r>
              <a:rPr lang="en-US" dirty="0"/>
              <a:t> is a concrete class that manages the user. This Class Creates, Updates, and Deletes the Users. It has methods to find a user by User ID, User Name, and email. </a:t>
            </a:r>
            <a:r>
              <a:rPr lang="en-US" dirty="0" err="1"/>
              <a:t>UserManager</a:t>
            </a:r>
            <a:r>
              <a:rPr lang="en-US" dirty="0"/>
              <a:t> also provides the functionality for adding Claims, removing Claims, add and removing roles, etc. It also generates password hash, Validates Users etc</a:t>
            </a:r>
            <a:r>
              <a:rPr lang="en-US" dirty="0" smtClean="0"/>
              <a:t>.</a:t>
            </a:r>
          </a:p>
          <a:p>
            <a:r>
              <a:rPr lang="en-US" b="1" i="1" dirty="0" err="1"/>
              <a:t>SignInManager</a:t>
            </a:r>
            <a:r>
              <a:rPr lang="en-US" dirty="0"/>
              <a:t> is a concrete class which handles the user sign in from the </a:t>
            </a:r>
            <a:r>
              <a:rPr lang="en-US" dirty="0" smtClean="0"/>
              <a:t>application. The </a:t>
            </a:r>
            <a:r>
              <a:rPr lang="en-US" dirty="0" err="1"/>
              <a:t>SignInManager</a:t>
            </a:r>
            <a:r>
              <a:rPr lang="en-US" dirty="0"/>
              <a:t> is responsible for Authenticating a user, </a:t>
            </a:r>
            <a:r>
              <a:rPr lang="en-US" dirty="0" err="1"/>
              <a:t>i</a:t>
            </a:r>
            <a:r>
              <a:rPr lang="en-US" dirty="0"/>
              <a:t> .e  signing in and signing out a user. It issues the authentication cookie to the user. </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2326276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t>
            </a:r>
            <a:r>
              <a:rPr lang="en-US" dirty="0" smtClean="0"/>
              <a:t>authentication - 3</a:t>
            </a:r>
            <a:endParaRPr lang="en-US" dirty="0"/>
          </a:p>
        </p:txBody>
      </p:sp>
      <p:sp>
        <p:nvSpPr>
          <p:cNvPr id="3" name="Text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endParaRPr lang="en-US" dirty="0"/>
          </a:p>
          <a:p>
            <a:pPr marL="3175" indent="0">
              <a:buNone/>
            </a:pPr>
            <a:endParaRPr lang="en-US" dirty="0" smtClean="0"/>
          </a:p>
          <a:p>
            <a:pPr marL="3175" indent="0">
              <a:buNone/>
            </a:pPr>
            <a:endParaRPr lang="en-US" dirty="0" smtClean="0"/>
          </a:p>
          <a:p>
            <a:r>
              <a:rPr lang="en-US" dirty="0" smtClean="0"/>
              <a:t>Install packages</a:t>
            </a:r>
            <a:endParaRPr lang="en-US" dirty="0"/>
          </a:p>
          <a:p>
            <a:pPr lvl="1"/>
            <a:r>
              <a:rPr lang="en-US" dirty="0" err="1" smtClean="0"/>
              <a:t>dotnet</a:t>
            </a:r>
            <a:r>
              <a:rPr lang="en-US" dirty="0" smtClean="0"/>
              <a:t> add package </a:t>
            </a:r>
            <a:r>
              <a:rPr lang="en-US" dirty="0" err="1"/>
              <a:t>Microsoft.AspNetCore.Identity</a:t>
            </a:r>
            <a:endParaRPr lang="en-US" dirty="0"/>
          </a:p>
          <a:p>
            <a:pPr lvl="1"/>
            <a:r>
              <a:rPr lang="en-US" dirty="0" err="1"/>
              <a:t>dotnet</a:t>
            </a:r>
            <a:r>
              <a:rPr lang="en-US" dirty="0"/>
              <a:t> add package</a:t>
            </a:r>
            <a:r>
              <a:rPr lang="en-US" dirty="0" smtClean="0"/>
              <a:t> </a:t>
            </a:r>
            <a:r>
              <a:rPr lang="en-US" dirty="0" err="1" smtClean="0"/>
              <a:t>Microsoft.AspNetCore.Identity.EntityFrameworkCore</a:t>
            </a:r>
            <a:endParaRPr lang="en-US" dirty="0" smtClean="0"/>
          </a:p>
          <a:p>
            <a:pPr lvl="1"/>
            <a:r>
              <a:rPr lang="en-US" dirty="0" err="1"/>
              <a:t>dotnet</a:t>
            </a:r>
            <a:r>
              <a:rPr lang="en-US" dirty="0"/>
              <a:t> add package</a:t>
            </a:r>
            <a:r>
              <a:rPr lang="en-US" dirty="0" smtClean="0"/>
              <a:t> </a:t>
            </a:r>
            <a:r>
              <a:rPr lang="en-US" dirty="0" err="1"/>
              <a:t>Microsoft.EntityFrameworkCore.SqlServer</a:t>
            </a:r>
            <a:endParaRPr lang="en-US" dirty="0"/>
          </a:p>
          <a:p>
            <a:pPr lvl="1"/>
            <a:r>
              <a:rPr lang="en-US" dirty="0" err="1"/>
              <a:t>dotnet</a:t>
            </a:r>
            <a:r>
              <a:rPr lang="en-US" dirty="0"/>
              <a:t> add package</a:t>
            </a:r>
            <a:r>
              <a:rPr lang="en-US" dirty="0" smtClean="0"/>
              <a:t> </a:t>
            </a:r>
            <a:r>
              <a:rPr lang="en-US" dirty="0" err="1"/>
              <a:t>Microsoft.EntityFrameworkCore.Tools</a:t>
            </a:r>
            <a:endParaRPr lang="en-US" dirty="0"/>
          </a:p>
          <a:p>
            <a:pPr lvl="1"/>
            <a:r>
              <a:rPr lang="en-US" dirty="0" err="1"/>
              <a:t>dotnet</a:t>
            </a:r>
            <a:r>
              <a:rPr lang="en-US" dirty="0"/>
              <a:t> add package</a:t>
            </a:r>
            <a:r>
              <a:rPr lang="en-US" dirty="0" smtClean="0"/>
              <a:t> </a:t>
            </a:r>
            <a:r>
              <a:rPr lang="en-US" dirty="0" err="1" smtClean="0"/>
              <a:t>Microsoft.EntityFrameworkCore.Design</a:t>
            </a:r>
            <a:endParaRPr lang="en-US" dirty="0"/>
          </a:p>
          <a:p>
            <a:r>
              <a:rPr lang="en-US" dirty="0" smtClean="0"/>
              <a:t>Add Connection String in </a:t>
            </a:r>
            <a:r>
              <a:rPr lang="en-US" dirty="0" err="1" smtClean="0"/>
              <a:t>appsettings.json</a:t>
            </a:r>
            <a:endParaRPr lang="en-US" dirty="0" smtClean="0"/>
          </a:p>
          <a:p>
            <a:pPr marL="3175" indent="0">
              <a:buNone/>
            </a:pPr>
            <a:r>
              <a:rPr lang="en-US" dirty="0" smtClean="0"/>
              <a:t>	</a:t>
            </a:r>
            <a:r>
              <a:rPr lang="en-US" sz="2300" dirty="0" smtClean="0"/>
              <a:t>Server=(local);Database=</a:t>
            </a:r>
            <a:r>
              <a:rPr lang="en-US" sz="2300" dirty="0" err="1" smtClean="0"/>
              <a:t>ASPNetCoreIdentity;Uid</a:t>
            </a:r>
            <a:r>
              <a:rPr lang="en-US" sz="2300" dirty="0" smtClean="0"/>
              <a:t>=</a:t>
            </a:r>
            <a:r>
              <a:rPr lang="en-US" sz="2300" dirty="0" err="1" smtClean="0"/>
              <a:t>sa;Password</a:t>
            </a:r>
            <a:r>
              <a:rPr lang="en-US" sz="2300" dirty="0" smtClean="0"/>
              <a:t>=1234567890; "</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364849" y="1289475"/>
            <a:ext cx="4393390" cy="2542296"/>
          </a:xfrm>
          <a:prstGeom prst="rect">
            <a:avLst/>
          </a:prstGeom>
        </p:spPr>
      </p:pic>
      <p:pic>
        <p:nvPicPr>
          <p:cNvPr id="7" name="Picture 6"/>
          <p:cNvPicPr>
            <a:picLocks noChangeAspect="1"/>
          </p:cNvPicPr>
          <p:nvPr/>
        </p:nvPicPr>
        <p:blipFill>
          <a:blip r:embed="rId3"/>
          <a:stretch>
            <a:fillRect/>
          </a:stretch>
        </p:blipFill>
        <p:spPr>
          <a:xfrm>
            <a:off x="5123088" y="1760878"/>
            <a:ext cx="6038850" cy="1638300"/>
          </a:xfrm>
          <a:prstGeom prst="rect">
            <a:avLst/>
          </a:prstGeom>
        </p:spPr>
      </p:pic>
    </p:spTree>
    <p:extLst>
      <p:ext uri="{BB962C8B-B14F-4D97-AF65-F5344CB8AC3E}">
        <p14:creationId xmlns:p14="http://schemas.microsoft.com/office/powerpoint/2010/main" val="22168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Web app with authentication - </a:t>
            </a:r>
            <a:r>
              <a:rPr lang="en-US" dirty="0" smtClean="0"/>
              <a:t>4</a:t>
            </a:r>
            <a:endParaRPr lang="en-US" dirty="0"/>
          </a:p>
        </p:txBody>
      </p:sp>
      <p:sp>
        <p:nvSpPr>
          <p:cNvPr id="3" name="Text Placeholder 2"/>
          <p:cNvSpPr>
            <a:spLocks noGrp="1"/>
          </p:cNvSpPr>
          <p:nvPr>
            <p:ph type="body" idx="1"/>
          </p:nvPr>
        </p:nvSpPr>
        <p:spPr/>
        <p:txBody>
          <a:bodyPr/>
          <a:lstStyle/>
          <a:p>
            <a:pPr>
              <a:lnSpc>
                <a:spcPct val="150000"/>
              </a:lnSpc>
            </a:pPr>
            <a:r>
              <a:rPr lang="en-US" dirty="0"/>
              <a:t>The </a:t>
            </a:r>
            <a:r>
              <a:rPr lang="en-US" dirty="0" err="1"/>
              <a:t>Microsoft.AspNetCore.Identity</a:t>
            </a:r>
            <a:r>
              <a:rPr lang="en-US" dirty="0"/>
              <a:t> namespace contains the Entity Models of the Identity API</a:t>
            </a:r>
            <a:r>
              <a:rPr lang="en-US" dirty="0" smtClean="0"/>
              <a:t>. </a:t>
            </a:r>
            <a:r>
              <a:rPr lang="en-US" dirty="0"/>
              <a:t>Identity Models</a:t>
            </a:r>
            <a:endParaRPr lang="en-US" dirty="0" smtClean="0"/>
          </a:p>
          <a:p>
            <a:pPr lvl="1">
              <a:lnSpc>
                <a:spcPct val="150000"/>
              </a:lnSpc>
            </a:pPr>
            <a:r>
              <a:rPr lang="en-US" dirty="0" err="1"/>
              <a:t>IdentityRole</a:t>
            </a:r>
            <a:endParaRPr lang="en-US" dirty="0"/>
          </a:p>
          <a:p>
            <a:pPr lvl="1">
              <a:lnSpc>
                <a:spcPct val="150000"/>
              </a:lnSpc>
            </a:pPr>
            <a:r>
              <a:rPr lang="en-US" dirty="0" err="1" smtClean="0"/>
              <a:t>IdentityRoleClaim</a:t>
            </a:r>
            <a:endParaRPr lang="en-US" dirty="0"/>
          </a:p>
          <a:p>
            <a:pPr lvl="1">
              <a:lnSpc>
                <a:spcPct val="150000"/>
              </a:lnSpc>
            </a:pPr>
            <a:r>
              <a:rPr lang="en-US" dirty="0" err="1" smtClean="0"/>
              <a:t>IdentityUser</a:t>
            </a:r>
            <a:endParaRPr lang="en-US" dirty="0"/>
          </a:p>
          <a:p>
            <a:pPr lvl="1">
              <a:lnSpc>
                <a:spcPct val="150000"/>
              </a:lnSpc>
            </a:pPr>
            <a:r>
              <a:rPr lang="en-US" dirty="0" err="1" smtClean="0"/>
              <a:t>IdentityUserClaim</a:t>
            </a:r>
            <a:endParaRPr lang="en-US" dirty="0"/>
          </a:p>
          <a:p>
            <a:pPr lvl="1">
              <a:lnSpc>
                <a:spcPct val="150000"/>
              </a:lnSpc>
            </a:pPr>
            <a:r>
              <a:rPr lang="en-US" dirty="0" err="1" smtClean="0"/>
              <a:t>IdentityUserLogin</a:t>
            </a:r>
            <a:endParaRPr lang="en-US" dirty="0"/>
          </a:p>
          <a:p>
            <a:pPr lvl="1">
              <a:lnSpc>
                <a:spcPct val="150000"/>
              </a:lnSpc>
            </a:pPr>
            <a:r>
              <a:rPr lang="en-US" dirty="0" err="1" smtClean="0"/>
              <a:t>IdentityUserRole</a:t>
            </a:r>
            <a:endParaRPr lang="en-US" dirty="0"/>
          </a:p>
          <a:p>
            <a:pPr lvl="1">
              <a:lnSpc>
                <a:spcPct val="150000"/>
              </a:lnSpc>
            </a:pPr>
            <a:r>
              <a:rPr lang="en-US" dirty="0" err="1" smtClean="0"/>
              <a:t>IdentityUserToken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6459726" y="1978424"/>
            <a:ext cx="4589274" cy="4444785"/>
          </a:xfrm>
          <a:prstGeom prst="rect">
            <a:avLst/>
          </a:prstGeom>
        </p:spPr>
      </p:pic>
      <p:sp>
        <p:nvSpPr>
          <p:cNvPr id="7" name="Rectangle 6"/>
          <p:cNvSpPr/>
          <p:nvPr/>
        </p:nvSpPr>
        <p:spPr>
          <a:xfrm>
            <a:off x="6858000" y="4898571"/>
            <a:ext cx="4191000" cy="740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729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a:t>
            </a:r>
            <a:r>
              <a:rPr lang="en-US" dirty="0" smtClean="0"/>
              <a:t>5</a:t>
            </a:r>
            <a:endParaRPr lang="en-US" dirty="0"/>
          </a:p>
        </p:txBody>
      </p:sp>
      <p:sp>
        <p:nvSpPr>
          <p:cNvPr id="3" name="Text Placeholder 2"/>
          <p:cNvSpPr>
            <a:spLocks noGrp="1"/>
          </p:cNvSpPr>
          <p:nvPr>
            <p:ph type="body" idx="1"/>
          </p:nvPr>
        </p:nvSpPr>
        <p:spPr/>
        <p:txBody>
          <a:bodyPr>
            <a:normAutofit/>
          </a:bodyPr>
          <a:lstStyle/>
          <a:p>
            <a:r>
              <a:rPr lang="en-US" dirty="0"/>
              <a:t>The </a:t>
            </a:r>
            <a:r>
              <a:rPr lang="en-US" dirty="0" err="1"/>
              <a:t>ConfigureServices</a:t>
            </a:r>
            <a:r>
              <a:rPr lang="en-US" dirty="0"/>
              <a:t> method of the </a:t>
            </a:r>
            <a:r>
              <a:rPr lang="en-US" dirty="0" err="1" smtClean="0"/>
              <a:t>Startup.cs</a:t>
            </a:r>
            <a:r>
              <a:rPr lang="en-US" dirty="0" smtClean="0"/>
              <a:t> </a:t>
            </a:r>
            <a:r>
              <a:rPr lang="en-US" dirty="0"/>
              <a:t>class configures the identity </a:t>
            </a:r>
            <a:r>
              <a:rPr lang="en-US" dirty="0" smtClean="0"/>
              <a:t>and </a:t>
            </a:r>
            <a:r>
              <a:rPr lang="en-US" dirty="0" err="1"/>
              <a:t>ApplicationDbContext</a:t>
            </a:r>
            <a:r>
              <a:rPr lang="en-US" dirty="0"/>
              <a:t> related </a:t>
            </a:r>
            <a:r>
              <a:rPr lang="en-US" dirty="0" smtClean="0"/>
              <a:t>services</a:t>
            </a:r>
          </a:p>
          <a:p>
            <a:endParaRPr lang="en-US" dirty="0"/>
          </a:p>
          <a:p>
            <a:endParaRPr lang="en-US" dirty="0" smtClean="0"/>
          </a:p>
          <a:p>
            <a:endParaRPr lang="en-US" dirty="0"/>
          </a:p>
          <a:p>
            <a:endParaRPr lang="en-US" dirty="0" smtClean="0"/>
          </a:p>
          <a:p>
            <a:endParaRPr lang="en-US" dirty="0"/>
          </a:p>
          <a:p>
            <a:r>
              <a:rPr lang="en-US" dirty="0" err="1" smtClean="0"/>
              <a:t>AddDefaultIdentity</a:t>
            </a:r>
            <a:r>
              <a:rPr lang="en-US" dirty="0" smtClean="0"/>
              <a:t> </a:t>
            </a:r>
            <a:r>
              <a:rPr lang="en-US" dirty="0"/>
              <a:t>configures the Identity Services. </a:t>
            </a:r>
            <a:endParaRPr lang="en-US" dirty="0" smtClean="0"/>
          </a:p>
          <a:p>
            <a:r>
              <a:rPr lang="en-US" dirty="0" smtClean="0"/>
              <a:t>The </a:t>
            </a:r>
            <a:r>
              <a:rPr lang="en-US" dirty="0" err="1"/>
              <a:t>AddEntityFrameworkStores</a:t>
            </a:r>
            <a:r>
              <a:rPr lang="en-US" dirty="0"/>
              <a:t> configures the Identity to use the Entity Framework Core. We also need to specify the type of the Context that we are going to use to the Store</a:t>
            </a:r>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7" name="Picture 6"/>
          <p:cNvPicPr>
            <a:picLocks noChangeAspect="1"/>
          </p:cNvPicPr>
          <p:nvPr/>
        </p:nvPicPr>
        <p:blipFill>
          <a:blip r:embed="rId2"/>
          <a:stretch>
            <a:fillRect/>
          </a:stretch>
        </p:blipFill>
        <p:spPr>
          <a:xfrm>
            <a:off x="504825" y="2281237"/>
            <a:ext cx="10609489" cy="2177927"/>
          </a:xfrm>
          <a:prstGeom prst="rect">
            <a:avLst/>
          </a:prstGeom>
        </p:spPr>
      </p:pic>
    </p:spTree>
    <p:extLst>
      <p:ext uri="{BB962C8B-B14F-4D97-AF65-F5344CB8AC3E}">
        <p14:creationId xmlns:p14="http://schemas.microsoft.com/office/powerpoint/2010/main" val="21996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a:t>
            </a:r>
            <a:r>
              <a:rPr lang="en-US" dirty="0" smtClean="0"/>
              <a:t>5</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0" y="1328286"/>
            <a:ext cx="8490352" cy="3646466"/>
          </a:xfrm>
          <a:prstGeom prst="rect">
            <a:avLst/>
          </a:prstGeom>
        </p:spPr>
      </p:pic>
      <p:pic>
        <p:nvPicPr>
          <p:cNvPr id="6" name="Picture 5"/>
          <p:cNvPicPr>
            <a:picLocks noChangeAspect="1"/>
          </p:cNvPicPr>
          <p:nvPr/>
        </p:nvPicPr>
        <p:blipFill>
          <a:blip r:embed="rId3"/>
          <a:stretch>
            <a:fillRect/>
          </a:stretch>
        </p:blipFill>
        <p:spPr>
          <a:xfrm>
            <a:off x="6515100" y="3126879"/>
            <a:ext cx="5424295" cy="3334415"/>
          </a:xfrm>
          <a:prstGeom prst="rect">
            <a:avLst/>
          </a:prstGeom>
        </p:spPr>
      </p:pic>
      <p:sp>
        <p:nvSpPr>
          <p:cNvPr id="7" name="Rectangle 6"/>
          <p:cNvSpPr/>
          <p:nvPr/>
        </p:nvSpPr>
        <p:spPr>
          <a:xfrm>
            <a:off x="7402286" y="1328286"/>
            <a:ext cx="1251857" cy="359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13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Authentication in ASP.NET Core </a:t>
            </a:r>
            <a:r>
              <a:rPr lang="en-US" dirty="0" smtClean="0"/>
              <a:t>Web API</a:t>
            </a:r>
            <a:endParaRPr lang="en-US" dirty="0"/>
          </a:p>
        </p:txBody>
      </p:sp>
      <p:sp>
        <p:nvSpPr>
          <p:cNvPr id="3" name="Text Placeholder 2"/>
          <p:cNvSpPr>
            <a:spLocks noGrp="1"/>
          </p:cNvSpPr>
          <p:nvPr>
            <p:ph type="body" idx="1"/>
          </p:nvPr>
        </p:nvSpPr>
        <p:spPr/>
        <p:txBody>
          <a:bodyPr/>
          <a:lstStyle/>
          <a:p>
            <a:r>
              <a:rPr lang="en-US" dirty="0"/>
              <a:t>The JWT Authentication mechanism issues a digitally signed Bearer token to the Authenticated clients. </a:t>
            </a:r>
            <a:endParaRPr lang="en-US" dirty="0" smtClean="0"/>
          </a:p>
          <a:p>
            <a:r>
              <a:rPr lang="en-US" dirty="0" smtClean="0"/>
              <a:t>The </a:t>
            </a:r>
            <a:r>
              <a:rPr lang="en-US" dirty="0"/>
              <a:t>clients then need to present the token on every request in the Request header to gain access to the Protected Resources. </a:t>
            </a:r>
            <a:endParaRPr lang="en-US" dirty="0" smtClean="0"/>
          </a:p>
          <a:p>
            <a:r>
              <a:rPr lang="en-US" dirty="0" smtClean="0"/>
              <a:t>The </a:t>
            </a:r>
            <a:r>
              <a:rPr lang="en-US" dirty="0"/>
              <a:t>JWT Authentication typically used in Web API (REST API</a:t>
            </a:r>
            <a:r>
              <a:rPr lang="en-US" dirty="0" smtClean="0"/>
              <a:t>)</a:t>
            </a:r>
          </a:p>
          <a:p>
            <a:r>
              <a:rPr lang="en-US" dirty="0"/>
              <a:t>JSON Web Token (JWT) contains the claims of the user as name-value pair in the JSON Format. The issuer then digitally signs it using a private key (secret) before issuing it to the users.</a:t>
            </a:r>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700743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Token (Access Token</a:t>
            </a:r>
            <a:r>
              <a:rPr lang="en-US" dirty="0" smtClean="0"/>
              <a:t>) - 1</a:t>
            </a:r>
            <a:endParaRPr lang="en-US" dirty="0"/>
          </a:p>
        </p:txBody>
      </p:sp>
      <p:sp>
        <p:nvSpPr>
          <p:cNvPr id="3" name="Text Placeholder 2"/>
          <p:cNvSpPr>
            <a:spLocks noGrp="1"/>
          </p:cNvSpPr>
          <p:nvPr>
            <p:ph type="body" idx="1"/>
          </p:nvPr>
        </p:nvSpPr>
        <p:spPr/>
        <p:txBody>
          <a:bodyPr/>
          <a:lstStyle/>
          <a:p>
            <a:r>
              <a:rPr lang="en-US" dirty="0"/>
              <a:t>JSON Web Token (JWT or Access Token) consists of three parts. </a:t>
            </a:r>
            <a:r>
              <a:rPr lang="en-US" b="1" dirty="0"/>
              <a:t>Header</a:t>
            </a:r>
            <a:r>
              <a:rPr lang="en-US" dirty="0"/>
              <a:t>, </a:t>
            </a:r>
            <a:r>
              <a:rPr lang="en-US" b="1" dirty="0"/>
              <a:t>Payload</a:t>
            </a:r>
            <a:r>
              <a:rPr lang="en-US" dirty="0"/>
              <a:t> </a:t>
            </a:r>
            <a:r>
              <a:rPr lang="en-US" dirty="0" smtClean="0"/>
              <a:t>and </a:t>
            </a:r>
            <a:r>
              <a:rPr lang="en-US" b="1" dirty="0"/>
              <a:t>Signature</a:t>
            </a:r>
            <a:endParaRPr lang="en-US" dirty="0"/>
          </a:p>
          <a:p>
            <a:r>
              <a:rPr lang="en-US" dirty="0"/>
              <a:t>The </a:t>
            </a:r>
            <a:r>
              <a:rPr lang="en-US" b="1" dirty="0"/>
              <a:t>Header</a:t>
            </a:r>
            <a:r>
              <a:rPr lang="en-US" dirty="0"/>
              <a:t> contains information about the algorithm that the issuer uses to generate the </a:t>
            </a:r>
            <a:r>
              <a:rPr lang="en-US" dirty="0" smtClean="0"/>
              <a:t>Token. The </a:t>
            </a:r>
            <a:r>
              <a:rPr lang="en-US" dirty="0"/>
              <a:t>header </a:t>
            </a:r>
            <a:r>
              <a:rPr lang="en-US" i="1" dirty="0"/>
              <a:t>typically</a:t>
            </a:r>
            <a:r>
              <a:rPr lang="en-US" dirty="0"/>
              <a:t> consists of two parts: the type of the token, which is JWT, and the signing algorithm being used, such as HMAC SHA256 or RSA.</a:t>
            </a:r>
          </a:p>
          <a:p>
            <a:r>
              <a:rPr lang="en-US" dirty="0"/>
              <a:t>The </a:t>
            </a:r>
            <a:r>
              <a:rPr lang="en-US" b="1" dirty="0"/>
              <a:t>Payload</a:t>
            </a:r>
            <a:r>
              <a:rPr lang="en-US" dirty="0"/>
              <a:t> contains the claims of the User. The second part of the token is the payload, which contains the claims. Claims are statements about an entity (typically, the user) and additional data. There are three types of claims: </a:t>
            </a:r>
            <a:r>
              <a:rPr lang="en-US" i="1" dirty="0"/>
              <a:t>registered</a:t>
            </a:r>
            <a:r>
              <a:rPr lang="en-US" dirty="0"/>
              <a:t>, </a:t>
            </a:r>
            <a:r>
              <a:rPr lang="en-US" i="1" dirty="0"/>
              <a:t>public</a:t>
            </a:r>
            <a:r>
              <a:rPr lang="en-US" dirty="0"/>
              <a:t>, and </a:t>
            </a:r>
            <a:r>
              <a:rPr lang="en-US" i="1" dirty="0"/>
              <a:t>private</a:t>
            </a:r>
            <a:r>
              <a:rPr lang="en-US" dirty="0"/>
              <a:t> claims.</a:t>
            </a:r>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484736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Token (Access Token</a:t>
            </a:r>
            <a:r>
              <a:rPr lang="en-US" dirty="0" smtClean="0"/>
              <a:t>) - 2</a:t>
            </a:r>
            <a:endParaRPr lang="en-US" dirty="0"/>
          </a:p>
        </p:txBody>
      </p:sp>
      <p:sp>
        <p:nvSpPr>
          <p:cNvPr id="3" name="Text Placeholder 2"/>
          <p:cNvSpPr>
            <a:spLocks noGrp="1"/>
          </p:cNvSpPr>
          <p:nvPr>
            <p:ph type="body" idx="1"/>
          </p:nvPr>
        </p:nvSpPr>
        <p:spPr>
          <a:xfrm>
            <a:off x="0" y="1328286"/>
            <a:ext cx="6466114" cy="5113603"/>
          </a:xfrm>
        </p:spPr>
        <p:txBody>
          <a:bodyPr/>
          <a:lstStyle/>
          <a:p>
            <a:r>
              <a:rPr lang="en-US" b="1" dirty="0"/>
              <a:t>Signature</a:t>
            </a:r>
          </a:p>
          <a:p>
            <a:r>
              <a:rPr lang="en-US" dirty="0" smtClean="0"/>
              <a:t>To </a:t>
            </a:r>
            <a:r>
              <a:rPr lang="en-US" dirty="0"/>
              <a:t>create the signature part you have to take the encoded header, the encoded payload, a secret, the algorithm specified in the header, and sign that.</a:t>
            </a:r>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6794174" y="1256412"/>
            <a:ext cx="4483426" cy="5130598"/>
          </a:xfrm>
          <a:prstGeom prst="rect">
            <a:avLst/>
          </a:prstGeom>
        </p:spPr>
      </p:pic>
      <p:sp>
        <p:nvSpPr>
          <p:cNvPr id="6" name="Rectangle 5"/>
          <p:cNvSpPr/>
          <p:nvPr/>
        </p:nvSpPr>
        <p:spPr>
          <a:xfrm>
            <a:off x="6977743" y="2884714"/>
            <a:ext cx="1926771" cy="1045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47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with RESTful </a:t>
            </a:r>
            <a:r>
              <a:rPr lang="en-US" dirty="0"/>
              <a:t>Web Services - </a:t>
            </a:r>
            <a:r>
              <a:rPr lang="en-US" dirty="0" smtClean="0"/>
              <a:t>2</a:t>
            </a:r>
            <a:endParaRPr lang="en-US" dirty="0"/>
          </a:p>
        </p:txBody>
      </p:sp>
      <p:sp>
        <p:nvSpPr>
          <p:cNvPr id="3" name="Text Placeholder 2"/>
          <p:cNvSpPr>
            <a:spLocks noGrp="1"/>
          </p:cNvSpPr>
          <p:nvPr>
            <p:ph type="body" idx="1"/>
          </p:nvPr>
        </p:nvSpPr>
        <p:spPr/>
        <p:txBody>
          <a:bodyPr>
            <a:normAutofit/>
          </a:bodyPr>
          <a:lstStyle/>
          <a:p>
            <a:r>
              <a:rPr lang="en-US" b="1" dirty="0" smtClean="0"/>
              <a:t>Validation</a:t>
            </a:r>
            <a:r>
              <a:rPr lang="en-US" dirty="0" smtClean="0"/>
              <a:t> </a:t>
            </a:r>
            <a:r>
              <a:rPr lang="en-US" dirty="0"/>
              <a:t>− Validate all inputs on the server. Protect your server against SQL or NoSQL injection attacks.</a:t>
            </a:r>
          </a:p>
          <a:p>
            <a:r>
              <a:rPr lang="en-US" b="1" dirty="0"/>
              <a:t>Session Based Authentication</a:t>
            </a:r>
            <a:r>
              <a:rPr lang="en-US" dirty="0"/>
              <a:t> − Use session based authentication to authenticate a user whenever a request is made to a Web Service method.</a:t>
            </a:r>
          </a:p>
          <a:p>
            <a:r>
              <a:rPr lang="en-US" b="1" dirty="0"/>
              <a:t>No Sensitive Data in the URL</a:t>
            </a:r>
            <a:r>
              <a:rPr lang="en-US" dirty="0"/>
              <a:t> − Never use username, password or session token in a URL, these values should be passed to Web Service via the POST method.</a:t>
            </a:r>
          </a:p>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06034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should we use JSON Web Tokens</a:t>
            </a:r>
            <a:r>
              <a:rPr lang="en-US" dirty="0" smtClean="0"/>
              <a:t>?</a:t>
            </a:r>
            <a:endParaRPr lang="en-US" dirty="0"/>
          </a:p>
        </p:txBody>
      </p:sp>
      <p:sp>
        <p:nvSpPr>
          <p:cNvPr id="3" name="Text Placeholder 2"/>
          <p:cNvSpPr>
            <a:spLocks noGrp="1"/>
          </p:cNvSpPr>
          <p:nvPr>
            <p:ph type="body" idx="1"/>
          </p:nvPr>
        </p:nvSpPr>
        <p:spPr/>
        <p:txBody>
          <a:bodyPr/>
          <a:lstStyle/>
          <a:p>
            <a:r>
              <a:rPr lang="en-US" dirty="0"/>
              <a:t>As JSON is less verbose than XML, when it is encoded its size is also smaller, making JWT more compact than SAML. This makes JWT a good choice to be passed in HTML and HTTP environments</a:t>
            </a:r>
            <a:r>
              <a:rPr lang="en-US" dirty="0" smtClean="0"/>
              <a:t>.</a:t>
            </a:r>
          </a:p>
          <a:p>
            <a:r>
              <a:rPr lang="en-US" dirty="0"/>
              <a:t>Security-wise, SWT can only be symmetrically signed by a shared secret using the HMAC algorithm. </a:t>
            </a:r>
            <a:endParaRPr lang="en-US" dirty="0" smtClean="0"/>
          </a:p>
          <a:p>
            <a:r>
              <a:rPr lang="en-US" dirty="0" smtClean="0"/>
              <a:t>JSON </a:t>
            </a:r>
            <a:r>
              <a:rPr lang="en-US" dirty="0"/>
              <a:t>parsers are common in most programming languages because they map directly to objects. Conversely, XML doesn't have a natural document-to-object mapping. This makes it easier to work with JWT than SAML assertions</a:t>
            </a:r>
            <a:r>
              <a:rPr lang="en-US" dirty="0" smtClean="0"/>
              <a:t>.</a:t>
            </a:r>
          </a:p>
          <a:p>
            <a:r>
              <a:rPr lang="en-US" dirty="0"/>
              <a:t>Regarding usage, JWT is used at Internet scale. This highlights the ease of client-side processing of the JSON Web token on multiple platforms, especially mobile.</a:t>
            </a:r>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422535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Demo ASP.NET Core </a:t>
            </a:r>
            <a:r>
              <a:rPr lang="en-US" sz="4400" kern="1200" dirty="0" smtClean="0">
                <a:solidFill>
                  <a:schemeClr val="accent2"/>
                </a:solidFill>
                <a:latin typeface="Arial" panose="020B0604020202020204" pitchFamily="34" charset="0"/>
                <a:ea typeface="+mj-ea"/>
                <a:cs typeface="Arial" panose="020B0604020202020204" pitchFamily="34" charset="0"/>
              </a:rPr>
              <a:t>with JWT</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289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JWT Authentication in ASP.NET </a:t>
            </a:r>
            <a:r>
              <a:rPr lang="en-US" dirty="0" smtClean="0"/>
              <a:t>Core</a:t>
            </a:r>
            <a:endParaRPr lang="en-US" dirty="0"/>
          </a:p>
        </p:txBody>
      </p:sp>
      <p:sp>
        <p:nvSpPr>
          <p:cNvPr id="3" name="Text Placeholder 2"/>
          <p:cNvSpPr>
            <a:spLocks noGrp="1"/>
          </p:cNvSpPr>
          <p:nvPr>
            <p:ph type="body" idx="1"/>
          </p:nvPr>
        </p:nvSpPr>
        <p:spPr>
          <a:xfrm>
            <a:off x="0" y="1328286"/>
            <a:ext cx="7713401" cy="5113603"/>
          </a:xfrm>
        </p:spPr>
        <p:txBody>
          <a:bodyPr/>
          <a:lstStyle/>
          <a:p>
            <a:r>
              <a:rPr lang="en-US" dirty="0" smtClean="0"/>
              <a:t>Implement </a:t>
            </a:r>
            <a:r>
              <a:rPr lang="en-US" dirty="0"/>
              <a:t>the JWT Authentication in an ASP.NET Core Web API Project. </a:t>
            </a:r>
            <a:endParaRPr lang="en-US" dirty="0" smtClean="0"/>
          </a:p>
          <a:p>
            <a:r>
              <a:rPr lang="en-US" dirty="0" smtClean="0"/>
              <a:t>To </a:t>
            </a:r>
            <a:r>
              <a:rPr lang="en-US" dirty="0"/>
              <a:t>test the API we will be making use of </a:t>
            </a:r>
            <a:r>
              <a:rPr lang="en-US" dirty="0" smtClean="0"/>
              <a:t>Postman.</a:t>
            </a:r>
          </a:p>
          <a:p>
            <a:r>
              <a:rPr lang="en-US" dirty="0" smtClean="0"/>
              <a:t>Create ASP.NET Core Web API.</a:t>
            </a:r>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10" name="Picture 9"/>
          <p:cNvPicPr>
            <a:picLocks noChangeAspect="1"/>
          </p:cNvPicPr>
          <p:nvPr/>
        </p:nvPicPr>
        <p:blipFill>
          <a:blip r:embed="rId3"/>
          <a:stretch>
            <a:fillRect/>
          </a:stretch>
        </p:blipFill>
        <p:spPr>
          <a:xfrm>
            <a:off x="7877175" y="1170462"/>
            <a:ext cx="4189397" cy="5271427"/>
          </a:xfrm>
          <a:prstGeom prst="rect">
            <a:avLst/>
          </a:prstGeom>
        </p:spPr>
      </p:pic>
    </p:spTree>
    <p:extLst>
      <p:ext uri="{BB962C8B-B14F-4D97-AF65-F5344CB8AC3E}">
        <p14:creationId xmlns:p14="http://schemas.microsoft.com/office/powerpoint/2010/main" val="2510945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JWT Authentication in ASP.NET </a:t>
            </a:r>
            <a:r>
              <a:rPr lang="en-US" dirty="0" smtClean="0"/>
              <a:t>Core</a:t>
            </a:r>
            <a:endParaRPr lang="en-US" dirty="0"/>
          </a:p>
        </p:txBody>
      </p:sp>
      <p:sp>
        <p:nvSpPr>
          <p:cNvPr id="3" name="Text Placeholder 2"/>
          <p:cNvSpPr>
            <a:spLocks noGrp="1"/>
          </p:cNvSpPr>
          <p:nvPr>
            <p:ph type="body" idx="1"/>
          </p:nvPr>
        </p:nvSpPr>
        <p:spPr/>
        <p:txBody>
          <a:bodyPr/>
          <a:lstStyle/>
          <a:p>
            <a:r>
              <a:rPr lang="en-US" dirty="0" smtClean="0"/>
              <a:t>Create API Controller with 2 action methods: public and private.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3"/>
          <a:stretch>
            <a:fillRect/>
          </a:stretch>
        </p:blipFill>
        <p:spPr>
          <a:xfrm>
            <a:off x="108855" y="2934550"/>
            <a:ext cx="6703417" cy="3440849"/>
          </a:xfrm>
          <a:prstGeom prst="rect">
            <a:avLst/>
          </a:prstGeom>
        </p:spPr>
      </p:pic>
      <p:pic>
        <p:nvPicPr>
          <p:cNvPr id="6" name="Picture 5"/>
          <p:cNvPicPr>
            <a:picLocks noChangeAspect="1"/>
          </p:cNvPicPr>
          <p:nvPr/>
        </p:nvPicPr>
        <p:blipFill>
          <a:blip r:embed="rId4"/>
          <a:stretch>
            <a:fillRect/>
          </a:stretch>
        </p:blipFill>
        <p:spPr>
          <a:xfrm>
            <a:off x="4840373" y="1901668"/>
            <a:ext cx="7225470" cy="2685864"/>
          </a:xfrm>
          <a:prstGeom prst="rect">
            <a:avLst/>
          </a:prstGeom>
        </p:spPr>
      </p:pic>
      <p:sp>
        <p:nvSpPr>
          <p:cNvPr id="7" name="Rectangle 6"/>
          <p:cNvSpPr/>
          <p:nvPr/>
        </p:nvSpPr>
        <p:spPr>
          <a:xfrm>
            <a:off x="108855" y="2997765"/>
            <a:ext cx="3421745" cy="939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12682" y="1966772"/>
            <a:ext cx="3126418" cy="598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766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JWT Authentication in ASP.NET Core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1498600" y="1488653"/>
            <a:ext cx="7962900" cy="4792867"/>
          </a:xfrm>
          <a:prstGeom prst="rect">
            <a:avLst/>
          </a:prstGeom>
        </p:spPr>
      </p:pic>
      <p:sp>
        <p:nvSpPr>
          <p:cNvPr id="8" name="Rectangle 7"/>
          <p:cNvSpPr/>
          <p:nvPr/>
        </p:nvSpPr>
        <p:spPr>
          <a:xfrm>
            <a:off x="5257800" y="1488653"/>
            <a:ext cx="3771900" cy="403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51000" y="5651500"/>
            <a:ext cx="7924800" cy="790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241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Testing JWT Authentication in ASP.NET Core</a:t>
            </a:r>
          </a:p>
        </p:txBody>
      </p:sp>
      <p:pic>
        <p:nvPicPr>
          <p:cNvPr id="5" name="Picture 4"/>
          <p:cNvPicPr>
            <a:picLocks noChangeAspect="1"/>
          </p:cNvPicPr>
          <p:nvPr/>
        </p:nvPicPr>
        <p:blipFill>
          <a:blip r:embed="rId2"/>
          <a:stretch>
            <a:fillRect/>
          </a:stretch>
        </p:blipFill>
        <p:spPr>
          <a:xfrm>
            <a:off x="327801" y="1512924"/>
            <a:ext cx="11864199" cy="474432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
        <p:nvSpPr>
          <p:cNvPr id="6" name="Rectangle 5"/>
          <p:cNvSpPr/>
          <p:nvPr/>
        </p:nvSpPr>
        <p:spPr>
          <a:xfrm>
            <a:off x="3949700" y="1512924"/>
            <a:ext cx="3708400" cy="328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0700" y="5029200"/>
            <a:ext cx="11418695" cy="1228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9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In </a:t>
            </a:r>
            <a:r>
              <a:rPr lang="en-US" dirty="0" err="1" smtClean="0"/>
              <a:t>appsettings.json</a:t>
            </a:r>
            <a:r>
              <a:rPr lang="en-US" dirty="0" smtClean="0"/>
              <a:t>, add </a:t>
            </a:r>
            <a:r>
              <a:rPr lang="en-US" dirty="0"/>
              <a:t>the </a:t>
            </a:r>
            <a:r>
              <a:rPr lang="en-US" dirty="0" smtClean="0"/>
              <a:t>configuration </a:t>
            </a:r>
            <a:r>
              <a:rPr lang="en-US" dirty="0"/>
              <a:t>values to create an access token </a:t>
            </a:r>
            <a:r>
              <a:rPr lang="en-US" dirty="0" smtClean="0"/>
              <a:t>and </a:t>
            </a:r>
            <a:r>
              <a:rPr lang="en-US" dirty="0"/>
              <a:t>refresh token</a:t>
            </a:r>
            <a:r>
              <a:rPr lang="en-US" dirty="0" smtClean="0"/>
              <a:t>.</a:t>
            </a:r>
          </a:p>
          <a:p>
            <a:endParaRPr lang="en-US" dirty="0"/>
          </a:p>
          <a:p>
            <a:endParaRPr lang="en-US" dirty="0" smtClean="0"/>
          </a:p>
          <a:p>
            <a:endParaRPr lang="en-US" dirty="0"/>
          </a:p>
          <a:p>
            <a:r>
              <a:rPr lang="en-US" dirty="0" smtClean="0"/>
              <a:t>Create </a:t>
            </a:r>
            <a:r>
              <a:rPr lang="en-US" dirty="0"/>
              <a:t>JWT Token</a:t>
            </a:r>
          </a:p>
          <a:p>
            <a:r>
              <a:rPr lang="en-US" dirty="0"/>
              <a:t>Create Refresh Token</a:t>
            </a:r>
          </a:p>
          <a:p>
            <a:r>
              <a:rPr lang="en-US" dirty="0"/>
              <a:t>Create Signing In, Adding </a:t>
            </a:r>
            <a:r>
              <a:rPr lang="en-US" dirty="0" smtClean="0"/>
              <a:t>Claims</a:t>
            </a:r>
          </a:p>
          <a:p>
            <a:r>
              <a:rPr lang="en-US" dirty="0" smtClean="0"/>
              <a:t>Registering </a:t>
            </a:r>
            <a:r>
              <a:rPr lang="en-US" dirty="0"/>
              <a:t>the Authentication </a:t>
            </a:r>
            <a:r>
              <a:rPr lang="en-US" dirty="0" smtClean="0"/>
              <a:t>Services</a:t>
            </a:r>
          </a:p>
          <a:p>
            <a:r>
              <a:rPr lang="en-US" dirty="0"/>
              <a:t>Authentication </a:t>
            </a:r>
            <a:r>
              <a:rPr lang="en-US" dirty="0" smtClean="0"/>
              <a:t>Middleware</a:t>
            </a:r>
          </a:p>
          <a:p>
            <a:r>
              <a:rPr lang="en-US" dirty="0"/>
              <a:t>Login </a:t>
            </a:r>
            <a:r>
              <a:rPr lang="en-US" dirty="0" smtClean="0"/>
              <a:t>and </a:t>
            </a:r>
            <a:r>
              <a:rPr lang="en-US" dirty="0"/>
              <a:t>Refresh token End Points</a:t>
            </a:r>
          </a:p>
          <a:p>
            <a:endParaRPr lang="en-US" b="1" dirty="0"/>
          </a:p>
          <a:p>
            <a:endParaRPr lang="en-US" b="1" dirty="0"/>
          </a:p>
          <a:p>
            <a:pPr marL="3175" indent="0">
              <a:buNone/>
            </a:pP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4946650" y="1834037"/>
            <a:ext cx="6667500" cy="1771650"/>
          </a:xfrm>
          <a:prstGeom prst="rect">
            <a:avLst/>
          </a:prstGeom>
        </p:spPr>
      </p:pic>
    </p:spTree>
    <p:extLst>
      <p:ext uri="{BB962C8B-B14F-4D97-AF65-F5344CB8AC3E}">
        <p14:creationId xmlns:p14="http://schemas.microsoft.com/office/powerpoint/2010/main" val="1710648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the JWT Bearer </a:t>
            </a:r>
            <a:r>
              <a:rPr lang="en-US" dirty="0" smtClean="0"/>
              <a:t>Authentication</a:t>
            </a:r>
            <a:endParaRPr lang="en-US" dirty="0"/>
          </a:p>
        </p:txBody>
      </p:sp>
      <p:sp>
        <p:nvSpPr>
          <p:cNvPr id="3" name="Text Placeholder 2"/>
          <p:cNvSpPr>
            <a:spLocks noGrp="1"/>
          </p:cNvSpPr>
          <p:nvPr>
            <p:ph type="body" idx="1"/>
          </p:nvPr>
        </p:nvSpPr>
        <p:spPr/>
        <p:txBody>
          <a:bodyPr>
            <a:normAutofit lnSpcReduction="10000"/>
          </a:bodyPr>
          <a:lstStyle/>
          <a:p>
            <a:r>
              <a:rPr lang="en-US" dirty="0" smtClean="0"/>
              <a:t>First </a:t>
            </a:r>
            <a:r>
              <a:rPr lang="en-US" dirty="0"/>
              <a:t>test </a:t>
            </a:r>
            <a:r>
              <a:rPr lang="en-US" dirty="0" smtClean="0"/>
              <a:t>the </a:t>
            </a:r>
            <a:r>
              <a:rPr lang="en-US" dirty="0"/>
              <a:t>Request will hit the </a:t>
            </a:r>
            <a:r>
              <a:rPr lang="en-US" dirty="0" err="1"/>
              <a:t>api</a:t>
            </a:r>
            <a:r>
              <a:rPr lang="en-US" dirty="0"/>
              <a:t>/account/login end point logins the user and returns Access &amp; Refresh Token</a:t>
            </a:r>
            <a:endParaRPr lang="en-US" dirty="0" smtClean="0"/>
          </a:p>
          <a:p>
            <a:pPr marL="977900" indent="0">
              <a:buNone/>
            </a:pPr>
            <a:r>
              <a:rPr lang="en-US" dirty="0" smtClean="0"/>
              <a:t>URL</a:t>
            </a:r>
            <a:r>
              <a:rPr lang="en-US" dirty="0"/>
              <a:t>      :  https://localhost:&lt;PortNo&gt;/api/account/login</a:t>
            </a:r>
          </a:p>
          <a:p>
            <a:pPr marL="977900" indent="0">
              <a:buNone/>
            </a:pPr>
            <a:r>
              <a:rPr lang="en-US" dirty="0"/>
              <a:t>Type     :  Post</a:t>
            </a:r>
          </a:p>
          <a:p>
            <a:pPr marL="977900" indent="0">
              <a:buNone/>
            </a:pPr>
            <a:r>
              <a:rPr lang="en-US" dirty="0"/>
              <a:t>Headers  :  Content-Type = application/</a:t>
            </a:r>
            <a:r>
              <a:rPr lang="en-US" dirty="0" err="1"/>
              <a:t>json</a:t>
            </a:r>
            <a:endParaRPr lang="en-US" dirty="0"/>
          </a:p>
          <a:p>
            <a:pPr marL="977900" indent="0">
              <a:buNone/>
            </a:pPr>
            <a:r>
              <a:rPr lang="en-US" dirty="0"/>
              <a:t>Body     :  Type  Raw</a:t>
            </a:r>
          </a:p>
          <a:p>
            <a:pPr marL="977900" indent="0">
              <a:buNone/>
            </a:pPr>
            <a:r>
              <a:rPr lang="en-US" dirty="0" smtClean="0"/>
              <a:t>{</a:t>
            </a:r>
            <a:r>
              <a:rPr lang="en-US" dirty="0"/>
              <a:t>    "username": "test@gmail.com</a:t>
            </a:r>
            <a:r>
              <a:rPr lang="en-US" dirty="0" smtClean="0"/>
              <a:t>",</a:t>
            </a:r>
            <a:r>
              <a:rPr lang="en-US" dirty="0"/>
              <a:t>    "password": "</a:t>
            </a:r>
            <a:r>
              <a:rPr lang="en-US" dirty="0" smtClean="0"/>
              <a:t>1234567890"}</a:t>
            </a:r>
            <a:endParaRPr lang="en-US" dirty="0"/>
          </a:p>
          <a:p>
            <a:r>
              <a:rPr lang="en-US" dirty="0"/>
              <a:t> </a:t>
            </a:r>
            <a:r>
              <a:rPr lang="en-US" dirty="0" smtClean="0"/>
              <a:t>Then </a:t>
            </a:r>
          </a:p>
          <a:p>
            <a:pPr marL="914400" indent="0">
              <a:buNone/>
            </a:pPr>
            <a:r>
              <a:rPr lang="en-US" dirty="0"/>
              <a:t>URL   : https://localhost:&lt;PortNo&gt;/api/jwt/privateapi</a:t>
            </a:r>
          </a:p>
          <a:p>
            <a:pPr marL="914400" indent="0">
              <a:buNone/>
            </a:pPr>
            <a:r>
              <a:rPr lang="en-US" dirty="0"/>
              <a:t>Type  : Get</a:t>
            </a:r>
          </a:p>
          <a:p>
            <a:pPr marL="914400" indent="0">
              <a:buNone/>
            </a:pPr>
            <a:r>
              <a:rPr lang="en-US" dirty="0" err="1"/>
              <a:t>Authorisation</a:t>
            </a:r>
            <a:r>
              <a:rPr lang="en-US" dirty="0"/>
              <a:t> Type : Bearer</a:t>
            </a:r>
          </a:p>
          <a:p>
            <a:pPr marL="914400" indent="0">
              <a:buNone/>
            </a:pPr>
            <a:r>
              <a:rPr lang="en-US" dirty="0"/>
              <a:t>Token : </a:t>
            </a:r>
            <a:r>
              <a:rPr lang="en-US" i="1" dirty="0"/>
              <a:t>Copy the token from the login request</a:t>
            </a:r>
            <a:r>
              <a:rPr lang="en-US" dirty="0"/>
              <a:t>     </a:t>
            </a:r>
          </a:p>
          <a:p>
            <a:endParaRPr lang="en-US" dirty="0"/>
          </a:p>
          <a:p>
            <a:endParaRPr lang="en-US" b="1"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2088248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the JWT Bearer </a:t>
            </a:r>
            <a:r>
              <a:rPr lang="en-US" dirty="0" smtClean="0"/>
              <a:t>Authentication</a:t>
            </a:r>
            <a:endParaRPr lang="en-US" dirty="0"/>
          </a:p>
        </p:txBody>
      </p:sp>
      <p:sp>
        <p:nvSpPr>
          <p:cNvPr id="3" name="Text Placeholder 2"/>
          <p:cNvSpPr>
            <a:spLocks noGrp="1"/>
          </p:cNvSpPr>
          <p:nvPr>
            <p:ph type="body" idx="1"/>
          </p:nvPr>
        </p:nvSpPr>
        <p:spPr/>
        <p:txBody>
          <a:bodyPr>
            <a:normAutofit lnSpcReduction="10000"/>
          </a:bodyPr>
          <a:lstStyle/>
          <a:p>
            <a:r>
              <a:rPr lang="en-US" dirty="0"/>
              <a:t>Change the token and send the request again and you will get the 401 Unauthorized </a:t>
            </a:r>
            <a:r>
              <a:rPr lang="en-US" dirty="0" smtClean="0"/>
              <a:t>response</a:t>
            </a:r>
          </a:p>
          <a:p>
            <a:r>
              <a:rPr lang="en-US" dirty="0"/>
              <a:t>To test the Refresh Token create a new Request. Change the Access token &amp; Refresh token </a:t>
            </a:r>
          </a:p>
          <a:p>
            <a:pPr marL="914400" indent="0">
              <a:buNone/>
            </a:pPr>
            <a:r>
              <a:rPr lang="en-US" dirty="0"/>
              <a:t>URL  : https://localhost:&lt;PortNo&gt;/api/account/refreshtoken</a:t>
            </a:r>
          </a:p>
          <a:p>
            <a:pPr marL="914400" indent="0">
              <a:buNone/>
            </a:pPr>
            <a:r>
              <a:rPr lang="en-US" dirty="0"/>
              <a:t>Type : POST</a:t>
            </a:r>
          </a:p>
          <a:p>
            <a:pPr marL="914400" indent="0">
              <a:buNone/>
            </a:pPr>
            <a:r>
              <a:rPr lang="en-US" dirty="0"/>
              <a:t>Header : Content-Type = application/</a:t>
            </a:r>
            <a:r>
              <a:rPr lang="en-US" dirty="0" err="1"/>
              <a:t>json</a:t>
            </a:r>
            <a:endParaRPr lang="en-US" dirty="0"/>
          </a:p>
          <a:p>
            <a:pPr marL="914400" indent="0">
              <a:buNone/>
            </a:pPr>
            <a:r>
              <a:rPr lang="en-US" dirty="0"/>
              <a:t>Body : Raw</a:t>
            </a:r>
          </a:p>
          <a:p>
            <a:pPr marL="914400" indent="0">
              <a:buNone/>
            </a:pPr>
            <a:r>
              <a:rPr lang="en-US" dirty="0"/>
              <a:t>{</a:t>
            </a:r>
          </a:p>
          <a:p>
            <a:pPr marL="914400" indent="0">
              <a:buNone/>
            </a:pPr>
            <a:r>
              <a:rPr lang="en-US" i="1" dirty="0"/>
              <a:t>    "</a:t>
            </a:r>
            <a:r>
              <a:rPr lang="en-US" i="1" dirty="0" err="1"/>
              <a:t>accessToken</a:t>
            </a:r>
            <a:r>
              <a:rPr lang="en-US" i="1" dirty="0"/>
              <a:t>":"Copy Access token here",</a:t>
            </a:r>
          </a:p>
          <a:p>
            <a:pPr marL="914400" indent="0">
              <a:buNone/>
            </a:pPr>
            <a:r>
              <a:rPr lang="en-US" i="1" dirty="0"/>
              <a:t>    "</a:t>
            </a:r>
            <a:r>
              <a:rPr lang="en-US" i="1" dirty="0" err="1"/>
              <a:t>refreshToken</a:t>
            </a:r>
            <a:r>
              <a:rPr lang="en-US" i="1" dirty="0"/>
              <a:t>":"Copy refresh token here"</a:t>
            </a:r>
          </a:p>
          <a:p>
            <a:pPr marL="914400" indent="0">
              <a:buNone/>
            </a:pPr>
            <a:r>
              <a:rPr lang="en-US" dirty="0"/>
              <a:t>}</a:t>
            </a:r>
          </a:p>
          <a:p>
            <a:pPr marL="3175" indent="0">
              <a:buNone/>
            </a:pPr>
            <a:endParaRPr lang="en-US" dirty="0"/>
          </a:p>
          <a:p>
            <a:endParaRPr lang="en-US" b="1"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2963112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normAutofit/>
          </a:bodyPr>
          <a:lstStyle/>
          <a:p>
            <a:pPr marL="3175" indent="0">
              <a:lnSpc>
                <a:spcPct val="130000"/>
              </a:lnSpc>
              <a:buNone/>
            </a:pPr>
            <a:r>
              <a:rPr lang="en-US" dirty="0"/>
              <a:t>The concepts were introduced:</a:t>
            </a:r>
          </a:p>
          <a:p>
            <a:pPr>
              <a:lnSpc>
                <a:spcPct val="130000"/>
              </a:lnSpc>
            </a:pPr>
            <a:r>
              <a:rPr lang="en-US" dirty="0" smtClean="0"/>
              <a:t>Explain </a:t>
            </a:r>
            <a:r>
              <a:rPr lang="en-US" dirty="0"/>
              <a:t>about Implementing security in RESTful </a:t>
            </a:r>
            <a:r>
              <a:rPr lang="en-US" dirty="0" err="1"/>
              <a:t>WebService</a:t>
            </a:r>
            <a:endParaRPr lang="en-US" dirty="0"/>
          </a:p>
          <a:p>
            <a:pPr>
              <a:lnSpc>
                <a:spcPct val="130000"/>
              </a:lnSpc>
            </a:pPr>
            <a:r>
              <a:rPr lang="en-US" dirty="0"/>
              <a:t>Describe about scaling RESTful </a:t>
            </a:r>
            <a:r>
              <a:rPr lang="en-US" dirty="0" err="1"/>
              <a:t>WebService</a:t>
            </a:r>
            <a:r>
              <a:rPr lang="en-US" dirty="0"/>
              <a:t> (Performance of </a:t>
            </a:r>
            <a:r>
              <a:rPr lang="en-US" dirty="0" err="1"/>
              <a:t>Webservice</a:t>
            </a:r>
            <a:r>
              <a:rPr lang="en-US" dirty="0"/>
              <a:t>)</a:t>
            </a:r>
          </a:p>
          <a:p>
            <a:pPr>
              <a:lnSpc>
                <a:spcPct val="130000"/>
              </a:lnSpc>
            </a:pPr>
            <a:r>
              <a:rPr lang="en-US" dirty="0"/>
              <a:t>Describe about the Authentication and the Custom authentication: Identity, using JWT, and </a:t>
            </a:r>
            <a:r>
              <a:rPr lang="en-US" dirty="0" err="1"/>
              <a:t>IdentityServer</a:t>
            </a:r>
            <a:endParaRPr lang="en-US" dirty="0"/>
          </a:p>
          <a:p>
            <a:pPr>
              <a:lnSpc>
                <a:spcPct val="130000"/>
              </a:lnSpc>
            </a:pPr>
            <a:r>
              <a:rPr lang="en-US" dirty="0"/>
              <a:t>Describe about the Authorization</a:t>
            </a:r>
          </a:p>
          <a:p>
            <a:pPr>
              <a:lnSpc>
                <a:spcPct val="130000"/>
              </a:lnSpc>
            </a:pPr>
            <a:r>
              <a:rPr lang="en-US" dirty="0" smtClean="0"/>
              <a:t>Create </a:t>
            </a:r>
            <a:r>
              <a:rPr lang="en-US" dirty="0"/>
              <a:t>examples to illustrate about security in the ASP.NET </a:t>
            </a:r>
            <a:r>
              <a:rPr lang="en-US" dirty="0" smtClean="0"/>
              <a:t>Core Web Application and ASP.NET Core Web </a:t>
            </a:r>
            <a:r>
              <a:rPr lang="en-US" dirty="0"/>
              <a:t>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with RESTful </a:t>
            </a:r>
            <a:r>
              <a:rPr lang="en-US" dirty="0"/>
              <a:t>Web Services - </a:t>
            </a:r>
            <a:r>
              <a:rPr lang="en-US" dirty="0" smtClean="0"/>
              <a:t>3</a:t>
            </a:r>
            <a:endParaRPr lang="en-US" dirty="0"/>
          </a:p>
        </p:txBody>
      </p:sp>
      <p:sp>
        <p:nvSpPr>
          <p:cNvPr id="3" name="Text Placeholder 2"/>
          <p:cNvSpPr>
            <a:spLocks noGrp="1"/>
          </p:cNvSpPr>
          <p:nvPr>
            <p:ph type="body" idx="1"/>
          </p:nvPr>
        </p:nvSpPr>
        <p:spPr/>
        <p:txBody>
          <a:bodyPr>
            <a:normAutofit/>
          </a:bodyPr>
          <a:lstStyle/>
          <a:p>
            <a:r>
              <a:rPr lang="en-US" b="1" dirty="0"/>
              <a:t>Restriction on Method Execution</a:t>
            </a:r>
            <a:r>
              <a:rPr lang="en-US" dirty="0"/>
              <a:t> − Allow restricted use of methods like GET, POST and DELETE methods. The GET method should not be able to delete data.</a:t>
            </a:r>
          </a:p>
          <a:p>
            <a:r>
              <a:rPr lang="en-US" b="1" dirty="0" smtClean="0"/>
              <a:t>Validate </a:t>
            </a:r>
            <a:r>
              <a:rPr lang="en-US" b="1" dirty="0"/>
              <a:t>Malformed XML/JSON</a:t>
            </a:r>
            <a:r>
              <a:rPr lang="en-US" dirty="0"/>
              <a:t> − Check for well-formed input passed to a web service method.</a:t>
            </a:r>
          </a:p>
          <a:p>
            <a:r>
              <a:rPr lang="en-US" b="1" dirty="0"/>
              <a:t>Throw generic Error Messages</a:t>
            </a:r>
            <a:r>
              <a:rPr lang="en-US" dirty="0"/>
              <a:t> − A web service method should use HTTP error messages like 403 to show access forbidden, etc.</a:t>
            </a:r>
          </a:p>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304667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does security matter? - 1</a:t>
            </a:r>
            <a:endParaRPr lang="en-US" dirty="0"/>
          </a:p>
        </p:txBody>
      </p:sp>
      <p:sp>
        <p:nvSpPr>
          <p:cNvPr id="3" name="Text Placeholder 2"/>
          <p:cNvSpPr>
            <a:spLocks noGrp="1"/>
          </p:cNvSpPr>
          <p:nvPr>
            <p:ph type="body" idx="1"/>
          </p:nvPr>
        </p:nvSpPr>
        <p:spPr/>
        <p:txBody>
          <a:bodyPr>
            <a:normAutofit/>
          </a:bodyPr>
          <a:lstStyle/>
          <a:p>
            <a:r>
              <a:rPr lang="en-US" b="1" dirty="0"/>
              <a:t>Data </a:t>
            </a:r>
            <a:r>
              <a:rPr lang="en-US" b="1" dirty="0" smtClean="0"/>
              <a:t>Protection - D</a:t>
            </a:r>
            <a:r>
              <a:rPr lang="en-US" dirty="0" smtClean="0"/>
              <a:t>efine </a:t>
            </a:r>
            <a:r>
              <a:rPr lang="en-US" dirty="0"/>
              <a:t>clear access rights, especially for methods like DELETE (deletes a resource) and PUT (updates a resource). Those methods must be accessed by authenticated users only, and for each such call, an audit must be saved</a:t>
            </a:r>
            <a:r>
              <a:rPr lang="en-US" dirty="0" smtClean="0"/>
              <a:t>.</a:t>
            </a:r>
          </a:p>
          <a:p>
            <a:r>
              <a:rPr lang="en-US" b="1" dirty="0" smtClean="0"/>
              <a:t>DOS (</a:t>
            </a:r>
            <a:r>
              <a:rPr lang="en-US" dirty="0" smtClean="0"/>
              <a:t>Denial </a:t>
            </a:r>
            <a:r>
              <a:rPr lang="en-US" dirty="0"/>
              <a:t>of </a:t>
            </a:r>
            <a:r>
              <a:rPr lang="en-US" dirty="0" smtClean="0"/>
              <a:t>Service)</a:t>
            </a:r>
            <a:r>
              <a:rPr lang="en-US" b="1" dirty="0" smtClean="0"/>
              <a:t> Attacks </a:t>
            </a:r>
            <a:r>
              <a:rPr lang="en-US" dirty="0" smtClean="0"/>
              <a:t>- </a:t>
            </a:r>
            <a:r>
              <a:rPr lang="en-US" dirty="0"/>
              <a:t>can render a RESTful API into a non-functional state if the right security measures are not taken</a:t>
            </a:r>
            <a:r>
              <a:rPr lang="en-US" dirty="0" smtClean="0"/>
              <a:t>. This </a:t>
            </a:r>
            <a:r>
              <a:rPr lang="en-US" dirty="0"/>
              <a:t>means that REST API security is getting more and more valuable and important. </a:t>
            </a:r>
            <a:endParaRPr lang="en-US" dirty="0" smtClean="0"/>
          </a:p>
          <a:p>
            <a:r>
              <a:rPr lang="en-US" b="1" dirty="0" smtClean="0"/>
              <a:t>Anti-Farming </a:t>
            </a:r>
            <a:r>
              <a:rPr lang="en-US" dirty="0" smtClean="0"/>
              <a:t>In </a:t>
            </a:r>
            <a:r>
              <a:rPr lang="en-US" dirty="0"/>
              <a:t>case your API does not have an Authorization/Authentication mechanism, it might lead to misuse of your API, loading the servers and the API itself, making it less responsive to others.</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93702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does security matter? - </a:t>
            </a:r>
            <a:r>
              <a:rPr lang="en-US" dirty="0" smtClean="0"/>
              <a:t>2</a:t>
            </a:r>
            <a:endParaRPr lang="en-US" dirty="0"/>
          </a:p>
        </p:txBody>
      </p:sp>
      <p:sp>
        <p:nvSpPr>
          <p:cNvPr id="3" name="Text Placeholder 2"/>
          <p:cNvSpPr>
            <a:spLocks noGrp="1"/>
          </p:cNvSpPr>
          <p:nvPr>
            <p:ph type="body" idx="1"/>
          </p:nvPr>
        </p:nvSpPr>
        <p:spPr>
          <a:xfrm>
            <a:off x="0" y="1328286"/>
            <a:ext cx="12192000" cy="5366804"/>
          </a:xfrm>
        </p:spPr>
        <p:txBody>
          <a:bodyPr>
            <a:normAutofit fontScale="92500" lnSpcReduction="10000"/>
          </a:bodyPr>
          <a:lstStyle/>
          <a:p>
            <a:r>
              <a:rPr lang="en-US" sz="2800" dirty="0" smtClean="0"/>
              <a:t>Transport </a:t>
            </a:r>
            <a:r>
              <a:rPr lang="en-US" sz="2800" dirty="0"/>
              <a:t>Layer Security (</a:t>
            </a:r>
            <a:r>
              <a:rPr lang="en-US" sz="2800" b="1" dirty="0"/>
              <a:t>TLS</a:t>
            </a:r>
            <a:r>
              <a:rPr lang="en-US" sz="2800" dirty="0"/>
              <a:t>) and its predecessor, Secure Sockets Layer (SSL), are cryptographic protocols that provide communications security over a computer network.</a:t>
            </a:r>
          </a:p>
          <a:p>
            <a:r>
              <a:rPr lang="en-US" sz="2800" dirty="0"/>
              <a:t>When secured by TLS, connections between a client and a server have one or more of the following properties:</a:t>
            </a:r>
          </a:p>
          <a:p>
            <a:pPr lvl="1">
              <a:lnSpc>
                <a:spcPct val="110000"/>
              </a:lnSpc>
            </a:pPr>
            <a:r>
              <a:rPr lang="en-US" sz="2500" dirty="0"/>
              <a:t>The connection is private (or secure) because symmetric cryptography is used to encrypt the data transmitted.</a:t>
            </a:r>
          </a:p>
          <a:p>
            <a:pPr lvl="1">
              <a:lnSpc>
                <a:spcPct val="110000"/>
              </a:lnSpc>
            </a:pPr>
            <a:r>
              <a:rPr lang="en-US" sz="2500" dirty="0"/>
              <a:t>The keys for this symmetric encryption are generated uniquely for each connection and are based on a shared secret negotiated at the start of the session.</a:t>
            </a:r>
          </a:p>
          <a:p>
            <a:pPr lvl="1">
              <a:lnSpc>
                <a:spcPct val="110000"/>
              </a:lnSpc>
            </a:pPr>
            <a:r>
              <a:rPr lang="en-US" sz="2500" dirty="0"/>
              <a:t>The identity of the communicating parties can be authenticated using public-key cryptography.</a:t>
            </a:r>
          </a:p>
          <a:p>
            <a:pPr lvl="1">
              <a:lnSpc>
                <a:spcPct val="110000"/>
              </a:lnSpc>
            </a:pPr>
            <a:r>
              <a:rPr lang="en-US" sz="2500" dirty="0"/>
              <a:t>The connection ensures integrity because each message transmitted includes a message integrity check using a message authentication code to prevent undetected loss or alteration of the data during transmission.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279498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Describe </a:t>
            </a:r>
            <a:r>
              <a:rPr lang="en-US" dirty="0" smtClean="0"/>
              <a:t>scaling </a:t>
            </a:r>
            <a:r>
              <a:rPr lang="en-US" dirty="0"/>
              <a:t>RESTful </a:t>
            </a:r>
            <a:r>
              <a:rPr lang="en-US" dirty="0" err="1"/>
              <a:t>WebService</a:t>
            </a:r>
            <a:endParaRPr lang="en-US" dirty="0"/>
          </a:p>
        </p:txBody>
      </p:sp>
      <p:sp>
        <p:nvSpPr>
          <p:cNvPr id="3" name="Text Placeholder 2"/>
          <p:cNvSpPr>
            <a:spLocks noGrp="1"/>
          </p:cNvSpPr>
          <p:nvPr>
            <p:ph type="body" idx="1"/>
          </p:nvPr>
        </p:nvSpPr>
        <p:spPr/>
        <p:txBody>
          <a:bodyPr/>
          <a:lstStyle/>
          <a:p>
            <a:r>
              <a:rPr lang="en-US" dirty="0" err="1"/>
              <a:t>Autoscaling</a:t>
            </a:r>
            <a:r>
              <a:rPr lang="en-US" dirty="0"/>
              <a:t> is the process of dynamically allocating resources to match performance requirements. </a:t>
            </a:r>
            <a:endParaRPr lang="en-US" dirty="0" smtClean="0"/>
          </a:p>
          <a:p>
            <a:r>
              <a:rPr lang="en-US" dirty="0" smtClean="0"/>
              <a:t>As </a:t>
            </a:r>
            <a:r>
              <a:rPr lang="en-US" dirty="0"/>
              <a:t>the volume of work grows, an application may need additional resources to maintain the desired performance levels and satisfy service-level agreements (SLAs). </a:t>
            </a:r>
            <a:endParaRPr lang="en-US" dirty="0" smtClean="0"/>
          </a:p>
          <a:p>
            <a:r>
              <a:rPr lang="en-US" dirty="0" smtClean="0"/>
              <a:t>As </a:t>
            </a:r>
            <a:r>
              <a:rPr lang="en-US" dirty="0"/>
              <a:t>demand slackens and the additional resources are no longer needed, they can be de-allocated to minimize costs.</a:t>
            </a:r>
          </a:p>
          <a:p>
            <a:r>
              <a:rPr lang="en-US" dirty="0" err="1"/>
              <a:t>Autoscaling</a:t>
            </a:r>
            <a:r>
              <a:rPr lang="en-US" dirty="0"/>
              <a:t> takes advantage of the elasticity of cloud-hosted environments while easing management overhead. It reduces the need for an operator to continually monitor the performance of a system and make decisions about adding or removing </a:t>
            </a:r>
            <a:r>
              <a:rPr lang="en-US"/>
              <a:t>resources</a:t>
            </a:r>
            <a:r>
              <a:rPr lang="en-US" smtClean="0"/>
              <a:t>. </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83219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t>
            </a:r>
            <a:r>
              <a:rPr lang="en-US" dirty="0"/>
              <a:t>application</a:t>
            </a:r>
          </a:p>
        </p:txBody>
      </p:sp>
      <p:sp>
        <p:nvSpPr>
          <p:cNvPr id="3" name="Text Placeholder 2"/>
          <p:cNvSpPr>
            <a:spLocks noGrp="1"/>
          </p:cNvSpPr>
          <p:nvPr>
            <p:ph type="body" idx="1"/>
          </p:nvPr>
        </p:nvSpPr>
        <p:spPr/>
        <p:txBody>
          <a:bodyPr/>
          <a:lstStyle/>
          <a:p>
            <a:r>
              <a:rPr lang="en-US" b="1" dirty="0"/>
              <a:t>Vertical scaling</a:t>
            </a:r>
            <a:r>
              <a:rPr lang="en-US" dirty="0"/>
              <a:t>, also called scaling up and down, means changing the capacity of a resource. For example, you could move an application to a larger VM size. Vertical scaling often requires making the system temporarily unavailable while it is being redeployed. Therefore, it's less common to automate vertical scaling.</a:t>
            </a:r>
          </a:p>
          <a:p>
            <a:r>
              <a:rPr lang="en-US" b="1" dirty="0"/>
              <a:t>Horizontal scaling</a:t>
            </a:r>
            <a:r>
              <a:rPr lang="en-US" dirty="0"/>
              <a:t>, also called scaling out and in, means adding or removing instances of a resource. The application continues running without interruption as new resources are provisioned. When the provisioning process is complete, the solution is deployed on these additional resources. If demand drops, the additional resources can be shut down cleanly and deallocated.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28533139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12692</TotalTime>
  <Words>3880</Words>
  <Application>Microsoft Office PowerPoint</Application>
  <PresentationFormat>Widescreen</PresentationFormat>
  <Paragraphs>328</Paragraphs>
  <Slides>49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Noto Sans Symbols</vt:lpstr>
      <vt:lpstr>Wingdings</vt:lpstr>
      <vt:lpstr>Office Theme</vt:lpstr>
      <vt:lpstr>Implement security in RESTful WebService</vt:lpstr>
      <vt:lpstr>Objectives</vt:lpstr>
      <vt:lpstr>Security with RESTful Web Services - 1</vt:lpstr>
      <vt:lpstr>Security with RESTful Web Services - 2</vt:lpstr>
      <vt:lpstr>Security with RESTful Web Services - 3</vt:lpstr>
      <vt:lpstr>Why does security matter? - 1</vt:lpstr>
      <vt:lpstr>Why does security matter? - 2</vt:lpstr>
      <vt:lpstr>Describe scaling RESTful WebService</vt:lpstr>
      <vt:lpstr>Scaling application</vt:lpstr>
      <vt:lpstr>Autoscaling components</vt:lpstr>
      <vt:lpstr>Configure autoscaling for an Azure solution</vt:lpstr>
      <vt:lpstr>Autoscaling functionality</vt:lpstr>
      <vt:lpstr>Implementing autoscaling patterns</vt:lpstr>
      <vt:lpstr>Authentication vs. Authorization</vt:lpstr>
      <vt:lpstr>Overview of ASP.NET Core authentication - 1</vt:lpstr>
      <vt:lpstr>Overview of ASP.NET Core authentication - 2</vt:lpstr>
      <vt:lpstr>Role-based authorization in ASP.NET Core</vt:lpstr>
      <vt:lpstr>Authorization types - Namespaces</vt:lpstr>
      <vt:lpstr>Introduction to Identity on ASP.NET Core</vt:lpstr>
      <vt:lpstr>What is ASP.NET Core Identity</vt:lpstr>
      <vt:lpstr>What ASP.NET Core Identity System can do</vt:lpstr>
      <vt:lpstr>ASP.NET Core Identity Architecture - 1</vt:lpstr>
      <vt:lpstr>ASP.NET Core Identity Architecture - 2</vt:lpstr>
      <vt:lpstr>ASP.NET Core Identity Architecture - 3</vt:lpstr>
      <vt:lpstr>Authentication Middleware</vt:lpstr>
      <vt:lpstr>How Authentication and Authorization Works</vt:lpstr>
      <vt:lpstr>How Authentication and Authorization Works</vt:lpstr>
      <vt:lpstr>How Authentication and Authorization Works</vt:lpstr>
      <vt:lpstr>How Authentication and Authorization Works</vt:lpstr>
      <vt:lpstr>PowerPoint Presentation</vt:lpstr>
      <vt:lpstr>Create a Web app with authentication - 1</vt:lpstr>
      <vt:lpstr>Create a Web app with authentication - 2</vt:lpstr>
      <vt:lpstr>Create a Web app with authentication - 3</vt:lpstr>
      <vt:lpstr>Create a Web app with authentication - 4</vt:lpstr>
      <vt:lpstr>Create a Web app with authentication - 5</vt:lpstr>
      <vt:lpstr>Create a Web app with authentication - 5</vt:lpstr>
      <vt:lpstr>JWT Authentication in ASP.NET Core Web API</vt:lpstr>
      <vt:lpstr>JWT Token (Access Token) - 1</vt:lpstr>
      <vt:lpstr>JWT Token (Access Token) - 2</vt:lpstr>
      <vt:lpstr>Why should we use JSON Web Tokens?</vt:lpstr>
      <vt:lpstr>PowerPoint Presentation</vt:lpstr>
      <vt:lpstr>Testing JWT Authentication in ASP.NET Core</vt:lpstr>
      <vt:lpstr>Testing JWT Authentication in ASP.NET Core</vt:lpstr>
      <vt:lpstr>Testing JWT Authentication in ASP.NET Core</vt:lpstr>
      <vt:lpstr>Testing JWT Authentication in ASP.NET Core</vt:lpstr>
      <vt:lpstr>PowerPoint Presentation</vt:lpstr>
      <vt:lpstr>Testing the JWT Bearer Authentication</vt:lpstr>
      <vt:lpstr>Testing the JWT Bearer Authentication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security in RESTful WebService</dc:title>
  <dc:creator>Thanh Van</dc:creator>
  <cp:lastModifiedBy>HP</cp:lastModifiedBy>
  <cp:revision>134</cp:revision>
  <dcterms:created xsi:type="dcterms:W3CDTF">2021-01-25T08:25:31Z</dcterms:created>
  <dcterms:modified xsi:type="dcterms:W3CDTF">2022-03-08T18:40:49Z</dcterms:modified>
</cp:coreProperties>
</file>