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8"/>
  </p:notesMasterIdLst>
  <p:sldIdLst>
    <p:sldId id="256" r:id="rId2"/>
    <p:sldId id="302" r:id="rId3"/>
    <p:sldId id="304" r:id="rId4"/>
    <p:sldId id="307" r:id="rId5"/>
    <p:sldId id="308" r:id="rId6"/>
    <p:sldId id="309" r:id="rId7"/>
    <p:sldId id="310" r:id="rId8"/>
    <p:sldId id="315" r:id="rId9"/>
    <p:sldId id="305" r:id="rId10"/>
    <p:sldId id="306" r:id="rId11"/>
    <p:sldId id="314" r:id="rId12"/>
    <p:sldId id="311" r:id="rId13"/>
    <p:sldId id="312" r:id="rId14"/>
    <p:sldId id="313" r:id="rId15"/>
    <p:sldId id="316" r:id="rId16"/>
    <p:sldId id="317" r:id="rId17"/>
    <p:sldId id="320" r:id="rId18"/>
    <p:sldId id="318" r:id="rId19"/>
    <p:sldId id="319" r:id="rId20"/>
    <p:sldId id="321" r:id="rId21"/>
    <p:sldId id="322" r:id="rId22"/>
    <p:sldId id="323" r:id="rId23"/>
    <p:sldId id="324" r:id="rId24"/>
    <p:sldId id="325" r:id="rId25"/>
    <p:sldId id="327" r:id="rId26"/>
    <p:sldId id="326" r:id="rId27"/>
    <p:sldId id="328" r:id="rId28"/>
    <p:sldId id="329" r:id="rId29"/>
    <p:sldId id="330" r:id="rId30"/>
    <p:sldId id="331" r:id="rId31"/>
    <p:sldId id="332" r:id="rId32"/>
    <p:sldId id="334" r:id="rId33"/>
    <p:sldId id="335" r:id="rId34"/>
    <p:sldId id="337" r:id="rId35"/>
    <p:sldId id="336" r:id="rId36"/>
    <p:sldId id="343" r:id="rId37"/>
    <p:sldId id="341" r:id="rId38"/>
    <p:sldId id="342" r:id="rId39"/>
    <p:sldId id="344" r:id="rId40"/>
    <p:sldId id="345" r:id="rId41"/>
    <p:sldId id="346" r:id="rId42"/>
    <p:sldId id="338" r:id="rId43"/>
    <p:sldId id="339" r:id="rId44"/>
    <p:sldId id="340" r:id="rId45"/>
    <p:sldId id="347" r:id="rId46"/>
    <p:sldId id="303"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p:scale>
          <a:sx n="66" d="100"/>
          <a:sy n="66" d="100"/>
        </p:scale>
        <p:origin x="576"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3338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0459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980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err="1" smtClean="0">
                <a:solidFill>
                  <a:schemeClr val="dk1"/>
                </a:solidFill>
                <a:effectLst/>
                <a:latin typeface="Calibri"/>
                <a:ea typeface="Calibri"/>
                <a:cs typeface="Calibri"/>
                <a:sym typeface="Calibri"/>
              </a:rPr>
              <a:t>gRPC</a:t>
            </a:r>
            <a:r>
              <a:rPr lang="en-US" sz="1200" b="0" i="0" u="none" strike="noStrike" cap="none" dirty="0" smtClean="0">
                <a:solidFill>
                  <a:schemeClr val="dk1"/>
                </a:solidFill>
                <a:effectLst/>
                <a:latin typeface="Calibri"/>
                <a:ea typeface="Calibri"/>
                <a:cs typeface="Calibri"/>
                <a:sym typeface="Calibri"/>
              </a:rPr>
              <a:t> docs – https://docs.microsoft.com/aspnet/core/grpc</a:t>
            </a:r>
            <a:br>
              <a:rPr lang="en-US" sz="1200" b="0" i="0" u="none" strike="noStrike" cap="none" dirty="0" smtClean="0">
                <a:solidFill>
                  <a:schemeClr val="dk1"/>
                </a:solidFill>
                <a:effectLst/>
                <a:latin typeface="Calibri"/>
                <a:ea typeface="Calibri"/>
                <a:cs typeface="Calibri"/>
                <a:sym typeface="Calibri"/>
              </a:rPr>
            </a:b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gRPC</a:t>
            </a:r>
            <a:r>
              <a:rPr lang="en-US" sz="1200" b="0" i="0" u="none" strike="noStrike" cap="none" dirty="0" smtClean="0">
                <a:solidFill>
                  <a:schemeClr val="dk1"/>
                </a:solidFill>
                <a:effectLst/>
                <a:latin typeface="Calibri"/>
                <a:ea typeface="Calibri"/>
                <a:cs typeface="Calibri"/>
                <a:sym typeface="Calibri"/>
              </a:rPr>
              <a:t> with ASP.NET Core authentication</a:t>
            </a:r>
            <a:br>
              <a:rPr lang="en-US" sz="1200" b="0" i="0" u="none" strike="noStrike" cap="none" dirty="0" smtClean="0">
                <a:solidFill>
                  <a:schemeClr val="dk1"/>
                </a:solidFill>
                <a:effectLst/>
                <a:latin typeface="Calibri"/>
                <a:ea typeface="Calibri"/>
                <a:cs typeface="Calibri"/>
                <a:sym typeface="Calibri"/>
              </a:rPr>
            </a:br>
            <a:r>
              <a:rPr lang="en-US" sz="1200" b="0" i="0" u="none" strike="noStrike" cap="none" dirty="0" smtClean="0">
                <a:solidFill>
                  <a:schemeClr val="dk1"/>
                </a:solidFill>
                <a:effectLst/>
                <a:latin typeface="Calibri"/>
                <a:ea typeface="Calibri"/>
                <a:cs typeface="Calibri"/>
                <a:sym typeface="Calibri"/>
              </a:rPr>
              <a:t>• Logging and diagnostics</a:t>
            </a:r>
            <a:br>
              <a:rPr lang="en-US" sz="1200" b="0" i="0" u="none" strike="noStrike" cap="none" dirty="0" smtClean="0">
                <a:solidFill>
                  <a:schemeClr val="dk1"/>
                </a:solidFill>
                <a:effectLst/>
                <a:latin typeface="Calibri"/>
                <a:ea typeface="Calibri"/>
                <a:cs typeface="Calibri"/>
                <a:sym typeface="Calibri"/>
              </a:rPr>
            </a:b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HttpClientFactory</a:t>
            </a:r>
            <a:r>
              <a:rPr lang="en-US" sz="1200" b="0" i="0" u="none" strike="noStrike" cap="none" dirty="0" smtClean="0">
                <a:solidFill>
                  <a:schemeClr val="dk1"/>
                </a:solidFill>
                <a:effectLst/>
                <a:latin typeface="Calibri"/>
                <a:ea typeface="Calibri"/>
                <a:cs typeface="Calibri"/>
                <a:sym typeface="Calibri"/>
              </a:rPr>
              <a:t> integration</a:t>
            </a:r>
            <a:r>
              <a:rPr lang="en-US" dirty="0" smtClean="0"/>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607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4028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smtClean="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04/15/22</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04/15/22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rpc.io/docs/what-is-grpc/core-concepts/#channe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Introduction to </a:t>
            </a:r>
            <a:r>
              <a:rPr lang="en-US" sz="4400" b="1" kern="1200" dirty="0" err="1">
                <a:solidFill>
                  <a:schemeClr val="accent2"/>
                </a:solidFill>
                <a:latin typeface="Arial" panose="020B0604020202020204" pitchFamily="34" charset="0"/>
                <a:ea typeface="+mj-ea"/>
                <a:cs typeface="Arial" panose="020B0604020202020204" pitchFamily="34" charset="0"/>
              </a:rPr>
              <a:t>gRPC</a:t>
            </a:r>
            <a:r>
              <a:rPr lang="en-US" sz="4400" b="1" kern="1200" dirty="0">
                <a:solidFill>
                  <a:schemeClr val="accent2"/>
                </a:solidFill>
                <a:latin typeface="Arial" panose="020B0604020202020204" pitchFamily="34" charset="0"/>
                <a:ea typeface="+mj-ea"/>
                <a:cs typeface="Arial" panose="020B0604020202020204" pitchFamily="34" charset="0"/>
              </a:rPr>
              <a:t> Service</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Buffers vs. JSON - </a:t>
            </a:r>
            <a:r>
              <a:rPr lang="en-US" dirty="0" smtClean="0"/>
              <a:t>2</a:t>
            </a:r>
            <a:endParaRPr lang="en-US" dirty="0"/>
          </a:p>
        </p:txBody>
      </p:sp>
      <p:sp>
        <p:nvSpPr>
          <p:cNvPr id="3" name="Text Placeholder 2"/>
          <p:cNvSpPr>
            <a:spLocks noGrp="1"/>
          </p:cNvSpPr>
          <p:nvPr>
            <p:ph type="body" idx="1"/>
          </p:nvPr>
        </p:nvSpPr>
        <p:spPr/>
        <p:txBody>
          <a:bodyPr/>
          <a:lstStyle/>
          <a:p>
            <a:r>
              <a:rPr lang="en-US" dirty="0"/>
              <a:t>JSON, or JavaScript Object Notation, is a minimal, readable format also used to structure data. </a:t>
            </a:r>
            <a:endParaRPr lang="en-US" dirty="0" smtClean="0"/>
          </a:p>
          <a:p>
            <a:r>
              <a:rPr lang="en-US" dirty="0" smtClean="0"/>
              <a:t>It </a:t>
            </a:r>
            <a:r>
              <a:rPr lang="en-US" dirty="0"/>
              <a:t>is also an alternative to XML and is mainly used as a way of transmitting data between a server and web application. </a:t>
            </a:r>
            <a:endParaRPr lang="en-US" dirty="0" smtClean="0"/>
          </a:p>
          <a:p>
            <a:r>
              <a:rPr lang="en-US" dirty="0" smtClean="0"/>
              <a:t>JSON </a:t>
            </a:r>
            <a:r>
              <a:rPr lang="en-US" dirty="0"/>
              <a:t>uses human-readable way as a way of transmitting data objects made up of attribute-value pairs and array data types (or another type of serializable value). </a:t>
            </a:r>
            <a:endParaRPr lang="en-US" dirty="0" smtClean="0"/>
          </a:p>
          <a:p>
            <a:r>
              <a:rPr lang="en-US" dirty="0" smtClean="0"/>
              <a:t>JSON </a:t>
            </a:r>
            <a:r>
              <a:rPr lang="en-US" dirty="0"/>
              <a:t>was derived from JavaScript, but since last year multiple programming languages include code to generate and parse JSON-format data.</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306609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Buffers vs. JSON - 3</a:t>
            </a:r>
          </a:p>
        </p:txBody>
      </p:sp>
      <p:sp>
        <p:nvSpPr>
          <p:cNvPr id="3" name="Text Placeholder 2"/>
          <p:cNvSpPr>
            <a:spLocks noGrp="1"/>
          </p:cNvSpPr>
          <p:nvPr>
            <p:ph type="body" idx="1"/>
          </p:nvPr>
        </p:nvSpPr>
        <p:spPr/>
        <p:txBody>
          <a:bodyPr>
            <a:normAutofit fontScale="92500"/>
          </a:bodyPr>
          <a:lstStyle/>
          <a:p>
            <a:r>
              <a:rPr lang="en-US" dirty="0" smtClean="0"/>
              <a:t>Parsing JSON is actually CPU intensive (because the format is human readable)</a:t>
            </a:r>
          </a:p>
          <a:p>
            <a:r>
              <a:rPr lang="en-US" dirty="0" smtClean="0"/>
              <a:t>Parsing Protocol Buffers (binary format) is less CPU intensive because it’s closer to how a machine represents data</a:t>
            </a:r>
          </a:p>
          <a:p>
            <a:r>
              <a:rPr lang="en-US" dirty="0" smtClean="0"/>
              <a:t>By using </a:t>
            </a:r>
            <a:r>
              <a:rPr lang="en-US" dirty="0" err="1" smtClean="0"/>
              <a:t>gRPC</a:t>
            </a:r>
            <a:r>
              <a:rPr lang="en-US" dirty="0" smtClean="0"/>
              <a:t>, the use of </a:t>
            </a:r>
            <a:r>
              <a:rPr lang="en-US" dirty="0"/>
              <a:t>Protocol </a:t>
            </a:r>
            <a:r>
              <a:rPr lang="en-US" dirty="0" smtClean="0"/>
              <a:t>Buffers means faster and more efficient communication, friendly with mobile devices and have a slower CPU.</a:t>
            </a:r>
          </a:p>
          <a:p>
            <a:endParaRPr lang="en-US" dirty="0"/>
          </a:p>
          <a:p>
            <a:endParaRPr lang="en-US" dirty="0" smtClean="0"/>
          </a:p>
          <a:p>
            <a:endParaRPr lang="en-US" dirty="0"/>
          </a:p>
          <a:p>
            <a:endParaRPr lang="en-US" dirty="0" smtClean="0"/>
          </a:p>
          <a:p>
            <a:endParaRPr lang="en-US" dirty="0"/>
          </a:p>
          <a:p>
            <a:r>
              <a:rPr lang="en-US" dirty="0" err="1"/>
              <a:t>gRPC</a:t>
            </a:r>
            <a:r>
              <a:rPr lang="en-US" dirty="0"/>
              <a:t> uses Protocol Buffers, Google’s mature open source mechanism for serializing structured data (although it can be used with other data formats such as JSON).</a:t>
            </a:r>
            <a:endParaRPr lang="en-US"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2165132" y="3535978"/>
            <a:ext cx="6558454" cy="1777291"/>
          </a:xfrm>
          <a:prstGeom prst="rect">
            <a:avLst/>
          </a:prstGeom>
        </p:spPr>
      </p:pic>
    </p:spTree>
    <p:extLst>
      <p:ext uri="{BB962C8B-B14F-4D97-AF65-F5344CB8AC3E}">
        <p14:creationId xmlns:p14="http://schemas.microsoft.com/office/powerpoint/2010/main" val="160461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a:t>
            </a:r>
            <a:r>
              <a:rPr lang="en-US" dirty="0" smtClean="0"/>
              <a:t>Buffers role in </a:t>
            </a:r>
            <a:r>
              <a:rPr lang="en-US" dirty="0" err="1" smtClean="0"/>
              <a:t>gRPC</a:t>
            </a:r>
            <a:endParaRPr lang="en-US" dirty="0"/>
          </a:p>
        </p:txBody>
      </p:sp>
      <p:sp>
        <p:nvSpPr>
          <p:cNvPr id="3" name="Text Placeholder 2"/>
          <p:cNvSpPr>
            <a:spLocks noGrp="1"/>
          </p:cNvSpPr>
          <p:nvPr>
            <p:ph type="body" idx="1"/>
          </p:nvPr>
        </p:nvSpPr>
        <p:spPr>
          <a:xfrm>
            <a:off x="0" y="1328286"/>
            <a:ext cx="6106510" cy="5113603"/>
          </a:xfrm>
        </p:spPr>
        <p:txBody>
          <a:bodyPr/>
          <a:lstStyle/>
          <a:p>
            <a:pPr>
              <a:lnSpc>
                <a:spcPct val="150000"/>
              </a:lnSpc>
            </a:pPr>
            <a:r>
              <a:rPr lang="en-US" dirty="0"/>
              <a:t>Protocol </a:t>
            </a:r>
            <a:r>
              <a:rPr lang="en-US" dirty="0" smtClean="0"/>
              <a:t>Buffers is used to define the</a:t>
            </a:r>
          </a:p>
          <a:p>
            <a:pPr lvl="1">
              <a:lnSpc>
                <a:spcPct val="120000"/>
              </a:lnSpc>
            </a:pPr>
            <a:r>
              <a:rPr lang="en-US" dirty="0" smtClean="0"/>
              <a:t>Messages (data, Request and Response)</a:t>
            </a:r>
          </a:p>
          <a:p>
            <a:pPr lvl="1">
              <a:lnSpc>
                <a:spcPct val="120000"/>
              </a:lnSpc>
            </a:pPr>
            <a:r>
              <a:rPr lang="en-US" dirty="0" smtClean="0"/>
              <a:t>Service (Service name and RPC endpoints)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5994963" y="1608083"/>
            <a:ext cx="5932239" cy="4561488"/>
          </a:xfrm>
          <a:prstGeom prst="rect">
            <a:avLst/>
          </a:prstGeom>
        </p:spPr>
      </p:pic>
      <p:sp>
        <p:nvSpPr>
          <p:cNvPr id="6" name="Rectangle 5"/>
          <p:cNvSpPr/>
          <p:nvPr/>
        </p:nvSpPr>
        <p:spPr>
          <a:xfrm>
            <a:off x="6106510" y="2091559"/>
            <a:ext cx="809297" cy="157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06509" y="3804746"/>
            <a:ext cx="809297" cy="25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06510" y="5318234"/>
            <a:ext cx="809297" cy="210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51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Protocol </a:t>
            </a:r>
            <a:r>
              <a:rPr lang="en-US" dirty="0" smtClean="0"/>
              <a:t>Buffer versions</a:t>
            </a:r>
            <a:endParaRPr lang="en-US" dirty="0"/>
          </a:p>
        </p:txBody>
      </p:sp>
      <p:sp>
        <p:nvSpPr>
          <p:cNvPr id="3" name="Text Placeholder 2"/>
          <p:cNvSpPr>
            <a:spLocks noGrp="1"/>
          </p:cNvSpPr>
          <p:nvPr>
            <p:ph type="body" idx="1"/>
          </p:nvPr>
        </p:nvSpPr>
        <p:spPr/>
        <p:txBody>
          <a:bodyPr>
            <a:normAutofit/>
          </a:bodyPr>
          <a:lstStyle/>
          <a:p>
            <a:r>
              <a:rPr lang="en-US" dirty="0"/>
              <a:t>While protocol buffers have been available to open source users for some time, most examples </a:t>
            </a:r>
            <a:r>
              <a:rPr lang="en-US" dirty="0" smtClean="0"/>
              <a:t>use </a:t>
            </a:r>
            <a:r>
              <a:rPr lang="en-US" dirty="0"/>
              <a:t>protocol buffers version 3 (proto3), which has a slightly simplified syntax, some useful new features, and supports more languages. </a:t>
            </a:r>
          </a:p>
          <a:p>
            <a:r>
              <a:rPr lang="en-US" dirty="0"/>
              <a:t>Proto3 is currently available in Java, C++, Dart, Python, Objective-C, C#, a lite-runtime (Android Java), Ruby, and JavaScript from the protocol buffers GitHub </a:t>
            </a:r>
            <a:r>
              <a:rPr lang="en-US" dirty="0" smtClean="0"/>
              <a:t>repo.</a:t>
            </a:r>
            <a:endParaRPr lang="en-US" dirty="0"/>
          </a:p>
          <a:p>
            <a:r>
              <a:rPr lang="en-US" dirty="0" smtClean="0"/>
              <a:t>In </a:t>
            </a:r>
            <a:r>
              <a:rPr lang="en-US" dirty="0"/>
              <a:t>general, while you can use proto2 (the current default protocol buffers version), we recommend that you use proto3 with </a:t>
            </a:r>
            <a:r>
              <a:rPr lang="en-US" dirty="0" err="1"/>
              <a:t>gRPC</a:t>
            </a:r>
            <a:r>
              <a:rPr lang="en-US" dirty="0"/>
              <a:t> as it lets you use the full range of </a:t>
            </a:r>
            <a:r>
              <a:rPr lang="en-US" dirty="0" err="1"/>
              <a:t>gRPC</a:t>
            </a:r>
            <a:r>
              <a:rPr lang="en-US" dirty="0"/>
              <a:t>-supported languages, as well as avoiding compatibility issues with proto2 clients talking to proto3 servers and vice versa.</a:t>
            </a:r>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58589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gRPC</a:t>
            </a:r>
            <a:r>
              <a:rPr lang="en-US" dirty="0" smtClean="0"/>
              <a:t> Core Concepts</a:t>
            </a:r>
            <a:endParaRPr lang="en-US" dirty="0"/>
          </a:p>
        </p:txBody>
      </p:sp>
      <p:sp>
        <p:nvSpPr>
          <p:cNvPr id="3" name="Text Placeholder 2"/>
          <p:cNvSpPr>
            <a:spLocks noGrp="1"/>
          </p:cNvSpPr>
          <p:nvPr>
            <p:ph type="body" idx="1"/>
          </p:nvPr>
        </p:nvSpPr>
        <p:spPr/>
        <p:txBody>
          <a:bodyPr/>
          <a:lstStyle/>
          <a:p>
            <a:r>
              <a:rPr lang="en-US" dirty="0"/>
              <a:t>Service definition</a:t>
            </a:r>
          </a:p>
          <a:p>
            <a:r>
              <a:rPr lang="en-US" dirty="0"/>
              <a:t>Using the API</a:t>
            </a:r>
          </a:p>
          <a:p>
            <a:r>
              <a:rPr lang="en-US" dirty="0"/>
              <a:t>Synchronous vs. asynchronous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297129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gRPC</a:t>
            </a:r>
            <a:r>
              <a:rPr lang="en-US" dirty="0" smtClean="0"/>
              <a:t> Architecture</a:t>
            </a:r>
            <a:endParaRPr lang="en-US" dirty="0"/>
          </a:p>
        </p:txBody>
      </p:sp>
      <p:sp>
        <p:nvSpPr>
          <p:cNvPr id="3" name="Text Placeholder 2"/>
          <p:cNvSpPr>
            <a:spLocks noGrp="1"/>
          </p:cNvSpPr>
          <p:nvPr>
            <p:ph type="body" idx="1"/>
          </p:nvPr>
        </p:nvSpPr>
        <p:spPr/>
        <p:txBody>
          <a:bodyPr/>
          <a:lstStyle/>
          <a:p>
            <a:r>
              <a:rPr lang="en-US" dirty="0"/>
              <a:t>The rough architecture of </a:t>
            </a:r>
            <a:r>
              <a:rPr lang="en-US" dirty="0" err="1"/>
              <a:t>gRPC</a:t>
            </a:r>
            <a:r>
              <a:rPr lang="en-US" dirty="0"/>
              <a:t>. It's more or less the same as regular RPC </a:t>
            </a:r>
            <a:endParaRPr lang="en-US" dirty="0" smtClean="0"/>
          </a:p>
          <a:p>
            <a:r>
              <a:rPr lang="en-US" dirty="0" err="1"/>
              <a:t>gRPC</a:t>
            </a:r>
            <a:r>
              <a:rPr lang="en-US" dirty="0"/>
              <a:t> clients and servers can run and talk to each other in a variety of environments</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7316458" y="2286000"/>
            <a:ext cx="4139818" cy="4179898"/>
          </a:xfrm>
          <a:prstGeom prst="rect">
            <a:avLst/>
          </a:prstGeom>
        </p:spPr>
      </p:pic>
      <p:pic>
        <p:nvPicPr>
          <p:cNvPr id="6" name="Picture 5"/>
          <p:cNvPicPr>
            <a:picLocks noChangeAspect="1"/>
          </p:cNvPicPr>
          <p:nvPr/>
        </p:nvPicPr>
        <p:blipFill>
          <a:blip r:embed="rId3"/>
          <a:stretch>
            <a:fillRect/>
          </a:stretch>
        </p:blipFill>
        <p:spPr>
          <a:xfrm>
            <a:off x="913880" y="2579297"/>
            <a:ext cx="5870361" cy="3674358"/>
          </a:xfrm>
          <a:prstGeom prst="rect">
            <a:avLst/>
          </a:prstGeom>
        </p:spPr>
      </p:pic>
    </p:spTree>
    <p:extLst>
      <p:ext uri="{BB962C8B-B14F-4D97-AF65-F5344CB8AC3E}">
        <p14:creationId xmlns:p14="http://schemas.microsoft.com/office/powerpoint/2010/main" val="305827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Lifecycle - 1</a:t>
            </a:r>
          </a:p>
        </p:txBody>
      </p:sp>
      <p:sp>
        <p:nvSpPr>
          <p:cNvPr id="3" name="Text Placeholder 2"/>
          <p:cNvSpPr>
            <a:spLocks noGrp="1"/>
          </p:cNvSpPr>
          <p:nvPr>
            <p:ph type="body" idx="1"/>
          </p:nvPr>
        </p:nvSpPr>
        <p:spPr/>
        <p:txBody>
          <a:bodyPr/>
          <a:lstStyle/>
          <a:p>
            <a:r>
              <a:rPr lang="en-US" dirty="0" smtClean="0"/>
              <a:t> </a:t>
            </a:r>
            <a:r>
              <a:rPr lang="en-US" dirty="0"/>
              <a:t>4 Types of API in </a:t>
            </a:r>
            <a:r>
              <a:rPr lang="en-US" dirty="0" err="1"/>
              <a:t>gRPC</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1944413" y="2098023"/>
            <a:ext cx="8576441" cy="4027250"/>
          </a:xfrm>
          <a:prstGeom prst="rect">
            <a:avLst/>
          </a:prstGeom>
        </p:spPr>
      </p:pic>
    </p:spTree>
    <p:extLst>
      <p:ext uri="{BB962C8B-B14F-4D97-AF65-F5344CB8AC3E}">
        <p14:creationId xmlns:p14="http://schemas.microsoft.com/office/powerpoint/2010/main" val="90089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gRPC</a:t>
            </a:r>
            <a:r>
              <a:rPr lang="en-US" dirty="0" smtClean="0"/>
              <a:t> Lifecycle - 2</a:t>
            </a:r>
            <a:endParaRPr lang="en-US" dirty="0"/>
          </a:p>
        </p:txBody>
      </p:sp>
      <p:sp>
        <p:nvSpPr>
          <p:cNvPr id="3" name="Text Placeholder 2"/>
          <p:cNvSpPr>
            <a:spLocks noGrp="1"/>
          </p:cNvSpPr>
          <p:nvPr>
            <p:ph type="body" idx="1"/>
          </p:nvPr>
        </p:nvSpPr>
        <p:spPr/>
        <p:txBody>
          <a:bodyPr>
            <a:normAutofit/>
          </a:bodyPr>
          <a:lstStyle/>
          <a:p>
            <a:r>
              <a:rPr lang="en-US" dirty="0" smtClean="0"/>
              <a:t>4 types of API in </a:t>
            </a:r>
            <a:r>
              <a:rPr lang="en-US" dirty="0" err="1" smtClean="0"/>
              <a:t>gRPC</a:t>
            </a:r>
            <a:endParaRPr lang="en-US" dirty="0" smtClean="0"/>
          </a:p>
          <a:p>
            <a:pPr lvl="1" algn="just">
              <a:lnSpc>
                <a:spcPct val="150000"/>
              </a:lnSpc>
            </a:pPr>
            <a:r>
              <a:rPr lang="en-US" dirty="0"/>
              <a:t>Unary RPC - Unary RPCs where the client sends a single request to the server and gets a single response back, just like a normal function call.</a:t>
            </a:r>
          </a:p>
          <a:p>
            <a:pPr lvl="1" algn="just">
              <a:lnSpc>
                <a:spcPct val="150000"/>
              </a:lnSpc>
            </a:pPr>
            <a:r>
              <a:rPr lang="en-US" dirty="0"/>
              <a:t>Server streaming RPC - Server streaming RPCs where the client sends a request to the server and gets a stream to read a sequence of messages back. The client reads from the returned stream until there are no more messages. </a:t>
            </a:r>
            <a:r>
              <a:rPr lang="en-US" dirty="0" err="1"/>
              <a:t>gRPC</a:t>
            </a:r>
            <a:r>
              <a:rPr lang="en-US" dirty="0"/>
              <a:t> guarantees message ordering within an individual RPC call</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237705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gRPC</a:t>
            </a:r>
            <a:r>
              <a:rPr lang="en-US" dirty="0" smtClean="0"/>
              <a:t> Lifecycle - 3</a:t>
            </a:r>
            <a:endParaRPr lang="en-US" dirty="0"/>
          </a:p>
        </p:txBody>
      </p:sp>
      <p:sp>
        <p:nvSpPr>
          <p:cNvPr id="3" name="Text Placeholder 2"/>
          <p:cNvSpPr>
            <a:spLocks noGrp="1"/>
          </p:cNvSpPr>
          <p:nvPr>
            <p:ph type="body" idx="1"/>
          </p:nvPr>
        </p:nvSpPr>
        <p:spPr/>
        <p:txBody>
          <a:bodyPr>
            <a:normAutofit/>
          </a:bodyPr>
          <a:lstStyle/>
          <a:p>
            <a:r>
              <a:rPr lang="en-US" dirty="0" smtClean="0"/>
              <a:t>4 types of API in </a:t>
            </a:r>
            <a:r>
              <a:rPr lang="en-US" dirty="0" err="1" smtClean="0"/>
              <a:t>gRPC</a:t>
            </a:r>
            <a:r>
              <a:rPr lang="en-US" dirty="0" smtClean="0"/>
              <a:t> (contd.)</a:t>
            </a:r>
          </a:p>
          <a:p>
            <a:pPr lvl="1" algn="just">
              <a:lnSpc>
                <a:spcPct val="120000"/>
              </a:lnSpc>
            </a:pPr>
            <a:r>
              <a:rPr lang="en-US" dirty="0" smtClean="0"/>
              <a:t>Client </a:t>
            </a:r>
            <a:r>
              <a:rPr lang="en-US" dirty="0"/>
              <a:t>streaming RPC - Client streaming RPCs where the client writes a sequence of messages and sends them to the server, again using a provided stream. Once the client has finished writing the messages, it waits for the server to read them and return its response. Again </a:t>
            </a:r>
            <a:r>
              <a:rPr lang="en-US" dirty="0" err="1"/>
              <a:t>gRPC</a:t>
            </a:r>
            <a:r>
              <a:rPr lang="en-US" dirty="0"/>
              <a:t> guarantees message ordering within an individual RPC call.</a:t>
            </a:r>
          </a:p>
          <a:p>
            <a:pPr lvl="1" algn="just">
              <a:lnSpc>
                <a:spcPct val="120000"/>
              </a:lnSpc>
            </a:pPr>
            <a:r>
              <a:rPr lang="en-US" dirty="0"/>
              <a:t>Bidirectional streaming </a:t>
            </a:r>
            <a:r>
              <a:rPr lang="en-US" dirty="0" smtClean="0"/>
              <a:t>RPC </a:t>
            </a:r>
            <a:r>
              <a:rPr lang="en-US" dirty="0"/>
              <a:t>- Bidirectional streaming RPCs where both sides send a sequence of messages using a read-write stream. The two streams operate independently, so clients and servers can read and write in whatever order they like: for example, the server could wait to receive all the client messages before writing its responses, or it could alternately read a message then write a message, or some other combination of reads and writes. The order of messages in each stream is preserved.</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2250268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gRPC</a:t>
            </a:r>
            <a:r>
              <a:rPr lang="en-US" dirty="0" smtClean="0"/>
              <a:t> Lifecycle - 4</a:t>
            </a:r>
            <a:endParaRPr lang="en-US" dirty="0"/>
          </a:p>
        </p:txBody>
      </p:sp>
      <p:sp>
        <p:nvSpPr>
          <p:cNvPr id="3" name="Text Placeholder 2"/>
          <p:cNvSpPr>
            <a:spLocks noGrp="1"/>
          </p:cNvSpPr>
          <p:nvPr>
            <p:ph type="body" idx="1"/>
          </p:nvPr>
        </p:nvSpPr>
        <p:spPr/>
        <p:txBody>
          <a:bodyPr>
            <a:normAutofit/>
          </a:bodyPr>
          <a:lstStyle/>
          <a:p>
            <a:r>
              <a:rPr lang="en-US" dirty="0" smtClean="0"/>
              <a:t>Deadlines/Timeouts</a:t>
            </a:r>
          </a:p>
          <a:p>
            <a:pPr lvl="1">
              <a:lnSpc>
                <a:spcPct val="150000"/>
              </a:lnSpc>
            </a:pPr>
            <a:r>
              <a:rPr lang="en-US" dirty="0" err="1"/>
              <a:t>gRPC</a:t>
            </a:r>
            <a:r>
              <a:rPr lang="en-US" dirty="0"/>
              <a:t> allows clients to specify how long they are willing to wait for an RPC to complete before the RPC is terminated with a DEADLINE_EXCEEDED error. On the server side, the server can query to see if a particular RPC has timed out, or how much time is left to complete the RPC.</a:t>
            </a:r>
          </a:p>
          <a:p>
            <a:pPr lvl="1">
              <a:lnSpc>
                <a:spcPct val="150000"/>
              </a:lnSpc>
            </a:pPr>
            <a:r>
              <a:rPr lang="en-US" dirty="0" smtClean="0"/>
              <a:t>Specifying </a:t>
            </a:r>
            <a:r>
              <a:rPr lang="en-US" dirty="0"/>
              <a:t>a deadline or timeout is language specific: some language APIs work in terms of timeouts (durations of time), and some language APIs work in terms of a deadline (a fixed point in time) and may or may not have a default deadline.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268558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r>
              <a:rPr lang="en-US" dirty="0" smtClean="0"/>
              <a:t>Learn </a:t>
            </a:r>
            <a:r>
              <a:rPr lang="en-US" dirty="0"/>
              <a:t>the gRPC theory to understand how gRPC works</a:t>
            </a:r>
          </a:p>
          <a:p>
            <a:r>
              <a:rPr lang="en-US" dirty="0"/>
              <a:t>Compare gRPC and REST API paradigm</a:t>
            </a:r>
          </a:p>
          <a:p>
            <a:r>
              <a:rPr lang="en-US" dirty="0"/>
              <a:t>Write your gRPC service definition in .proto files</a:t>
            </a:r>
          </a:p>
          <a:p>
            <a:r>
              <a:rPr lang="en-US" dirty="0" err="1"/>
              <a:t>gRPC</a:t>
            </a:r>
            <a:r>
              <a:rPr lang="en-US" dirty="0"/>
              <a:t> services on ASP.NET Core</a:t>
            </a:r>
          </a:p>
          <a:p>
            <a:endParaRPr lang="en-US" dirty="0" smtClean="0"/>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gRPC</a:t>
            </a:r>
            <a:r>
              <a:rPr lang="en-US" dirty="0" smtClean="0"/>
              <a:t> Lifecycle - 5</a:t>
            </a:r>
            <a:endParaRPr lang="en-US" dirty="0"/>
          </a:p>
        </p:txBody>
      </p:sp>
      <p:sp>
        <p:nvSpPr>
          <p:cNvPr id="3" name="Text Placeholder 2"/>
          <p:cNvSpPr>
            <a:spLocks noGrp="1"/>
          </p:cNvSpPr>
          <p:nvPr>
            <p:ph type="body" idx="1"/>
          </p:nvPr>
        </p:nvSpPr>
        <p:spPr/>
        <p:txBody>
          <a:bodyPr>
            <a:normAutofit/>
          </a:bodyPr>
          <a:lstStyle/>
          <a:p>
            <a:r>
              <a:rPr lang="en-US" dirty="0" smtClean="0"/>
              <a:t>RPC termination</a:t>
            </a:r>
          </a:p>
          <a:p>
            <a:pPr lvl="1">
              <a:lnSpc>
                <a:spcPct val="120000"/>
              </a:lnSpc>
            </a:pPr>
            <a:r>
              <a:rPr lang="en-US" dirty="0"/>
              <a:t>In </a:t>
            </a:r>
            <a:r>
              <a:rPr lang="en-US" dirty="0" err="1"/>
              <a:t>gRPC</a:t>
            </a:r>
            <a:r>
              <a:rPr lang="en-US" dirty="0"/>
              <a:t>, both the client and server make independent and local determinations of the success of the call, and their conclusions may not match. </a:t>
            </a:r>
            <a:endParaRPr lang="en-US" dirty="0" smtClean="0"/>
          </a:p>
          <a:p>
            <a:pPr lvl="1">
              <a:lnSpc>
                <a:spcPct val="120000"/>
              </a:lnSpc>
            </a:pPr>
            <a:r>
              <a:rPr lang="en-US" dirty="0" smtClean="0"/>
              <a:t>This </a:t>
            </a:r>
            <a:r>
              <a:rPr lang="en-US" dirty="0"/>
              <a:t>means that, for example, you could have an RPC that finishes successfully on the server side (“I have sent all my responses!") but fails on the client side (“The responses arrived after my deadline!"). It’s also possible for a server to decide to complete before a client has sent all its requests.</a:t>
            </a:r>
          </a:p>
          <a:p>
            <a:r>
              <a:rPr lang="en-US" dirty="0"/>
              <a:t>Cancelling an RPC</a:t>
            </a:r>
          </a:p>
          <a:p>
            <a:pPr lvl="1">
              <a:lnSpc>
                <a:spcPct val="120000"/>
              </a:lnSpc>
            </a:pPr>
            <a:r>
              <a:rPr lang="en-US" dirty="0"/>
              <a:t>Either the client or the server can cancel an RPC at any time. A cancellation terminates the RPC immediately so that no further work is done.</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3443034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gRPC</a:t>
            </a:r>
            <a:r>
              <a:rPr lang="en-US" dirty="0" smtClean="0"/>
              <a:t> Lifecycle - 5</a:t>
            </a:r>
            <a:endParaRPr lang="en-US" dirty="0"/>
          </a:p>
        </p:txBody>
      </p:sp>
      <p:sp>
        <p:nvSpPr>
          <p:cNvPr id="3" name="Text Placeholder 2"/>
          <p:cNvSpPr>
            <a:spLocks noGrp="1"/>
          </p:cNvSpPr>
          <p:nvPr>
            <p:ph type="body" idx="1"/>
          </p:nvPr>
        </p:nvSpPr>
        <p:spPr/>
        <p:txBody>
          <a:bodyPr>
            <a:normAutofit/>
          </a:bodyPr>
          <a:lstStyle/>
          <a:p>
            <a:pPr>
              <a:lnSpc>
                <a:spcPct val="150000"/>
              </a:lnSpc>
            </a:pPr>
            <a:r>
              <a:rPr lang="en-US" dirty="0" smtClean="0"/>
              <a:t>Metadata</a:t>
            </a:r>
          </a:p>
          <a:p>
            <a:pPr lvl="1">
              <a:lnSpc>
                <a:spcPct val="120000"/>
              </a:lnSpc>
            </a:pPr>
            <a:r>
              <a:rPr lang="en-US" dirty="0"/>
              <a:t>Metadata is information about a particular RPC call (such as authentication details) in the form of a list of key-value pairs, where the keys are strings and the values are typically strings, but can be binary data. </a:t>
            </a:r>
            <a:endParaRPr lang="en-US" dirty="0" smtClean="0"/>
          </a:p>
          <a:p>
            <a:pPr lvl="1">
              <a:lnSpc>
                <a:spcPct val="120000"/>
              </a:lnSpc>
            </a:pPr>
            <a:r>
              <a:rPr lang="en-US" dirty="0" smtClean="0"/>
              <a:t>Metadata </a:t>
            </a:r>
            <a:r>
              <a:rPr lang="en-US" dirty="0"/>
              <a:t>is opaque to </a:t>
            </a:r>
            <a:r>
              <a:rPr lang="en-US" dirty="0" err="1"/>
              <a:t>gRPC</a:t>
            </a:r>
            <a:r>
              <a:rPr lang="en-US" dirty="0"/>
              <a:t> itself - it lets the client provide information associated with the call to the server and vice versa</a:t>
            </a:r>
            <a:r>
              <a:rPr lang="en-US" dirty="0" smtClean="0"/>
              <a:t>.</a:t>
            </a:r>
            <a:endParaRPr lang="en-US" dirty="0"/>
          </a:p>
          <a:p>
            <a:pPr lvl="1">
              <a:lnSpc>
                <a:spcPct val="120000"/>
              </a:lnSpc>
            </a:pPr>
            <a:r>
              <a:rPr lang="en-US" dirty="0"/>
              <a:t>Access to metadata is language dependent.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4251444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gRPC</a:t>
            </a:r>
            <a:r>
              <a:rPr lang="en-US" dirty="0" smtClean="0"/>
              <a:t> Lifecycle - 6</a:t>
            </a:r>
            <a:endParaRPr lang="en-US" dirty="0"/>
          </a:p>
        </p:txBody>
      </p:sp>
      <p:sp>
        <p:nvSpPr>
          <p:cNvPr id="3" name="Text Placeholder 2"/>
          <p:cNvSpPr>
            <a:spLocks noGrp="1"/>
          </p:cNvSpPr>
          <p:nvPr>
            <p:ph type="body" idx="1"/>
          </p:nvPr>
        </p:nvSpPr>
        <p:spPr/>
        <p:txBody>
          <a:bodyPr>
            <a:normAutofit/>
          </a:bodyPr>
          <a:lstStyle/>
          <a:p>
            <a:r>
              <a:rPr lang="en-US" dirty="0" smtClean="0"/>
              <a:t>Channels</a:t>
            </a:r>
            <a:r>
              <a:rPr lang="en-US" dirty="0" smtClean="0">
                <a:hlinkClick r:id="rId2"/>
              </a:rPr>
              <a:t> </a:t>
            </a:r>
            <a:endParaRPr lang="en-US" dirty="0" smtClean="0"/>
          </a:p>
          <a:p>
            <a:pPr lvl="1">
              <a:lnSpc>
                <a:spcPct val="120000"/>
              </a:lnSpc>
            </a:pPr>
            <a:r>
              <a:rPr lang="en-US" dirty="0"/>
              <a:t>A </a:t>
            </a:r>
            <a:r>
              <a:rPr lang="en-US" dirty="0" err="1"/>
              <a:t>gRPC</a:t>
            </a:r>
            <a:r>
              <a:rPr lang="en-US" dirty="0"/>
              <a:t> channel provides a connection to a </a:t>
            </a:r>
            <a:r>
              <a:rPr lang="en-US" dirty="0" err="1"/>
              <a:t>gRPC</a:t>
            </a:r>
            <a:r>
              <a:rPr lang="en-US" dirty="0"/>
              <a:t> server on a specified host and port. It is used when creating a client stub. </a:t>
            </a:r>
            <a:endParaRPr lang="en-US" dirty="0" smtClean="0"/>
          </a:p>
          <a:p>
            <a:pPr lvl="1">
              <a:lnSpc>
                <a:spcPct val="120000"/>
              </a:lnSpc>
            </a:pPr>
            <a:r>
              <a:rPr lang="en-US" dirty="0" smtClean="0"/>
              <a:t>Clients </a:t>
            </a:r>
            <a:r>
              <a:rPr lang="en-US" dirty="0"/>
              <a:t>can specify channel arguments to modify </a:t>
            </a:r>
            <a:r>
              <a:rPr lang="en-US" dirty="0" err="1"/>
              <a:t>gRPC’s</a:t>
            </a:r>
            <a:r>
              <a:rPr lang="en-US" dirty="0"/>
              <a:t> default behavior, such as switching message compression on or off. </a:t>
            </a:r>
            <a:endParaRPr lang="en-US" dirty="0" smtClean="0"/>
          </a:p>
          <a:p>
            <a:pPr lvl="1">
              <a:lnSpc>
                <a:spcPct val="120000"/>
              </a:lnSpc>
            </a:pPr>
            <a:r>
              <a:rPr lang="en-US" dirty="0" smtClean="0"/>
              <a:t>A </a:t>
            </a:r>
            <a:r>
              <a:rPr lang="en-US" dirty="0"/>
              <a:t>channel has state, including connected and idle.</a:t>
            </a:r>
          </a:p>
          <a:p>
            <a:pPr lvl="1">
              <a:lnSpc>
                <a:spcPct val="120000"/>
              </a:lnSpc>
            </a:pPr>
            <a:r>
              <a:rPr lang="en-US" dirty="0" smtClean="0"/>
              <a:t>How </a:t>
            </a:r>
            <a:r>
              <a:rPr lang="en-US" dirty="0" err="1"/>
              <a:t>gRPC</a:t>
            </a:r>
            <a:r>
              <a:rPr lang="en-US" dirty="0"/>
              <a:t> deals with closing a channel is language dependent. Some languages also permit querying channel state.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2156861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Remote Procedure Calls vs HTTP APIs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762000" y="1637187"/>
            <a:ext cx="10668000" cy="4495800"/>
          </a:xfrm>
          <a:prstGeom prst="rect">
            <a:avLst/>
          </a:prstGeom>
        </p:spPr>
      </p:pic>
    </p:spTree>
    <p:extLst>
      <p:ext uri="{BB962C8B-B14F-4D97-AF65-F5344CB8AC3E}">
        <p14:creationId xmlns:p14="http://schemas.microsoft.com/office/powerpoint/2010/main" val="1740945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HTTP/2 - 1</a:t>
            </a:r>
            <a:endParaRPr lang="en-US" dirty="0"/>
          </a:p>
        </p:txBody>
      </p:sp>
      <p:pic>
        <p:nvPicPr>
          <p:cNvPr id="7" name="Picture 6"/>
          <p:cNvPicPr>
            <a:picLocks noChangeAspect="1"/>
          </p:cNvPicPr>
          <p:nvPr/>
        </p:nvPicPr>
        <p:blipFill>
          <a:blip r:embed="rId2"/>
          <a:stretch>
            <a:fillRect/>
          </a:stretch>
        </p:blipFill>
        <p:spPr>
          <a:xfrm>
            <a:off x="527758" y="1633018"/>
            <a:ext cx="9267884" cy="1922823"/>
          </a:xfrm>
          <a:prstGeom prst="rect">
            <a:avLst/>
          </a:prstGeom>
        </p:spPr>
      </p:pic>
      <p:sp>
        <p:nvSpPr>
          <p:cNvPr id="3" name="Text Placeholder 2"/>
          <p:cNvSpPr>
            <a:spLocks noGrp="1"/>
          </p:cNvSpPr>
          <p:nvPr>
            <p:ph type="body" idx="1"/>
          </p:nvPr>
        </p:nvSpPr>
        <p:spPr/>
        <p:txBody>
          <a:bodyPr/>
          <a:lstStyle/>
          <a:p>
            <a:pPr algn="l"/>
            <a:r>
              <a:rPr lang="en-US" dirty="0"/>
              <a:t>HTTP 2.0 specification was published as RFC 7540 in May 2015. </a:t>
            </a:r>
            <a:br>
              <a:rPr lang="en-US" dirty="0"/>
            </a:b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6" name="Picture 5"/>
          <p:cNvPicPr>
            <a:picLocks noChangeAspect="1"/>
          </p:cNvPicPr>
          <p:nvPr/>
        </p:nvPicPr>
        <p:blipFill>
          <a:blip r:embed="rId3"/>
          <a:stretch>
            <a:fillRect/>
          </a:stretch>
        </p:blipFill>
        <p:spPr>
          <a:xfrm>
            <a:off x="794737" y="3555841"/>
            <a:ext cx="5013394" cy="2886048"/>
          </a:xfrm>
          <a:prstGeom prst="rect">
            <a:avLst/>
          </a:prstGeom>
        </p:spPr>
      </p:pic>
    </p:spTree>
    <p:extLst>
      <p:ext uri="{BB962C8B-B14F-4D97-AF65-F5344CB8AC3E}">
        <p14:creationId xmlns:p14="http://schemas.microsoft.com/office/powerpoint/2010/main" val="412264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HTTP/2 - 2</a:t>
            </a:r>
            <a:endParaRPr lang="en-US" dirty="0"/>
          </a:p>
        </p:txBody>
      </p:sp>
      <p:sp>
        <p:nvSpPr>
          <p:cNvPr id="3" name="Text Placeholder 2"/>
          <p:cNvSpPr>
            <a:spLocks noGrp="1"/>
          </p:cNvSpPr>
          <p:nvPr>
            <p:ph type="body" idx="1"/>
          </p:nvPr>
        </p:nvSpPr>
        <p:spPr>
          <a:xfrm>
            <a:off x="-1" y="1328286"/>
            <a:ext cx="12192001" cy="5113603"/>
          </a:xfrm>
        </p:spPr>
        <p:txBody>
          <a:bodyPr/>
          <a:lstStyle/>
          <a:p>
            <a:pPr>
              <a:lnSpc>
                <a:spcPct val="120000"/>
              </a:lnSpc>
            </a:pPr>
            <a:r>
              <a:rPr lang="en-US" dirty="0" smtClean="0"/>
              <a:t>The </a:t>
            </a:r>
            <a:r>
              <a:rPr lang="en-US" dirty="0"/>
              <a:t>HTTP request/response gets broken down into </a:t>
            </a:r>
            <a:r>
              <a:rPr lang="en-US" dirty="0" smtClean="0"/>
              <a:t>frames.</a:t>
            </a:r>
          </a:p>
          <a:p>
            <a:pPr lvl="1">
              <a:lnSpc>
                <a:spcPct val="120000"/>
              </a:lnSpc>
            </a:pPr>
            <a:r>
              <a:rPr lang="en-US" dirty="0" smtClean="0"/>
              <a:t>The </a:t>
            </a:r>
            <a:r>
              <a:rPr lang="en-US" dirty="0"/>
              <a:t>headers frame contains typical HTTP headers </a:t>
            </a:r>
            <a:r>
              <a:rPr lang="en-US" dirty="0" smtClean="0"/>
              <a:t>information</a:t>
            </a:r>
            <a:r>
              <a:rPr lang="en-US" dirty="0"/>
              <a:t>.</a:t>
            </a:r>
            <a:endParaRPr lang="en-US" dirty="0" smtClean="0"/>
          </a:p>
          <a:p>
            <a:pPr lvl="1">
              <a:lnSpc>
                <a:spcPct val="120000"/>
              </a:lnSpc>
            </a:pPr>
            <a:r>
              <a:rPr lang="en-US" dirty="0" smtClean="0"/>
              <a:t>The </a:t>
            </a:r>
            <a:r>
              <a:rPr lang="en-US" dirty="0"/>
              <a:t>data frame contains the payload. </a:t>
            </a:r>
            <a:endParaRPr lang="en-US"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2108630" y="2650132"/>
            <a:ext cx="7560887" cy="3825544"/>
          </a:xfrm>
          <a:prstGeom prst="rect">
            <a:avLst/>
          </a:prstGeom>
        </p:spPr>
      </p:pic>
    </p:spTree>
    <p:extLst>
      <p:ext uri="{BB962C8B-B14F-4D97-AF65-F5344CB8AC3E}">
        <p14:creationId xmlns:p14="http://schemas.microsoft.com/office/powerpoint/2010/main" val="3359521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HTTP/2 Features - 1 </a:t>
            </a:r>
            <a:endParaRPr lang="en-US" dirty="0"/>
          </a:p>
        </p:txBody>
      </p:sp>
      <p:sp>
        <p:nvSpPr>
          <p:cNvPr id="3" name="Text Placeholder 2"/>
          <p:cNvSpPr>
            <a:spLocks noGrp="1"/>
          </p:cNvSpPr>
          <p:nvPr>
            <p:ph type="body" idx="1"/>
          </p:nvPr>
        </p:nvSpPr>
        <p:spPr>
          <a:xfrm>
            <a:off x="0" y="1328286"/>
            <a:ext cx="6578388" cy="5113603"/>
          </a:xfrm>
        </p:spPr>
        <p:txBody>
          <a:bodyPr>
            <a:normAutofit/>
          </a:bodyPr>
          <a:lstStyle/>
          <a:p>
            <a:pPr>
              <a:lnSpc>
                <a:spcPct val="120000"/>
              </a:lnSpc>
            </a:pPr>
            <a:r>
              <a:rPr lang="en-US" dirty="0"/>
              <a:t>Binary </a:t>
            </a:r>
            <a:r>
              <a:rPr lang="en-US" dirty="0" smtClean="0"/>
              <a:t>Protocol. HTTP/2 </a:t>
            </a:r>
            <a:r>
              <a:rPr lang="en-US" dirty="0"/>
              <a:t>is </a:t>
            </a:r>
            <a:r>
              <a:rPr lang="en-US" dirty="0" smtClean="0"/>
              <a:t>binary, </a:t>
            </a:r>
            <a:r>
              <a:rPr lang="en-US" dirty="0"/>
              <a:t>instead of </a:t>
            </a:r>
            <a:r>
              <a:rPr lang="en-US" dirty="0" smtClean="0"/>
              <a:t>textual</a:t>
            </a:r>
            <a:endParaRPr lang="en-US" dirty="0"/>
          </a:p>
          <a:p>
            <a:pPr lvl="1">
              <a:lnSpc>
                <a:spcPct val="120000"/>
              </a:lnSpc>
            </a:pPr>
            <a:r>
              <a:rPr lang="en-US" dirty="0" smtClean="0"/>
              <a:t>More </a:t>
            </a:r>
            <a:r>
              <a:rPr lang="en-US" dirty="0"/>
              <a:t>efficient to </a:t>
            </a:r>
            <a:r>
              <a:rPr lang="en-US" dirty="0" smtClean="0"/>
              <a:t>parse</a:t>
            </a:r>
            <a:endParaRPr lang="en-US" dirty="0"/>
          </a:p>
          <a:p>
            <a:pPr lvl="1">
              <a:lnSpc>
                <a:spcPct val="120000"/>
              </a:lnSpc>
            </a:pPr>
            <a:r>
              <a:rPr lang="en-US" dirty="0" smtClean="0"/>
              <a:t>More </a:t>
            </a:r>
            <a:r>
              <a:rPr lang="en-US" dirty="0"/>
              <a:t>compact on the </a:t>
            </a:r>
            <a:r>
              <a:rPr lang="en-US" dirty="0" smtClean="0"/>
              <a:t>wire</a:t>
            </a:r>
            <a:endParaRPr lang="en-US" dirty="0"/>
          </a:p>
          <a:p>
            <a:pPr lvl="1">
              <a:lnSpc>
                <a:spcPct val="120000"/>
              </a:lnSpc>
            </a:pPr>
            <a:r>
              <a:rPr lang="en-US" dirty="0" smtClean="0"/>
              <a:t>Much </a:t>
            </a:r>
            <a:r>
              <a:rPr lang="en-US" dirty="0"/>
              <a:t>less error prone as </a:t>
            </a:r>
            <a:r>
              <a:rPr lang="en-US" dirty="0" smtClean="0"/>
              <a:t>compared to </a:t>
            </a:r>
            <a:r>
              <a:rPr lang="en-US" dirty="0"/>
              <a:t>textual </a:t>
            </a:r>
            <a:r>
              <a:rPr lang="en-US" dirty="0" smtClean="0"/>
              <a:t>protocols </a:t>
            </a:r>
            <a:endParaRPr lang="en-US" dirty="0"/>
          </a:p>
          <a:p>
            <a:pPr>
              <a:lnSpc>
                <a:spcPct val="120000"/>
              </a:lnSpc>
            </a:pPr>
            <a:r>
              <a:rPr lang="en-US" dirty="0" smtClean="0"/>
              <a:t>Multiplexing</a:t>
            </a:r>
          </a:p>
          <a:p>
            <a:pPr lvl="1">
              <a:lnSpc>
                <a:spcPct val="120000"/>
              </a:lnSpc>
            </a:pPr>
            <a:r>
              <a:rPr lang="en-US" dirty="0"/>
              <a:t>Allows messages to be interleaved together on a connection at the same </a:t>
            </a:r>
            <a:r>
              <a:rPr lang="en-US" dirty="0" smtClean="0"/>
              <a:t>time thus </a:t>
            </a:r>
            <a:r>
              <a:rPr lang="en-US" dirty="0"/>
              <a:t>allowing multiple requests and response messages to be in flight at the same time</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6823450" y="1279832"/>
            <a:ext cx="5291648" cy="5162057"/>
          </a:xfrm>
          <a:prstGeom prst="rect">
            <a:avLst/>
          </a:prstGeom>
        </p:spPr>
      </p:pic>
    </p:spTree>
    <p:extLst>
      <p:ext uri="{BB962C8B-B14F-4D97-AF65-F5344CB8AC3E}">
        <p14:creationId xmlns:p14="http://schemas.microsoft.com/office/powerpoint/2010/main" val="120971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HTTP/2 Features - 2</a:t>
            </a:r>
            <a:endParaRPr lang="en-US" dirty="0"/>
          </a:p>
        </p:txBody>
      </p:sp>
      <p:sp>
        <p:nvSpPr>
          <p:cNvPr id="3" name="Text Placeholder 2"/>
          <p:cNvSpPr>
            <a:spLocks noGrp="1"/>
          </p:cNvSpPr>
          <p:nvPr>
            <p:ph type="body" idx="1"/>
          </p:nvPr>
        </p:nvSpPr>
        <p:spPr/>
        <p:txBody>
          <a:bodyPr>
            <a:normAutofit/>
          </a:bodyPr>
          <a:lstStyle/>
          <a:p>
            <a:r>
              <a:rPr lang="en-US" dirty="0" smtClean="0"/>
              <a:t>Header </a:t>
            </a:r>
            <a:r>
              <a:rPr lang="en-US" dirty="0"/>
              <a:t>Compression</a:t>
            </a:r>
          </a:p>
          <a:p>
            <a:r>
              <a:rPr lang="en-US" dirty="0" smtClean="0"/>
              <a:t>Avoid </a:t>
            </a:r>
            <a:r>
              <a:rPr lang="en-US" dirty="0"/>
              <a:t>Head of Line blocking</a:t>
            </a:r>
          </a:p>
          <a:p>
            <a:r>
              <a:rPr lang="en-US" dirty="0" smtClean="0"/>
              <a:t>Prioritization </a:t>
            </a:r>
            <a:r>
              <a:rPr lang="en-US" dirty="0"/>
              <a:t>of </a:t>
            </a:r>
            <a:r>
              <a:rPr lang="en-US" dirty="0" smtClean="0"/>
              <a:t>Frames</a:t>
            </a:r>
          </a:p>
          <a:p>
            <a:pPr lvl="1">
              <a:lnSpc>
                <a:spcPct val="120000"/>
              </a:lnSpc>
            </a:pPr>
            <a:r>
              <a:rPr lang="en-US" dirty="0"/>
              <a:t>HTTP/2 splits the communication in frames.</a:t>
            </a:r>
          </a:p>
          <a:p>
            <a:pPr lvl="1">
              <a:lnSpc>
                <a:spcPct val="120000"/>
              </a:lnSpc>
            </a:pPr>
            <a:r>
              <a:rPr lang="en-US" dirty="0"/>
              <a:t>All frames are sent over a single TCP connection</a:t>
            </a:r>
          </a:p>
          <a:p>
            <a:pPr lvl="1">
              <a:lnSpc>
                <a:spcPct val="120000"/>
              </a:lnSpc>
            </a:pPr>
            <a:r>
              <a:rPr lang="en-US" dirty="0"/>
              <a:t>Frames are interleaved.</a:t>
            </a:r>
          </a:p>
          <a:p>
            <a:pPr lvl="1">
              <a:lnSpc>
                <a:spcPct val="120000"/>
              </a:lnSpc>
            </a:pPr>
            <a:r>
              <a:rPr lang="en-US" dirty="0"/>
              <a:t>Frames are Prioritized.</a:t>
            </a:r>
          </a:p>
          <a:p>
            <a:pPr lvl="1">
              <a:lnSpc>
                <a:spcPct val="120000"/>
              </a:lnSpc>
            </a:pPr>
            <a:r>
              <a:rPr lang="en-US" dirty="0"/>
              <a:t>Frames are flow controlled</a:t>
            </a:r>
          </a:p>
          <a:p>
            <a:endParaRPr lang="en-US" dirty="0" smtClean="0"/>
          </a:p>
          <a:p>
            <a:endParaRPr lang="en-US" dirty="0"/>
          </a:p>
          <a:p>
            <a:endParaRPr lang="en-US" dirty="0" smtClean="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4577004" y="3979680"/>
            <a:ext cx="7524866" cy="2252954"/>
          </a:xfrm>
          <a:prstGeom prst="rect">
            <a:avLst/>
          </a:prstGeom>
        </p:spPr>
      </p:pic>
    </p:spTree>
    <p:extLst>
      <p:ext uri="{BB962C8B-B14F-4D97-AF65-F5344CB8AC3E}">
        <p14:creationId xmlns:p14="http://schemas.microsoft.com/office/powerpoint/2010/main" val="1359544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HTTP/2 Features - 3</a:t>
            </a:r>
            <a:endParaRPr lang="en-US" dirty="0"/>
          </a:p>
        </p:txBody>
      </p:sp>
      <p:sp>
        <p:nvSpPr>
          <p:cNvPr id="3" name="Text Placeholder 2"/>
          <p:cNvSpPr>
            <a:spLocks noGrp="1"/>
          </p:cNvSpPr>
          <p:nvPr>
            <p:ph type="body" idx="1"/>
          </p:nvPr>
        </p:nvSpPr>
        <p:spPr/>
        <p:txBody>
          <a:bodyPr>
            <a:normAutofit/>
          </a:bodyPr>
          <a:lstStyle/>
          <a:p>
            <a:r>
              <a:rPr lang="en-US" dirty="0" smtClean="0"/>
              <a:t>Server Push</a:t>
            </a:r>
          </a:p>
          <a:p>
            <a:pPr lvl="1" algn="just">
              <a:lnSpc>
                <a:spcPct val="120000"/>
              </a:lnSpc>
            </a:pPr>
            <a:r>
              <a:rPr lang="en-US" dirty="0"/>
              <a:t>Allows server to push responses proactively into client caches for future use.</a:t>
            </a:r>
          </a:p>
          <a:p>
            <a:pPr lvl="1" algn="just">
              <a:lnSpc>
                <a:spcPct val="120000"/>
              </a:lnSpc>
            </a:pPr>
            <a:r>
              <a:rPr lang="en-US" dirty="0"/>
              <a:t>Helps avoid round trip between fetching HTML and linked stylesheets and scripts </a:t>
            </a:r>
            <a:r>
              <a:rPr lang="en-US" dirty="0" smtClean="0"/>
              <a:t>as server </a:t>
            </a:r>
            <a:r>
              <a:rPr lang="en-US" dirty="0"/>
              <a:t>can start sending these things right away without waiting for client to </a:t>
            </a:r>
            <a:r>
              <a:rPr lang="en-US" dirty="0" smtClean="0"/>
              <a:t>request them</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1902371" y="3272069"/>
            <a:ext cx="8628995" cy="3183400"/>
          </a:xfrm>
          <a:prstGeom prst="rect">
            <a:avLst/>
          </a:prstGeom>
        </p:spPr>
      </p:pic>
    </p:spTree>
    <p:extLst>
      <p:ext uri="{BB962C8B-B14F-4D97-AF65-F5344CB8AC3E}">
        <p14:creationId xmlns:p14="http://schemas.microsoft.com/office/powerpoint/2010/main" val="3068125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gRPC</a:t>
            </a:r>
            <a:r>
              <a:rPr lang="en-US" dirty="0"/>
              <a:t> services on ASP.NET </a:t>
            </a:r>
            <a:r>
              <a:rPr lang="en-US" dirty="0" smtClean="0"/>
              <a:t>Core - 1</a:t>
            </a:r>
            <a:endParaRPr lang="en-US" dirty="0"/>
          </a:p>
        </p:txBody>
      </p:sp>
      <p:sp>
        <p:nvSpPr>
          <p:cNvPr id="3" name="Text Placeholder 2"/>
          <p:cNvSpPr>
            <a:spLocks noGrp="1"/>
          </p:cNvSpPr>
          <p:nvPr>
            <p:ph type="body" idx="1"/>
          </p:nvPr>
        </p:nvSpPr>
        <p:spPr>
          <a:xfrm>
            <a:off x="0" y="1328286"/>
            <a:ext cx="6190593" cy="5113603"/>
          </a:xfrm>
        </p:spPr>
        <p:txBody>
          <a:bodyPr/>
          <a:lstStyle/>
          <a:p>
            <a:r>
              <a:rPr lang="en-US" dirty="0"/>
              <a:t>Add </a:t>
            </a:r>
            <a:r>
              <a:rPr lang="en-US" dirty="0" err="1"/>
              <a:t>gRPC</a:t>
            </a:r>
            <a:r>
              <a:rPr lang="en-US" dirty="0"/>
              <a:t> services to an ASP.NET Core app</a:t>
            </a:r>
          </a:p>
          <a:p>
            <a:pPr lvl="1">
              <a:lnSpc>
                <a:spcPct val="120000"/>
              </a:lnSpc>
            </a:pPr>
            <a:r>
              <a:rPr lang="en-US" dirty="0" err="1"/>
              <a:t>gRPC</a:t>
            </a:r>
            <a:r>
              <a:rPr lang="en-US" dirty="0"/>
              <a:t> requires the </a:t>
            </a:r>
            <a:r>
              <a:rPr lang="en-US" dirty="0" err="1"/>
              <a:t>Grpc.AspNetCore</a:t>
            </a:r>
            <a:r>
              <a:rPr lang="en-US" dirty="0"/>
              <a:t> package. </a:t>
            </a:r>
            <a:endParaRPr lang="en-US" dirty="0" smtClean="0"/>
          </a:p>
          <a:p>
            <a:pPr lvl="1">
              <a:lnSpc>
                <a:spcPct val="120000"/>
              </a:lnSpc>
            </a:pPr>
            <a:r>
              <a:rPr lang="en-US" dirty="0" smtClean="0"/>
              <a:t>Configure </a:t>
            </a:r>
            <a:r>
              <a:rPr lang="en-US" dirty="0" err="1"/>
              <a:t>gRPC</a:t>
            </a:r>
            <a:r>
              <a:rPr lang="en-US" dirty="0"/>
              <a:t> in a .NET </a:t>
            </a:r>
            <a:r>
              <a:rPr lang="en-US" dirty="0" smtClean="0"/>
              <a:t>app.</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5" name="Picture 4"/>
          <p:cNvPicPr>
            <a:picLocks noChangeAspect="1"/>
          </p:cNvPicPr>
          <p:nvPr/>
        </p:nvPicPr>
        <p:blipFill>
          <a:blip r:embed="rId3"/>
          <a:stretch>
            <a:fillRect/>
          </a:stretch>
        </p:blipFill>
        <p:spPr>
          <a:xfrm>
            <a:off x="6275018" y="1450021"/>
            <a:ext cx="5664377" cy="4870133"/>
          </a:xfrm>
          <a:prstGeom prst="rect">
            <a:avLst/>
          </a:prstGeom>
        </p:spPr>
      </p:pic>
      <p:sp>
        <p:nvSpPr>
          <p:cNvPr id="6" name="Rectangle 5"/>
          <p:cNvSpPr/>
          <p:nvPr/>
        </p:nvSpPr>
        <p:spPr>
          <a:xfrm>
            <a:off x="6831724" y="2532993"/>
            <a:ext cx="1502979" cy="231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36524" y="5570483"/>
            <a:ext cx="3174124" cy="1471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01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gRPC</a:t>
            </a:r>
            <a:r>
              <a:rPr lang="en-US" dirty="0" smtClean="0"/>
              <a:t> - 1</a:t>
            </a:r>
            <a:endParaRPr lang="en-US" dirty="0"/>
          </a:p>
        </p:txBody>
      </p:sp>
      <p:sp>
        <p:nvSpPr>
          <p:cNvPr id="3" name="Text Placeholder 2"/>
          <p:cNvSpPr>
            <a:spLocks noGrp="1"/>
          </p:cNvSpPr>
          <p:nvPr>
            <p:ph type="body" idx="1"/>
          </p:nvPr>
        </p:nvSpPr>
        <p:spPr/>
        <p:txBody>
          <a:bodyPr/>
          <a:lstStyle/>
          <a:p>
            <a:r>
              <a:rPr lang="en-US" b="1" dirty="0"/>
              <a:t>gRPC </a:t>
            </a:r>
            <a:r>
              <a:rPr lang="en-US" dirty="0"/>
              <a:t>stands for </a:t>
            </a:r>
            <a:r>
              <a:rPr lang="en-US" b="1" dirty="0"/>
              <a:t>g</a:t>
            </a:r>
            <a:r>
              <a:rPr lang="en-US" dirty="0"/>
              <a:t>RPC </a:t>
            </a:r>
            <a:r>
              <a:rPr lang="en-US" b="1" dirty="0"/>
              <a:t>R</a:t>
            </a:r>
            <a:r>
              <a:rPr lang="en-US" dirty="0"/>
              <a:t>emote </a:t>
            </a:r>
            <a:r>
              <a:rPr lang="en-US" b="1" dirty="0"/>
              <a:t>P</a:t>
            </a:r>
            <a:r>
              <a:rPr lang="en-US" dirty="0"/>
              <a:t>rocedure </a:t>
            </a:r>
            <a:r>
              <a:rPr lang="en-US" b="1" dirty="0"/>
              <a:t>C</a:t>
            </a:r>
            <a:r>
              <a:rPr lang="en-US" dirty="0"/>
              <a:t>alls </a:t>
            </a:r>
            <a:endParaRPr lang="en-US" dirty="0" smtClean="0"/>
          </a:p>
          <a:p>
            <a:r>
              <a:rPr lang="en-US" dirty="0" err="1" smtClean="0"/>
              <a:t>gRPC</a:t>
            </a:r>
            <a:r>
              <a:rPr lang="en-US" dirty="0" smtClean="0"/>
              <a:t> </a:t>
            </a:r>
            <a:r>
              <a:rPr lang="en-US" dirty="0"/>
              <a:t>is a new and modern framework for building scalable, modern and fast API. </a:t>
            </a:r>
          </a:p>
          <a:p>
            <a:r>
              <a:rPr lang="en-US" dirty="0"/>
              <a:t>It is leveraged by many top tech companies such as Google, Square &amp; Netflix and enables programmers to write micro-services in any language they want while keeping the ability to easily create communications between these services. </a:t>
            </a:r>
          </a:p>
          <a:p>
            <a:r>
              <a:rPr lang="en-US" dirty="0"/>
              <a:t>It relies on Protocol Buffers for the transport mechanism and Service Definition language. </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3037015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services on ASP.NET </a:t>
            </a:r>
            <a:r>
              <a:rPr lang="en-US" dirty="0" smtClean="0"/>
              <a:t>Core - 2</a:t>
            </a:r>
            <a:endParaRPr lang="en-US" dirty="0"/>
          </a:p>
        </p:txBody>
      </p:sp>
      <p:sp>
        <p:nvSpPr>
          <p:cNvPr id="3" name="Text Placeholder 2"/>
          <p:cNvSpPr>
            <a:spLocks noGrp="1"/>
          </p:cNvSpPr>
          <p:nvPr>
            <p:ph type="body" idx="1"/>
          </p:nvPr>
        </p:nvSpPr>
        <p:spPr/>
        <p:txBody>
          <a:bodyPr/>
          <a:lstStyle/>
          <a:p>
            <a:r>
              <a:rPr lang="en-US" dirty="0" err="1"/>
              <a:t>gRPC</a:t>
            </a:r>
            <a:r>
              <a:rPr lang="en-US" dirty="0"/>
              <a:t> services can be hosted by all built-in ASP.NET Core servers.</a:t>
            </a:r>
          </a:p>
          <a:p>
            <a:pPr lvl="1">
              <a:lnSpc>
                <a:spcPct val="150000"/>
              </a:lnSpc>
            </a:pPr>
            <a:r>
              <a:rPr lang="en-US" dirty="0" smtClean="0"/>
              <a:t>Kestrel</a:t>
            </a:r>
          </a:p>
          <a:p>
            <a:pPr lvl="1">
              <a:lnSpc>
                <a:spcPct val="150000"/>
              </a:lnSpc>
            </a:pPr>
            <a:r>
              <a:rPr lang="en-US" dirty="0" err="1" smtClean="0"/>
              <a:t>TestServer</a:t>
            </a:r>
            <a:endParaRPr lang="en-US" dirty="0" smtClean="0"/>
          </a:p>
          <a:p>
            <a:pPr lvl="1">
              <a:lnSpc>
                <a:spcPct val="150000"/>
              </a:lnSpc>
            </a:pPr>
            <a:r>
              <a:rPr lang="en-US" dirty="0" smtClean="0"/>
              <a:t>IIS (</a:t>
            </a:r>
            <a:r>
              <a:rPr lang="en-US" dirty="0"/>
              <a:t>IIS requires .NET 5 and Windows 10 Build 20300.1000 or </a:t>
            </a:r>
            <a:r>
              <a:rPr lang="en-US" dirty="0" smtClean="0"/>
              <a:t>later)</a:t>
            </a:r>
          </a:p>
          <a:p>
            <a:pPr lvl="1">
              <a:lnSpc>
                <a:spcPct val="150000"/>
              </a:lnSpc>
            </a:pPr>
            <a:r>
              <a:rPr lang="en-US" dirty="0" smtClean="0"/>
              <a:t>HTTP.sys (</a:t>
            </a:r>
            <a:r>
              <a:rPr lang="en-US" dirty="0"/>
              <a:t>HTTP.sys requires .NET 5 and Windows 10 Build 19529 or later</a:t>
            </a:r>
            <a:r>
              <a:rPr lang="en-US" dirty="0" smtClean="0"/>
              <a: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spTree>
    <p:extLst>
      <p:ext uri="{BB962C8B-B14F-4D97-AF65-F5344CB8AC3E}">
        <p14:creationId xmlns:p14="http://schemas.microsoft.com/office/powerpoint/2010/main" val="217565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with ASP.NET Core </a:t>
            </a:r>
            <a:r>
              <a:rPr lang="en-US" dirty="0" smtClean="0"/>
              <a:t>APIs</a:t>
            </a:r>
            <a:endParaRPr lang="en-US" dirty="0"/>
          </a:p>
        </p:txBody>
      </p:sp>
      <p:sp>
        <p:nvSpPr>
          <p:cNvPr id="3" name="Text Placeholder 2"/>
          <p:cNvSpPr>
            <a:spLocks noGrp="1"/>
          </p:cNvSpPr>
          <p:nvPr>
            <p:ph type="body" idx="1"/>
          </p:nvPr>
        </p:nvSpPr>
        <p:spPr/>
        <p:txBody>
          <a:bodyPr/>
          <a:lstStyle/>
          <a:p>
            <a:r>
              <a:rPr lang="en-US" dirty="0" err="1"/>
              <a:t>gRPC</a:t>
            </a:r>
            <a:r>
              <a:rPr lang="en-US" dirty="0"/>
              <a:t> services have full access to the ASP.NET Core features such as Dependency Injection (DI) and Logging. </a:t>
            </a:r>
            <a:endParaRPr lang="en-US" dirty="0" smtClean="0"/>
          </a:p>
          <a:p>
            <a:r>
              <a:rPr lang="en-US" dirty="0" smtClean="0"/>
              <a:t>The </a:t>
            </a:r>
            <a:r>
              <a:rPr lang="en-US" dirty="0"/>
              <a:t>service implementation can resolve a logger service from the DI container </a:t>
            </a:r>
            <a:r>
              <a:rPr lang="en-US" dirty="0" smtClean="0"/>
              <a:t>via </a:t>
            </a:r>
            <a:r>
              <a:rPr lang="en-US" dirty="0"/>
              <a:t>the </a:t>
            </a:r>
            <a:r>
              <a:rPr lang="en-US" dirty="0" smtClean="0"/>
              <a:t>constructor.</a:t>
            </a:r>
          </a:p>
          <a:p>
            <a:endParaRPr lang="en-US" dirty="0"/>
          </a:p>
          <a:p>
            <a:endParaRPr lang="en-US" dirty="0" smtClean="0"/>
          </a:p>
          <a:p>
            <a:endParaRPr lang="en-US" dirty="0"/>
          </a:p>
          <a:p>
            <a:endParaRPr lang="en-US" dirty="0" smtClean="0"/>
          </a:p>
          <a:p>
            <a:endParaRPr lang="en-US" dirty="0"/>
          </a:p>
          <a:p>
            <a:r>
              <a:rPr lang="en-US" dirty="0"/>
              <a:t>By default, the </a:t>
            </a:r>
            <a:r>
              <a:rPr lang="en-US" dirty="0" err="1"/>
              <a:t>gRPC</a:t>
            </a:r>
            <a:r>
              <a:rPr lang="en-US" dirty="0"/>
              <a:t> service implementation can resolve other DI services with any lifetime (Singleton, Scoped, or Transient).</a:t>
            </a:r>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445047" y="3250159"/>
            <a:ext cx="7679450" cy="1843475"/>
          </a:xfrm>
          <a:prstGeom prst="rect">
            <a:avLst/>
          </a:prstGeom>
        </p:spPr>
      </p:pic>
      <p:sp>
        <p:nvSpPr>
          <p:cNvPr id="6" name="Rectangle 5"/>
          <p:cNvSpPr/>
          <p:nvPr/>
        </p:nvSpPr>
        <p:spPr>
          <a:xfrm>
            <a:off x="3668110" y="3888828"/>
            <a:ext cx="3510456" cy="283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058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GrpcGreeter</a:t>
            </a:r>
            <a:r>
              <a:rPr lang="en-US" dirty="0"/>
              <a:t> project files</a:t>
            </a:r>
          </a:p>
        </p:txBody>
      </p:sp>
      <p:sp>
        <p:nvSpPr>
          <p:cNvPr id="3" name="Text Placeholder 2"/>
          <p:cNvSpPr>
            <a:spLocks noGrp="1"/>
          </p:cNvSpPr>
          <p:nvPr>
            <p:ph type="body" idx="1"/>
          </p:nvPr>
        </p:nvSpPr>
        <p:spPr/>
        <p:txBody>
          <a:bodyPr/>
          <a:lstStyle/>
          <a:p>
            <a:r>
              <a:rPr lang="en-US" b="1" i="1" dirty="0" err="1" smtClean="0"/>
              <a:t>greet.proto</a:t>
            </a:r>
            <a:r>
              <a:rPr lang="en-US" dirty="0"/>
              <a:t>: The </a:t>
            </a:r>
            <a:r>
              <a:rPr lang="en-US" dirty="0" err="1"/>
              <a:t>Protos</a:t>
            </a:r>
            <a:r>
              <a:rPr lang="en-US" dirty="0"/>
              <a:t>/</a:t>
            </a:r>
            <a:r>
              <a:rPr lang="en-US" dirty="0" err="1"/>
              <a:t>greet.proto</a:t>
            </a:r>
            <a:r>
              <a:rPr lang="en-US" dirty="0"/>
              <a:t> file defines the Greeter </a:t>
            </a:r>
            <a:r>
              <a:rPr lang="en-US" dirty="0" err="1"/>
              <a:t>gRPC</a:t>
            </a:r>
            <a:r>
              <a:rPr lang="en-US" dirty="0"/>
              <a:t> and is used to generate the </a:t>
            </a:r>
            <a:r>
              <a:rPr lang="en-US" dirty="0" err="1"/>
              <a:t>gRPC</a:t>
            </a:r>
            <a:r>
              <a:rPr lang="en-US" dirty="0"/>
              <a:t> server assets.</a:t>
            </a:r>
          </a:p>
          <a:p>
            <a:pPr>
              <a:lnSpc>
                <a:spcPct val="120000"/>
              </a:lnSpc>
            </a:pPr>
            <a:r>
              <a:rPr lang="en-US" b="1" i="1" dirty="0" smtClean="0"/>
              <a:t>Services</a:t>
            </a:r>
            <a:r>
              <a:rPr lang="en-US" dirty="0" smtClean="0"/>
              <a:t> </a:t>
            </a:r>
            <a:r>
              <a:rPr lang="en-US" dirty="0"/>
              <a:t>folder: Contains the implementation of the Greeter service.</a:t>
            </a:r>
          </a:p>
          <a:p>
            <a:pPr>
              <a:lnSpc>
                <a:spcPct val="120000"/>
              </a:lnSpc>
            </a:pPr>
            <a:r>
              <a:rPr lang="en-US" b="1" i="1" dirty="0" err="1" smtClean="0"/>
              <a:t>appSettings.json</a:t>
            </a:r>
            <a:r>
              <a:rPr lang="en-US" dirty="0"/>
              <a:t>: Contains configuration data, such as protocol used by Kestrel. </a:t>
            </a:r>
          </a:p>
          <a:p>
            <a:pPr>
              <a:lnSpc>
                <a:spcPct val="120000"/>
              </a:lnSpc>
            </a:pPr>
            <a:r>
              <a:rPr lang="en-US" b="1" i="1" dirty="0" err="1" smtClean="0"/>
              <a:t>Program.cs</a:t>
            </a:r>
            <a:r>
              <a:rPr lang="en-US" dirty="0"/>
              <a:t>: Contains the entry point for the </a:t>
            </a:r>
            <a:r>
              <a:rPr lang="en-US" dirty="0" err="1"/>
              <a:t>gRPC</a:t>
            </a:r>
            <a:r>
              <a:rPr lang="en-US" dirty="0"/>
              <a:t> service. </a:t>
            </a:r>
          </a:p>
          <a:p>
            <a:pPr>
              <a:lnSpc>
                <a:spcPct val="120000"/>
              </a:lnSpc>
            </a:pPr>
            <a:r>
              <a:rPr lang="en-US" b="1" i="1" dirty="0" err="1" smtClean="0"/>
              <a:t>Startup.cs</a:t>
            </a:r>
            <a:r>
              <a:rPr lang="en-US" dirty="0"/>
              <a:t>: Contains code that configures app behavior. </a:t>
            </a:r>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3251207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sp>
        <p:nvSpPr>
          <p:cNvPr id="5" name="Google Shape;91;p1"/>
          <p:cNvSpPr txBox="1">
            <a:spLocks/>
          </p:cNvSpPr>
          <p:nvPr/>
        </p:nvSpPr>
        <p:spPr>
          <a:xfrm>
            <a:off x="1506245" y="2782996"/>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err="1" smtClean="0">
                <a:solidFill>
                  <a:schemeClr val="accent2"/>
                </a:solidFill>
                <a:latin typeface="Arial" panose="020B0604020202020204" pitchFamily="34" charset="0"/>
                <a:ea typeface="+mj-ea"/>
                <a:cs typeface="Arial" panose="020B0604020202020204" pitchFamily="34" charset="0"/>
              </a:rPr>
              <a:t>gRPC</a:t>
            </a:r>
            <a:r>
              <a:rPr lang="en-US" sz="4400" kern="1200" dirty="0" smtClean="0">
                <a:solidFill>
                  <a:schemeClr val="accent2"/>
                </a:solidFill>
                <a:latin typeface="Arial" panose="020B0604020202020204" pitchFamily="34" charset="0"/>
                <a:ea typeface="+mj-ea"/>
                <a:cs typeface="Arial" panose="020B0604020202020204" pitchFamily="34" charset="0"/>
              </a:rPr>
              <a:t> Service Demo</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510706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err="1"/>
              <a:t>gRPC</a:t>
            </a:r>
            <a:r>
              <a:rPr lang="en-US" dirty="0"/>
              <a:t> </a:t>
            </a:r>
            <a:r>
              <a:rPr lang="en-US" dirty="0" smtClean="0"/>
              <a:t>Service Project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7" name="Picture 6"/>
          <p:cNvPicPr/>
          <p:nvPr/>
        </p:nvPicPr>
        <p:blipFill rotWithShape="1">
          <a:blip r:embed="rId3"/>
          <a:srcRect l="11720" t="4293" r="10617" b="9651"/>
          <a:stretch/>
        </p:blipFill>
        <p:spPr>
          <a:xfrm>
            <a:off x="328060" y="1328286"/>
            <a:ext cx="6904991" cy="4103113"/>
          </a:xfrm>
          <a:prstGeom prst="rect">
            <a:avLst/>
          </a:prstGeom>
        </p:spPr>
      </p:pic>
      <p:sp>
        <p:nvSpPr>
          <p:cNvPr id="8" name="Rectangle 7"/>
          <p:cNvSpPr/>
          <p:nvPr/>
        </p:nvSpPr>
        <p:spPr>
          <a:xfrm>
            <a:off x="3184635" y="2575800"/>
            <a:ext cx="3531476" cy="536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7660727" y="1503417"/>
            <a:ext cx="3429000" cy="3752850"/>
          </a:xfrm>
          <a:prstGeom prst="rect">
            <a:avLst/>
          </a:prstGeom>
        </p:spPr>
      </p:pic>
    </p:spTree>
    <p:extLst>
      <p:ext uri="{BB962C8B-B14F-4D97-AF65-F5344CB8AC3E}">
        <p14:creationId xmlns:p14="http://schemas.microsoft.com/office/powerpoint/2010/main" val="2740374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a:t>EmployeeCRUD.proto</a:t>
            </a:r>
            <a:endParaRPr lang="en-US" dirty="0"/>
          </a:p>
        </p:txBody>
      </p:sp>
      <p:sp>
        <p:nvSpPr>
          <p:cNvPr id="3" name="Text Placeholder 2"/>
          <p:cNvSpPr>
            <a:spLocks noGrp="1"/>
          </p:cNvSpPr>
          <p:nvPr>
            <p:ph type="body" idx="1"/>
          </p:nvPr>
        </p:nvSpPr>
        <p:spPr/>
        <p:txBody>
          <a:bodyPr/>
          <a:lstStyle/>
          <a:p>
            <a:r>
              <a:rPr lang="en-US" dirty="0"/>
              <a:t>This file contains instructions of Protocol Buffer language. The primary purpose of this file is to define the structure of a service you wish to create. Structure of a service includes its methods, method signatures, and types needed  by the service.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6" name="Picture 5"/>
          <p:cNvPicPr>
            <a:picLocks noChangeAspect="1"/>
          </p:cNvPicPr>
          <p:nvPr/>
        </p:nvPicPr>
        <p:blipFill>
          <a:blip r:embed="rId2"/>
          <a:stretch>
            <a:fillRect/>
          </a:stretch>
        </p:blipFill>
        <p:spPr>
          <a:xfrm>
            <a:off x="1944413" y="2835623"/>
            <a:ext cx="5263876" cy="3625671"/>
          </a:xfrm>
          <a:prstGeom prst="rect">
            <a:avLst/>
          </a:prstGeom>
        </p:spPr>
      </p:pic>
      <p:pic>
        <p:nvPicPr>
          <p:cNvPr id="7" name="Picture 6"/>
          <p:cNvPicPr>
            <a:picLocks noChangeAspect="1"/>
          </p:cNvPicPr>
          <p:nvPr/>
        </p:nvPicPr>
        <p:blipFill>
          <a:blip r:embed="rId3"/>
          <a:stretch>
            <a:fillRect/>
          </a:stretch>
        </p:blipFill>
        <p:spPr>
          <a:xfrm>
            <a:off x="7703905" y="2744812"/>
            <a:ext cx="2890524" cy="3649722"/>
          </a:xfrm>
          <a:prstGeom prst="rect">
            <a:avLst/>
          </a:prstGeom>
        </p:spPr>
      </p:pic>
    </p:spTree>
    <p:extLst>
      <p:ext uri="{BB962C8B-B14F-4D97-AF65-F5344CB8AC3E}">
        <p14:creationId xmlns:p14="http://schemas.microsoft.com/office/powerpoint/2010/main" val="1602830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S</a:t>
            </a:r>
            <a:r>
              <a:rPr lang="en-US" dirty="0" smtClean="0"/>
              <a:t>ervice Configuration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6" name="Picture 5"/>
          <p:cNvPicPr>
            <a:picLocks noChangeAspect="1"/>
          </p:cNvPicPr>
          <p:nvPr/>
        </p:nvPicPr>
        <p:blipFill>
          <a:blip r:embed="rId2"/>
          <a:stretch>
            <a:fillRect/>
          </a:stretch>
        </p:blipFill>
        <p:spPr>
          <a:xfrm>
            <a:off x="328060" y="1427108"/>
            <a:ext cx="7754395" cy="1547478"/>
          </a:xfrm>
          <a:prstGeom prst="rect">
            <a:avLst/>
          </a:prstGeom>
        </p:spPr>
      </p:pic>
      <p:pic>
        <p:nvPicPr>
          <p:cNvPr id="8" name="Picture 7"/>
          <p:cNvPicPr>
            <a:picLocks noChangeAspect="1"/>
          </p:cNvPicPr>
          <p:nvPr/>
        </p:nvPicPr>
        <p:blipFill>
          <a:blip r:embed="rId3"/>
          <a:stretch>
            <a:fillRect/>
          </a:stretch>
        </p:blipFill>
        <p:spPr>
          <a:xfrm>
            <a:off x="328060" y="2974586"/>
            <a:ext cx="6839995" cy="3495810"/>
          </a:xfrm>
          <a:prstGeom prst="rect">
            <a:avLst/>
          </a:prstGeom>
        </p:spPr>
      </p:pic>
      <p:sp>
        <p:nvSpPr>
          <p:cNvPr id="9" name="Rectangle 8"/>
          <p:cNvSpPr/>
          <p:nvPr/>
        </p:nvSpPr>
        <p:spPr>
          <a:xfrm>
            <a:off x="725214" y="1818290"/>
            <a:ext cx="1923393" cy="241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7255" y="4277710"/>
            <a:ext cx="6600497" cy="1965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22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Connection String and Service Collection</a:t>
            </a:r>
            <a:endParaRPr lang="en-US" dirty="0"/>
          </a:p>
        </p:txBody>
      </p:sp>
      <p:sp>
        <p:nvSpPr>
          <p:cNvPr id="3" name="Text Placeholder 2"/>
          <p:cNvSpPr>
            <a:spLocks noGrp="1"/>
          </p:cNvSpPr>
          <p:nvPr>
            <p:ph type="body" idx="1"/>
          </p:nvPr>
        </p:nvSpPr>
        <p:spPr/>
        <p:txBody>
          <a:bodyPr/>
          <a:lstStyle/>
          <a:p>
            <a:r>
              <a:rPr lang="en-US" dirty="0" err="1" smtClean="0"/>
              <a:t>appsettings.json</a:t>
            </a:r>
            <a:endParaRPr lang="en-US" dirty="0" smtClean="0"/>
          </a:p>
          <a:p>
            <a:endParaRPr lang="en-US" dirty="0"/>
          </a:p>
          <a:p>
            <a:endParaRPr lang="en-US" dirty="0" smtClean="0"/>
          </a:p>
          <a:p>
            <a:endParaRPr lang="en-US" dirty="0" smtClean="0"/>
          </a:p>
          <a:p>
            <a:r>
              <a:rPr lang="en-US" dirty="0" err="1" smtClean="0"/>
              <a:t>Startup.cs</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pic>
        <p:nvPicPr>
          <p:cNvPr id="6" name="Picture 5"/>
          <p:cNvPicPr>
            <a:picLocks noChangeAspect="1"/>
          </p:cNvPicPr>
          <p:nvPr/>
        </p:nvPicPr>
        <p:blipFill>
          <a:blip r:embed="rId2"/>
          <a:stretch>
            <a:fillRect/>
          </a:stretch>
        </p:blipFill>
        <p:spPr>
          <a:xfrm>
            <a:off x="412203" y="1978424"/>
            <a:ext cx="8172450" cy="847725"/>
          </a:xfrm>
          <a:prstGeom prst="rect">
            <a:avLst/>
          </a:prstGeom>
        </p:spPr>
      </p:pic>
      <p:pic>
        <p:nvPicPr>
          <p:cNvPr id="7" name="Picture 6"/>
          <p:cNvPicPr>
            <a:picLocks noChangeAspect="1"/>
          </p:cNvPicPr>
          <p:nvPr/>
        </p:nvPicPr>
        <p:blipFill>
          <a:blip r:embed="rId3"/>
          <a:stretch>
            <a:fillRect/>
          </a:stretch>
        </p:blipFill>
        <p:spPr>
          <a:xfrm>
            <a:off x="412203" y="3634281"/>
            <a:ext cx="8686800" cy="1733550"/>
          </a:xfrm>
          <a:prstGeom prst="rect">
            <a:avLst/>
          </a:prstGeom>
        </p:spPr>
      </p:pic>
      <p:sp>
        <p:nvSpPr>
          <p:cNvPr id="8" name="Rectangle 7"/>
          <p:cNvSpPr/>
          <p:nvPr/>
        </p:nvSpPr>
        <p:spPr>
          <a:xfrm>
            <a:off x="893379" y="4351285"/>
            <a:ext cx="8302816" cy="641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4193" y="2228193"/>
            <a:ext cx="914400" cy="241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976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EmployeeCRUDService</a:t>
            </a:r>
            <a:r>
              <a:rPr lang="en-US" dirty="0" smtClean="0"/>
              <a:t> - 1</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380494" y="1328286"/>
            <a:ext cx="10187301" cy="5021909"/>
          </a:xfrm>
          <a:prstGeom prst="rect">
            <a:avLst/>
          </a:prstGeom>
        </p:spPr>
      </p:pic>
    </p:spTree>
    <p:extLst>
      <p:ext uri="{BB962C8B-B14F-4D97-AF65-F5344CB8AC3E}">
        <p14:creationId xmlns:p14="http://schemas.microsoft.com/office/powerpoint/2010/main" val="2844166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EmployeeCRUDService</a:t>
            </a:r>
            <a:r>
              <a:rPr lang="en-US" dirty="0"/>
              <a:t> - </a:t>
            </a:r>
            <a:r>
              <a:rPr lang="en-US" dirty="0" smtClean="0"/>
              <a:t>2</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328060" y="1456212"/>
            <a:ext cx="9791700" cy="4857750"/>
          </a:xfrm>
          <a:prstGeom prst="rect">
            <a:avLst/>
          </a:prstGeom>
        </p:spPr>
      </p:pic>
    </p:spTree>
    <p:extLst>
      <p:ext uri="{BB962C8B-B14F-4D97-AF65-F5344CB8AC3E}">
        <p14:creationId xmlns:p14="http://schemas.microsoft.com/office/powerpoint/2010/main" val="330415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gRPC</a:t>
            </a:r>
            <a:r>
              <a:rPr lang="en-US" dirty="0" smtClean="0"/>
              <a:t> - 2</a:t>
            </a:r>
            <a:endParaRPr lang="en-US" dirty="0"/>
          </a:p>
        </p:txBody>
      </p:sp>
      <p:sp>
        <p:nvSpPr>
          <p:cNvPr id="3" name="Text Placeholder 2"/>
          <p:cNvSpPr>
            <a:spLocks noGrp="1"/>
          </p:cNvSpPr>
          <p:nvPr>
            <p:ph type="body" idx="1"/>
          </p:nvPr>
        </p:nvSpPr>
        <p:spPr/>
        <p:txBody>
          <a:bodyPr/>
          <a:lstStyle/>
          <a:p>
            <a:r>
              <a:rPr lang="en-US" dirty="0"/>
              <a:t>The main benefits of </a:t>
            </a:r>
            <a:r>
              <a:rPr lang="en-US" dirty="0" err="1"/>
              <a:t>gRPC</a:t>
            </a:r>
            <a:r>
              <a:rPr lang="en-US" dirty="0"/>
              <a:t> are:</a:t>
            </a:r>
          </a:p>
          <a:p>
            <a:pPr lvl="1">
              <a:lnSpc>
                <a:spcPct val="150000"/>
              </a:lnSpc>
            </a:pPr>
            <a:r>
              <a:rPr lang="en-US" dirty="0"/>
              <a:t>Modern, high-performance, lightweight RPC framework.</a:t>
            </a:r>
          </a:p>
          <a:p>
            <a:pPr lvl="1">
              <a:lnSpc>
                <a:spcPct val="150000"/>
              </a:lnSpc>
            </a:pPr>
            <a:r>
              <a:rPr lang="en-US" dirty="0"/>
              <a:t>Contract-first API development, using Protocol Buffers by default, allowing for language agnostic implementations.</a:t>
            </a:r>
          </a:p>
          <a:p>
            <a:pPr lvl="1">
              <a:lnSpc>
                <a:spcPct val="150000"/>
              </a:lnSpc>
            </a:pPr>
            <a:r>
              <a:rPr lang="en-US" dirty="0"/>
              <a:t>Tooling available for many languages to generate strongly-typed servers and clients.</a:t>
            </a:r>
          </a:p>
          <a:p>
            <a:pPr lvl="1">
              <a:lnSpc>
                <a:spcPct val="150000"/>
              </a:lnSpc>
            </a:pPr>
            <a:r>
              <a:rPr lang="en-US" dirty="0"/>
              <a:t>Supports client, server, and bi-directional streaming calls.</a:t>
            </a:r>
          </a:p>
          <a:p>
            <a:pPr lvl="1">
              <a:lnSpc>
                <a:spcPct val="150000"/>
              </a:lnSpc>
            </a:pPr>
            <a:r>
              <a:rPr lang="en-US" dirty="0"/>
              <a:t>Reduced network usage with </a:t>
            </a:r>
            <a:r>
              <a:rPr lang="en-US" dirty="0" err="1"/>
              <a:t>Protobuf</a:t>
            </a:r>
            <a:r>
              <a:rPr lang="en-US" dirty="0"/>
              <a:t> binary serialization.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2555402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EmployeeCRUDService</a:t>
            </a:r>
            <a:r>
              <a:rPr lang="en-US" dirty="0"/>
              <a:t> - </a:t>
            </a:r>
            <a:r>
              <a:rPr lang="en-US" dirty="0" smtClean="0"/>
              <a:t>3</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pic>
        <p:nvPicPr>
          <p:cNvPr id="5" name="Picture 4"/>
          <p:cNvPicPr>
            <a:picLocks noChangeAspect="1"/>
          </p:cNvPicPr>
          <p:nvPr/>
        </p:nvPicPr>
        <p:blipFill>
          <a:blip r:embed="rId2"/>
          <a:stretch>
            <a:fillRect/>
          </a:stretch>
        </p:blipFill>
        <p:spPr>
          <a:xfrm>
            <a:off x="328061" y="1328287"/>
            <a:ext cx="9236353" cy="5126520"/>
          </a:xfrm>
          <a:prstGeom prst="rect">
            <a:avLst/>
          </a:prstGeom>
        </p:spPr>
      </p:pic>
    </p:spTree>
    <p:extLst>
      <p:ext uri="{BB962C8B-B14F-4D97-AF65-F5344CB8AC3E}">
        <p14:creationId xmlns:p14="http://schemas.microsoft.com/office/powerpoint/2010/main" val="137567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EmployeeCRUDService</a:t>
            </a:r>
            <a:r>
              <a:rPr lang="en-US" dirty="0"/>
              <a:t> - </a:t>
            </a:r>
            <a:r>
              <a:rPr lang="en-US" dirty="0" smtClean="0"/>
              <a:t>4</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pic>
        <p:nvPicPr>
          <p:cNvPr id="5" name="Picture 4"/>
          <p:cNvPicPr>
            <a:picLocks noChangeAspect="1"/>
          </p:cNvPicPr>
          <p:nvPr/>
        </p:nvPicPr>
        <p:blipFill>
          <a:blip r:embed="rId2"/>
          <a:stretch>
            <a:fillRect/>
          </a:stretch>
        </p:blipFill>
        <p:spPr>
          <a:xfrm>
            <a:off x="328060" y="1387054"/>
            <a:ext cx="8059195" cy="5023702"/>
          </a:xfrm>
          <a:prstGeom prst="rect">
            <a:avLst/>
          </a:prstGeom>
        </p:spPr>
      </p:pic>
    </p:spTree>
    <p:extLst>
      <p:ext uri="{BB962C8B-B14F-4D97-AF65-F5344CB8AC3E}">
        <p14:creationId xmlns:p14="http://schemas.microsoft.com/office/powerpoint/2010/main" val="2189852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the </a:t>
            </a:r>
            <a:r>
              <a:rPr lang="en-US" dirty="0" err="1"/>
              <a:t>gRPC</a:t>
            </a:r>
            <a:r>
              <a:rPr lang="en-US" dirty="0"/>
              <a:t> </a:t>
            </a:r>
            <a:r>
              <a:rPr lang="en-US" dirty="0"/>
              <a:t>C</a:t>
            </a:r>
            <a:r>
              <a:rPr lang="en-US" dirty="0" smtClean="0"/>
              <a:t>lient in </a:t>
            </a:r>
            <a:r>
              <a:rPr lang="en-US" dirty="0"/>
              <a:t>.</a:t>
            </a:r>
            <a:r>
              <a:rPr lang="en-US" dirty="0" smtClean="0"/>
              <a:t>NET</a:t>
            </a:r>
            <a:endParaRPr lang="en-US" dirty="0"/>
          </a:p>
        </p:txBody>
      </p:sp>
      <p:sp>
        <p:nvSpPr>
          <p:cNvPr id="3" name="Text Placeholder 2"/>
          <p:cNvSpPr>
            <a:spLocks noGrp="1"/>
          </p:cNvSpPr>
          <p:nvPr>
            <p:ph type="body" idx="1"/>
          </p:nvPr>
        </p:nvSpPr>
        <p:spPr/>
        <p:txBody>
          <a:bodyPr/>
          <a:lstStyle/>
          <a:p>
            <a:r>
              <a:rPr lang="en-US" dirty="0"/>
              <a:t>Install-Package Grpc.Net.Client</a:t>
            </a:r>
          </a:p>
          <a:p>
            <a:r>
              <a:rPr lang="en-US" dirty="0"/>
              <a:t>Install-Package Google.Protobuf</a:t>
            </a:r>
          </a:p>
          <a:p>
            <a:r>
              <a:rPr lang="en-US" dirty="0"/>
              <a:t>Install-Package Grpc.Tools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pic>
        <p:nvPicPr>
          <p:cNvPr id="6" name="Picture 5"/>
          <p:cNvPicPr>
            <a:picLocks noChangeAspect="1"/>
          </p:cNvPicPr>
          <p:nvPr/>
        </p:nvPicPr>
        <p:blipFill>
          <a:blip r:embed="rId2"/>
          <a:stretch>
            <a:fillRect/>
          </a:stretch>
        </p:blipFill>
        <p:spPr>
          <a:xfrm>
            <a:off x="5605462" y="1346675"/>
            <a:ext cx="3419475" cy="5076825"/>
          </a:xfrm>
          <a:prstGeom prst="rect">
            <a:avLst/>
          </a:prstGeom>
        </p:spPr>
      </p:pic>
    </p:spTree>
    <p:extLst>
      <p:ext uri="{BB962C8B-B14F-4D97-AF65-F5344CB8AC3E}">
        <p14:creationId xmlns:p14="http://schemas.microsoft.com/office/powerpoint/2010/main" val="597075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t>
            </a:r>
            <a:r>
              <a:rPr lang="en-US" dirty="0" err="1" smtClean="0"/>
              <a:t>greet.proto</a:t>
            </a:r>
            <a:r>
              <a:rPr lang="en-US" dirty="0" smtClean="0"/>
              <a:t> to Client Project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5" name="Picture 4"/>
          <p:cNvPicPr>
            <a:picLocks noChangeAspect="1"/>
          </p:cNvPicPr>
          <p:nvPr/>
        </p:nvPicPr>
        <p:blipFill>
          <a:blip r:embed="rId2"/>
          <a:stretch>
            <a:fillRect/>
          </a:stretch>
        </p:blipFill>
        <p:spPr>
          <a:xfrm>
            <a:off x="129991" y="1385660"/>
            <a:ext cx="6429375" cy="4714875"/>
          </a:xfrm>
          <a:prstGeom prst="rect">
            <a:avLst/>
          </a:prstGeom>
        </p:spPr>
      </p:pic>
      <p:pic>
        <p:nvPicPr>
          <p:cNvPr id="6" name="Picture 5"/>
          <p:cNvPicPr>
            <a:picLocks noChangeAspect="1"/>
          </p:cNvPicPr>
          <p:nvPr/>
        </p:nvPicPr>
        <p:blipFill rotWithShape="1">
          <a:blip r:embed="rId3"/>
          <a:srcRect b="34468"/>
          <a:stretch/>
        </p:blipFill>
        <p:spPr>
          <a:xfrm>
            <a:off x="6559366" y="1385660"/>
            <a:ext cx="5702746" cy="4521154"/>
          </a:xfrm>
          <a:prstGeom prst="rect">
            <a:avLst/>
          </a:prstGeom>
        </p:spPr>
      </p:pic>
    </p:spTree>
    <p:extLst>
      <p:ext uri="{BB962C8B-B14F-4D97-AF65-F5344CB8AC3E}">
        <p14:creationId xmlns:p14="http://schemas.microsoft.com/office/powerpoint/2010/main" val="759187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Controller</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5" name="Picture 4"/>
          <p:cNvPicPr>
            <a:picLocks noChangeAspect="1"/>
          </p:cNvPicPr>
          <p:nvPr/>
        </p:nvPicPr>
        <p:blipFill>
          <a:blip r:embed="rId2"/>
          <a:stretch>
            <a:fillRect/>
          </a:stretch>
        </p:blipFill>
        <p:spPr>
          <a:xfrm>
            <a:off x="214121" y="1367098"/>
            <a:ext cx="6922404" cy="1681050"/>
          </a:xfrm>
          <a:prstGeom prst="rect">
            <a:avLst/>
          </a:prstGeom>
        </p:spPr>
      </p:pic>
      <p:pic>
        <p:nvPicPr>
          <p:cNvPr id="7" name="Picture 6"/>
          <p:cNvPicPr>
            <a:picLocks noChangeAspect="1"/>
          </p:cNvPicPr>
          <p:nvPr/>
        </p:nvPicPr>
        <p:blipFill>
          <a:blip r:embed="rId3"/>
          <a:stretch>
            <a:fillRect/>
          </a:stretch>
        </p:blipFill>
        <p:spPr>
          <a:xfrm>
            <a:off x="182590" y="4475947"/>
            <a:ext cx="5913410" cy="1985347"/>
          </a:xfrm>
          <a:prstGeom prst="rect">
            <a:avLst/>
          </a:prstGeom>
        </p:spPr>
      </p:pic>
      <p:pic>
        <p:nvPicPr>
          <p:cNvPr id="6" name="Picture 5"/>
          <p:cNvPicPr>
            <a:picLocks noChangeAspect="1"/>
          </p:cNvPicPr>
          <p:nvPr/>
        </p:nvPicPr>
        <p:blipFill>
          <a:blip r:embed="rId4"/>
          <a:stretch>
            <a:fillRect/>
          </a:stretch>
        </p:blipFill>
        <p:spPr>
          <a:xfrm>
            <a:off x="5595967" y="1332135"/>
            <a:ext cx="6418845" cy="3758721"/>
          </a:xfrm>
          <a:prstGeom prst="rect">
            <a:avLst/>
          </a:prstGeom>
        </p:spPr>
      </p:pic>
    </p:spTree>
    <p:extLst>
      <p:ext uri="{BB962C8B-B14F-4D97-AF65-F5344CB8AC3E}">
        <p14:creationId xmlns:p14="http://schemas.microsoft.com/office/powerpoint/2010/main" val="1674092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Project</a:t>
            </a:r>
            <a:endParaRPr lang="en-US" dirty="0"/>
          </a:p>
        </p:txBody>
      </p:sp>
      <p:sp>
        <p:nvSpPr>
          <p:cNvPr id="3" name="Text Placeholder 2"/>
          <p:cNvSpPr>
            <a:spLocks noGrp="1"/>
          </p:cNvSpPr>
          <p:nvPr>
            <p:ph type="body" idx="1"/>
          </p:nvPr>
        </p:nvSpPr>
        <p:spPr/>
        <p:txBody>
          <a:bodyPr/>
          <a:lstStyle/>
          <a:p>
            <a:pPr marL="3175" indent="0">
              <a:buNone/>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pic>
        <p:nvPicPr>
          <p:cNvPr id="7" name="Picture 6"/>
          <p:cNvPicPr>
            <a:picLocks noChangeAspect="1"/>
          </p:cNvPicPr>
          <p:nvPr/>
        </p:nvPicPr>
        <p:blipFill rotWithShape="1">
          <a:blip r:embed="rId2"/>
          <a:srcRect l="365"/>
          <a:stretch/>
        </p:blipFill>
        <p:spPr>
          <a:xfrm>
            <a:off x="437487" y="1328285"/>
            <a:ext cx="6838991" cy="5113603"/>
          </a:xfrm>
          <a:prstGeom prst="rect">
            <a:avLst/>
          </a:prstGeom>
        </p:spPr>
      </p:pic>
      <p:pic>
        <p:nvPicPr>
          <p:cNvPr id="6" name="Picture 5"/>
          <p:cNvPicPr>
            <a:picLocks noChangeAspect="1"/>
          </p:cNvPicPr>
          <p:nvPr/>
        </p:nvPicPr>
        <p:blipFill>
          <a:blip r:embed="rId3"/>
          <a:stretch>
            <a:fillRect/>
          </a:stretch>
        </p:blipFill>
        <p:spPr>
          <a:xfrm>
            <a:off x="7385905" y="1393249"/>
            <a:ext cx="4084462" cy="5003883"/>
          </a:xfrm>
          <a:prstGeom prst="rect">
            <a:avLst/>
          </a:prstGeom>
        </p:spPr>
      </p:pic>
    </p:spTree>
    <p:extLst>
      <p:ext uri="{BB962C8B-B14F-4D97-AF65-F5344CB8AC3E}">
        <p14:creationId xmlns:p14="http://schemas.microsoft.com/office/powerpoint/2010/main" val="1269233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3175" indent="0">
              <a:buNone/>
            </a:pPr>
            <a:r>
              <a:rPr lang="en-US" dirty="0" smtClean="0"/>
              <a:t>Concepts were introduced:</a:t>
            </a:r>
          </a:p>
          <a:p>
            <a:r>
              <a:rPr lang="en-US" dirty="0" err="1"/>
              <a:t>gRPC</a:t>
            </a:r>
            <a:r>
              <a:rPr lang="en-US" dirty="0"/>
              <a:t> Core </a:t>
            </a:r>
            <a:r>
              <a:rPr lang="en-US" dirty="0" smtClean="0"/>
              <a:t>Concepts</a:t>
            </a:r>
          </a:p>
          <a:p>
            <a:r>
              <a:rPr lang="en-US" dirty="0" err="1"/>
              <a:t>gRPC</a:t>
            </a:r>
            <a:r>
              <a:rPr lang="en-US" dirty="0"/>
              <a:t> </a:t>
            </a:r>
            <a:r>
              <a:rPr lang="en-US" dirty="0" smtClean="0"/>
              <a:t>Architecture</a:t>
            </a:r>
          </a:p>
          <a:p>
            <a:r>
              <a:rPr lang="en-US" dirty="0" err="1"/>
              <a:t>gRPC</a:t>
            </a:r>
            <a:r>
              <a:rPr lang="en-US" dirty="0"/>
              <a:t> </a:t>
            </a:r>
            <a:r>
              <a:rPr lang="en-US" dirty="0" smtClean="0"/>
              <a:t>Lifecycle</a:t>
            </a:r>
            <a:endParaRPr lang="en-US" dirty="0"/>
          </a:p>
          <a:p>
            <a:r>
              <a:rPr lang="en-US" dirty="0"/>
              <a:t>Compare </a:t>
            </a:r>
            <a:r>
              <a:rPr lang="en-US" dirty="0" err="1"/>
              <a:t>gRPC</a:t>
            </a:r>
            <a:r>
              <a:rPr lang="en-US" dirty="0"/>
              <a:t> and REST API paradigm</a:t>
            </a:r>
          </a:p>
          <a:p>
            <a:r>
              <a:rPr lang="en-US" dirty="0"/>
              <a:t>Write your </a:t>
            </a:r>
            <a:r>
              <a:rPr lang="en-US" dirty="0" err="1"/>
              <a:t>gRPC</a:t>
            </a:r>
            <a:r>
              <a:rPr lang="en-US" dirty="0"/>
              <a:t> service definition in .proto files</a:t>
            </a:r>
          </a:p>
          <a:p>
            <a:r>
              <a:rPr lang="en-US" dirty="0" err="1"/>
              <a:t>gRPC</a:t>
            </a:r>
            <a:r>
              <a:rPr lang="en-US" dirty="0"/>
              <a:t> services on ASP.NET </a:t>
            </a:r>
            <a:r>
              <a:rPr lang="en-US" dirty="0" smtClean="0"/>
              <a:t>Core</a:t>
            </a:r>
          </a:p>
          <a:p>
            <a:r>
              <a:rPr lang="en-US" sz="2800" kern="1200" dirty="0">
                <a:solidFill>
                  <a:schemeClr val="tx1"/>
                </a:solidFill>
                <a:latin typeface="Arial" panose="020B0604020202020204" pitchFamily="34" charset="0"/>
                <a:cs typeface="Arial" panose="020B0604020202020204" pitchFamily="34" charset="0"/>
              </a:rPr>
              <a:t>gRPC Service Demo</a:t>
            </a:r>
            <a:endParaRPr lang="en-US" dirty="0" smtClean="0">
              <a:solidFill>
                <a:schemeClr val="tx1"/>
              </a:solidFill>
            </a:endParaRP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gRPC</a:t>
            </a:r>
            <a:r>
              <a:rPr lang="en-US" dirty="0" smtClean="0"/>
              <a:t> - 3</a:t>
            </a:r>
            <a:endParaRPr lang="en-US" dirty="0"/>
          </a:p>
        </p:txBody>
      </p:sp>
      <p:sp>
        <p:nvSpPr>
          <p:cNvPr id="3" name="Text Placeholder 2"/>
          <p:cNvSpPr>
            <a:spLocks noGrp="1"/>
          </p:cNvSpPr>
          <p:nvPr>
            <p:ph type="body" idx="1"/>
          </p:nvPr>
        </p:nvSpPr>
        <p:spPr/>
        <p:txBody>
          <a:bodyPr>
            <a:normAutofit/>
          </a:bodyPr>
          <a:lstStyle/>
          <a:p>
            <a:r>
              <a:rPr lang="en-US" dirty="0" smtClean="0"/>
              <a:t>The </a:t>
            </a:r>
            <a:r>
              <a:rPr lang="en-US" dirty="0"/>
              <a:t>benefits make </a:t>
            </a:r>
            <a:r>
              <a:rPr lang="en-US" dirty="0" err="1"/>
              <a:t>gRPC</a:t>
            </a:r>
            <a:r>
              <a:rPr lang="en-US" dirty="0"/>
              <a:t> ideal for:</a:t>
            </a:r>
          </a:p>
          <a:p>
            <a:pPr lvl="1">
              <a:lnSpc>
                <a:spcPct val="150000"/>
              </a:lnSpc>
            </a:pPr>
            <a:r>
              <a:rPr lang="en-US" dirty="0"/>
              <a:t>Lightweight </a:t>
            </a:r>
            <a:r>
              <a:rPr lang="en-US" dirty="0" err="1"/>
              <a:t>microservices</a:t>
            </a:r>
            <a:r>
              <a:rPr lang="en-US" dirty="0"/>
              <a:t> where efficiency is critical.</a:t>
            </a:r>
          </a:p>
          <a:p>
            <a:pPr lvl="1">
              <a:lnSpc>
                <a:spcPct val="150000"/>
              </a:lnSpc>
            </a:pPr>
            <a:r>
              <a:rPr lang="en-US" dirty="0"/>
              <a:t>Polyglot systems where multiple languages are required for development.</a:t>
            </a:r>
          </a:p>
          <a:p>
            <a:pPr lvl="1">
              <a:lnSpc>
                <a:spcPct val="150000"/>
              </a:lnSpc>
            </a:pPr>
            <a:r>
              <a:rPr lang="en-US" dirty="0"/>
              <a:t>Point-to-point real-time services that need to handle streaming requests or responses.</a:t>
            </a:r>
          </a:p>
          <a:p>
            <a:pPr marL="3175" indent="0">
              <a:buNone/>
            </a:pP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348648" y="3885087"/>
            <a:ext cx="11494704" cy="2186587"/>
          </a:xfrm>
          <a:prstGeom prst="rect">
            <a:avLst/>
          </a:prstGeom>
        </p:spPr>
      </p:pic>
    </p:spTree>
    <p:extLst>
      <p:ext uri="{BB962C8B-B14F-4D97-AF65-F5344CB8AC3E}">
        <p14:creationId xmlns:p14="http://schemas.microsoft.com/office/powerpoint/2010/main" val="156650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gRPC</a:t>
            </a:r>
            <a:r>
              <a:rPr lang="en-US" dirty="0" smtClean="0"/>
              <a:t>? - 1</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pic>
        <p:nvPicPr>
          <p:cNvPr id="5" name="Picture 4"/>
          <p:cNvPicPr>
            <a:picLocks noChangeAspect="1"/>
          </p:cNvPicPr>
          <p:nvPr/>
        </p:nvPicPr>
        <p:blipFill>
          <a:blip r:embed="rId3"/>
          <a:stretch>
            <a:fillRect/>
          </a:stretch>
        </p:blipFill>
        <p:spPr>
          <a:xfrm>
            <a:off x="0" y="1978424"/>
            <a:ext cx="12192000" cy="4305374"/>
          </a:xfrm>
          <a:prstGeom prst="rect">
            <a:avLst/>
          </a:prstGeom>
        </p:spPr>
      </p:pic>
    </p:spTree>
    <p:extLst>
      <p:ext uri="{BB962C8B-B14F-4D97-AF65-F5344CB8AC3E}">
        <p14:creationId xmlns:p14="http://schemas.microsoft.com/office/powerpoint/2010/main" val="337952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gRPC</a:t>
            </a:r>
            <a:r>
              <a:rPr lang="en-US" dirty="0" smtClean="0"/>
              <a:t>? - 2</a:t>
            </a:r>
            <a:endParaRPr lang="en-US" dirty="0"/>
          </a:p>
        </p:txBody>
      </p:sp>
      <p:sp>
        <p:nvSpPr>
          <p:cNvPr id="3" name="Text Placeholder 2"/>
          <p:cNvSpPr>
            <a:spLocks noGrp="1"/>
          </p:cNvSpPr>
          <p:nvPr>
            <p:ph type="body" idx="1"/>
          </p:nvPr>
        </p:nvSpPr>
        <p:spPr/>
        <p:txBody>
          <a:bodyPr/>
          <a:lstStyle/>
          <a:p>
            <a:r>
              <a:rPr lang="en-US" dirty="0"/>
              <a:t>Works across languages and platforms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pic>
        <p:nvPicPr>
          <p:cNvPr id="6" name="Picture 5"/>
          <p:cNvPicPr>
            <a:picLocks noChangeAspect="1"/>
          </p:cNvPicPr>
          <p:nvPr/>
        </p:nvPicPr>
        <p:blipFill>
          <a:blip r:embed="rId3"/>
          <a:stretch>
            <a:fillRect/>
          </a:stretch>
        </p:blipFill>
        <p:spPr>
          <a:xfrm>
            <a:off x="705014" y="2276639"/>
            <a:ext cx="4181475" cy="1190625"/>
          </a:xfrm>
          <a:prstGeom prst="rect">
            <a:avLst/>
          </a:prstGeom>
        </p:spPr>
      </p:pic>
      <p:pic>
        <p:nvPicPr>
          <p:cNvPr id="7" name="Picture 6"/>
          <p:cNvPicPr>
            <a:picLocks noChangeAspect="1"/>
          </p:cNvPicPr>
          <p:nvPr/>
        </p:nvPicPr>
        <p:blipFill>
          <a:blip r:embed="rId4"/>
          <a:stretch>
            <a:fillRect/>
          </a:stretch>
        </p:blipFill>
        <p:spPr>
          <a:xfrm>
            <a:off x="8723422" y="1402161"/>
            <a:ext cx="1114425" cy="1152525"/>
          </a:xfrm>
          <a:prstGeom prst="rect">
            <a:avLst/>
          </a:prstGeom>
        </p:spPr>
      </p:pic>
      <p:pic>
        <p:nvPicPr>
          <p:cNvPr id="9" name="Picture 8"/>
          <p:cNvPicPr>
            <a:picLocks noChangeAspect="1"/>
          </p:cNvPicPr>
          <p:nvPr/>
        </p:nvPicPr>
        <p:blipFill>
          <a:blip r:embed="rId5"/>
          <a:stretch>
            <a:fillRect/>
          </a:stretch>
        </p:blipFill>
        <p:spPr>
          <a:xfrm>
            <a:off x="8408276" y="3393089"/>
            <a:ext cx="3332271" cy="1984265"/>
          </a:xfrm>
          <a:prstGeom prst="rect">
            <a:avLst/>
          </a:prstGeom>
        </p:spPr>
      </p:pic>
      <p:pic>
        <p:nvPicPr>
          <p:cNvPr id="10" name="Picture 9"/>
          <p:cNvPicPr>
            <a:picLocks noChangeAspect="1"/>
          </p:cNvPicPr>
          <p:nvPr/>
        </p:nvPicPr>
        <p:blipFill>
          <a:blip r:embed="rId6"/>
          <a:stretch>
            <a:fillRect/>
          </a:stretch>
        </p:blipFill>
        <p:spPr>
          <a:xfrm>
            <a:off x="118706" y="3716157"/>
            <a:ext cx="3353953" cy="1948919"/>
          </a:xfrm>
          <a:prstGeom prst="rect">
            <a:avLst/>
          </a:prstGeom>
        </p:spPr>
      </p:pic>
      <p:pic>
        <p:nvPicPr>
          <p:cNvPr id="11" name="Picture 10"/>
          <p:cNvPicPr>
            <a:picLocks noChangeAspect="1"/>
          </p:cNvPicPr>
          <p:nvPr/>
        </p:nvPicPr>
        <p:blipFill>
          <a:blip r:embed="rId7"/>
          <a:stretch>
            <a:fillRect/>
          </a:stretch>
        </p:blipFill>
        <p:spPr>
          <a:xfrm>
            <a:off x="3591365" y="4614860"/>
            <a:ext cx="3346199" cy="1300984"/>
          </a:xfrm>
          <a:prstGeom prst="rect">
            <a:avLst/>
          </a:prstGeom>
        </p:spPr>
      </p:pic>
      <p:pic>
        <p:nvPicPr>
          <p:cNvPr id="12" name="Picture 11"/>
          <p:cNvPicPr>
            <a:picLocks noChangeAspect="1"/>
          </p:cNvPicPr>
          <p:nvPr/>
        </p:nvPicPr>
        <p:blipFill>
          <a:blip r:embed="rId8"/>
          <a:stretch>
            <a:fillRect/>
          </a:stretch>
        </p:blipFill>
        <p:spPr>
          <a:xfrm>
            <a:off x="5434997" y="2092231"/>
            <a:ext cx="2227535" cy="2028324"/>
          </a:xfrm>
          <a:prstGeom prst="rect">
            <a:avLst/>
          </a:prstGeom>
        </p:spPr>
      </p:pic>
      <p:sp>
        <p:nvSpPr>
          <p:cNvPr id="13" name="Rectangle 12"/>
          <p:cNvSpPr/>
          <p:nvPr/>
        </p:nvSpPr>
        <p:spPr>
          <a:xfrm>
            <a:off x="360082" y="6032507"/>
            <a:ext cx="10761279" cy="492443"/>
          </a:xfrm>
          <a:prstGeom prst="rect">
            <a:avLst/>
          </a:prstGeom>
        </p:spPr>
        <p:txBody>
          <a:bodyPr wrap="none">
            <a:spAutoFit/>
          </a:bodyPr>
          <a:lstStyle/>
          <a:p>
            <a:r>
              <a:rPr lang="en-US" sz="2600" dirty="0"/>
              <a:t>C#, C++, Dart, Go, Java, </a:t>
            </a:r>
            <a:r>
              <a:rPr lang="en-US" sz="2600" dirty="0" err="1"/>
              <a:t>Kotlin</a:t>
            </a:r>
            <a:r>
              <a:rPr lang="en-US" sz="2600" dirty="0"/>
              <a:t>, Node, Objective-C, PHP, Python, Ruby</a:t>
            </a:r>
          </a:p>
        </p:txBody>
      </p:sp>
    </p:spTree>
    <p:extLst>
      <p:ext uri="{BB962C8B-B14F-4D97-AF65-F5344CB8AC3E}">
        <p14:creationId xmlns:p14="http://schemas.microsoft.com/office/powerpoint/2010/main" val="425585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gRPC</a:t>
            </a:r>
            <a:r>
              <a:rPr lang="en-US" dirty="0" smtClean="0"/>
              <a:t>? - 3</a:t>
            </a:r>
            <a:endParaRPr lang="en-US" dirty="0"/>
          </a:p>
        </p:txBody>
      </p:sp>
      <p:sp>
        <p:nvSpPr>
          <p:cNvPr id="3" name="Text Placeholder 2"/>
          <p:cNvSpPr>
            <a:spLocks noGrp="1"/>
          </p:cNvSpPr>
          <p:nvPr>
            <p:ph type="body" idx="1"/>
          </p:nvPr>
        </p:nvSpPr>
        <p:spPr/>
        <p:txBody>
          <a:bodyPr/>
          <a:lstStyle/>
          <a:p>
            <a:r>
              <a:rPr lang="en-US" dirty="0"/>
              <a:t>Works across languages and </a:t>
            </a:r>
            <a:r>
              <a:rPr lang="en-US" dirty="0" smtClean="0"/>
              <a:t>platforms (contd.)</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520098" y="2152157"/>
            <a:ext cx="10713382" cy="3681085"/>
          </a:xfrm>
          <a:prstGeom prst="rect">
            <a:avLst/>
          </a:prstGeom>
        </p:spPr>
      </p:pic>
    </p:spTree>
    <p:extLst>
      <p:ext uri="{BB962C8B-B14F-4D97-AF65-F5344CB8AC3E}">
        <p14:creationId xmlns:p14="http://schemas.microsoft.com/office/powerpoint/2010/main" val="419314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Protocol Buffers vs. </a:t>
            </a:r>
            <a:r>
              <a:rPr lang="en-US" dirty="0" smtClean="0"/>
              <a:t>JSON - 1</a:t>
            </a:r>
            <a:endParaRPr lang="en-US" dirty="0"/>
          </a:p>
        </p:txBody>
      </p:sp>
      <p:sp>
        <p:nvSpPr>
          <p:cNvPr id="3" name="Text Placeholder 2"/>
          <p:cNvSpPr>
            <a:spLocks noGrp="1"/>
          </p:cNvSpPr>
          <p:nvPr>
            <p:ph type="body" idx="1"/>
          </p:nvPr>
        </p:nvSpPr>
        <p:spPr/>
        <p:txBody>
          <a:bodyPr/>
          <a:lstStyle/>
          <a:p>
            <a:r>
              <a:rPr lang="en-US" dirty="0"/>
              <a:t>Protocol buffers, also known as </a:t>
            </a:r>
            <a:r>
              <a:rPr lang="en-US" b="1" i="1" dirty="0" err="1"/>
              <a:t>Protobuf</a:t>
            </a:r>
            <a:r>
              <a:rPr lang="en-US" dirty="0"/>
              <a:t>, is a protocol that Google developed internally to enable serialization and deserialization of structured data between different services. </a:t>
            </a:r>
            <a:endParaRPr lang="en-US" dirty="0" smtClean="0"/>
          </a:p>
          <a:p>
            <a:r>
              <a:rPr lang="en-US" dirty="0" smtClean="0"/>
              <a:t>Google’s </a:t>
            </a:r>
            <a:r>
              <a:rPr lang="en-US" dirty="0"/>
              <a:t>design goal was to create a better method than XML to make systems communicate with each other over a wire or for the storage of data. </a:t>
            </a:r>
            <a:endParaRPr lang="en-US" dirty="0" smtClean="0"/>
          </a:p>
          <a:p>
            <a:r>
              <a:rPr lang="en-US" dirty="0" smtClean="0"/>
              <a:t>Since </a:t>
            </a:r>
            <a:r>
              <a:rPr lang="en-US" dirty="0"/>
              <a:t>its development, Google has made </a:t>
            </a:r>
            <a:r>
              <a:rPr lang="en-US" dirty="0" err="1"/>
              <a:t>Protobuf</a:t>
            </a:r>
            <a:r>
              <a:rPr lang="en-US" dirty="0"/>
              <a:t> under an open source license. </a:t>
            </a:r>
            <a:endParaRPr lang="en-US" dirty="0" smtClean="0"/>
          </a:p>
          <a:p>
            <a:r>
              <a:rPr lang="en-US" dirty="0" smtClean="0"/>
              <a:t>It </a:t>
            </a:r>
            <a:r>
              <a:rPr lang="en-US" dirty="0"/>
              <a:t>also provides out of the box support in the most common languages, including Python, Java, Objective-C, C# and others via Google’s new proto3 language version.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32196302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3444</TotalTime>
  <Words>2057</Words>
  <Application>Microsoft Office PowerPoint</Application>
  <PresentationFormat>Widescreen</PresentationFormat>
  <Paragraphs>231</Paragraphs>
  <Slides>46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Noto Sans Symbols</vt:lpstr>
      <vt:lpstr>Wingdings</vt:lpstr>
      <vt:lpstr>Office Theme</vt:lpstr>
      <vt:lpstr>Introduction to gRPC Service</vt:lpstr>
      <vt:lpstr>Objectives</vt:lpstr>
      <vt:lpstr>gRPC - 1</vt:lpstr>
      <vt:lpstr>gRPC - 2</vt:lpstr>
      <vt:lpstr>gRPC - 3</vt:lpstr>
      <vt:lpstr>Why gRPC? - 1</vt:lpstr>
      <vt:lpstr>Why gRPC? - 2</vt:lpstr>
      <vt:lpstr>Why gRPC? - 3</vt:lpstr>
      <vt:lpstr>Protocol Buffers vs. JSON - 1</vt:lpstr>
      <vt:lpstr>Protocol Buffers vs. JSON - 2</vt:lpstr>
      <vt:lpstr>Protocol Buffers vs. JSON - 3</vt:lpstr>
      <vt:lpstr>Protocol Buffers role in gRPC</vt:lpstr>
      <vt:lpstr>Protocol Buffer versions</vt:lpstr>
      <vt:lpstr>gRPC Core Concepts</vt:lpstr>
      <vt:lpstr>gRPC Architecture</vt:lpstr>
      <vt:lpstr>gRPC Lifecycle - 1</vt:lpstr>
      <vt:lpstr>gRPC Lifecycle - 2</vt:lpstr>
      <vt:lpstr>gRPC Lifecycle - 3</vt:lpstr>
      <vt:lpstr>gRPC Lifecycle - 4</vt:lpstr>
      <vt:lpstr>gRPC Lifecycle - 5</vt:lpstr>
      <vt:lpstr>gRPC Lifecycle - 5</vt:lpstr>
      <vt:lpstr>gRPC Lifecycle - 6</vt:lpstr>
      <vt:lpstr>Remote Procedure Calls vs HTTP APIs </vt:lpstr>
      <vt:lpstr>HTTP/2 - 1</vt:lpstr>
      <vt:lpstr>HTTP/2 - 2</vt:lpstr>
      <vt:lpstr>HTTP/2 Features - 1 </vt:lpstr>
      <vt:lpstr>HTTP/2 Features - 2</vt:lpstr>
      <vt:lpstr>HTTP/2 Features - 3</vt:lpstr>
      <vt:lpstr>gRPC services on ASP.NET Core - 1</vt:lpstr>
      <vt:lpstr>gRPC services on ASP.NET Core - 2</vt:lpstr>
      <vt:lpstr>Integration with ASP.NET Core APIs</vt:lpstr>
      <vt:lpstr>GrpcGreeter project files</vt:lpstr>
      <vt:lpstr>PowerPoint Presentation</vt:lpstr>
      <vt:lpstr>Create a gRPC Service Project</vt:lpstr>
      <vt:lpstr>Create EmployeeCRUD.proto</vt:lpstr>
      <vt:lpstr>gRPC Service Configuration</vt:lpstr>
      <vt:lpstr>Connection String and Service Collection</vt:lpstr>
      <vt:lpstr>Create EmployeeCRUDService - 1</vt:lpstr>
      <vt:lpstr>Create EmployeeCRUDService - 2</vt:lpstr>
      <vt:lpstr>Create EmployeeCRUDService - 3</vt:lpstr>
      <vt:lpstr>Create EmployeeCRUDService - 4</vt:lpstr>
      <vt:lpstr>Create the gRPC Client in .NET</vt:lpstr>
      <vt:lpstr>Add greet.proto to Client Project</vt:lpstr>
      <vt:lpstr>Client Controller</vt:lpstr>
      <vt:lpstr>Run Project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gRPC Service</dc:title>
  <dc:creator>Thanh Van</dc:creator>
  <cp:lastModifiedBy>HP</cp:lastModifiedBy>
  <cp:revision>85</cp:revision>
  <dcterms:created xsi:type="dcterms:W3CDTF">2021-01-25T08:25:31Z</dcterms:created>
  <dcterms:modified xsi:type="dcterms:W3CDTF">2022-04-15T04:43:13Z</dcterms:modified>
</cp:coreProperties>
</file>