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84" r:id="rId3"/>
    <p:sldId id="285" r:id="rId4"/>
    <p:sldId id="265" r:id="rId5"/>
    <p:sldId id="267" r:id="rId6"/>
    <p:sldId id="268" r:id="rId7"/>
    <p:sldId id="286" r:id="rId8"/>
    <p:sldId id="287" r:id="rId9"/>
    <p:sldId id="270" r:id="rId10"/>
    <p:sldId id="288" r:id="rId11"/>
    <p:sldId id="289" r:id="rId12"/>
    <p:sldId id="272" r:id="rId13"/>
    <p:sldId id="273" r:id="rId14"/>
    <p:sldId id="290" r:id="rId15"/>
    <p:sldId id="292" r:id="rId16"/>
    <p:sldId id="293" r:id="rId17"/>
    <p:sldId id="294" r:id="rId18"/>
    <p:sldId id="295" r:id="rId19"/>
    <p:sldId id="296" r:id="rId20"/>
    <p:sldId id="291" r:id="rId21"/>
    <p:sldId id="276" r:id="rId22"/>
    <p:sldId id="277" r:id="rId23"/>
    <p:sldId id="278" r:id="rId24"/>
    <p:sldId id="279" r:id="rId25"/>
    <p:sldId id="297" r:id="rId26"/>
    <p:sldId id="257" r:id="rId27"/>
    <p:sldId id="258" r:id="rId28"/>
    <p:sldId id="259" r:id="rId29"/>
    <p:sldId id="260" r:id="rId30"/>
    <p:sldId id="261" r:id="rId31"/>
    <p:sldId id="263" r:id="rId32"/>
    <p:sldId id="299" r:id="rId33"/>
    <p:sldId id="264" r:id="rId34"/>
    <p:sldId id="29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675" y="295729"/>
            <a:ext cx="1166073" cy="767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Tin hoc </a:t>
            </a:r>
            <a:r>
              <a:rPr lang="en-US" dirty="0" err="1" smtClean="0"/>
              <a:t>Nhã</a:t>
            </a:r>
            <a:r>
              <a:rPr lang="en-US" dirty="0" smtClean="0"/>
              <a:t> </a:t>
            </a:r>
            <a:r>
              <a:rPr lang="en-US" dirty="0" err="1" smtClean="0"/>
              <a:t>uyên</a:t>
            </a:r>
            <a:r>
              <a:rPr lang="en-US" dirty="0" smtClean="0"/>
              <a:t> 10/2018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</a:t>
            </a:r>
            <a:r>
              <a:rPr lang="en-US" dirty="0" smtClean="0"/>
              <a:t>– read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Blocking mode</a:t>
            </a:r>
          </a:p>
          <a:p>
            <a:pPr lvl="1"/>
            <a:r>
              <a:rPr lang="en-US" dirty="0" smtClean="0"/>
              <a:t>Read default in blocking mode except regular file</a:t>
            </a:r>
          </a:p>
          <a:p>
            <a:pPr lvl="1"/>
            <a:r>
              <a:rPr lang="en-US" dirty="0" smtClean="0"/>
              <a:t>Append zero to end of buffer explicitly</a:t>
            </a:r>
          </a:p>
          <a:p>
            <a:pPr lvl="2"/>
            <a:r>
              <a:rPr lang="en-US" dirty="0" smtClean="0"/>
              <a:t>Data can be text, binary </a:t>
            </a:r>
            <a:r>
              <a:rPr lang="en-US" dirty="0" err="1" smtClean="0"/>
              <a:t>interger</a:t>
            </a:r>
            <a:r>
              <a:rPr lang="en-US" dirty="0" smtClean="0"/>
              <a:t>, C structures in binary form </a:t>
            </a:r>
            <a:r>
              <a:rPr lang="en-US" dirty="0" smtClean="0">
                <a:sym typeface="Wingdings" panose="05000000000000000000" pitchFamily="2" charset="2"/>
              </a:rPr>
              <a:t>  read don’t know what type data </a:t>
            </a:r>
            <a:r>
              <a:rPr lang="en-US" dirty="0" err="1" smtClean="0">
                <a:sym typeface="Wingdings" panose="05000000000000000000" pitchFamily="2" charset="2"/>
              </a:rPr>
              <a:t>comming</a:t>
            </a:r>
            <a:endParaRPr lang="en-US" dirty="0" smtClean="0"/>
          </a:p>
          <a:p>
            <a:pPr lvl="2"/>
            <a:r>
              <a:rPr lang="en-US" dirty="0" smtClean="0"/>
              <a:t>Buffer length must be at least one greater than largest string we expect</a:t>
            </a:r>
            <a:endParaRPr lang="en-US" dirty="0"/>
          </a:p>
          <a:p>
            <a:pPr marL="342900" lvl="1" indent="-342900"/>
            <a:r>
              <a:rPr lang="en-US" sz="1800" dirty="0"/>
              <a:t>Non blocking </a:t>
            </a:r>
            <a:r>
              <a:rPr lang="en-US" sz="1800" dirty="0" smtClean="0"/>
              <a:t>mode</a:t>
            </a:r>
          </a:p>
          <a:p>
            <a:pPr marL="742950" lvl="2" indent="-342900"/>
            <a:r>
              <a:rPr lang="en-US" sz="1600" dirty="0" smtClean="0"/>
              <a:t>Read return immediately with </a:t>
            </a:r>
            <a:r>
              <a:rPr lang="en-US" sz="1600" dirty="0" err="1" smtClean="0"/>
              <a:t>errno</a:t>
            </a:r>
            <a:r>
              <a:rPr lang="en-US" sz="1600" dirty="0" smtClean="0"/>
              <a:t> set to EAGAIN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23" y="2807425"/>
            <a:ext cx="4611187" cy="29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Count is number of bytes write to file descriptor</a:t>
            </a:r>
          </a:p>
          <a:p>
            <a:pPr lvl="1"/>
            <a:r>
              <a:rPr lang="en-US" dirty="0" smtClean="0"/>
              <a:t>Buffer store the content</a:t>
            </a: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Return value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dirty="0" smtClean="0"/>
              <a:t> Return number of bytes that actually write, this value can be less than count</a:t>
            </a:r>
          </a:p>
          <a:p>
            <a:pPr lvl="1"/>
            <a:r>
              <a:rPr lang="en-US" dirty="0" smtClean="0"/>
              <a:t>For regular file, a success return from write doesn’t guarantee that data has been transfer to disk due to kernel perform buffering of disk I/O to reduce disk activity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08712" y="3112952"/>
            <a:ext cx="48251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size_t</a:t>
            </a:r>
            <a:r>
              <a:rPr lang="en-US" dirty="0" smtClean="0"/>
              <a:t> write(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 void *buffer, </a:t>
            </a:r>
            <a:r>
              <a:rPr lang="en-US" dirty="0" err="1" smtClean="0"/>
              <a:t>size_t</a:t>
            </a:r>
            <a:r>
              <a:rPr lang="en-US" dirty="0" smtClean="0"/>
              <a:t> count)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-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Free file resource for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reuse</a:t>
            </a: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process terminate, all descriptor close automatically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28956" y="2755966"/>
            <a:ext cx="2712027" cy="63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close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21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change file offset - </a:t>
            </a:r>
            <a:r>
              <a:rPr lang="en-US" dirty="0" err="1" smtClean="0"/>
              <a:t>lseek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259874"/>
            <a:ext cx="4825158" cy="44021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as sequence of bytes, kernel record file offset</a:t>
            </a:r>
          </a:p>
          <a:p>
            <a:pPr lvl="1"/>
            <a:r>
              <a:rPr lang="en-US" dirty="0" smtClean="0"/>
              <a:t>File offset is set to point to the start of file when the file opened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utomatically adjusted by call read or write</a:t>
            </a:r>
          </a:p>
          <a:p>
            <a:pPr lvl="1"/>
            <a:r>
              <a:rPr lang="en-US" dirty="0" err="1" smtClean="0"/>
              <a:t>Lseek</a:t>
            </a:r>
            <a:r>
              <a:rPr lang="en-US" dirty="0" smtClean="0"/>
              <a:t> adjust the file offset of open file</a:t>
            </a:r>
          </a:p>
          <a:p>
            <a:r>
              <a:rPr lang="en-US" dirty="0" smtClean="0"/>
              <a:t>Argument whence</a:t>
            </a:r>
            <a:endParaRPr lang="en-US" dirty="0"/>
          </a:p>
          <a:p>
            <a:pPr lvl="1"/>
            <a:r>
              <a:rPr lang="en-US" dirty="0" smtClean="0"/>
              <a:t>SEEK_CUR</a:t>
            </a:r>
          </a:p>
          <a:p>
            <a:pPr lvl="2"/>
            <a:r>
              <a:rPr lang="en-US" dirty="0" smtClean="0"/>
              <a:t>Offset bytes from the beginning of the file</a:t>
            </a:r>
            <a:endParaRPr lang="en-US" dirty="0"/>
          </a:p>
          <a:p>
            <a:pPr lvl="1"/>
            <a:r>
              <a:rPr lang="en-US" dirty="0" smtClean="0"/>
              <a:t>SEEK_END</a:t>
            </a:r>
          </a:p>
          <a:p>
            <a:pPr lvl="2"/>
            <a:r>
              <a:rPr lang="en-US" dirty="0"/>
              <a:t>Offset bytes from the </a:t>
            </a:r>
            <a:r>
              <a:rPr lang="en-US" dirty="0" smtClean="0"/>
              <a:t>current file offset</a:t>
            </a:r>
            <a:endParaRPr lang="en-US" dirty="0"/>
          </a:p>
          <a:p>
            <a:pPr lvl="1"/>
            <a:r>
              <a:rPr lang="en-US" dirty="0" smtClean="0"/>
              <a:t>SEEK_SET</a:t>
            </a:r>
          </a:p>
          <a:p>
            <a:pPr lvl="2"/>
            <a:r>
              <a:rPr lang="en-US" dirty="0" smtClean="0"/>
              <a:t>The file offset is set to size of the file plus offset </a:t>
            </a:r>
            <a:r>
              <a:rPr lang="en-US" dirty="0" smtClean="0">
                <a:sym typeface="Wingdings" panose="05000000000000000000" pitchFamily="2" charset="2"/>
              </a:rPr>
              <a:t> next byte after last byte of file</a:t>
            </a:r>
          </a:p>
          <a:p>
            <a:pPr lvl="2"/>
            <a:r>
              <a:rPr lang="en-US" dirty="0" smtClean="0"/>
              <a:t>File hole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08712" y="2702528"/>
            <a:ext cx="4825159" cy="4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off_t</a:t>
            </a:r>
            <a:r>
              <a:rPr lang="en-US" dirty="0"/>
              <a:t> </a:t>
            </a:r>
            <a:r>
              <a:rPr lang="en-US" dirty="0" err="1"/>
              <a:t>lseek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 smtClean="0"/>
              <a:t>off_t</a:t>
            </a:r>
            <a:r>
              <a:rPr lang="en-US" dirty="0"/>
              <a:t> </a:t>
            </a:r>
            <a:r>
              <a:rPr lang="en-US" dirty="0" smtClean="0"/>
              <a:t>offset,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whence)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41" y="3382941"/>
            <a:ext cx="4000500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64" y="4712328"/>
            <a:ext cx="4578407" cy="28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– </a:t>
            </a:r>
            <a:r>
              <a:rPr lang="en-US" dirty="0" smtClean="0"/>
              <a:t>Atomic and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system call are executed atomically</a:t>
            </a:r>
          </a:p>
          <a:p>
            <a:pPr lvl="1"/>
            <a:r>
              <a:rPr lang="en-US" dirty="0" smtClean="0"/>
              <a:t>Kernel guarantees that all of the steps in a system call are completed as a single operation without interrupted from other process or threads</a:t>
            </a:r>
          </a:p>
          <a:p>
            <a:pPr lvl="1"/>
            <a:r>
              <a:rPr lang="en-US" dirty="0" smtClean="0"/>
              <a:t>Atomic is essential to the successful completion of some operations</a:t>
            </a:r>
          </a:p>
          <a:p>
            <a:pPr lvl="1"/>
            <a:r>
              <a:rPr lang="en-US" dirty="0" smtClean="0"/>
              <a:t>Atomic allow avoid race conditions</a:t>
            </a:r>
          </a:p>
          <a:p>
            <a:pPr lvl="2"/>
            <a:r>
              <a:rPr lang="en-US" dirty="0" smtClean="0"/>
              <a:t>A situation where the result produced by two processes operate on one shared resources in unexpected way on the relative order in which process gain CPU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15" y="2603500"/>
            <a:ext cx="4162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Appending data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Multi-process appending data to the same file to write file</a:t>
            </a:r>
          </a:p>
          <a:p>
            <a:pPr lvl="1"/>
            <a:r>
              <a:rPr lang="en-US" dirty="0" smtClean="0"/>
              <a:t>One process seek to end of file</a:t>
            </a:r>
          </a:p>
          <a:p>
            <a:pPr lvl="1"/>
            <a:r>
              <a:rPr lang="en-US" dirty="0" smtClean="0"/>
              <a:t>Kernel stop process and allow other running</a:t>
            </a:r>
          </a:p>
          <a:p>
            <a:pPr lvl="1"/>
            <a:r>
              <a:rPr lang="en-US" dirty="0" smtClean="0"/>
              <a:t>Other process seek to end of file</a:t>
            </a:r>
          </a:p>
          <a:p>
            <a:pPr lvl="1"/>
            <a:r>
              <a:rPr lang="en-US" dirty="0" smtClean="0"/>
              <a:t>Other process write to end of file</a:t>
            </a:r>
          </a:p>
          <a:p>
            <a:pPr lvl="1"/>
            <a:r>
              <a:rPr lang="en-US" dirty="0" smtClean="0"/>
              <a:t>Kernel stop other process and allow first process running</a:t>
            </a:r>
          </a:p>
          <a:p>
            <a:pPr lvl="1"/>
            <a:r>
              <a:rPr lang="en-US" dirty="0" smtClean="0"/>
              <a:t>First process write to end of file but it replace content of other process</a:t>
            </a: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Avoid with O_APPEND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2817767"/>
            <a:ext cx="2247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–File control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everything relate to file</a:t>
            </a:r>
          </a:p>
          <a:p>
            <a:pPr lvl="1"/>
            <a:r>
              <a:rPr lang="en-US" dirty="0" smtClean="0"/>
              <a:t>Duplicate file descriptor</a:t>
            </a:r>
          </a:p>
          <a:p>
            <a:pPr lvl="1"/>
            <a:r>
              <a:rPr lang="en-US" dirty="0" smtClean="0"/>
              <a:t>File descriptor flags</a:t>
            </a:r>
          </a:p>
          <a:p>
            <a:pPr lvl="1"/>
            <a:r>
              <a:rPr lang="en-US" dirty="0" smtClean="0"/>
              <a:t>File status flags</a:t>
            </a:r>
          </a:p>
          <a:p>
            <a:pPr lvl="1"/>
            <a:r>
              <a:rPr lang="en-US" dirty="0" smtClean="0"/>
              <a:t>File locking</a:t>
            </a:r>
          </a:p>
          <a:p>
            <a:pPr lvl="1"/>
            <a:r>
              <a:rPr lang="en-US" dirty="0" smtClean="0"/>
              <a:t>IO availability signal</a:t>
            </a:r>
          </a:p>
          <a:p>
            <a:pPr lvl="1"/>
            <a:r>
              <a:rPr lang="en-US" dirty="0" smtClean="0"/>
              <a:t>File change notification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1" y="2964180"/>
            <a:ext cx="3324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File status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cntl</a:t>
            </a:r>
            <a:endParaRPr lang="en-US" dirty="0" smtClean="0"/>
          </a:p>
          <a:p>
            <a:pPr lvl="1"/>
            <a:r>
              <a:rPr lang="en-US" dirty="0" err="1" smtClean="0"/>
              <a:t>Retieve</a:t>
            </a:r>
            <a:r>
              <a:rPr lang="en-US" dirty="0" smtClean="0"/>
              <a:t> or modify the access mode and open file status flags</a:t>
            </a:r>
          </a:p>
          <a:p>
            <a:pPr lvl="1"/>
            <a:r>
              <a:rPr lang="en-US" dirty="0" smtClean="0"/>
              <a:t>F_GETFL command</a:t>
            </a:r>
          </a:p>
          <a:p>
            <a:pPr lvl="1"/>
            <a:r>
              <a:rPr lang="en-US" dirty="0" smtClean="0"/>
              <a:t>F_SETFL command</a:t>
            </a:r>
          </a:p>
          <a:p>
            <a:pPr lvl="2"/>
            <a:r>
              <a:rPr lang="en-US" dirty="0" smtClean="0"/>
              <a:t>Modify O_APPEND, O_NONBLOCK, O_NOATIME, O_ASYNC, O_DIRECT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714" y="3732108"/>
            <a:ext cx="37719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50" y="2653242"/>
            <a:ext cx="2555344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994" y="2724679"/>
            <a:ext cx="256032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889" y="3315229"/>
            <a:ext cx="248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Relationship between File Descriptor and Open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076994"/>
            <a:ext cx="4825158" cy="42193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Three data structures that maintain by kernel</a:t>
            </a:r>
          </a:p>
          <a:p>
            <a:pPr lvl="1"/>
            <a:r>
              <a:rPr lang="en-US" dirty="0" smtClean="0"/>
              <a:t>Per-process file descriptor</a:t>
            </a:r>
          </a:p>
          <a:p>
            <a:pPr lvl="2"/>
            <a:r>
              <a:rPr lang="en-US" dirty="0"/>
              <a:t>set of flags controlling the operation of the file </a:t>
            </a:r>
            <a:r>
              <a:rPr lang="en-US" dirty="0" smtClean="0"/>
              <a:t>descriptor (close on exec)</a:t>
            </a:r>
          </a:p>
          <a:p>
            <a:pPr lvl="1"/>
            <a:r>
              <a:rPr lang="en-US" dirty="0" smtClean="0"/>
              <a:t>The system wide table of open file descriptor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the current file </a:t>
            </a:r>
            <a:r>
              <a:rPr lang="en-US" dirty="0" smtClean="0"/>
              <a:t>offset</a:t>
            </a:r>
          </a:p>
          <a:p>
            <a:pPr lvl="2"/>
            <a:r>
              <a:rPr lang="en-US" dirty="0"/>
              <a:t>status flags specified when opening the </a:t>
            </a:r>
            <a:r>
              <a:rPr lang="en-US" dirty="0" smtClean="0"/>
              <a:t>file </a:t>
            </a:r>
          </a:p>
          <a:p>
            <a:pPr lvl="3"/>
            <a:r>
              <a:rPr lang="en-US" dirty="0" smtClean="0"/>
              <a:t>O_APPEND, O_NONBLOCK, O_ASYNC</a:t>
            </a:r>
          </a:p>
          <a:p>
            <a:pPr lvl="2"/>
            <a:r>
              <a:rPr lang="en-US" dirty="0"/>
              <a:t>the file access </a:t>
            </a:r>
            <a:r>
              <a:rPr lang="en-US" dirty="0" smtClean="0"/>
              <a:t>mode(</a:t>
            </a:r>
            <a:r>
              <a:rPr lang="en-US" dirty="0" err="1" smtClean="0"/>
              <a:t>readonly</a:t>
            </a:r>
            <a:r>
              <a:rPr lang="en-US" dirty="0" smtClean="0"/>
              <a:t>, </a:t>
            </a:r>
            <a:r>
              <a:rPr lang="en-US" dirty="0" err="1" smtClean="0"/>
              <a:t>writeonly</a:t>
            </a:r>
            <a:r>
              <a:rPr lang="en-US" dirty="0" smtClean="0"/>
              <a:t> or read write)</a:t>
            </a:r>
          </a:p>
          <a:p>
            <a:pPr lvl="2"/>
            <a:r>
              <a:rPr lang="en-US" dirty="0"/>
              <a:t>settings relating to signal-driven </a:t>
            </a:r>
            <a:r>
              <a:rPr lang="en-US" dirty="0" smtClean="0"/>
              <a:t>I/O</a:t>
            </a:r>
          </a:p>
          <a:p>
            <a:pPr lvl="2"/>
            <a:r>
              <a:rPr lang="en-US" dirty="0"/>
              <a:t>a reference to the </a:t>
            </a:r>
            <a:r>
              <a:rPr lang="en-US" dirty="0" err="1"/>
              <a:t>i</a:t>
            </a:r>
            <a:r>
              <a:rPr lang="en-US" dirty="0"/>
              <a:t>-node object</a:t>
            </a:r>
            <a:endParaRPr lang="en-US" dirty="0" smtClean="0"/>
          </a:p>
          <a:p>
            <a:pPr lvl="1"/>
            <a:r>
              <a:rPr lang="en-US" dirty="0" smtClean="0"/>
              <a:t>File system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pPr lvl="2"/>
            <a:r>
              <a:rPr lang="en-US" dirty="0"/>
              <a:t>file type (e.g., regular file, socket, or FIFO) and </a:t>
            </a:r>
            <a:r>
              <a:rPr lang="en-US" dirty="0" smtClean="0"/>
              <a:t>permissions</a:t>
            </a:r>
          </a:p>
          <a:p>
            <a:pPr lvl="2"/>
            <a:r>
              <a:rPr lang="en-US" dirty="0"/>
              <a:t>a pointer to a list of locks held on this </a:t>
            </a:r>
            <a:r>
              <a:rPr lang="en-US" dirty="0" smtClean="0"/>
              <a:t>file</a:t>
            </a:r>
          </a:p>
          <a:p>
            <a:pPr lvl="2"/>
            <a:r>
              <a:rPr lang="en-US" dirty="0"/>
              <a:t>various properties of the file, including its size and timestamps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58" y="2076994"/>
            <a:ext cx="586404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Duplicate </a:t>
            </a:r>
            <a:r>
              <a:rPr lang="en-US" smtClean="0"/>
              <a:t>file descriptor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I/O redirection</a:t>
            </a:r>
          </a:p>
          <a:p>
            <a:pPr lvl="1"/>
            <a:r>
              <a:rPr lang="en-US" dirty="0" smtClean="0"/>
              <a:t>Standard error redirected to the same place with standard output</a:t>
            </a:r>
          </a:p>
          <a:p>
            <a:pPr lvl="1"/>
            <a:r>
              <a:rPr lang="en-US" dirty="0" smtClean="0"/>
              <a:t>Sent both standard output and standard error to results.log	 </a:t>
            </a:r>
          </a:p>
          <a:p>
            <a:pPr marL="342900" lvl="1" indent="-342900"/>
            <a:r>
              <a:rPr lang="en-US" sz="1800" dirty="0"/>
              <a:t>d</a:t>
            </a:r>
            <a:r>
              <a:rPr lang="en-US" sz="1800" dirty="0" smtClean="0"/>
              <a:t>up</a:t>
            </a:r>
          </a:p>
          <a:p>
            <a:pPr marL="742950" lvl="2" indent="-342900"/>
            <a:r>
              <a:rPr lang="en-US" sz="1600" dirty="0" smtClean="0"/>
              <a:t>Take an open file descriptor and return a new descriptor that refer to the same open file descriptor</a:t>
            </a:r>
          </a:p>
          <a:p>
            <a:pPr marL="342900" lvl="1" indent="-342900">
              <a:buClr>
                <a:srgbClr val="B31166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up2</a:t>
            </a:r>
          </a:p>
          <a:p>
            <a:pPr marL="742950" lvl="2" indent="-342900">
              <a:buClr>
                <a:srgbClr val="B31166"/>
              </a:buClr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Make a duplicate of file descriptor old to new</a:t>
            </a:r>
          </a:p>
          <a:p>
            <a:pPr marL="742950" lvl="2" indent="-342900">
              <a:buClr>
                <a:srgbClr val="B31166"/>
              </a:buClr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newfd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is opened, it closed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2" indent="-342900"/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87" y="2850153"/>
            <a:ext cx="262890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51" y="3339693"/>
            <a:ext cx="1381125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46" y="3654018"/>
            <a:ext cx="427672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752" y="4291136"/>
            <a:ext cx="2476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6811"/>
            <a:ext cx="8825659" cy="4127863"/>
          </a:xfrm>
        </p:spPr>
        <p:txBody>
          <a:bodyPr/>
          <a:lstStyle/>
          <a:p>
            <a:r>
              <a:rPr lang="en-US" dirty="0" smtClean="0"/>
              <a:t>Overview File in Linux</a:t>
            </a:r>
          </a:p>
          <a:p>
            <a:r>
              <a:rPr lang="en-US" dirty="0" smtClean="0"/>
              <a:t>File I/O basic method</a:t>
            </a:r>
          </a:p>
          <a:p>
            <a:r>
              <a:rPr lang="en-US" dirty="0" smtClean="0"/>
              <a:t>File I/O atomic and race condition</a:t>
            </a:r>
          </a:p>
          <a:p>
            <a:r>
              <a:rPr lang="en-US" dirty="0" smtClean="0"/>
              <a:t>File control operation</a:t>
            </a:r>
          </a:p>
          <a:p>
            <a:r>
              <a:rPr lang="en-US" dirty="0"/>
              <a:t>Relationship between File Descriptor and Open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File I/O some advance method</a:t>
            </a:r>
          </a:p>
          <a:p>
            <a:r>
              <a:rPr lang="en-US" dirty="0" smtClean="0"/>
              <a:t>File buffering and </a:t>
            </a:r>
            <a:r>
              <a:rPr lang="en-US" dirty="0" err="1" smtClean="0"/>
              <a:t>stdio</a:t>
            </a:r>
            <a:r>
              <a:rPr lang="en-US" dirty="0" smtClean="0"/>
              <a:t> </a:t>
            </a:r>
            <a:r>
              <a:rPr lang="en-US" smtClean="0"/>
              <a:t>library buffering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at specified Offset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Pread</a:t>
            </a:r>
            <a:r>
              <a:rPr lang="en-US" dirty="0" smtClean="0"/>
              <a:t> and </a:t>
            </a:r>
            <a:r>
              <a:rPr lang="en-US" dirty="0" err="1" smtClean="0"/>
              <a:t>pwrite</a:t>
            </a:r>
            <a:endParaRPr lang="en-US" dirty="0" smtClean="0"/>
          </a:p>
          <a:p>
            <a:pPr lvl="1"/>
            <a:r>
              <a:rPr lang="en-US" dirty="0" smtClean="0"/>
              <a:t>Operate like read and write</a:t>
            </a:r>
          </a:p>
          <a:p>
            <a:pPr lvl="1"/>
            <a:r>
              <a:rPr lang="en-US" dirty="0" smtClean="0"/>
              <a:t>The file IO is performed at location </a:t>
            </a:r>
            <a:r>
              <a:rPr lang="en-US" dirty="0" err="1" smtClean="0"/>
              <a:t>specificed</a:t>
            </a:r>
            <a:r>
              <a:rPr lang="en-US" dirty="0" smtClean="0"/>
              <a:t> by offset than current file offset</a:t>
            </a:r>
          </a:p>
          <a:p>
            <a:pPr lvl="1"/>
            <a:r>
              <a:rPr lang="en-US" dirty="0" smtClean="0"/>
              <a:t>The file offset left unchanged</a:t>
            </a:r>
          </a:p>
          <a:p>
            <a:pPr marL="342900" lvl="1" indent="-342900"/>
            <a:r>
              <a:rPr lang="en-US" sz="1800" dirty="0"/>
              <a:t>Call </a:t>
            </a:r>
            <a:r>
              <a:rPr lang="en-US" sz="1800" dirty="0" err="1"/>
              <a:t>pread</a:t>
            </a:r>
            <a:r>
              <a:rPr lang="en-US" sz="1800" dirty="0"/>
              <a:t> equivalent call </a:t>
            </a:r>
            <a:r>
              <a:rPr lang="en-US" sz="1800" dirty="0" err="1"/>
              <a:t>lseek</a:t>
            </a:r>
            <a:r>
              <a:rPr lang="en-US" sz="1800" dirty="0"/>
              <a:t> + read but </a:t>
            </a:r>
            <a:r>
              <a:rPr lang="en-US" sz="1800" dirty="0" smtClean="0"/>
              <a:t>atomically</a:t>
            </a:r>
          </a:p>
          <a:p>
            <a:pPr marL="742950" lvl="2" indent="-342900"/>
            <a:r>
              <a:rPr lang="en-US" sz="1600" dirty="0" smtClean="0"/>
              <a:t>These function is useful in multithread applications</a:t>
            </a:r>
          </a:p>
          <a:p>
            <a:pPr marL="742950" lvl="2" indent="-342900"/>
            <a:r>
              <a:rPr lang="en-US" sz="1600" dirty="0" smtClean="0"/>
              <a:t>All open file descriptor shared by all threads</a:t>
            </a:r>
          </a:p>
          <a:p>
            <a:pPr marL="742950" lvl="2" indent="-342900"/>
            <a:r>
              <a:rPr lang="en-US" sz="1600" dirty="0" smtClean="0"/>
              <a:t>File offset of each file is global to all threads</a:t>
            </a:r>
          </a:p>
          <a:p>
            <a:pPr marL="742950" lvl="2" indent="-342900"/>
            <a:r>
              <a:rPr lang="en-US" sz="1600" dirty="0" smtClean="0"/>
              <a:t>Avoid race condition when read and write simultaneously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12" y="3003641"/>
            <a:ext cx="564832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2" y="4311650"/>
            <a:ext cx="5057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scatter/gather IO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Scatter/Gather IO</a:t>
            </a:r>
          </a:p>
          <a:p>
            <a:pPr lvl="1"/>
            <a:r>
              <a:rPr lang="en-US" dirty="0" smtClean="0"/>
              <a:t>Transfer multiple buffer of data in single system call</a:t>
            </a:r>
          </a:p>
          <a:p>
            <a:pPr lvl="1"/>
            <a:r>
              <a:rPr lang="en-US" dirty="0" smtClean="0"/>
              <a:t>Set of buffers to be transferred is defined by the array </a:t>
            </a:r>
            <a:r>
              <a:rPr lang="en-US" dirty="0" err="1" smtClean="0"/>
              <a:t>iov</a:t>
            </a:r>
            <a:endParaRPr lang="en-US" dirty="0" smtClean="0"/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Scatter input</a:t>
            </a:r>
          </a:p>
          <a:p>
            <a:pPr lvl="1">
              <a:buClr>
                <a:srgbClr val="B31166"/>
              </a:buClr>
            </a:pP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readv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perform scatter input</a:t>
            </a:r>
          </a:p>
          <a:p>
            <a:pPr lvl="1"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ead a contiguous sequence of bytes from the file descriptor to buffer’s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iovec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readv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is atomically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when reading from a file, the range of byte in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iov’s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buffer is continuous even if another process sharing the same file offset attempts to manipulate the offset at the same time</a:t>
            </a:r>
          </a:p>
          <a:p>
            <a:pPr lvl="1">
              <a:buClr>
                <a:srgbClr val="B31166"/>
              </a:buClr>
            </a:pP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Readv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 return number of byte read or 0 if end-of-file was encountered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If insufficient data, some of last is partially filled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11" y="2996565"/>
            <a:ext cx="4724899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11" y="4311650"/>
            <a:ext cx="540067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460" y="5130800"/>
            <a:ext cx="5591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I/O </a:t>
            </a:r>
            <a:r>
              <a:rPr lang="en-US" dirty="0"/>
              <a:t>– scatter/gather IO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Gather output</a:t>
            </a:r>
          </a:p>
          <a:p>
            <a:pPr lvl="1"/>
            <a:r>
              <a:rPr lang="en-US" dirty="0" err="1" smtClean="0"/>
              <a:t>Writev</a:t>
            </a:r>
            <a:r>
              <a:rPr lang="en-US" dirty="0" smtClean="0"/>
              <a:t> system call perform gather output</a:t>
            </a:r>
          </a:p>
          <a:p>
            <a:pPr lvl="1"/>
            <a:r>
              <a:rPr lang="en-US" dirty="0" smtClean="0"/>
              <a:t>Write as sequence of continuous bytes</a:t>
            </a:r>
          </a:p>
          <a:p>
            <a:pPr lvl="1"/>
            <a:r>
              <a:rPr lang="en-US" dirty="0" smtClean="0"/>
              <a:t>Buffer gather in array order</a:t>
            </a:r>
          </a:p>
          <a:p>
            <a:pPr lvl="1"/>
            <a:r>
              <a:rPr lang="en-US" dirty="0" err="1" smtClean="0"/>
              <a:t>Writev</a:t>
            </a:r>
            <a:r>
              <a:rPr lang="en-US" dirty="0" smtClean="0"/>
              <a:t> is atomically </a:t>
            </a:r>
            <a:r>
              <a:rPr lang="en-US" dirty="0" smtClean="0">
                <a:sym typeface="Wingdings" panose="05000000000000000000" pitchFamily="2" charset="2"/>
              </a:rPr>
              <a:t> all requested data is written continuously to the file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Like write, </a:t>
            </a:r>
            <a:r>
              <a:rPr lang="en-US" dirty="0" err="1" smtClean="0">
                <a:sym typeface="Wingdings" panose="05000000000000000000" pitchFamily="2" charset="2"/>
              </a:rPr>
              <a:t>writev</a:t>
            </a:r>
            <a:r>
              <a:rPr lang="en-US" dirty="0" smtClean="0">
                <a:sym typeface="Wingdings" panose="05000000000000000000" pitchFamily="2" charset="2"/>
              </a:rPr>
              <a:t> can return </a:t>
            </a:r>
            <a:r>
              <a:rPr lang="en-US" dirty="0" err="1" smtClean="0">
                <a:sym typeface="Wingdings" panose="05000000000000000000" pitchFamily="2" charset="2"/>
              </a:rPr>
              <a:t>patially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write.Let</a:t>
            </a:r>
            <a:r>
              <a:rPr lang="en-US" dirty="0" smtClean="0">
                <a:sym typeface="Wingdings" panose="05000000000000000000" pitchFamily="2" charset="2"/>
              </a:rPr>
              <a:t> check the result to indicate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Readv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writev</a:t>
            </a:r>
            <a:r>
              <a:rPr lang="en-US" dirty="0" smtClean="0">
                <a:sym typeface="Wingdings" panose="05000000000000000000" pitchFamily="2" charset="2"/>
              </a:rPr>
              <a:t> is convenience and speed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Writev</a:t>
            </a:r>
            <a:r>
              <a:rPr lang="en-US" dirty="0" smtClean="0">
                <a:sym typeface="Wingdings" panose="05000000000000000000" pitchFamily="2" charset="2"/>
              </a:rPr>
              <a:t> can implement as copy of user buffers and call write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Call write multiple time but two way inconvenience and slow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Performing scatter-gather I/O at a specified </a:t>
            </a:r>
            <a:r>
              <a:rPr lang="en-US" dirty="0" smtClean="0"/>
              <a:t>offset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72" y="3197225"/>
            <a:ext cx="477134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truncating the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Resize the file length</a:t>
            </a:r>
          </a:p>
          <a:p>
            <a:pPr lvl="1"/>
            <a:r>
              <a:rPr lang="en-US" dirty="0" smtClean="0"/>
              <a:t>If file length is longer than length, excess data is lost</a:t>
            </a:r>
          </a:p>
          <a:p>
            <a:pPr lvl="1"/>
            <a:r>
              <a:rPr lang="en-US" dirty="0" smtClean="0"/>
              <a:t>If file length is shorter than length, file will padding with sequence of null byte</a:t>
            </a:r>
          </a:p>
          <a:p>
            <a:pPr lvl="1"/>
            <a:r>
              <a:rPr lang="en-US" dirty="0" smtClean="0"/>
              <a:t>The command use to discard the content of file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25" y="2974794"/>
            <a:ext cx="3895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I/O- creating temporary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temporary file when program is running</a:t>
            </a:r>
          </a:p>
          <a:p>
            <a:pPr lvl="1"/>
            <a:r>
              <a:rPr lang="en-US" dirty="0" smtClean="0"/>
              <a:t>Create a file in /</a:t>
            </a:r>
            <a:r>
              <a:rPr lang="en-US" dirty="0" err="1" smtClean="0"/>
              <a:t>tmp</a:t>
            </a:r>
            <a:r>
              <a:rPr lang="en-US" dirty="0" smtClean="0"/>
              <a:t> directory and return file descriptor</a:t>
            </a:r>
          </a:p>
          <a:p>
            <a:pPr lvl="1"/>
            <a:r>
              <a:rPr lang="en-US" dirty="0" smtClean="0"/>
              <a:t>Template argument takes the form of a pathname in which the last 6 characters must be XXXXXX</a:t>
            </a:r>
          </a:p>
          <a:p>
            <a:pPr lvl="1"/>
            <a:r>
              <a:rPr lang="en-US" dirty="0" smtClean="0"/>
              <a:t>6 XXXXXX </a:t>
            </a:r>
            <a:r>
              <a:rPr lang="en-US" dirty="0" err="1" smtClean="0"/>
              <a:t>wil</a:t>
            </a:r>
            <a:r>
              <a:rPr lang="en-US" dirty="0" smtClean="0"/>
              <a:t> be replaced with a string that makes the filename unique</a:t>
            </a:r>
          </a:p>
          <a:p>
            <a:pPr lvl="1"/>
            <a:r>
              <a:rPr lang="en-US" dirty="0" err="1" smtClean="0"/>
              <a:t>Templace</a:t>
            </a:r>
            <a:r>
              <a:rPr lang="en-US" dirty="0" smtClean="0"/>
              <a:t> is modified </a:t>
            </a:r>
            <a:r>
              <a:rPr lang="en-US" dirty="0" smtClean="0">
                <a:sym typeface="Wingdings" panose="05000000000000000000" pitchFamily="2" charset="2"/>
              </a:rPr>
              <a:t> it must be specified as a character array rather than string constant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94" y="2948668"/>
            <a:ext cx="2543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Buffering of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Working with disk</a:t>
            </a:r>
          </a:p>
          <a:p>
            <a:pPr lvl="1"/>
            <a:r>
              <a:rPr lang="en-US" dirty="0" smtClean="0"/>
              <a:t>Read/Write system call don’t directly initiate disk access</a:t>
            </a:r>
          </a:p>
          <a:p>
            <a:pPr lvl="1"/>
            <a:r>
              <a:rPr lang="en-US" dirty="0" smtClean="0"/>
              <a:t>They copy data between  a user-space buffer and a buffer in kernel buffer cache</a:t>
            </a:r>
          </a:p>
          <a:p>
            <a:pPr lvl="1"/>
            <a:r>
              <a:rPr lang="en-US" dirty="0" smtClean="0"/>
              <a:t>Write(</a:t>
            </a:r>
            <a:r>
              <a:rPr lang="en-US" dirty="0" err="1" smtClean="0"/>
              <a:t>fd</a:t>
            </a:r>
            <a:r>
              <a:rPr lang="en-US" dirty="0" smtClean="0"/>
              <a:t>, “</a:t>
            </a:r>
            <a:r>
              <a:rPr lang="en-US" dirty="0" err="1" smtClean="0"/>
              <a:t>abc</a:t>
            </a:r>
            <a:r>
              <a:rPr lang="en-US" dirty="0" smtClean="0"/>
              <a:t>”, 3)	</a:t>
            </a:r>
          </a:p>
          <a:p>
            <a:pPr lvl="2"/>
            <a:r>
              <a:rPr lang="en-US" dirty="0" smtClean="0"/>
              <a:t>Write return immediately</a:t>
            </a:r>
          </a:p>
          <a:p>
            <a:pPr lvl="2"/>
            <a:r>
              <a:rPr lang="en-US" dirty="0" smtClean="0"/>
              <a:t>Some later point, kernel writes its buffer to disk</a:t>
            </a:r>
          </a:p>
          <a:p>
            <a:pPr lvl="2"/>
            <a:r>
              <a:rPr lang="en-US" dirty="0" smtClean="0"/>
              <a:t>System call is not synchronized with disk</a:t>
            </a:r>
          </a:p>
          <a:p>
            <a:pPr lvl="2"/>
            <a:r>
              <a:rPr lang="en-US" dirty="0" smtClean="0"/>
              <a:t>If another process attempts to read these bytes of file, the kernel supplies data from buffer 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, 3)</a:t>
            </a:r>
          </a:p>
          <a:p>
            <a:pPr lvl="2"/>
            <a:r>
              <a:rPr lang="en-US" dirty="0" smtClean="0"/>
              <a:t>Kernel read data from the buffer until is exhausted , kernel reads next segment of the file into the buffer cache</a:t>
            </a:r>
            <a:endParaRPr lang="en-US" dirty="0"/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design is allow read and write to be fast, process don’t need to wait on slow disk, and reduce the number of disk transfer that kernel perform</a:t>
            </a:r>
          </a:p>
          <a:p>
            <a:pPr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Two way to control kernel buffer of File I/O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Use system call</a:t>
            </a:r>
          </a:p>
          <a:p>
            <a:pPr marL="457200" lvl="1" indent="0">
              <a:buClr>
                <a:srgbClr val="B31166"/>
              </a:buClr>
              <a:buNone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r>
              <a:rPr lang="en-US" dirty="0"/>
              <a:t>Use O_SYNC when open file</a:t>
            </a:r>
          </a:p>
          <a:p>
            <a:pPr lvl="1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58" y="5056550"/>
            <a:ext cx="1990725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58" y="5367609"/>
            <a:ext cx="1685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tdio</a:t>
            </a:r>
            <a:r>
              <a:rPr lang="en-US" dirty="0" smtClean="0"/>
              <a:t> library – standard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streams</a:t>
            </a:r>
          </a:p>
          <a:p>
            <a:endParaRPr lang="en-US" dirty="0" smtClean="0"/>
          </a:p>
          <a:p>
            <a:r>
              <a:rPr lang="en-US" dirty="0" smtClean="0"/>
              <a:t>Standard 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Relationship between </a:t>
            </a:r>
            <a:r>
              <a:rPr lang="en-US" dirty="0" err="1" smtClean="0"/>
              <a:t>stdio</a:t>
            </a:r>
            <a:r>
              <a:rPr lang="en-US" dirty="0" smtClean="0"/>
              <a:t> and File IO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12" y="2095454"/>
            <a:ext cx="556258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tdio</a:t>
            </a:r>
            <a:r>
              <a:rPr lang="en-US" dirty="0" smtClean="0"/>
              <a:t> library – API – open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0364" y="2763983"/>
            <a:ext cx="68787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FILE *</a:t>
            </a:r>
            <a:r>
              <a:rPr lang="en-US" dirty="0"/>
              <a:t> </a:t>
            </a:r>
            <a:r>
              <a:rPr lang="en-US" b="1" dirty="0" err="1"/>
              <a:t>fopen</a:t>
            </a:r>
            <a:r>
              <a:rPr lang="en-US" dirty="0"/>
              <a:t> </a:t>
            </a:r>
            <a:r>
              <a:rPr lang="en-US" i="1" dirty="0"/>
              <a:t>(</a:t>
            </a:r>
            <a:r>
              <a:rPr lang="en-US" i="1" dirty="0" err="1"/>
              <a:t>const</a:t>
            </a:r>
            <a:r>
              <a:rPr lang="en-US" i="1" dirty="0"/>
              <a:t> char *filename, </a:t>
            </a:r>
            <a:r>
              <a:rPr lang="en-US" i="1" dirty="0" err="1"/>
              <a:t>const</a:t>
            </a:r>
            <a:r>
              <a:rPr lang="en-US" i="1" dirty="0"/>
              <a:t> char *</a:t>
            </a:r>
            <a:r>
              <a:rPr lang="en-US" i="1" dirty="0" err="1"/>
              <a:t>opentype</a:t>
            </a:r>
            <a:r>
              <a:rPr lang="en-US" i="1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70" y="3838866"/>
            <a:ext cx="9648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1" y="3226377"/>
            <a:ext cx="7191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library – API – </a:t>
            </a:r>
            <a:r>
              <a:rPr lang="en-US" dirty="0" smtClean="0"/>
              <a:t>close </a:t>
            </a:r>
            <a:r>
              <a:rPr lang="en-US" dirty="0"/>
              <a:t>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3982" y="2971800"/>
            <a:ext cx="3844636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b="1" dirty="0" err="1"/>
              <a:t>fclose</a:t>
            </a:r>
            <a:r>
              <a:rPr lang="en-US" dirty="0"/>
              <a:t> </a:t>
            </a:r>
            <a:r>
              <a:rPr lang="en-US" i="1" dirty="0"/>
              <a:t>(FILE *stream)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File in Linux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97" y="2193925"/>
            <a:ext cx="8192070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library – API – </a:t>
            </a:r>
            <a:r>
              <a:rPr lang="en-US" dirty="0" smtClean="0"/>
              <a:t>read/write the </a:t>
            </a:r>
            <a:r>
              <a:rPr lang="en-US" dirty="0"/>
              <a:t>file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354" y="3842217"/>
            <a:ext cx="5785605" cy="9388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8118" y="2753591"/>
            <a:ext cx="64943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fread</a:t>
            </a:r>
            <a:r>
              <a:rPr lang="en-US" dirty="0"/>
              <a:t> </a:t>
            </a:r>
            <a:r>
              <a:rPr lang="en-US" i="1" dirty="0"/>
              <a:t>(void *data, </a:t>
            </a:r>
            <a:r>
              <a:rPr lang="en-US" i="1" dirty="0" err="1"/>
              <a:t>size_t</a:t>
            </a:r>
            <a:r>
              <a:rPr lang="en-US" i="1" dirty="0"/>
              <a:t> size, </a:t>
            </a:r>
            <a:r>
              <a:rPr lang="en-US" i="1" dirty="0" err="1"/>
              <a:t>size_t</a:t>
            </a:r>
            <a:r>
              <a:rPr lang="en-US" i="1" dirty="0"/>
              <a:t> count, FILE *stream)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library – API </a:t>
            </a:r>
            <a:r>
              <a:rPr lang="en-US" b="1" dirty="0"/>
              <a:t>– </a:t>
            </a:r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p</a:t>
            </a:r>
            <a:r>
              <a:rPr lang="en-US" dirty="0" smtClean="0"/>
              <a:t>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743200"/>
            <a:ext cx="4322618" cy="76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i="1" dirty="0"/>
              <a:t>long </a:t>
            </a:r>
            <a:r>
              <a:rPr lang="en-US" i="1" dirty="0" err="1"/>
              <a:t>int</a:t>
            </a:r>
            <a:r>
              <a:rPr lang="en-US" dirty="0"/>
              <a:t> </a:t>
            </a:r>
            <a:r>
              <a:rPr lang="en-US" b="1" dirty="0" err="1"/>
              <a:t>ftell</a:t>
            </a:r>
            <a:r>
              <a:rPr lang="en-US" dirty="0"/>
              <a:t> </a:t>
            </a:r>
            <a:r>
              <a:rPr lang="en-US" i="1" dirty="0"/>
              <a:t>(FILE *stream)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1" y="3886200"/>
            <a:ext cx="4322618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/>
              <a:t>int</a:t>
            </a:r>
            <a:r>
              <a:rPr lang="en-US"/>
              <a:t> </a:t>
            </a:r>
            <a:r>
              <a:rPr lang="en-US" b="1"/>
              <a:t>fseek</a:t>
            </a:r>
            <a:r>
              <a:rPr lang="en-US"/>
              <a:t> </a:t>
            </a:r>
            <a:r>
              <a:rPr lang="en-US" i="1"/>
              <a:t>(FILE *stream, long int offset, int whence)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in the </a:t>
            </a:r>
            <a:r>
              <a:rPr lang="en-US" dirty="0" err="1" smtClean="0"/>
              <a:t>stdio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1985554"/>
            <a:ext cx="4825158" cy="40342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Buffering of data into large block</a:t>
            </a:r>
          </a:p>
          <a:p>
            <a:pPr lvl="1"/>
            <a:r>
              <a:rPr lang="en-US" dirty="0" smtClean="0"/>
              <a:t>Reduce system call and overhead</a:t>
            </a:r>
          </a:p>
          <a:p>
            <a:pPr lvl="1"/>
            <a:r>
              <a:rPr lang="en-US" dirty="0" smtClean="0"/>
              <a:t>Increase performance when operate on disk</a:t>
            </a:r>
          </a:p>
          <a:p>
            <a:pPr lvl="0">
              <a:buClr>
                <a:srgbClr val="B31166"/>
              </a:buClr>
            </a:pP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Settting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the buffering mode of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stdio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stream</a:t>
            </a:r>
          </a:p>
          <a:p>
            <a:pPr lvl="1">
              <a:buClr>
                <a:srgbClr val="B31166"/>
              </a:buClr>
            </a:pP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</a:t>
            </a:r>
            <a:r>
              <a:rPr 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buf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is NULL, library automatically allocates a buffer for use with stream at least BUFSIZ 512 byte</a:t>
            </a:r>
          </a:p>
          <a:p>
            <a:pPr lvl="1">
              <a:buClr>
                <a:srgbClr val="B31166"/>
              </a:buClr>
            </a:pPr>
            <a:r>
              <a:rPr 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Mode</a:t>
            </a:r>
          </a:p>
          <a:p>
            <a:pPr lvl="2">
              <a:buClr>
                <a:srgbClr val="B31166"/>
              </a:buClr>
            </a:pPr>
            <a:r>
              <a:rPr 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_IONBF   Don’t buffer IO, call system call read/write immediately, </a:t>
            </a:r>
            <a:r>
              <a:rPr 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buf</a:t>
            </a:r>
            <a:r>
              <a:rPr 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and size is </a:t>
            </a:r>
            <a:r>
              <a:rPr 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irgnored</a:t>
            </a:r>
            <a:endParaRPr lang="en-US" sz="13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B31166"/>
              </a:buClr>
            </a:pPr>
            <a:r>
              <a:rPr 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_IOLBF  Line buffer, data is buffer until a newline character is output, for input, data is read a line at a time</a:t>
            </a:r>
          </a:p>
          <a:p>
            <a:pPr lvl="2">
              <a:buClr>
                <a:srgbClr val="B31166"/>
              </a:buClr>
            </a:pPr>
            <a:r>
              <a:rPr 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_IOFBF   Fully buffer I/O is default mode</a:t>
            </a:r>
            <a:endParaRPr lang="en-US" dirty="0" smtClean="0"/>
          </a:p>
          <a:p>
            <a:r>
              <a:rPr lang="en-US" dirty="0" smtClean="0"/>
              <a:t>Flushing a </a:t>
            </a:r>
            <a:r>
              <a:rPr lang="en-US" dirty="0" err="1" smtClean="0"/>
              <a:t>stdio</a:t>
            </a:r>
            <a:r>
              <a:rPr lang="en-US" dirty="0" smtClean="0"/>
              <a:t> buffer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12" y="3023507"/>
            <a:ext cx="4568145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2" y="3783602"/>
            <a:ext cx="2543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tdio</a:t>
            </a:r>
            <a:r>
              <a:rPr lang="en-US" dirty="0" smtClean="0"/>
              <a:t> library – API -</a:t>
            </a:r>
            <a:r>
              <a:rPr lang="en-US" dirty="0" err="1" smtClean="0"/>
              <a:t>bufferring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reason</a:t>
            </a:r>
          </a:p>
          <a:p>
            <a:r>
              <a:rPr lang="en-US" dirty="0" smtClean="0"/>
              <a:t>Set buffer for buffering</a:t>
            </a:r>
          </a:p>
          <a:p>
            <a:pPr lvl="1"/>
            <a:r>
              <a:rPr lang="en-US" dirty="0" err="1" smtClean="0"/>
              <a:t>Atleast</a:t>
            </a:r>
            <a:r>
              <a:rPr lang="en-US" dirty="0" smtClean="0"/>
              <a:t> BUFSIZ – 512 bytes</a:t>
            </a:r>
          </a:p>
          <a:p>
            <a:pPr lvl="1"/>
            <a:r>
              <a:rPr lang="en-US" dirty="0" smtClean="0"/>
              <a:t>Set NULL to disable buffering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5660" y="2919846"/>
            <a:ext cx="6442364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</a:t>
            </a:r>
            <a:r>
              <a:rPr lang="en-US" dirty="0" err="1"/>
              <a:t>setbuf</a:t>
            </a:r>
            <a:r>
              <a:rPr lang="en-US" dirty="0"/>
              <a:t>(FILE </a:t>
            </a:r>
            <a:r>
              <a:rPr lang="en-US" dirty="0" smtClean="0"/>
              <a:t>*</a:t>
            </a:r>
            <a:r>
              <a:rPr lang="en-US" dirty="0"/>
              <a:t>restrict </a:t>
            </a:r>
            <a:r>
              <a:rPr lang="en-US" dirty="0" err="1"/>
              <a:t>fp</a:t>
            </a:r>
            <a:r>
              <a:rPr lang="en-US" dirty="0"/>
              <a:t>, char *restrict </a:t>
            </a:r>
            <a:r>
              <a:rPr lang="en-US" dirty="0" err="1"/>
              <a:t>buf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287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Error code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trerror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Shell tool</a:t>
            </a:r>
          </a:p>
          <a:p>
            <a:pPr lvl="1"/>
            <a:r>
              <a:rPr lang="en-US" dirty="0" err="1" smtClean="0"/>
              <a:t>strace</a:t>
            </a:r>
            <a:endParaRPr lang="en-US" dirty="0"/>
          </a:p>
          <a:p>
            <a:pPr lvl="1"/>
            <a:r>
              <a:rPr lang="en-US" dirty="0" err="1"/>
              <a:t>fallocate</a:t>
            </a:r>
            <a:r>
              <a:rPr lang="en-US" dirty="0"/>
              <a:t> -l 100M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bigfile</a:t>
            </a:r>
            <a:endParaRPr lang="en-US" dirty="0"/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tat</a:t>
            </a:r>
          </a:p>
          <a:p>
            <a:pPr lvl="1"/>
            <a:r>
              <a:rPr lang="en-US" dirty="0" err="1" smtClean="0"/>
              <a:t>grep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 is central to the UNIX philosophy</a:t>
            </a:r>
          </a:p>
          <a:p>
            <a:r>
              <a:rPr lang="en-US" dirty="0" smtClean="0"/>
              <a:t>All system calls for performing I/O referring to a file descriptor</a:t>
            </a:r>
          </a:p>
          <a:p>
            <a:pPr lvl="1"/>
            <a:r>
              <a:rPr lang="en-US" dirty="0" smtClean="0"/>
              <a:t>Is nonnegative integer, start from 0</a:t>
            </a:r>
          </a:p>
          <a:p>
            <a:pPr lvl="1"/>
            <a:r>
              <a:rPr lang="en-US" dirty="0" smtClean="0"/>
              <a:t>File descriptor are used to refer to all types of file, pipe, FIFOs, socket, terminals, devices</a:t>
            </a:r>
          </a:p>
          <a:p>
            <a:pPr lvl="1"/>
            <a:r>
              <a:rPr lang="en-US" dirty="0" smtClean="0"/>
              <a:t>Each process has it own set of file descriptor</a:t>
            </a:r>
          </a:p>
          <a:p>
            <a:pPr lvl="0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Most of program expect to able to use three standard file descriptor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Running process inherit copies of the shell opened file descriptors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 key system calls for performing file IO</a:t>
            </a:r>
          </a:p>
          <a:p>
            <a:pPr lvl="1"/>
            <a:r>
              <a:rPr lang="en-US" dirty="0" err="1"/>
              <a:t>fd</a:t>
            </a:r>
            <a:r>
              <a:rPr lang="en-US" dirty="0"/>
              <a:t> = open(pathname, flags, mode) </a:t>
            </a:r>
            <a:endParaRPr lang="en-US" dirty="0" smtClean="0"/>
          </a:p>
          <a:p>
            <a:pPr lvl="1"/>
            <a:r>
              <a:rPr lang="en-US" dirty="0" err="1"/>
              <a:t>numread</a:t>
            </a:r>
            <a:r>
              <a:rPr lang="en-US" dirty="0"/>
              <a:t> = read(</a:t>
            </a:r>
            <a:r>
              <a:rPr lang="en-US" dirty="0" err="1"/>
              <a:t>fd</a:t>
            </a:r>
            <a:r>
              <a:rPr lang="en-US" dirty="0"/>
              <a:t>, buffer, count) </a:t>
            </a:r>
            <a:endParaRPr lang="en-US" dirty="0" smtClean="0"/>
          </a:p>
          <a:p>
            <a:pPr lvl="1"/>
            <a:r>
              <a:rPr lang="en-US" dirty="0" err="1"/>
              <a:t>numwritten</a:t>
            </a:r>
            <a:r>
              <a:rPr lang="en-US" dirty="0"/>
              <a:t> = write(</a:t>
            </a:r>
            <a:r>
              <a:rPr lang="en-US" dirty="0" err="1"/>
              <a:t>fd</a:t>
            </a:r>
            <a:r>
              <a:rPr lang="en-US" dirty="0"/>
              <a:t>, buffer, count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= close(</a:t>
            </a:r>
            <a:r>
              <a:rPr lang="en-US" dirty="0" err="1"/>
              <a:t>fd</a:t>
            </a:r>
            <a:r>
              <a:rPr lang="en-US" dirty="0"/>
              <a:t>)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4" y="2603500"/>
            <a:ext cx="4695827" cy="12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– basic method- file copy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2459808"/>
            <a:ext cx="4898571" cy="3849551"/>
          </a:xfrm>
        </p:spPr>
      </p:pic>
    </p:spTree>
    <p:extLst>
      <p:ext uri="{BB962C8B-B14F-4D97-AF65-F5344CB8AC3E}">
        <p14:creationId xmlns:p14="http://schemas.microsoft.com/office/powerpoint/2010/main" val="6584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 I/O –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group of flags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access mode flags</a:t>
            </a:r>
          </a:p>
          <a:p>
            <a:pPr lvl="2"/>
            <a:r>
              <a:rPr lang="en-US" dirty="0" smtClean="0"/>
              <a:t>Read only, Write only and Read-Write</a:t>
            </a:r>
          </a:p>
          <a:p>
            <a:pPr lvl="2"/>
            <a:r>
              <a:rPr lang="en-US" dirty="0" smtClean="0"/>
              <a:t>Can retrieve by </a:t>
            </a:r>
            <a:r>
              <a:rPr lang="en-US" dirty="0" err="1" smtClean="0"/>
              <a:t>fcntl</a:t>
            </a:r>
            <a:r>
              <a:rPr lang="en-US" dirty="0" smtClean="0"/>
              <a:t> F_GETFL</a:t>
            </a:r>
          </a:p>
          <a:p>
            <a:pPr marL="742950" lvl="2" indent="-342900"/>
            <a:r>
              <a:rPr lang="en-US" sz="1600" dirty="0"/>
              <a:t>File Creation </a:t>
            </a:r>
            <a:r>
              <a:rPr lang="en-US" sz="1600" dirty="0" smtClean="0"/>
              <a:t>flags</a:t>
            </a:r>
          </a:p>
          <a:p>
            <a:pPr marL="742950" lvl="2" indent="-342900"/>
            <a:r>
              <a:rPr lang="en-US" sz="1600" dirty="0" smtClean="0"/>
              <a:t>Open file status flags</a:t>
            </a:r>
          </a:p>
          <a:p>
            <a:pPr marL="1200150" lvl="3" indent="-342900"/>
            <a:r>
              <a:rPr lang="en-US" sz="1400" dirty="0" smtClean="0"/>
              <a:t>Can retrieve and modified by </a:t>
            </a:r>
            <a:r>
              <a:rPr lang="en-US" sz="1400" dirty="0" err="1" smtClean="0"/>
              <a:t>fcntl</a:t>
            </a:r>
            <a:r>
              <a:rPr lang="en-US" sz="1400" dirty="0" smtClean="0"/>
              <a:t> F_GETFL</a:t>
            </a:r>
          </a:p>
          <a:p>
            <a:pPr marL="342900" lvl="1" indent="-342900"/>
            <a:r>
              <a:rPr lang="en-US" sz="1800" dirty="0"/>
              <a:t>Return file </a:t>
            </a:r>
            <a:r>
              <a:rPr lang="en-US" sz="1800" dirty="0" smtClean="0"/>
              <a:t>descriptor</a:t>
            </a:r>
          </a:p>
          <a:p>
            <a:pPr marL="742950" lvl="2" indent="-342900"/>
            <a:r>
              <a:rPr lang="en-US" sz="1600" dirty="0" smtClean="0"/>
              <a:t>Lowest number available</a:t>
            </a:r>
            <a:endParaRPr lang="en-US" sz="1600" dirty="0"/>
          </a:p>
          <a:p>
            <a:pPr marL="742950" lvl="2" indent="-342900"/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8711" y="2612119"/>
            <a:ext cx="4825159" cy="53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int</a:t>
            </a:r>
            <a:r>
              <a:rPr lang="fr-FR" dirty="0"/>
              <a:t> open(</a:t>
            </a:r>
            <a:r>
              <a:rPr lang="fr-FR" dirty="0" err="1"/>
              <a:t>const</a:t>
            </a:r>
            <a:r>
              <a:rPr lang="fr-FR" dirty="0"/>
              <a:t> char *</a:t>
            </a:r>
            <a:r>
              <a:rPr lang="fr-FR" dirty="0" err="1"/>
              <a:t>pathname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flags, ... /* </a:t>
            </a:r>
            <a:r>
              <a:rPr lang="fr-FR" dirty="0" err="1"/>
              <a:t>mode_t</a:t>
            </a:r>
            <a:r>
              <a:rPr lang="fr-FR" dirty="0"/>
              <a:t> mode */);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2" y="3158097"/>
            <a:ext cx="4600575" cy="31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– </a:t>
            </a:r>
            <a:r>
              <a:rPr lang="en-US" dirty="0" smtClean="0"/>
              <a:t>open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Important flags</a:t>
            </a:r>
          </a:p>
          <a:p>
            <a:pPr lvl="1"/>
            <a:r>
              <a:rPr lang="en-US" dirty="0" smtClean="0"/>
              <a:t>O_APPEND</a:t>
            </a:r>
          </a:p>
          <a:p>
            <a:pPr lvl="2"/>
            <a:r>
              <a:rPr lang="en-US" dirty="0" smtClean="0"/>
              <a:t>Write always append end of file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O_ASYNC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Signal-driven IO, but in Linux this flag no effect, in order to enable this feature, use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fcntl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flags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O_CLOEXEC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Close the file when calling exec family function</a:t>
            </a:r>
          </a:p>
          <a:p>
            <a:pPr lvl="1"/>
            <a:r>
              <a:rPr lang="en-US" dirty="0" smtClean="0"/>
              <a:t>O_CREATE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file is not exist, file is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O_DIRECT</a:t>
            </a:r>
          </a:p>
          <a:p>
            <a:pPr lvl="2"/>
            <a:r>
              <a:rPr lang="en-US" dirty="0" smtClean="0"/>
              <a:t>Allow File IO to bypass the buffer cache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3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O_EXCL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r>
              <a:rPr lang="en-US" dirty="0" smtClean="0"/>
              <a:t>Conjunction with O_CREATE to indicate that if the file exist, it should not be opened, open fail, </a:t>
            </a:r>
            <a:r>
              <a:rPr lang="en-US" dirty="0" err="1" smtClean="0"/>
              <a:t>errno</a:t>
            </a:r>
            <a:r>
              <a:rPr lang="en-US" dirty="0" smtClean="0"/>
              <a:t> set to EEXIST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O_NONBLOCK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 file for non-blocking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O_SYNC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 file for synchronous I/O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O_TRUNC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If file exist, the content of file is discard and length is truncated to zero</a:t>
            </a:r>
          </a:p>
          <a:p>
            <a:pPr marL="457200" lvl="1" indent="0">
              <a:buClr>
                <a:srgbClr val="B31166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– open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Error </a:t>
            </a:r>
            <a:r>
              <a:rPr lang="en-US" dirty="0"/>
              <a:t>from open </a:t>
            </a:r>
            <a:r>
              <a:rPr lang="en-US" dirty="0" smtClean="0"/>
              <a:t>– </a:t>
            </a:r>
            <a:r>
              <a:rPr lang="en-US" dirty="0" err="1" smtClean="0"/>
              <a:t>strerror</a:t>
            </a:r>
            <a:r>
              <a:rPr lang="en-US" dirty="0" smtClean="0"/>
              <a:t>(</a:t>
            </a:r>
            <a:r>
              <a:rPr lang="en-US" dirty="0" err="1" smtClean="0"/>
              <a:t>errno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EACCES</a:t>
            </a:r>
          </a:p>
          <a:p>
            <a:pPr lvl="2"/>
            <a:r>
              <a:rPr lang="en-US" dirty="0" smtClean="0"/>
              <a:t>File permission don’t allow the calling process to open the file in mode specified by flags</a:t>
            </a:r>
          </a:p>
          <a:p>
            <a:pPr lvl="2"/>
            <a:r>
              <a:rPr lang="en-US" dirty="0" smtClean="0"/>
              <a:t>Directory permission don’t allow file created or writing 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EISDIR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File in pathname is directory and open file for writing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EMFILE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The process resource limit on the number of open file descriptor has been reached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ENFILE</a:t>
            </a:r>
          </a:p>
          <a:p>
            <a:pPr lvl="2"/>
            <a:r>
              <a:rPr lang="en-US" dirty="0" smtClean="0"/>
              <a:t>System resource limit on the number of open file descriptor has been reached</a:t>
            </a:r>
          </a:p>
          <a:p>
            <a:pPr lvl="1"/>
            <a:r>
              <a:rPr lang="en-US" dirty="0"/>
              <a:t>ENOENT</a:t>
            </a:r>
          </a:p>
          <a:p>
            <a:pPr lvl="2"/>
            <a:r>
              <a:rPr lang="en-US" dirty="0"/>
              <a:t>File is not </a:t>
            </a:r>
            <a:r>
              <a:rPr lang="en-US" b="1" dirty="0" smtClean="0"/>
              <a:t>exist and O_CREATE is not specified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EROFS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File is read-only but open is for writing</a:t>
            </a:r>
          </a:p>
          <a:p>
            <a:pPr lvl="1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ETXTBSY</a:t>
            </a:r>
          </a:p>
          <a:p>
            <a:pPr lvl="2">
              <a:buClr>
                <a:srgbClr val="B31166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File is an executable file and it is currently executing. It is not allow to modify a executable file that is running as a process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B31166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3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-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94099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/>
              <a:t>Count specifics the maximum number of bytes to read, </a:t>
            </a:r>
          </a:p>
          <a:p>
            <a:pPr lvl="2"/>
            <a:r>
              <a:rPr lang="en-US" dirty="0"/>
              <a:t>Buffer is where data placed, the buffer must be at least count bytes </a:t>
            </a:r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Return number of bytes actually read</a:t>
            </a:r>
          </a:p>
          <a:p>
            <a:pPr lvl="3"/>
            <a:r>
              <a:rPr lang="en-US" dirty="0" smtClean="0"/>
              <a:t>Number  of byte read is less than count because some reason</a:t>
            </a:r>
          </a:p>
          <a:p>
            <a:pPr lvl="4"/>
            <a:r>
              <a:rPr lang="en-US" dirty="0" smtClean="0"/>
              <a:t>Interrupt by signal return with </a:t>
            </a:r>
            <a:r>
              <a:rPr lang="en-US" dirty="0" err="1" smtClean="0"/>
              <a:t>errno</a:t>
            </a:r>
            <a:r>
              <a:rPr lang="en-US" dirty="0" smtClean="0"/>
              <a:t> EINTR</a:t>
            </a:r>
          </a:p>
          <a:p>
            <a:pPr lvl="4"/>
            <a:r>
              <a:rPr lang="en-US" dirty="0" smtClean="0"/>
              <a:t>New line </a:t>
            </a:r>
          </a:p>
          <a:p>
            <a:pPr lvl="2"/>
            <a:r>
              <a:rPr lang="en-US" dirty="0" smtClean="0"/>
              <a:t>0 with end of file (EOF), nothing to read</a:t>
            </a:r>
          </a:p>
          <a:p>
            <a:pPr lvl="2"/>
            <a:r>
              <a:rPr lang="en-US" dirty="0" smtClean="0"/>
              <a:t>-1 with error – use </a:t>
            </a:r>
            <a:r>
              <a:rPr lang="en-US" dirty="0" err="1" smtClean="0"/>
              <a:t>strerror</a:t>
            </a:r>
            <a:r>
              <a:rPr lang="en-US" dirty="0" smtClean="0"/>
              <a:t>(ret) to know what error</a:t>
            </a:r>
          </a:p>
          <a:p>
            <a:pPr marL="1371600" lvl="3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8712" y="2702823"/>
            <a:ext cx="4825159" cy="72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ssize_t</a:t>
            </a:r>
            <a:r>
              <a:rPr lang="en-US" dirty="0"/>
              <a:t>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void *buffer, </a:t>
            </a:r>
            <a:r>
              <a:rPr lang="en-US" dirty="0" err="1"/>
              <a:t>size_t</a:t>
            </a:r>
            <a:r>
              <a:rPr lang="en-US" dirty="0"/>
              <a:t> count);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69" y="3674464"/>
            <a:ext cx="3419643" cy="23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5406</TotalTime>
  <Words>1898</Words>
  <Application>Microsoft Office PowerPoint</Application>
  <PresentationFormat>Widescreen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Wingdings</vt:lpstr>
      <vt:lpstr>Wingdings 3</vt:lpstr>
      <vt:lpstr>Ion Boardroom</vt:lpstr>
      <vt:lpstr>File in Linux</vt:lpstr>
      <vt:lpstr>Content</vt:lpstr>
      <vt:lpstr>Overview File in Linux</vt:lpstr>
      <vt:lpstr>File I/O - Overview</vt:lpstr>
      <vt:lpstr>File I/O – basic method- file copy example</vt:lpstr>
      <vt:lpstr>File I/O – open</vt:lpstr>
      <vt:lpstr>File I/O – open (2)</vt:lpstr>
      <vt:lpstr>File I/O – open (3)</vt:lpstr>
      <vt:lpstr>File I/O - read</vt:lpstr>
      <vt:lpstr>File I/O – read (2)</vt:lpstr>
      <vt:lpstr>File I/O -write</vt:lpstr>
      <vt:lpstr>File I/O - close</vt:lpstr>
      <vt:lpstr>File I/O – change file offset - lseek</vt:lpstr>
      <vt:lpstr>File I/O – Atomic and Race Conditions</vt:lpstr>
      <vt:lpstr>File I/O – Appending data to a file</vt:lpstr>
      <vt:lpstr>File I/O –File control operation</vt:lpstr>
      <vt:lpstr>FILE I/O – File status flags</vt:lpstr>
      <vt:lpstr>File I/O – Relationship between File Descriptor and Open File</vt:lpstr>
      <vt:lpstr>File I/O – Duplicate file descriptor</vt:lpstr>
      <vt:lpstr>File I/O at specified Offset </vt:lpstr>
      <vt:lpstr>File I/O – scatter/gather IO </vt:lpstr>
      <vt:lpstr>File I/O – scatter/gather IO (2)</vt:lpstr>
      <vt:lpstr>FILE I/O – truncating the file</vt:lpstr>
      <vt:lpstr>File I/O- creating temporary file</vt:lpstr>
      <vt:lpstr>Kernel Buffering of File I/O</vt:lpstr>
      <vt:lpstr>stdio library – standard IO</vt:lpstr>
      <vt:lpstr>stdio library – API – open the file</vt:lpstr>
      <vt:lpstr>PowerPoint Presentation</vt:lpstr>
      <vt:lpstr>stdio library – API – close the file</vt:lpstr>
      <vt:lpstr>stdio library – API – read/write the file</vt:lpstr>
      <vt:lpstr>stdio library – API – file positioning</vt:lpstr>
      <vt:lpstr>Buffering in the stdio library</vt:lpstr>
      <vt:lpstr>stdio library – API -bufferring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thientd3</dc:creator>
  <cp:lastModifiedBy>Windows User</cp:lastModifiedBy>
  <cp:revision>303</cp:revision>
  <dcterms:created xsi:type="dcterms:W3CDTF">2018-09-19T01:59:59Z</dcterms:created>
  <dcterms:modified xsi:type="dcterms:W3CDTF">2018-11-27T16:43:48Z</dcterms:modified>
</cp:coreProperties>
</file>