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550578-4259-443C-B96C-7D1E85F5B622}">
          <p14:sldIdLst>
            <p14:sldId id="256"/>
            <p14:sldId id="257"/>
          </p14:sldIdLst>
        </p14:section>
        <p14:section name="Untitled Section" id="{D88CFC7C-BBE8-41AC-8FF3-73B3D8E7CB91}">
          <p14:sldIdLst>
            <p14:sldId id="260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in </a:t>
            </a:r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2844" y="4385731"/>
            <a:ext cx="7197726" cy="631371"/>
          </a:xfrm>
        </p:spPr>
        <p:txBody>
          <a:bodyPr/>
          <a:lstStyle/>
          <a:p>
            <a:r>
              <a:rPr lang="en-US" dirty="0" smtClean="0"/>
              <a:t>CONG TY TIN HOC THIEN VY – THIEN  VY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0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70560"/>
          </a:xfrm>
        </p:spPr>
        <p:txBody>
          <a:bodyPr/>
          <a:lstStyle/>
          <a:p>
            <a:r>
              <a:rPr lang="en-US" dirty="0"/>
              <a:t>Virtual 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463040"/>
            <a:ext cx="4995334" cy="4911633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Process isolated from other </a:t>
            </a:r>
          </a:p>
          <a:p>
            <a:pPr lvl="2"/>
            <a:r>
              <a:rPr lang="en-US" dirty="0" smtClean="0"/>
              <a:t>One process cannot read or write memory of other process or kernel</a:t>
            </a:r>
          </a:p>
          <a:p>
            <a:pPr lvl="2"/>
            <a:r>
              <a:rPr lang="en-US" dirty="0" smtClean="0"/>
              <a:t>Accomplished by having the page-table entries for each process point to distinct sets of physical pages in RAM</a:t>
            </a:r>
          </a:p>
          <a:p>
            <a:pPr lvl="1"/>
            <a:r>
              <a:rPr lang="en-US" dirty="0" smtClean="0"/>
              <a:t>When appropriate, two or more process can share memory</a:t>
            </a:r>
          </a:p>
          <a:p>
            <a:pPr lvl="2"/>
            <a:r>
              <a:rPr lang="en-US" dirty="0" smtClean="0"/>
              <a:t>Multi-process execute the same program can share single copy of program code as multiple process run the same binary or load the same share library</a:t>
            </a:r>
          </a:p>
          <a:p>
            <a:pPr lvl="2"/>
            <a:r>
              <a:rPr lang="en-US" dirty="0" smtClean="0"/>
              <a:t>IPC to communication between process</a:t>
            </a:r>
          </a:p>
          <a:p>
            <a:pPr lvl="2"/>
            <a:r>
              <a:rPr lang="en-US" dirty="0" smtClean="0"/>
              <a:t>Accomplished by having page-tables entries in difference process refer to same page of 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Easy to implement memory protection </a:t>
            </a:r>
          </a:p>
          <a:p>
            <a:pPr lvl="2"/>
            <a:r>
              <a:rPr lang="en-US" dirty="0" smtClean="0"/>
              <a:t>by allow some processes can readable, writeable or  executable on some page-table entries</a:t>
            </a:r>
          </a:p>
          <a:p>
            <a:pPr lvl="1"/>
            <a:r>
              <a:rPr lang="en-US" dirty="0" smtClean="0"/>
              <a:t>Programmer don’t need to concern about physical layout of program</a:t>
            </a:r>
          </a:p>
          <a:p>
            <a:pPr lvl="1"/>
            <a:r>
              <a:rPr lang="en-US" dirty="0" smtClean="0"/>
              <a:t>All part of program reside in memory then program run faster and memory capacity exceed physical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40377"/>
          </a:xfrm>
        </p:spPr>
        <p:txBody>
          <a:bodyPr/>
          <a:lstStyle/>
          <a:p>
            <a:r>
              <a:rPr lang="en-US" dirty="0" smtClean="0"/>
              <a:t>Stack and stack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619794"/>
            <a:ext cx="4995334" cy="4598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Stack pointer </a:t>
            </a:r>
          </a:p>
          <a:p>
            <a:pPr lvl="1"/>
            <a:r>
              <a:rPr lang="en-US" dirty="0" smtClean="0"/>
              <a:t>Special purpose register track the current top of stack</a:t>
            </a:r>
          </a:p>
          <a:p>
            <a:pPr lvl="1"/>
            <a:r>
              <a:rPr lang="en-US" dirty="0" smtClean="0"/>
              <a:t>Each time a function is called , an additional frame is allocated on stack, this frame is remove when function returns</a:t>
            </a:r>
          </a:p>
          <a:p>
            <a:pPr marL="285750" lvl="1"/>
            <a:r>
              <a:rPr lang="en-US" sz="1800" dirty="0"/>
              <a:t>User </a:t>
            </a:r>
            <a:r>
              <a:rPr lang="en-US" sz="1800" dirty="0" smtClean="0"/>
              <a:t>stack</a:t>
            </a:r>
          </a:p>
          <a:p>
            <a:pPr marL="742950" lvl="2"/>
            <a:r>
              <a:rPr lang="en-US" sz="1600" dirty="0" smtClean="0"/>
              <a:t>Include function argument and local variables</a:t>
            </a:r>
          </a:p>
          <a:p>
            <a:pPr marL="1085850" lvl="3"/>
            <a:r>
              <a:rPr lang="en-US" sz="1400" dirty="0" smtClean="0"/>
              <a:t>Automatic variable vs static variable </a:t>
            </a:r>
            <a:endParaRPr lang="en-US" sz="1400" dirty="0"/>
          </a:p>
          <a:p>
            <a:pPr marL="742950" lvl="2"/>
            <a:r>
              <a:rPr lang="en-US" sz="1600" dirty="0" smtClean="0"/>
              <a:t>Call linkage information</a:t>
            </a:r>
          </a:p>
          <a:p>
            <a:pPr marL="1085850" lvl="3"/>
            <a:r>
              <a:rPr lang="en-US" sz="1400" dirty="0" smtClean="0"/>
              <a:t>Each function use certain CPU register (PC, EAX), each a function call another , a copy of these registers saved in the called function stack frame so that function return</a:t>
            </a:r>
          </a:p>
          <a:p>
            <a:pPr marL="1085850" lvl="3"/>
            <a:r>
              <a:rPr lang="en-US" sz="1400" dirty="0" smtClean="0"/>
              <a:t>A function call itself recursively, it has multiple stack frame</a:t>
            </a:r>
            <a:endParaRPr lang="en-US" sz="1400" dirty="0"/>
          </a:p>
          <a:p>
            <a:pPr marL="914400" lvl="3" indent="0">
              <a:buNone/>
            </a:pPr>
            <a:endParaRPr lang="en-US" sz="1400" dirty="0"/>
          </a:p>
          <a:p>
            <a:pPr lvl="1"/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1364" y="4103264"/>
            <a:ext cx="4995862" cy="1161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19" y="1287455"/>
            <a:ext cx="37528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53440"/>
          </a:xfrm>
        </p:spPr>
        <p:txBody>
          <a:bodyPr/>
          <a:lstStyle/>
          <a:p>
            <a:r>
              <a:rPr lang="en-US" dirty="0" smtClean="0"/>
              <a:t>Command line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717074"/>
            <a:ext cx="4995334" cy="30741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r>
              <a:rPr lang="en-US" dirty="0" err="1" smtClean="0"/>
              <a:t>argc</a:t>
            </a:r>
            <a:endParaRPr lang="en-US" dirty="0"/>
          </a:p>
          <a:p>
            <a:pPr lvl="1"/>
            <a:r>
              <a:rPr lang="en-US" dirty="0"/>
              <a:t>How many command line argument there </a:t>
            </a:r>
            <a:r>
              <a:rPr lang="en-US" dirty="0" smtClean="0"/>
              <a:t>are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rgv</a:t>
            </a:r>
            <a:endParaRPr lang="en-US" dirty="0" smtClean="0"/>
          </a:p>
          <a:p>
            <a:pPr lvl="1"/>
            <a:r>
              <a:rPr lang="en-US" dirty="0" err="1"/>
              <a:t>argv</a:t>
            </a:r>
            <a:r>
              <a:rPr lang="en-US" dirty="0"/>
              <a:t>[0] is name of program</a:t>
            </a:r>
          </a:p>
          <a:p>
            <a:pPr lvl="1"/>
            <a:r>
              <a:rPr lang="en-US" dirty="0"/>
              <a:t>convert argument to number by </a:t>
            </a:r>
            <a:r>
              <a:rPr lang="en-US" dirty="0" err="1"/>
              <a:t>strtol</a:t>
            </a:r>
            <a:r>
              <a:rPr lang="en-US" dirty="0"/>
              <a:t> or </a:t>
            </a:r>
            <a:r>
              <a:rPr lang="en-US" dirty="0" err="1" smtClean="0"/>
              <a:t>atoi</a:t>
            </a:r>
            <a:endParaRPr lang="en-US" dirty="0" smtClean="0"/>
          </a:p>
          <a:p>
            <a:pPr lvl="1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 err="1" smtClean="0"/>
              <a:t>getopt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See command line argument of a process 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proc</a:t>
            </a:r>
            <a:r>
              <a:rPr lang="en-US" dirty="0"/>
              <a:t>/PID/</a:t>
            </a:r>
            <a:r>
              <a:rPr lang="en-US" dirty="0" err="1"/>
              <a:t>cmdline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95" y="2448197"/>
            <a:ext cx="5065713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2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Environment list</a:t>
            </a:r>
          </a:p>
          <a:p>
            <a:pPr lvl="1"/>
            <a:r>
              <a:rPr lang="en-US" dirty="0" smtClean="0"/>
              <a:t>Array </a:t>
            </a:r>
            <a:r>
              <a:rPr lang="en-US" dirty="0"/>
              <a:t>of strings </a:t>
            </a:r>
            <a:r>
              <a:rPr lang="en-US" dirty="0" smtClean="0"/>
              <a:t>associated for process</a:t>
            </a:r>
          </a:p>
          <a:p>
            <a:pPr lvl="1"/>
            <a:r>
              <a:rPr lang="en-US" dirty="0" smtClean="0"/>
              <a:t>When a process created, it inherit a copy of parent environment</a:t>
            </a:r>
          </a:p>
          <a:p>
            <a:pPr lvl="1"/>
            <a:r>
              <a:rPr lang="en-US" dirty="0" smtClean="0"/>
              <a:t>A common use of environment variables is in the shell. By placing values in shell environment, the shell ensure it will pass to process that execute in the shell</a:t>
            </a:r>
          </a:p>
          <a:p>
            <a:pPr marL="285750" lvl="1"/>
            <a:r>
              <a:rPr lang="en-US" sz="1800" dirty="0" smtClean="0"/>
              <a:t>export command</a:t>
            </a:r>
          </a:p>
          <a:p>
            <a:pPr marL="742950" lvl="2"/>
            <a:r>
              <a:rPr lang="en-US" sz="1600" dirty="0" smtClean="0"/>
              <a:t>export</a:t>
            </a:r>
          </a:p>
          <a:p>
            <a:pPr marL="742950" lvl="2"/>
            <a:r>
              <a:rPr lang="en-US" sz="1600" dirty="0" smtClean="0"/>
              <a:t>export PATH=$PATH:/</a:t>
            </a:r>
            <a:r>
              <a:rPr lang="en-US" sz="1600" dirty="0" err="1" smtClean="0"/>
              <a:t>path_to_dir</a:t>
            </a:r>
            <a:endParaRPr lang="en-US" sz="1600" dirty="0" smtClean="0"/>
          </a:p>
          <a:p>
            <a:pPr marL="742950" lvl="2"/>
            <a:r>
              <a:rPr lang="en-US" sz="1600" dirty="0" err="1"/>
              <a:t>b</a:t>
            </a:r>
            <a:r>
              <a:rPr lang="en-US" sz="1600" dirty="0" err="1" smtClean="0"/>
              <a:t>ashrc</a:t>
            </a:r>
            <a:endParaRPr lang="en-US" sz="1600" dirty="0" smtClean="0"/>
          </a:p>
          <a:p>
            <a:pPr marL="285750" lvl="1"/>
            <a:r>
              <a:rPr lang="en-US" sz="1800" dirty="0" smtClean="0"/>
              <a:t>PATH and LD_LIBRARY_PATH environment</a:t>
            </a:r>
          </a:p>
          <a:p>
            <a:pPr marL="285750" lvl="1"/>
            <a:r>
              <a:rPr lang="en-US" sz="1800" dirty="0"/>
              <a:t>e</a:t>
            </a:r>
            <a:r>
              <a:rPr lang="en-US" sz="1800" dirty="0" smtClean="0"/>
              <a:t>nviron global variables</a:t>
            </a:r>
          </a:p>
          <a:p>
            <a:pPr marL="285750" lvl="1"/>
            <a:r>
              <a:rPr lang="en-US" sz="1800" dirty="0" smtClean="0"/>
              <a:t>APIs</a:t>
            </a:r>
          </a:p>
          <a:p>
            <a:pPr marL="285750" lvl="1"/>
            <a:endParaRPr lang="en-US" sz="1800" dirty="0" smtClean="0"/>
          </a:p>
          <a:p>
            <a:pPr marL="285750" lvl="1"/>
            <a:endParaRPr lang="en-US" sz="1800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5331" y="4073525"/>
            <a:ext cx="2447925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95" y="2142067"/>
            <a:ext cx="4995331" cy="1358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627" y="3518172"/>
            <a:ext cx="4995331" cy="15566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015" y="5212080"/>
            <a:ext cx="2343150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015" y="5548313"/>
            <a:ext cx="4419600" cy="285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015" y="5942739"/>
            <a:ext cx="2447925" cy="34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3250" y="5957026"/>
            <a:ext cx="14001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3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710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 creation- overview of basic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737359"/>
            <a:ext cx="4995334" cy="441524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fork()</a:t>
            </a:r>
          </a:p>
          <a:p>
            <a:pPr lvl="1"/>
            <a:r>
              <a:rPr lang="en-US" dirty="0"/>
              <a:t>Allow parent process create child process</a:t>
            </a:r>
          </a:p>
          <a:p>
            <a:pPr lvl="1"/>
            <a:r>
              <a:rPr lang="en-US" dirty="0"/>
              <a:t>Child obtains copies of the parent’s stack, data, heap and text </a:t>
            </a:r>
            <a:r>
              <a:rPr lang="en-US" dirty="0" smtClean="0"/>
              <a:t>segments</a:t>
            </a:r>
          </a:p>
          <a:p>
            <a:r>
              <a:rPr lang="en-US" dirty="0" smtClean="0"/>
              <a:t>exit(status)</a:t>
            </a:r>
          </a:p>
          <a:p>
            <a:pPr lvl="1"/>
            <a:r>
              <a:rPr lang="en-US" dirty="0" smtClean="0"/>
              <a:t>Terminate a process, making all resources like memory, open file descriptor used by process now available for kernel reallocation</a:t>
            </a:r>
          </a:p>
          <a:p>
            <a:pPr lvl="1"/>
            <a:r>
              <a:rPr lang="en-US" dirty="0" smtClean="0"/>
              <a:t>status determines the termination status for process</a:t>
            </a:r>
            <a:endParaRPr lang="en-US" dirty="0"/>
          </a:p>
          <a:p>
            <a:pPr marL="285750" lvl="1"/>
            <a:r>
              <a:rPr lang="en-US" sz="1800" dirty="0"/>
              <a:t>wait(status</a:t>
            </a:r>
            <a:r>
              <a:rPr lang="en-US" sz="1800" dirty="0" smtClean="0"/>
              <a:t>)</a:t>
            </a:r>
          </a:p>
          <a:p>
            <a:pPr marL="742950" lvl="2"/>
            <a:r>
              <a:rPr lang="en-US" sz="1600" dirty="0" smtClean="0"/>
              <a:t>If process is not terminated , wait will suspends execution of the process until one of children has terminated</a:t>
            </a:r>
          </a:p>
          <a:p>
            <a:pPr marL="742950" lvl="2"/>
            <a:r>
              <a:rPr lang="en-US" sz="1600" dirty="0" smtClean="0"/>
              <a:t>If process terminated, wait will return immediately with child termination status</a:t>
            </a:r>
          </a:p>
          <a:p>
            <a:pPr marL="285750" lvl="1"/>
            <a:r>
              <a:rPr lang="en-US" sz="1800" dirty="0" err="1" smtClean="0"/>
              <a:t>execve</a:t>
            </a:r>
            <a:r>
              <a:rPr lang="en-US" sz="1800" dirty="0" smtClean="0"/>
              <a:t>(pathname, </a:t>
            </a:r>
            <a:r>
              <a:rPr lang="en-US" sz="1800" dirty="0" err="1" smtClean="0"/>
              <a:t>argv</a:t>
            </a:r>
            <a:r>
              <a:rPr lang="en-US" sz="1800" dirty="0" smtClean="0"/>
              <a:t>, </a:t>
            </a:r>
            <a:r>
              <a:rPr lang="en-US" sz="1800" dirty="0" err="1" smtClean="0"/>
              <a:t>envp</a:t>
            </a:r>
            <a:r>
              <a:rPr lang="en-US" sz="1800" dirty="0" smtClean="0"/>
              <a:t>)</a:t>
            </a:r>
          </a:p>
          <a:p>
            <a:pPr marL="742950" lvl="2"/>
            <a:r>
              <a:rPr lang="en-US" sz="1600" dirty="0" smtClean="0"/>
              <a:t>Loads program into process memory with argument </a:t>
            </a:r>
            <a:r>
              <a:rPr lang="en-US" sz="1600" dirty="0" err="1" smtClean="0"/>
              <a:t>argv</a:t>
            </a:r>
            <a:r>
              <a:rPr lang="en-US" sz="1600" dirty="0" smtClean="0"/>
              <a:t> and environment list </a:t>
            </a:r>
            <a:r>
              <a:rPr lang="en-US" sz="1600" dirty="0" err="1" smtClean="0"/>
              <a:t>envp</a:t>
            </a:r>
            <a:endParaRPr lang="en-US" sz="1600" dirty="0" smtClean="0"/>
          </a:p>
          <a:p>
            <a:pPr marL="742950" lvl="2"/>
            <a:r>
              <a:rPr lang="en-US" sz="1600" dirty="0" smtClean="0"/>
              <a:t>The existing program text is discarded, the stack, data, heap segments are freshly created</a:t>
            </a:r>
          </a:p>
          <a:p>
            <a:pPr marL="742950" lvl="2"/>
            <a:endParaRPr lang="en-US" sz="1600" dirty="0" smtClean="0"/>
          </a:p>
          <a:p>
            <a:pPr marL="285750" lvl="1"/>
            <a:endParaRPr lang="en-US" sz="1800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95" y="1397044"/>
            <a:ext cx="4995331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3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35874"/>
          </a:xfrm>
        </p:spPr>
        <p:txBody>
          <a:bodyPr/>
          <a:lstStyle/>
          <a:p>
            <a:r>
              <a:rPr lang="en-US" dirty="0" smtClean="0"/>
              <a:t>Creating new process with 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6"/>
            <a:ext cx="4995334" cy="389297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Creating new process is useful way of dividing tasks as network server receive request from multi-clients</a:t>
            </a:r>
          </a:p>
          <a:p>
            <a:r>
              <a:rPr lang="en-US" dirty="0" smtClean="0"/>
              <a:t>fork creates a new process, the child, that is an almost exact duplicate of calling process, the parent. When </a:t>
            </a:r>
            <a:r>
              <a:rPr lang="en-US" dirty="0"/>
              <a:t>fork completed, two process exist and execution of two process is </a:t>
            </a:r>
            <a:r>
              <a:rPr lang="en-US" dirty="0" smtClean="0"/>
              <a:t>continuing</a:t>
            </a:r>
          </a:p>
          <a:p>
            <a:r>
              <a:rPr lang="en-US" dirty="0" smtClean="0"/>
              <a:t>Two processes are executing the same program text but they have separate copies of stack, data and heap segment</a:t>
            </a:r>
          </a:p>
          <a:p>
            <a:r>
              <a:rPr lang="en-US" dirty="0" smtClean="0"/>
              <a:t>The child’s stack data and heap segment are initially exact duplicates of corresponding part of parent memory. </a:t>
            </a:r>
          </a:p>
          <a:p>
            <a:r>
              <a:rPr lang="en-US" dirty="0" smtClean="0"/>
              <a:t>After fork, each process can modify the variables in stack, data, heap</a:t>
            </a:r>
            <a:r>
              <a:rPr lang="en-US" dirty="0"/>
              <a:t> </a:t>
            </a:r>
            <a:r>
              <a:rPr lang="en-US" dirty="0" smtClean="0"/>
              <a:t>segment without affecting the other process</a:t>
            </a:r>
          </a:p>
          <a:p>
            <a:r>
              <a:rPr lang="en-US" dirty="0"/>
              <a:t>f</a:t>
            </a:r>
            <a:r>
              <a:rPr lang="en-US" dirty="0" smtClean="0"/>
              <a:t>ork will return child process id to parent process, 0 to child process and -1 if something error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173" y="3099858"/>
            <a:ext cx="4676775" cy="1733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173" y="1999449"/>
            <a:ext cx="46767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1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40377"/>
          </a:xfrm>
        </p:spPr>
        <p:txBody>
          <a:bodyPr/>
          <a:lstStyle/>
          <a:p>
            <a:r>
              <a:rPr lang="en-US" dirty="0" smtClean="0"/>
              <a:t>File sharing between parent and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After fork, the child receives duplicate of all of the parent file descriptor, it mean parent and child refer to the same open file descriptor </a:t>
            </a:r>
          </a:p>
          <a:p>
            <a:r>
              <a:rPr lang="en-US" dirty="0" smtClean="0"/>
              <a:t>All attributes of open file is shared between the parent and child</a:t>
            </a:r>
          </a:p>
          <a:p>
            <a:r>
              <a:rPr lang="en-US" dirty="0" smtClean="0"/>
              <a:t>For example, the child modify file offset, this change is visible through the corresponding descriptor in parent</a:t>
            </a:r>
          </a:p>
          <a:p>
            <a:r>
              <a:rPr lang="en-US" dirty="0" smtClean="0"/>
              <a:t>If the parent and the child both writing the file, sharing offset ensure that the two processes don’t override each other’s output</a:t>
            </a:r>
          </a:p>
          <a:p>
            <a:r>
              <a:rPr lang="en-US" dirty="0" smtClean="0"/>
              <a:t>However it is not prevent the output of two process </a:t>
            </a:r>
            <a:r>
              <a:rPr lang="en-US" dirty="0" err="1" smtClean="0"/>
              <a:t>es</a:t>
            </a:r>
            <a:r>
              <a:rPr lang="en-US" dirty="0" smtClean="0"/>
              <a:t> from being randomly intermingled</a:t>
            </a:r>
          </a:p>
          <a:p>
            <a:r>
              <a:rPr lang="en-US" dirty="0" smtClean="0"/>
              <a:t>The code should close unused descriptor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286" y="1942041"/>
            <a:ext cx="5162550" cy="404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3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sematic of 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wasteful copy of parent text, data, heap and stack</a:t>
            </a:r>
          </a:p>
          <a:p>
            <a:pPr lvl="1"/>
            <a:r>
              <a:rPr lang="en-US" dirty="0" smtClean="0"/>
              <a:t>Especially after fork is exec</a:t>
            </a:r>
          </a:p>
          <a:p>
            <a:pPr lvl="1"/>
            <a:r>
              <a:rPr lang="en-US" dirty="0" smtClean="0"/>
              <a:t>Exec will discard current text, data, heap, stack and replace by its own program</a:t>
            </a:r>
          </a:p>
          <a:p>
            <a:pPr marL="285750" lvl="1"/>
            <a:r>
              <a:rPr lang="en-US" sz="1800" dirty="0" smtClean="0"/>
              <a:t>Kernel use some techniques to avoid such wasteful copying</a:t>
            </a:r>
          </a:p>
          <a:p>
            <a:pPr marL="742950" lvl="2"/>
            <a:r>
              <a:rPr lang="en-US" sz="1600" dirty="0" smtClean="0"/>
              <a:t>With text segment, this area is read-only, so that process cannot modify its own text segment, then </a:t>
            </a:r>
          </a:p>
          <a:p>
            <a:pPr marL="742950" lvl="2"/>
            <a:r>
              <a:rPr lang="en-US" sz="1600" dirty="0" smtClean="0"/>
              <a:t>All entries in per-process per-tables in child refer to same virtual memory page frame already used by parent</a:t>
            </a:r>
          </a:p>
          <a:p>
            <a:pPr marL="742950" lvl="2"/>
            <a:r>
              <a:rPr lang="en-US" sz="1600" dirty="0" smtClean="0"/>
              <a:t>For  pages in data, heap and stack, kernel employs copy-on-write technique</a:t>
            </a:r>
            <a:endParaRPr lang="en-US" sz="1400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95" y="2291729"/>
            <a:ext cx="52197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0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66503"/>
          </a:xfrm>
        </p:spPr>
        <p:txBody>
          <a:bodyPr/>
          <a:lstStyle/>
          <a:p>
            <a:r>
              <a:rPr lang="en-US" dirty="0" smtClean="0"/>
              <a:t>Race conditions after 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Parent scheduled first in almost times but not guarantee</a:t>
            </a:r>
          </a:p>
          <a:p>
            <a:r>
              <a:rPr lang="en-US" dirty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/sys/kernel/</a:t>
            </a:r>
            <a:r>
              <a:rPr lang="en-US" dirty="0" err="1" smtClean="0"/>
              <a:t>sched_child_runs_first</a:t>
            </a:r>
            <a:r>
              <a:rPr lang="en-US" dirty="0" smtClean="0"/>
              <a:t> work?</a:t>
            </a:r>
          </a:p>
          <a:p>
            <a:r>
              <a:rPr lang="en-US" dirty="0" smtClean="0"/>
              <a:t>Several way to guarantee the order of process of parent and child</a:t>
            </a:r>
          </a:p>
          <a:p>
            <a:pPr lvl="1"/>
            <a:r>
              <a:rPr lang="en-US" dirty="0" smtClean="0"/>
              <a:t>Semaphore</a:t>
            </a:r>
          </a:p>
          <a:p>
            <a:pPr lvl="1"/>
            <a:r>
              <a:rPr lang="en-US" dirty="0" smtClean="0"/>
              <a:t>File lock</a:t>
            </a:r>
          </a:p>
          <a:p>
            <a:pPr lvl="1"/>
            <a:r>
              <a:rPr lang="en-US" dirty="0" smtClean="0"/>
              <a:t>Messaging through IPC</a:t>
            </a:r>
          </a:p>
          <a:p>
            <a:pPr lvl="1"/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96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448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Avoid race condition by synchronizing with signa</a:t>
            </a:r>
            <a:r>
              <a:rPr lang="en-US" dirty="0"/>
              <a:t>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Parent wait his child finish the job and process</a:t>
            </a:r>
            <a:endParaRPr lang="en-US" dirty="0"/>
          </a:p>
        </p:txBody>
      </p:sp>
      <p:pic>
        <p:nvPicPr>
          <p:cNvPr id="1026" name="Picture 2" descr="https://documents.lucidchart.com/documents/4435fc27-4d86-4eb7-9298-e83b2cbb26da/pages/YGcM5DNywbTK?a=395&amp;x=141&amp;y=151&amp;w=838&amp;h=1047&amp;store=1&amp;accept=image%2F*&amp;auth=LCA%2073cd0adee83b9ac768d7eae7ada9e237ec252cd7-ts%3D153845144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732" y="2141538"/>
            <a:ext cx="2921124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89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44434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 ID</a:t>
            </a:r>
          </a:p>
          <a:p>
            <a:r>
              <a:rPr lang="en-US" dirty="0" smtClean="0"/>
              <a:t>PROCESS MEMORY LAYOUT</a:t>
            </a:r>
          </a:p>
          <a:p>
            <a:r>
              <a:rPr lang="en-US" dirty="0" smtClean="0"/>
              <a:t>VIRTUAL MEMORY MENAGEMENT</a:t>
            </a:r>
          </a:p>
          <a:p>
            <a:r>
              <a:rPr lang="en-US" dirty="0" smtClean="0"/>
              <a:t>STACK AND STACK FRAME</a:t>
            </a:r>
          </a:p>
          <a:p>
            <a:r>
              <a:rPr lang="en-US" dirty="0" smtClean="0"/>
              <a:t>COMMAND LINE ARGUMENT</a:t>
            </a:r>
          </a:p>
          <a:p>
            <a:r>
              <a:rPr lang="en-US" dirty="0" smtClean="0"/>
              <a:t>ENVIRONMENT VARIABLES</a:t>
            </a:r>
          </a:p>
          <a:p>
            <a:r>
              <a:rPr lang="en-US" dirty="0" smtClean="0"/>
              <a:t>PROCESS CREATION</a:t>
            </a:r>
          </a:p>
          <a:p>
            <a:r>
              <a:rPr lang="en-US" dirty="0" smtClean="0"/>
              <a:t>PROCESS TERMINATION</a:t>
            </a:r>
          </a:p>
          <a:p>
            <a:r>
              <a:rPr lang="en-US" dirty="0" smtClean="0"/>
              <a:t>MONITORING CHILD PROCESS</a:t>
            </a:r>
          </a:p>
          <a:p>
            <a:r>
              <a:rPr lang="en-US" dirty="0" smtClean="0"/>
              <a:t>PROGRAM EXECUTION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380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46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 termination – TERMINATING A PROCESS WITH EXIT AND _EXIT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Exit a process</a:t>
            </a:r>
          </a:p>
          <a:p>
            <a:pPr lvl="1"/>
            <a:r>
              <a:rPr lang="en-US" dirty="0" smtClean="0"/>
              <a:t>Two way for terminating a process</a:t>
            </a:r>
          </a:p>
          <a:p>
            <a:pPr lvl="2"/>
            <a:r>
              <a:rPr lang="en-US" dirty="0" smtClean="0"/>
              <a:t>Normal way through exit or program finish</a:t>
            </a:r>
          </a:p>
          <a:p>
            <a:pPr lvl="2"/>
            <a:r>
              <a:rPr lang="en-US" dirty="0" smtClean="0"/>
              <a:t>Abnormal way through receiving a signal</a:t>
            </a:r>
          </a:p>
          <a:p>
            <a:pPr lvl="1"/>
            <a:r>
              <a:rPr lang="en-US" dirty="0" smtClean="0"/>
              <a:t>Actions are performed by calling exit</a:t>
            </a:r>
          </a:p>
          <a:p>
            <a:pPr lvl="2"/>
            <a:r>
              <a:rPr lang="en-US" dirty="0" smtClean="0"/>
              <a:t>Exit handler</a:t>
            </a:r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tdio</a:t>
            </a:r>
            <a:r>
              <a:rPr lang="en-US" dirty="0" smtClean="0"/>
              <a:t> buffer stream flush</a:t>
            </a:r>
          </a:p>
          <a:p>
            <a:pPr lvl="2"/>
            <a:r>
              <a:rPr lang="en-US" dirty="0" smtClean="0"/>
              <a:t> _exit system call involved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Process termination detail</a:t>
            </a:r>
          </a:p>
          <a:p>
            <a:pPr lvl="1"/>
            <a:r>
              <a:rPr lang="en-US" dirty="0" smtClean="0"/>
              <a:t>Open file descriptor, directory streams … are closed</a:t>
            </a:r>
          </a:p>
          <a:p>
            <a:pPr lvl="1"/>
            <a:r>
              <a:rPr lang="en-US" dirty="0" smtClean="0"/>
              <a:t>File lock held by process are released</a:t>
            </a:r>
          </a:p>
          <a:p>
            <a:pPr lvl="1"/>
            <a:r>
              <a:rPr lang="en-US" dirty="0" smtClean="0"/>
              <a:t>Attached share memory are detached</a:t>
            </a:r>
          </a:p>
          <a:p>
            <a:pPr lvl="1"/>
            <a:r>
              <a:rPr lang="en-US" dirty="0" smtClean="0"/>
              <a:t>Semaphores are closed</a:t>
            </a:r>
          </a:p>
          <a:p>
            <a:pPr lvl="1"/>
            <a:r>
              <a:rPr lang="en-US" dirty="0" smtClean="0"/>
              <a:t>Message queue are closed</a:t>
            </a:r>
          </a:p>
          <a:p>
            <a:pPr lvl="1"/>
            <a:r>
              <a:rPr lang="en-US" dirty="0" smtClean="0"/>
              <a:t>Memory lock is removed</a:t>
            </a:r>
          </a:p>
          <a:p>
            <a:pPr lvl="1"/>
            <a:r>
              <a:rPr lang="en-US" dirty="0" smtClean="0"/>
              <a:t>Memory mapping is unmapped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049" y="1614759"/>
            <a:ext cx="13811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18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handler – </a:t>
            </a:r>
            <a:r>
              <a:rPr lang="en-US" dirty="0" err="1" smtClean="0"/>
              <a:t>atexit</a:t>
            </a:r>
            <a:r>
              <a:rPr lang="en-US" dirty="0" smtClean="0"/>
              <a:t>/ON_EXIT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Cleanup action</a:t>
            </a:r>
          </a:p>
          <a:p>
            <a:pPr lvl="1"/>
            <a:r>
              <a:rPr lang="en-US" dirty="0"/>
              <a:t>Some libraries or application need to </a:t>
            </a:r>
            <a:r>
              <a:rPr lang="en-US" dirty="0" smtClean="0"/>
              <a:t>perform cleanup action automatically when process exit </a:t>
            </a:r>
          </a:p>
          <a:p>
            <a:pPr lvl="1"/>
            <a:r>
              <a:rPr lang="en-US" dirty="0" smtClean="0"/>
              <a:t>Linux provide a programmer supplied function that is registered in lifetime of process and automatically called during normal process terminate by call exit</a:t>
            </a:r>
          </a:p>
          <a:p>
            <a:pPr lvl="1"/>
            <a:r>
              <a:rPr lang="en-US" dirty="0" smtClean="0"/>
              <a:t>Exit handler is not called if a program call _exit() system call directly or if process terminated abnormal by a signal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 smtClean="0"/>
              <a:t>Exit handler add </a:t>
            </a:r>
            <a:r>
              <a:rPr lang="en-US" dirty="0" err="1" smtClean="0"/>
              <a:t>func</a:t>
            </a:r>
            <a:r>
              <a:rPr lang="en-US" dirty="0" smtClean="0"/>
              <a:t> to list exit function, these </a:t>
            </a:r>
            <a:r>
              <a:rPr lang="en-US" dirty="0" err="1" smtClean="0"/>
              <a:t>func</a:t>
            </a:r>
            <a:r>
              <a:rPr lang="en-US" dirty="0" smtClean="0"/>
              <a:t> no have argument and return value</a:t>
            </a:r>
          </a:p>
          <a:p>
            <a:pPr lvl="1"/>
            <a:r>
              <a:rPr lang="en-US" dirty="0" smtClean="0"/>
              <a:t>When a program invoke exit, these </a:t>
            </a:r>
            <a:r>
              <a:rPr lang="en-US" dirty="0" err="1" smtClean="0"/>
              <a:t>func</a:t>
            </a:r>
            <a:r>
              <a:rPr lang="en-US" dirty="0" smtClean="0"/>
              <a:t> are called in reserve order of registration</a:t>
            </a:r>
          </a:p>
          <a:p>
            <a:pPr lvl="1"/>
            <a:r>
              <a:rPr lang="en-US" dirty="0" smtClean="0"/>
              <a:t>If one of exit handler call _exit or raise a signal, process will terminate and ignore the remaining exit handler</a:t>
            </a:r>
          </a:p>
          <a:p>
            <a:pPr lvl="1"/>
            <a:r>
              <a:rPr lang="en-US" dirty="0" smtClean="0"/>
              <a:t>A child process inherit parent exit handler registration after fork</a:t>
            </a:r>
          </a:p>
          <a:p>
            <a:pPr lvl="1"/>
            <a:r>
              <a:rPr lang="en-US" dirty="0" smtClean="0"/>
              <a:t>When a process perform exec , all exit handler registration is remove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861" y="1132945"/>
            <a:ext cx="2819400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348" y="1851591"/>
            <a:ext cx="4700878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66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795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Interaction between fork</a:t>
            </a:r>
            <a:r>
              <a:rPr lang="en-US" smtClean="0"/>
              <a:t>, stdio</a:t>
            </a:r>
            <a:r>
              <a:rPr lang="en-US"/>
              <a:t> </a:t>
            </a:r>
            <a:r>
              <a:rPr lang="en-US" smtClean="0"/>
              <a:t>buffer </a:t>
            </a:r>
            <a:r>
              <a:rPr lang="en-US" dirty="0" smtClean="0"/>
              <a:t>and 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Duplicate output when redirect output</a:t>
            </a:r>
          </a:p>
          <a:p>
            <a:pPr lvl="1"/>
            <a:r>
              <a:rPr lang="en-US" dirty="0" smtClean="0"/>
              <a:t>Flush </a:t>
            </a:r>
            <a:r>
              <a:rPr lang="en-US" dirty="0" err="1" smtClean="0"/>
              <a:t>stdout</a:t>
            </a:r>
            <a:r>
              <a:rPr lang="en-US" dirty="0" smtClean="0"/>
              <a:t> before fork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setbuf</a:t>
            </a:r>
            <a:r>
              <a:rPr lang="en-US" dirty="0" smtClean="0"/>
              <a:t> to disable buffering on </a:t>
            </a:r>
            <a:r>
              <a:rPr lang="en-US" dirty="0" err="1" smtClean="0"/>
              <a:t>stdio</a:t>
            </a:r>
            <a:r>
              <a:rPr lang="en-US" dirty="0" smtClean="0"/>
              <a:t> stream</a:t>
            </a:r>
          </a:p>
          <a:p>
            <a:pPr lvl="1"/>
            <a:r>
              <a:rPr lang="en-US" dirty="0" smtClean="0"/>
              <a:t>One process call exit, other call _exit system call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45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66503"/>
          </a:xfrm>
        </p:spPr>
        <p:txBody>
          <a:bodyPr/>
          <a:lstStyle/>
          <a:p>
            <a:r>
              <a:rPr lang="en-US" dirty="0" smtClean="0"/>
              <a:t>Monitoring child process – WAIT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6"/>
            <a:ext cx="4995334" cy="47159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Waiting on child process</a:t>
            </a:r>
          </a:p>
          <a:p>
            <a:pPr lvl="1"/>
            <a:r>
              <a:rPr lang="en-US" dirty="0" smtClean="0"/>
              <a:t>wait system call</a:t>
            </a:r>
          </a:p>
          <a:p>
            <a:pPr lvl="2"/>
            <a:r>
              <a:rPr lang="en-US" dirty="0" smtClean="0"/>
              <a:t>Wait one of the children of calling process terminate and return termination status to status argument</a:t>
            </a:r>
          </a:p>
          <a:p>
            <a:pPr lvl="2"/>
            <a:r>
              <a:rPr lang="en-US" dirty="0" smtClean="0"/>
              <a:t>If no child of calling process has yet terminated, the call blocks until one of children terminate</a:t>
            </a:r>
          </a:p>
          <a:p>
            <a:pPr lvl="2"/>
            <a:r>
              <a:rPr lang="en-US" dirty="0" smtClean="0"/>
              <a:t>If one of children terminate already, wait return immediately </a:t>
            </a:r>
          </a:p>
          <a:p>
            <a:pPr lvl="2"/>
            <a:r>
              <a:rPr lang="en-US" dirty="0" smtClean="0"/>
              <a:t>If status is not NULL, information about how the child terminated is returned in the status argument</a:t>
            </a:r>
          </a:p>
          <a:p>
            <a:pPr lvl="2"/>
            <a:r>
              <a:rPr lang="en-US" dirty="0" smtClean="0"/>
              <a:t>The kernel adds the process CPU times and resource usage statistic to running totals for all children</a:t>
            </a:r>
          </a:p>
          <a:p>
            <a:pPr lvl="2"/>
            <a:r>
              <a:rPr lang="en-US" dirty="0" smtClean="0"/>
              <a:t>Wait return the process id of children process that has terminated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711" y="2251845"/>
            <a:ext cx="1409700" cy="238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95" y="2599748"/>
            <a:ext cx="4995331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62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53440"/>
          </a:xfrm>
        </p:spPr>
        <p:txBody>
          <a:bodyPr>
            <a:normAutofit/>
          </a:bodyPr>
          <a:lstStyle/>
          <a:p>
            <a:r>
              <a:rPr lang="en-US" dirty="0" err="1" smtClean="0"/>
              <a:t>waitpid</a:t>
            </a:r>
            <a:r>
              <a:rPr lang="en-US" dirty="0" smtClean="0"/>
              <a:t>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1400" dirty="0" smtClean="0"/>
              <a:t>Limitations of wait</a:t>
            </a:r>
          </a:p>
          <a:p>
            <a:pPr lvl="2"/>
            <a:r>
              <a:rPr lang="en-US" dirty="0" smtClean="0"/>
              <a:t>Parent cannot wait a specific children</a:t>
            </a:r>
          </a:p>
          <a:p>
            <a:pPr lvl="2"/>
            <a:r>
              <a:rPr lang="en-US" dirty="0" smtClean="0"/>
              <a:t>If no child has yet terminate, wait always block, sometime, program need parent do some other work</a:t>
            </a:r>
          </a:p>
          <a:p>
            <a:pPr lvl="2"/>
            <a:r>
              <a:rPr lang="en-US" dirty="0" smtClean="0"/>
              <a:t>Parent don’t know when child receive a SIGSTOP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pid</a:t>
            </a:r>
            <a:r>
              <a:rPr lang="en-US" dirty="0" smtClean="0"/>
              <a:t> argument enables the selection of the child  to be waited for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pid</a:t>
            </a:r>
            <a:r>
              <a:rPr lang="en-US" dirty="0" smtClean="0"/>
              <a:t> &gt; 0, wait process has process id is </a:t>
            </a:r>
            <a:r>
              <a:rPr lang="en-US" dirty="0" err="1" smtClean="0"/>
              <a:t>pid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pid</a:t>
            </a:r>
            <a:r>
              <a:rPr lang="en-US" dirty="0" smtClean="0"/>
              <a:t> = 0, wait any child</a:t>
            </a:r>
          </a:p>
          <a:p>
            <a:pPr lvl="1"/>
            <a:r>
              <a:rPr lang="en-US" dirty="0" smtClean="0"/>
              <a:t>Status argument as wait</a:t>
            </a:r>
          </a:p>
          <a:p>
            <a:pPr lvl="1"/>
            <a:r>
              <a:rPr lang="en-US" dirty="0" smtClean="0"/>
              <a:t>Options</a:t>
            </a:r>
          </a:p>
          <a:p>
            <a:pPr lvl="2"/>
            <a:r>
              <a:rPr lang="en-US" dirty="0" smtClean="0"/>
              <a:t>WUNTRACED return when child receive a SIGSTOP signal</a:t>
            </a:r>
          </a:p>
          <a:p>
            <a:pPr lvl="2"/>
            <a:r>
              <a:rPr lang="en-US" dirty="0" smtClean="0"/>
              <a:t>WCONTINUED return when a stop process is resume</a:t>
            </a:r>
          </a:p>
          <a:p>
            <a:pPr lvl="2"/>
            <a:r>
              <a:rPr lang="en-US" dirty="0" smtClean="0"/>
              <a:t>WNOHANG return immediately if children that has process id is </a:t>
            </a:r>
            <a:r>
              <a:rPr lang="en-US" dirty="0" err="1" smtClean="0"/>
              <a:t>pid</a:t>
            </a:r>
            <a:r>
              <a:rPr lang="en-US" dirty="0" smtClean="0"/>
              <a:t> no have state change (poll)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740" y="1311065"/>
            <a:ext cx="2857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80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05691"/>
          </a:xfrm>
        </p:spPr>
        <p:txBody>
          <a:bodyPr>
            <a:normAutofit/>
          </a:bodyPr>
          <a:lstStyle/>
          <a:p>
            <a:r>
              <a:rPr lang="en-US" dirty="0" smtClean="0"/>
              <a:t>value of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619794"/>
            <a:ext cx="4995334" cy="41714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Status value returned by wait and </a:t>
            </a:r>
            <a:r>
              <a:rPr lang="en-US" dirty="0" err="1" smtClean="0"/>
              <a:t>waitpid</a:t>
            </a:r>
            <a:r>
              <a:rPr lang="en-US" dirty="0" smtClean="0"/>
              <a:t> allow distinguish following event of the child</a:t>
            </a:r>
          </a:p>
          <a:p>
            <a:pPr lvl="1"/>
            <a:r>
              <a:rPr lang="en-US" dirty="0" smtClean="0"/>
              <a:t>The child terminating by calling exit</a:t>
            </a:r>
          </a:p>
          <a:p>
            <a:pPr lvl="1"/>
            <a:r>
              <a:rPr lang="en-US" dirty="0" smtClean="0"/>
              <a:t>The child terminated by the delivery of an unhandled signal</a:t>
            </a:r>
          </a:p>
          <a:p>
            <a:pPr lvl="1"/>
            <a:r>
              <a:rPr lang="en-US" dirty="0" smtClean="0"/>
              <a:t>The child stop by signal SIGSTOP</a:t>
            </a:r>
          </a:p>
          <a:p>
            <a:pPr lvl="1"/>
            <a:r>
              <a:rPr lang="en-US" dirty="0" smtClean="0"/>
              <a:t>The child resume by signal SIGCONT</a:t>
            </a:r>
          </a:p>
          <a:p>
            <a:pPr lvl="0">
              <a:buClr>
                <a:prstClr val="white"/>
              </a:buClr>
            </a:pPr>
            <a:r>
              <a:rPr lang="en-US" dirty="0" smtClean="0">
                <a:solidFill>
                  <a:prstClr val="white"/>
                </a:solidFill>
              </a:rPr>
              <a:t>Macro</a:t>
            </a:r>
          </a:p>
          <a:p>
            <a:pPr lvl="1">
              <a:buClr>
                <a:prstClr val="white"/>
              </a:buClr>
            </a:pPr>
            <a:r>
              <a:rPr lang="en-US" dirty="0"/>
              <a:t>WIFEXITED(status</a:t>
            </a:r>
            <a:r>
              <a:rPr lang="en-US" dirty="0" smtClean="0"/>
              <a:t>) – normal exit</a:t>
            </a:r>
          </a:p>
          <a:p>
            <a:pPr lvl="1">
              <a:buClr>
                <a:prstClr val="white"/>
              </a:buClr>
            </a:pPr>
            <a:r>
              <a:rPr lang="en-US" dirty="0"/>
              <a:t>WIFSIGNALED(status</a:t>
            </a:r>
            <a:r>
              <a:rPr lang="en-US" dirty="0" smtClean="0"/>
              <a:t>) –unhandled signal</a:t>
            </a:r>
          </a:p>
          <a:p>
            <a:pPr lvl="1">
              <a:buClr>
                <a:prstClr val="white"/>
              </a:buClr>
            </a:pPr>
            <a:r>
              <a:rPr lang="en-US" dirty="0"/>
              <a:t>WIFSTOPPED(status</a:t>
            </a:r>
            <a:r>
              <a:rPr lang="en-US" dirty="0" smtClean="0"/>
              <a:t>) – signal stop</a:t>
            </a:r>
          </a:p>
          <a:p>
            <a:pPr lvl="1">
              <a:buClr>
                <a:prstClr val="white"/>
              </a:buClr>
            </a:pPr>
            <a:r>
              <a:rPr lang="en-US" dirty="0"/>
              <a:t>WIFCONTINUED(status</a:t>
            </a:r>
            <a:r>
              <a:rPr lang="en-US" dirty="0" smtClean="0"/>
              <a:t>) –signal continue</a:t>
            </a:r>
          </a:p>
          <a:p>
            <a:pPr lvl="1">
              <a:buClr>
                <a:prstClr val="white"/>
              </a:buClr>
            </a:pPr>
            <a:endParaRPr lang="en-US" dirty="0">
              <a:solidFill>
                <a:prstClr val="white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95" y="2873148"/>
            <a:ext cx="4995331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61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Orphans and </a:t>
            </a:r>
            <a:r>
              <a:rPr lang="en-US" dirty="0" err="1" smtClean="0"/>
              <a:t>zombieS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065867"/>
            <a:ext cx="4995334" cy="46876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Who become an parent of orphaned child?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nit</a:t>
            </a:r>
            <a:r>
              <a:rPr lang="en-US" dirty="0" smtClean="0"/>
              <a:t> process –</a:t>
            </a:r>
            <a:r>
              <a:rPr lang="en-US" dirty="0" err="1" smtClean="0"/>
              <a:t>pid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etppid</a:t>
            </a:r>
            <a:r>
              <a:rPr lang="en-US" dirty="0" smtClean="0"/>
              <a:t> function</a:t>
            </a:r>
          </a:p>
          <a:p>
            <a:pPr lvl="0">
              <a:buClr>
                <a:prstClr val="white"/>
              </a:buClr>
            </a:pPr>
            <a:r>
              <a:rPr lang="en-US" dirty="0" smtClean="0">
                <a:solidFill>
                  <a:prstClr val="white"/>
                </a:solidFill>
              </a:rPr>
              <a:t>What happen if a children terminate before its parent call wait</a:t>
            </a:r>
          </a:p>
          <a:p>
            <a:pPr lvl="1">
              <a:buClr>
                <a:prstClr val="white"/>
              </a:buClr>
            </a:pPr>
            <a:r>
              <a:rPr lang="en-US" dirty="0" smtClean="0">
                <a:solidFill>
                  <a:prstClr val="white"/>
                </a:solidFill>
              </a:rPr>
              <a:t>Parent be permitted call wait even when children terminated, kernel maintain terminated children at zombie state</a:t>
            </a:r>
          </a:p>
          <a:p>
            <a:pPr lvl="1">
              <a:buClr>
                <a:prstClr val="white"/>
              </a:buClr>
            </a:pPr>
            <a:r>
              <a:rPr lang="en-US" dirty="0" smtClean="0">
                <a:solidFill>
                  <a:prstClr val="white"/>
                </a:solidFill>
              </a:rPr>
              <a:t>Almost children resource already release back and reallocate for other process, only info in kernel process table entry that include child </a:t>
            </a:r>
            <a:r>
              <a:rPr lang="en-US" dirty="0" err="1" smtClean="0">
                <a:solidFill>
                  <a:prstClr val="white"/>
                </a:solidFill>
              </a:rPr>
              <a:t>pid</a:t>
            </a:r>
            <a:r>
              <a:rPr lang="en-US" dirty="0" smtClean="0">
                <a:solidFill>
                  <a:prstClr val="white"/>
                </a:solidFill>
              </a:rPr>
              <a:t>, termination status and resource usage status</a:t>
            </a:r>
          </a:p>
          <a:p>
            <a:pPr lvl="1">
              <a:buClr>
                <a:prstClr val="white"/>
              </a:buClr>
            </a:pPr>
            <a:r>
              <a:rPr lang="en-US" dirty="0" smtClean="0">
                <a:solidFill>
                  <a:prstClr val="white"/>
                </a:solidFill>
              </a:rPr>
              <a:t>When parent call wait, this entry removed from table</a:t>
            </a:r>
          </a:p>
          <a:p>
            <a:pPr lvl="1">
              <a:buClr>
                <a:prstClr val="white"/>
              </a:buClr>
            </a:pPr>
            <a:r>
              <a:rPr lang="en-US" dirty="0" smtClean="0">
                <a:solidFill>
                  <a:prstClr val="white"/>
                </a:solidFill>
              </a:rPr>
              <a:t>Otherwise, this entry exist forever until parent </a:t>
            </a:r>
            <a:r>
              <a:rPr lang="en-US" smtClean="0">
                <a:solidFill>
                  <a:prstClr val="white"/>
                </a:solidFill>
              </a:rPr>
              <a:t>process terminated</a:t>
            </a:r>
            <a:endParaRPr lang="en-US" dirty="0">
              <a:solidFill>
                <a:prstClr val="white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63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Sigchild</a:t>
            </a:r>
            <a:r>
              <a:rPr lang="en-US" dirty="0" smtClean="0"/>
              <a:t>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Child process terminated</a:t>
            </a:r>
          </a:p>
          <a:p>
            <a:pPr lvl="1"/>
            <a:r>
              <a:rPr lang="en-US" dirty="0" smtClean="0"/>
              <a:t>An asynchronously event that parent is not predict</a:t>
            </a:r>
          </a:p>
          <a:p>
            <a:pPr lvl="1"/>
            <a:r>
              <a:rPr lang="en-US" dirty="0" smtClean="0"/>
              <a:t>Parent can call wait and </a:t>
            </a:r>
            <a:r>
              <a:rPr lang="en-US" dirty="0" err="1"/>
              <a:t>waitpid</a:t>
            </a:r>
            <a:r>
              <a:rPr lang="en-US" dirty="0"/>
              <a:t> </a:t>
            </a:r>
            <a:r>
              <a:rPr lang="en-US" dirty="0" smtClean="0"/>
              <a:t>in blocking (without WNOHANG)</a:t>
            </a:r>
          </a:p>
          <a:p>
            <a:pPr lvl="1"/>
            <a:r>
              <a:rPr lang="en-US" dirty="0" smtClean="0"/>
              <a:t>Parent can call </a:t>
            </a:r>
            <a:r>
              <a:rPr lang="en-US" dirty="0" err="1" smtClean="0"/>
              <a:t>waitpid</a:t>
            </a:r>
            <a:r>
              <a:rPr lang="en-US" dirty="0" smtClean="0"/>
              <a:t> in </a:t>
            </a:r>
            <a:r>
              <a:rPr lang="en-US" dirty="0" err="1" smtClean="0"/>
              <a:t>nonblocking</a:t>
            </a:r>
            <a:r>
              <a:rPr lang="en-US" dirty="0" smtClean="0"/>
              <a:t> (with </a:t>
            </a:r>
            <a:r>
              <a:rPr lang="en-US" dirty="0"/>
              <a:t>WNOHANG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Both blocking or non-blocking is inconvenient. Then child send SIGCHILD to parent each time it terminate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95" y="2065867"/>
            <a:ext cx="5533333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88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96686"/>
          </a:xfrm>
        </p:spPr>
        <p:txBody>
          <a:bodyPr/>
          <a:lstStyle/>
          <a:p>
            <a:r>
              <a:rPr lang="en-US" dirty="0" smtClean="0"/>
              <a:t>Program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Executing a program with </a:t>
            </a:r>
            <a:r>
              <a:rPr lang="en-US" dirty="0" err="1" smtClean="0"/>
              <a:t>execve</a:t>
            </a:r>
            <a:r>
              <a:rPr lang="en-US" dirty="0" smtClean="0"/>
              <a:t> system call</a:t>
            </a:r>
          </a:p>
          <a:p>
            <a:pPr lvl="1"/>
            <a:r>
              <a:rPr lang="en-US" dirty="0" smtClean="0"/>
              <a:t>Load a program into  a process memory</a:t>
            </a:r>
          </a:p>
          <a:p>
            <a:pPr lvl="1"/>
            <a:r>
              <a:rPr lang="en-US" dirty="0" smtClean="0"/>
              <a:t>Old program is discarded and process’s stack, data, heap, text segment are replaced by new program</a:t>
            </a:r>
          </a:p>
          <a:p>
            <a:pPr lvl="1"/>
            <a:r>
              <a:rPr lang="en-US" dirty="0" smtClean="0"/>
              <a:t>Most frequent use of </a:t>
            </a:r>
            <a:r>
              <a:rPr lang="en-US" dirty="0" err="1" smtClean="0"/>
              <a:t>execve</a:t>
            </a:r>
            <a:r>
              <a:rPr lang="en-US" dirty="0" smtClean="0"/>
              <a:t> is in the child produced by a fork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Pathname : name of binary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rgv</a:t>
            </a:r>
            <a:r>
              <a:rPr lang="en-US" dirty="0" smtClean="0"/>
              <a:t> : command line path to bin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nvp</a:t>
            </a:r>
            <a:r>
              <a:rPr lang="en-US" dirty="0" smtClean="0"/>
              <a:t>: environment list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607" y="2463165"/>
            <a:ext cx="41529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5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DESCRIPTOR AND EXEC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file descriptor through exec</a:t>
            </a:r>
          </a:p>
          <a:p>
            <a:pPr lvl="1"/>
            <a:r>
              <a:rPr lang="en-US" dirty="0" smtClean="0"/>
              <a:t>These files remain open across the exec and available for new program</a:t>
            </a:r>
          </a:p>
          <a:p>
            <a:pPr lvl="1"/>
            <a:r>
              <a:rPr lang="en-US" dirty="0" smtClean="0"/>
              <a:t>Shell take advance of this feature to handle I/O redirection for program that it execute. </a:t>
            </a:r>
          </a:p>
          <a:p>
            <a:pPr lvl="2"/>
            <a:r>
              <a:rPr lang="en-US" dirty="0" smtClean="0"/>
              <a:t>i.e. ls /</a:t>
            </a:r>
            <a:r>
              <a:rPr lang="en-US" dirty="0" err="1" smtClean="0"/>
              <a:t>tmp</a:t>
            </a:r>
            <a:r>
              <a:rPr lang="en-US" dirty="0" smtClean="0"/>
              <a:t> &gt; dir.txt</a:t>
            </a:r>
          </a:p>
          <a:p>
            <a:pPr lvl="2"/>
            <a:r>
              <a:rPr lang="en-US" dirty="0" smtClean="0"/>
              <a:t>Fork the child, pass the command</a:t>
            </a:r>
          </a:p>
          <a:p>
            <a:pPr lvl="2"/>
            <a:r>
              <a:rPr lang="en-US" dirty="0" smtClean="0"/>
              <a:t>Child open dir.txt so that it has file descriptor 1</a:t>
            </a:r>
          </a:p>
          <a:p>
            <a:pPr lvl="3"/>
            <a:r>
              <a:rPr lang="en-US" dirty="0" smtClean="0"/>
              <a:t>Close </a:t>
            </a:r>
            <a:r>
              <a:rPr lang="en-US" dirty="0" err="1" smtClean="0"/>
              <a:t>stdout</a:t>
            </a:r>
            <a:r>
              <a:rPr lang="en-US" dirty="0" smtClean="0"/>
              <a:t>, the open file descriptor of dir.txt</a:t>
            </a:r>
          </a:p>
          <a:p>
            <a:pPr lvl="3"/>
            <a:r>
              <a:rPr lang="en-US" dirty="0" smtClean="0"/>
              <a:t>Dup2 </a:t>
            </a:r>
            <a:r>
              <a:rPr lang="en-US" dirty="0" err="1" smtClean="0"/>
              <a:t>fd</a:t>
            </a:r>
            <a:r>
              <a:rPr lang="en-US" dirty="0" smtClean="0"/>
              <a:t> of dir.txt and </a:t>
            </a:r>
            <a:r>
              <a:rPr lang="en-US" dirty="0" err="1" smtClean="0"/>
              <a:t>stdout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Exec the ls command, ls write to </a:t>
            </a:r>
            <a:r>
              <a:rPr lang="en-US" dirty="0" err="1" smtClean="0"/>
              <a:t>stdout</a:t>
            </a:r>
            <a:r>
              <a:rPr lang="en-US" dirty="0" smtClean="0"/>
              <a:t> which currently is dir.txt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2142067"/>
            <a:ext cx="5065713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5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 and parent process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numCol="1"/>
          <a:lstStyle/>
          <a:p>
            <a:r>
              <a:rPr lang="en-US" dirty="0" smtClean="0"/>
              <a:t>Process ID</a:t>
            </a:r>
          </a:p>
          <a:p>
            <a:pPr lvl="1"/>
            <a:r>
              <a:rPr lang="en-US" dirty="0" smtClean="0"/>
              <a:t>Uniquely identifies the process on the system</a:t>
            </a:r>
          </a:p>
          <a:p>
            <a:pPr lvl="1"/>
            <a:r>
              <a:rPr lang="en-US" dirty="0" smtClean="0"/>
              <a:t>Used by varieties of system call like kill </a:t>
            </a:r>
          </a:p>
          <a:p>
            <a:pPr lvl="1"/>
            <a:r>
              <a:rPr lang="en-US" dirty="0" smtClean="0"/>
              <a:t>Limited to 32767</a:t>
            </a:r>
          </a:p>
          <a:p>
            <a:pPr marL="285750" lvl="1"/>
            <a:r>
              <a:rPr lang="en-US" sz="1800" dirty="0" smtClean="0"/>
              <a:t>Parent Process ID</a:t>
            </a:r>
          </a:p>
          <a:p>
            <a:pPr marL="742950" lvl="2"/>
            <a:r>
              <a:rPr lang="en-US" sz="1600" dirty="0" smtClean="0"/>
              <a:t>Process create child process</a:t>
            </a:r>
          </a:p>
          <a:p>
            <a:pPr marL="742950" lvl="2"/>
            <a:r>
              <a:rPr lang="en-US" sz="1600" dirty="0" err="1" smtClean="0"/>
              <a:t>pstree</a:t>
            </a:r>
            <a:endParaRPr lang="en-US" sz="1600" dirty="0"/>
          </a:p>
          <a:p>
            <a:pPr lvl="1"/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23314" y="2354336"/>
            <a:ext cx="2547256" cy="107030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getpid</a:t>
            </a:r>
            <a:r>
              <a:rPr lang="en-US" dirty="0"/>
              <a:t>(void);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923314" y="3500846"/>
            <a:ext cx="2547256" cy="102978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getppid</a:t>
            </a:r>
            <a:r>
              <a:rPr lang="en-US" dirty="0"/>
              <a:t>(void);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923314" y="4606834"/>
            <a:ext cx="2547256" cy="94488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stree</a:t>
            </a:r>
            <a:r>
              <a:rPr lang="en-US" dirty="0" smtClean="0"/>
              <a:t>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8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in a shell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ystem function</a:t>
            </a:r>
          </a:p>
          <a:p>
            <a:pPr lvl="1"/>
            <a:r>
              <a:rPr lang="en-US" dirty="0" smtClean="0"/>
              <a:t>system</a:t>
            </a:r>
            <a:r>
              <a:rPr lang="en-US" dirty="0"/>
              <a:t>(“ls /dev/ | </a:t>
            </a:r>
            <a:r>
              <a:rPr lang="en-US" dirty="0" err="1"/>
              <a:t>grep</a:t>
            </a:r>
            <a:r>
              <a:rPr lang="en-US" dirty="0"/>
              <a:t> </a:t>
            </a:r>
            <a:r>
              <a:rPr lang="en-US" dirty="0" err="1"/>
              <a:t>rtc</a:t>
            </a:r>
            <a:r>
              <a:rPr lang="en-US" dirty="0" smtClean="0"/>
              <a:t>”) or system(“sleep”)</a:t>
            </a:r>
          </a:p>
          <a:p>
            <a:pPr lvl="1"/>
            <a:r>
              <a:rPr lang="en-US" dirty="0" smtClean="0"/>
              <a:t>System function create a child process that </a:t>
            </a:r>
            <a:r>
              <a:rPr lang="en-US" dirty="0" err="1" smtClean="0"/>
              <a:t>involke</a:t>
            </a:r>
            <a:r>
              <a:rPr lang="en-US" dirty="0" smtClean="0"/>
              <a:t> a shell to execute command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061" y="2285047"/>
            <a:ext cx="1905000" cy="276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511" y="3295173"/>
            <a:ext cx="38481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05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function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GETPID/GETPPID</a:t>
            </a:r>
          </a:p>
          <a:p>
            <a:r>
              <a:rPr lang="en-US" dirty="0" smtClean="0"/>
              <a:t>FORK</a:t>
            </a:r>
            <a:endParaRPr lang="en-US" dirty="0" smtClean="0"/>
          </a:p>
          <a:p>
            <a:r>
              <a:rPr lang="en-US" dirty="0" smtClean="0"/>
              <a:t>EXIT</a:t>
            </a:r>
          </a:p>
          <a:p>
            <a:pPr lvl="1"/>
            <a:r>
              <a:rPr lang="en-US" dirty="0" smtClean="0"/>
              <a:t>ATEXIT/ON_EXIT</a:t>
            </a:r>
          </a:p>
          <a:p>
            <a:r>
              <a:rPr lang="en-US" dirty="0" smtClean="0"/>
              <a:t>WAIT/WAITPID</a:t>
            </a:r>
          </a:p>
          <a:p>
            <a:r>
              <a:rPr lang="en-US" dirty="0" smtClean="0"/>
              <a:t>EXECVE</a:t>
            </a:r>
          </a:p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6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80005"/>
          </a:xfrm>
        </p:spPr>
        <p:txBody>
          <a:bodyPr/>
          <a:lstStyle/>
          <a:p>
            <a:r>
              <a:rPr lang="en-US" dirty="0" smtClean="0"/>
              <a:t>Process Memory layout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409292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Text segment</a:t>
            </a:r>
          </a:p>
          <a:p>
            <a:pPr lvl="1"/>
            <a:r>
              <a:rPr lang="en-US" dirty="0" smtClean="0"/>
              <a:t>Machine-language instructions of program run by the process</a:t>
            </a:r>
          </a:p>
          <a:p>
            <a:pPr lvl="1"/>
            <a:r>
              <a:rPr lang="en-US" dirty="0" smtClean="0"/>
              <a:t>Read-only area that process don’t accidentally modify it own  </a:t>
            </a:r>
            <a:r>
              <a:rPr lang="en-US" dirty="0" err="1" smtClean="0"/>
              <a:t>intructions</a:t>
            </a:r>
            <a:r>
              <a:rPr lang="en-US" dirty="0" smtClean="0"/>
              <a:t> via bad pointer access</a:t>
            </a:r>
          </a:p>
          <a:p>
            <a:pPr lvl="1"/>
            <a:r>
              <a:rPr lang="en-US" dirty="0" smtClean="0"/>
              <a:t>When multiple process run the same program, text segment shareable so that a single copy of program code can be mapped into virtual address of all of processes</a:t>
            </a:r>
          </a:p>
          <a:p>
            <a:r>
              <a:rPr lang="en-US" dirty="0" smtClean="0"/>
              <a:t>Initialized data segment</a:t>
            </a:r>
          </a:p>
          <a:p>
            <a:pPr lvl="1"/>
            <a:r>
              <a:rPr lang="en-US" dirty="0" smtClean="0"/>
              <a:t>Global and static variables that explicitly initialized</a:t>
            </a:r>
          </a:p>
          <a:p>
            <a:r>
              <a:rPr lang="en-US" dirty="0" smtClean="0"/>
              <a:t>Uninitialized data segment</a:t>
            </a:r>
          </a:p>
          <a:p>
            <a:pPr lvl="1"/>
            <a:r>
              <a:rPr lang="en-US" dirty="0"/>
              <a:t>Global and static variables that explicitly </a:t>
            </a:r>
            <a:r>
              <a:rPr lang="en-US" dirty="0" smtClean="0"/>
              <a:t>initialized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95" y="1933400"/>
            <a:ext cx="5419725" cy="430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80003"/>
          </a:xfrm>
        </p:spPr>
        <p:txBody>
          <a:bodyPr/>
          <a:lstStyle/>
          <a:p>
            <a:r>
              <a:rPr lang="en-US" dirty="0"/>
              <a:t>Process Memory layout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Dynamically growing and shrinking segment containing stack frame</a:t>
            </a:r>
          </a:p>
          <a:p>
            <a:pPr lvl="1"/>
            <a:r>
              <a:rPr lang="en-US" dirty="0" smtClean="0"/>
              <a:t>One stack frame is allocated for each currently called function</a:t>
            </a:r>
          </a:p>
          <a:p>
            <a:pPr lvl="1"/>
            <a:r>
              <a:rPr lang="en-US" dirty="0" smtClean="0"/>
              <a:t>One frame store local variables (automatic variables), argument and return value</a:t>
            </a:r>
            <a:endParaRPr lang="en-US" dirty="0"/>
          </a:p>
          <a:p>
            <a:r>
              <a:rPr lang="en-US" dirty="0" smtClean="0"/>
              <a:t>Heap</a:t>
            </a:r>
          </a:p>
          <a:p>
            <a:pPr lvl="1"/>
            <a:r>
              <a:rPr lang="en-US" dirty="0" smtClean="0"/>
              <a:t>Dynamically allocation by run time</a:t>
            </a:r>
          </a:p>
          <a:p>
            <a:pPr lvl="1"/>
            <a:r>
              <a:rPr lang="en-US" dirty="0" smtClean="0"/>
              <a:t>Size command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95" y="1815835"/>
            <a:ext cx="4995331" cy="30566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94" y="5198678"/>
            <a:ext cx="4995331" cy="59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 make efficient use of both the CPU and RAM by exploiting a typical property of most programs : Locality of </a:t>
            </a:r>
            <a:r>
              <a:rPr lang="en-US" dirty="0" err="1" smtClean="0"/>
              <a:t>refrence</a:t>
            </a:r>
            <a:endParaRPr lang="en-US" dirty="0" smtClean="0"/>
          </a:p>
          <a:p>
            <a:r>
              <a:rPr lang="en-US" dirty="0" smtClean="0"/>
              <a:t>Two kinds of locality</a:t>
            </a:r>
          </a:p>
          <a:p>
            <a:pPr lvl="1"/>
            <a:r>
              <a:rPr lang="en-US" dirty="0" smtClean="0"/>
              <a:t>Spatial locality</a:t>
            </a:r>
          </a:p>
          <a:p>
            <a:pPr lvl="2"/>
            <a:r>
              <a:rPr lang="en-US" dirty="0" smtClean="0"/>
              <a:t>The tendency of program to reference memory addresses that recently access</a:t>
            </a:r>
          </a:p>
          <a:p>
            <a:pPr lvl="1"/>
            <a:r>
              <a:rPr lang="en-US" dirty="0"/>
              <a:t> Temporal </a:t>
            </a:r>
            <a:r>
              <a:rPr lang="en-US" dirty="0" smtClean="0"/>
              <a:t>locality</a:t>
            </a:r>
          </a:p>
          <a:p>
            <a:pPr lvl="2"/>
            <a:r>
              <a:rPr lang="en-US" dirty="0" smtClean="0"/>
              <a:t>The tendency of program to reference memory addresses that access recent past (due to loop)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09749"/>
          </a:xfrm>
        </p:spPr>
        <p:txBody>
          <a:bodyPr>
            <a:normAutofit/>
          </a:bodyPr>
          <a:lstStyle/>
          <a:p>
            <a:r>
              <a:rPr lang="en-US" dirty="0"/>
              <a:t>Virtual memory management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5802" y="1593669"/>
            <a:ext cx="4995334" cy="4197532"/>
          </a:xfrm>
        </p:spPr>
        <p:txBody>
          <a:bodyPr>
            <a:normAutofit/>
          </a:bodyPr>
          <a:lstStyle/>
          <a:p>
            <a:r>
              <a:rPr lang="en-US" dirty="0" smtClean="0"/>
              <a:t>Virtual memory split memory used by each program into small fixed size unit called pages</a:t>
            </a:r>
          </a:p>
          <a:p>
            <a:r>
              <a:rPr lang="en-US" dirty="0" smtClean="0"/>
              <a:t>Only some of the pages of a program need to be resident in physical memory page frames, these pages is called by resident-set</a:t>
            </a:r>
          </a:p>
          <a:p>
            <a:r>
              <a:rPr lang="en-US" dirty="0" smtClean="0"/>
              <a:t>A reserved-area of disk space used to supplement the computer RAM is called swap-area </a:t>
            </a:r>
          </a:p>
          <a:p>
            <a:r>
              <a:rPr lang="en-US" dirty="0" smtClean="0"/>
              <a:t>When a process references a page that is not currently resident in physical memory , a page fault occurs, kernel suspends execution of process while the page is loaded from disk into memory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95" y="1806908"/>
            <a:ext cx="4995331" cy="838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95" y="2645108"/>
            <a:ext cx="4995331" cy="322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40376"/>
          </a:xfrm>
        </p:spPr>
        <p:txBody>
          <a:bodyPr/>
          <a:lstStyle/>
          <a:p>
            <a:r>
              <a:rPr lang="en-US" dirty="0"/>
              <a:t>Virtual 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table</a:t>
            </a:r>
          </a:p>
          <a:p>
            <a:pPr lvl="1"/>
            <a:r>
              <a:rPr lang="en-US" dirty="0" smtClean="0"/>
              <a:t>Describe location of each page in process virtual address space </a:t>
            </a:r>
          </a:p>
          <a:p>
            <a:pPr lvl="1"/>
            <a:r>
              <a:rPr lang="en-US" dirty="0" smtClean="0"/>
              <a:t>Each entry in page table indicate it is currently reside on RAM or Disk</a:t>
            </a:r>
          </a:p>
          <a:p>
            <a:pPr lvl="1"/>
            <a:r>
              <a:rPr lang="en-US" dirty="0" smtClean="0"/>
              <a:t>Not all address ranges in process virtual address virtual space require page-table entries, it is not necessary to maintain corresponding page-table entries</a:t>
            </a:r>
          </a:p>
          <a:p>
            <a:pPr lvl="1"/>
            <a:r>
              <a:rPr lang="en-US" dirty="0" smtClean="0"/>
              <a:t>If process access in a address that is not corresponding page table entry. It receive a SIGSEGV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948" y="2756958"/>
            <a:ext cx="44672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6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06482"/>
          </a:xfrm>
        </p:spPr>
        <p:txBody>
          <a:bodyPr/>
          <a:lstStyle/>
          <a:p>
            <a:r>
              <a:rPr lang="en-US" dirty="0" smtClean="0"/>
              <a:t>Process range of valid virtual addresses</a:t>
            </a:r>
          </a:p>
          <a:p>
            <a:pPr lvl="1"/>
            <a:r>
              <a:rPr lang="en-US" dirty="0" smtClean="0"/>
              <a:t>Stack grows downward beyond limits </a:t>
            </a:r>
          </a:p>
          <a:p>
            <a:pPr lvl="1"/>
            <a:r>
              <a:rPr lang="en-US" dirty="0" smtClean="0"/>
              <a:t>Memory allocated or deallocated on the heap</a:t>
            </a:r>
          </a:p>
          <a:p>
            <a:pPr lvl="2"/>
            <a:r>
              <a:rPr lang="en-US" dirty="0" err="1"/>
              <a:t>m</a:t>
            </a:r>
            <a:r>
              <a:rPr lang="en-US" dirty="0" err="1" smtClean="0"/>
              <a:t>alloc</a:t>
            </a:r>
            <a:r>
              <a:rPr lang="en-US" dirty="0" smtClean="0"/>
              <a:t> or free</a:t>
            </a:r>
          </a:p>
          <a:p>
            <a:pPr lvl="1"/>
            <a:r>
              <a:rPr lang="en-US" dirty="0"/>
              <a:t>Shared memory attach or </a:t>
            </a:r>
            <a:r>
              <a:rPr lang="en-US" dirty="0" smtClean="0"/>
              <a:t>detached</a:t>
            </a:r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hmat</a:t>
            </a:r>
            <a:r>
              <a:rPr lang="en-US" dirty="0" smtClean="0"/>
              <a:t> or </a:t>
            </a:r>
            <a:r>
              <a:rPr lang="en-US" dirty="0" err="1" smtClean="0"/>
              <a:t>shmdt</a:t>
            </a:r>
            <a:endParaRPr lang="en-US" dirty="0"/>
          </a:p>
          <a:p>
            <a:pPr lvl="1"/>
            <a:r>
              <a:rPr lang="en-US" dirty="0"/>
              <a:t>Memory mapping mapped or unmapped</a:t>
            </a:r>
          </a:p>
          <a:p>
            <a:pPr lvl="2"/>
            <a:r>
              <a:rPr lang="en-US" dirty="0" err="1" smtClean="0"/>
              <a:t>mmap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err="1"/>
              <a:t>munmap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1484</TotalTime>
  <Words>2229</Words>
  <Application>Microsoft Office PowerPoint</Application>
  <PresentationFormat>Widescreen</PresentationFormat>
  <Paragraphs>295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Celestial</vt:lpstr>
      <vt:lpstr>Process in linux</vt:lpstr>
      <vt:lpstr>CONTENT</vt:lpstr>
      <vt:lpstr>Process id and parent process id</vt:lpstr>
      <vt:lpstr>Process Memory layout </vt:lpstr>
      <vt:lpstr>Process Memory layout </vt:lpstr>
      <vt:lpstr>Virtual memory management</vt:lpstr>
      <vt:lpstr>Virtual memory management</vt:lpstr>
      <vt:lpstr>Virtual memory management</vt:lpstr>
      <vt:lpstr>Virtual memory management</vt:lpstr>
      <vt:lpstr>Virtual memory management</vt:lpstr>
      <vt:lpstr>Stack and stack frame</vt:lpstr>
      <vt:lpstr>Command line argument</vt:lpstr>
      <vt:lpstr>Environment VARIABLES</vt:lpstr>
      <vt:lpstr>Process creation- overview of basic system call</vt:lpstr>
      <vt:lpstr>Creating new process with fork</vt:lpstr>
      <vt:lpstr>File sharing between parent and child</vt:lpstr>
      <vt:lpstr>Memory sematic of fork</vt:lpstr>
      <vt:lpstr>Race conditions after fork</vt:lpstr>
      <vt:lpstr>Avoid race condition by synchronizing with signal</vt:lpstr>
      <vt:lpstr>Process termination – TERMINATING A PROCESS WITH EXIT AND _EXIT</vt:lpstr>
      <vt:lpstr>Exit handler – atexit/ON_EXIT </vt:lpstr>
      <vt:lpstr>Interaction between fork, stdio buffer and exit</vt:lpstr>
      <vt:lpstr>Monitoring child process – WAIT system call</vt:lpstr>
      <vt:lpstr>waitpid system call</vt:lpstr>
      <vt:lpstr>value of status</vt:lpstr>
      <vt:lpstr>Orphans and zombieS</vt:lpstr>
      <vt:lpstr>Sigchild SIGNAL</vt:lpstr>
      <vt:lpstr>Program execution</vt:lpstr>
      <vt:lpstr>FILE DESCRIPTOR AND EXEC </vt:lpstr>
      <vt:lpstr>Executing in a shell command</vt:lpstr>
      <vt:lpstr>Process function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in linux</dc:title>
  <dc:creator>tran thien</dc:creator>
  <cp:lastModifiedBy>tran thien</cp:lastModifiedBy>
  <cp:revision>170</cp:revision>
  <dcterms:created xsi:type="dcterms:W3CDTF">2018-09-28T01:59:45Z</dcterms:created>
  <dcterms:modified xsi:type="dcterms:W3CDTF">2018-10-06T01:29:25Z</dcterms:modified>
</cp:coreProperties>
</file>