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and </a:t>
            </a:r>
            <a:r>
              <a:rPr lang="en-US" smtClean="0"/>
              <a:t>shared libraries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05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shared libraries</a:t>
            </a:r>
            <a:endParaRPr lang="en-US" dirty="0"/>
          </a:p>
        </p:txBody>
      </p:sp>
      <p:sp>
        <p:nvSpPr>
          <p:cNvPr id="3" name="Content Placeholder 2"/>
          <p:cNvSpPr>
            <a:spLocks noGrp="1"/>
          </p:cNvSpPr>
          <p:nvPr>
            <p:ph sz="half" idx="1"/>
          </p:nvPr>
        </p:nvSpPr>
        <p:spPr>
          <a:xfrm>
            <a:off x="685802" y="2142067"/>
            <a:ext cx="4995334" cy="3649134"/>
          </a:xfrm>
        </p:spPr>
        <p:txBody>
          <a:bodyPr>
            <a:normAutofit lnSpcReduction="10000"/>
          </a:bodyPr>
          <a:lstStyle/>
          <a:p>
            <a:r>
              <a:rPr lang="en-US" dirty="0" smtClean="0"/>
              <a:t>Disadvantages of static lib</a:t>
            </a:r>
          </a:p>
          <a:p>
            <a:pPr lvl="1"/>
            <a:r>
              <a:rPr lang="en-US" dirty="0" smtClean="0"/>
              <a:t>Disk space wasted to storing multiple copies of the same object modules</a:t>
            </a:r>
          </a:p>
          <a:p>
            <a:pPr lvl="1"/>
            <a:r>
              <a:rPr lang="en-US" dirty="0" smtClean="0"/>
              <a:t>If several difference programs using the same modules are running at the same time, each hold a copies of object modules in memory, it increase RAM </a:t>
            </a:r>
            <a:r>
              <a:rPr lang="en-US" smtClean="0"/>
              <a:t>program consumes</a:t>
            </a:r>
            <a:endParaRPr lang="en-US" dirty="0" smtClean="0"/>
          </a:p>
          <a:p>
            <a:pPr lvl="1"/>
            <a:r>
              <a:rPr lang="en-US" dirty="0" smtClean="0"/>
              <a:t>If a change require in lib, all executables use that module must be relinked</a:t>
            </a:r>
          </a:p>
          <a:p>
            <a:pPr lvl="1"/>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Advantages and disadvantages of shared lib</a:t>
            </a:r>
          </a:p>
          <a:p>
            <a:pPr lvl="1"/>
            <a:r>
              <a:rPr lang="en-US" dirty="0" smtClean="0"/>
              <a:t>Program size is small but program use shared lib take longer to start</a:t>
            </a:r>
          </a:p>
          <a:p>
            <a:pPr lvl="1"/>
            <a:r>
              <a:rPr lang="en-US" dirty="0" smtClean="0"/>
              <a:t>Because separation between program and shared lib, then when function in lib change, we don’t need relink program, just update shared lib but believe me, something it is inconvenient for programmer</a:t>
            </a:r>
          </a:p>
          <a:p>
            <a:pPr lvl="1"/>
            <a:r>
              <a:rPr lang="en-US" dirty="0" smtClean="0"/>
              <a:t>Shared lib more complex than static and require more registers to run, it also require object file compile with Position Independent Code</a:t>
            </a:r>
          </a:p>
          <a:p>
            <a:pPr lvl="1"/>
            <a:r>
              <a:rPr lang="en-US" dirty="0" smtClean="0"/>
              <a:t>Symbol relocation must be performed in run time</a:t>
            </a:r>
          </a:p>
          <a:p>
            <a:pPr lvl="1"/>
            <a:endParaRPr lang="en-US" dirty="0"/>
          </a:p>
        </p:txBody>
      </p:sp>
    </p:spTree>
    <p:extLst>
      <p:ext uri="{BB962C8B-B14F-4D97-AF65-F5344CB8AC3E}">
        <p14:creationId xmlns:p14="http://schemas.microsoft.com/office/powerpoint/2010/main" val="196710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use shared libraries</a:t>
            </a:r>
            <a:endParaRPr lang="en-US" dirty="0"/>
          </a:p>
        </p:txBody>
      </p:sp>
      <p:sp>
        <p:nvSpPr>
          <p:cNvPr id="3" name="Content Placeholder 2"/>
          <p:cNvSpPr>
            <a:spLocks noGrp="1"/>
          </p:cNvSpPr>
          <p:nvPr>
            <p:ph sz="half" idx="1"/>
          </p:nvPr>
        </p:nvSpPr>
        <p:spPr/>
        <p:txBody>
          <a:bodyPr/>
          <a:lstStyle/>
          <a:p>
            <a:r>
              <a:rPr lang="en-US" dirty="0" smtClean="0"/>
              <a:t>Use option –</a:t>
            </a:r>
            <a:r>
              <a:rPr lang="en-US" dirty="0" err="1" smtClean="0"/>
              <a:t>fPIC</a:t>
            </a:r>
            <a:r>
              <a:rPr lang="en-US" dirty="0" smtClean="0"/>
              <a:t> to build object file and –shared to build shared lib</a:t>
            </a:r>
          </a:p>
          <a:p>
            <a:r>
              <a:rPr lang="en-US" dirty="0" smtClean="0"/>
              <a:t>Shared lib has prefix lib and the suffix .so</a:t>
            </a:r>
          </a:p>
          <a:p>
            <a:r>
              <a:rPr lang="en-US" dirty="0" smtClean="0"/>
              <a:t>Unlike static lib, it is not possible to add and remove individual object from a previously built shared library </a:t>
            </a:r>
            <a:endParaRPr lang="en-US" dirty="0"/>
          </a:p>
        </p:txBody>
      </p:sp>
      <p:sp>
        <p:nvSpPr>
          <p:cNvPr id="4" name="Content Placeholder 3"/>
          <p:cNvSpPr>
            <a:spLocks noGrp="1"/>
          </p:cNvSpPr>
          <p:nvPr>
            <p:ph sz="half" idx="2"/>
          </p:nvPr>
        </p:nvSpPr>
        <p:spPr/>
        <p:txBody>
          <a:bodyPr/>
          <a:lstStyle/>
          <a:p>
            <a:r>
              <a:rPr lang="en-US" dirty="0" smtClean="0"/>
              <a:t>Position Independent Code</a:t>
            </a:r>
          </a:p>
          <a:p>
            <a:pPr lvl="1"/>
            <a:r>
              <a:rPr lang="en-US" dirty="0" smtClean="0"/>
              <a:t>This option change the way the compiler generates code for operations (access global, static variables …), allow the code to be located at any virtual address at run time</a:t>
            </a:r>
          </a:p>
          <a:p>
            <a:pPr lvl="1"/>
            <a:r>
              <a:rPr lang="en-US" dirty="0" smtClean="0"/>
              <a:t>This is necessary for shared mem since there no way to know where shared lib code will be located in memory</a:t>
            </a:r>
          </a:p>
          <a:p>
            <a:pPr lvl="1"/>
            <a:r>
              <a:rPr lang="en-US" dirty="0" smtClean="0"/>
              <a:t>Verify </a:t>
            </a:r>
            <a:r>
              <a:rPr lang="en-US" dirty="0"/>
              <a:t>by check GLOBAL_OFFSET_TABLE</a:t>
            </a:r>
            <a:r>
              <a:rPr lang="en-US" dirty="0" smtClean="0"/>
              <a:t>_</a:t>
            </a:r>
          </a:p>
          <a:p>
            <a:pPr marL="457200" lvl="1" indent="0">
              <a:buNone/>
            </a:pPr>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1408019" y="2336706"/>
            <a:ext cx="3028950" cy="409575"/>
          </a:xfrm>
          <a:prstGeom prst="rect">
            <a:avLst/>
          </a:prstGeom>
        </p:spPr>
      </p:pic>
      <p:pic>
        <p:nvPicPr>
          <p:cNvPr id="6" name="Picture 5"/>
          <p:cNvPicPr>
            <a:picLocks noChangeAspect="1"/>
          </p:cNvPicPr>
          <p:nvPr/>
        </p:nvPicPr>
        <p:blipFill>
          <a:blip r:embed="rId3"/>
          <a:stretch>
            <a:fillRect/>
          </a:stretch>
        </p:blipFill>
        <p:spPr>
          <a:xfrm>
            <a:off x="6633322" y="5046009"/>
            <a:ext cx="3067050" cy="342900"/>
          </a:xfrm>
          <a:prstGeom prst="rect">
            <a:avLst/>
          </a:prstGeom>
        </p:spPr>
      </p:pic>
    </p:spTree>
    <p:extLst>
      <p:ext uri="{BB962C8B-B14F-4D97-AF65-F5344CB8AC3E}">
        <p14:creationId xmlns:p14="http://schemas.microsoft.com/office/powerpoint/2010/main" val="16435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 shared libraries</a:t>
            </a:r>
            <a:endParaRPr lang="en-US" dirty="0"/>
          </a:p>
        </p:txBody>
      </p:sp>
      <p:sp>
        <p:nvSpPr>
          <p:cNvPr id="3" name="Content Placeholder 2"/>
          <p:cNvSpPr>
            <a:spLocks noGrp="1"/>
          </p:cNvSpPr>
          <p:nvPr>
            <p:ph sz="half" idx="1"/>
          </p:nvPr>
        </p:nvSpPr>
        <p:spPr/>
        <p:txBody>
          <a:bodyPr/>
          <a:lstStyle/>
          <a:p>
            <a:r>
              <a:rPr lang="en-US" dirty="0" smtClean="0"/>
              <a:t>A program maintain a shared </a:t>
            </a:r>
            <a:r>
              <a:rPr lang="en-US" dirty="0"/>
              <a:t>library dependencies as dynamic dependency </a:t>
            </a:r>
            <a:r>
              <a:rPr lang="en-US" dirty="0" smtClean="0"/>
              <a:t>list</a:t>
            </a:r>
          </a:p>
          <a:p>
            <a:r>
              <a:rPr lang="en-US" dirty="0" smtClean="0"/>
              <a:t>At runtime dynamic linker will find </a:t>
            </a:r>
            <a:r>
              <a:rPr lang="en-US" dirty="0"/>
              <a:t>corresponding</a:t>
            </a:r>
            <a:r>
              <a:rPr lang="en-US" dirty="0" smtClean="0"/>
              <a:t> shared library file for program </a:t>
            </a:r>
          </a:p>
          <a:p>
            <a:pPr lvl="1"/>
            <a:r>
              <a:rPr lang="en-US" dirty="0" smtClean="0"/>
              <a:t>In </a:t>
            </a:r>
            <a:r>
              <a:rPr lang="en-US" dirty="0" err="1" smtClean="0"/>
              <a:t>linux</a:t>
            </a:r>
            <a:r>
              <a:rPr lang="en-US" dirty="0" smtClean="0"/>
              <a:t> </a:t>
            </a:r>
            <a:r>
              <a:rPr lang="en-US" dirty="0"/>
              <a:t>its name /lib/ld-linux.so.2 </a:t>
            </a:r>
            <a:endParaRPr lang="en-US" dirty="0" smtClean="0"/>
          </a:p>
          <a:p>
            <a:pPr lvl="1"/>
            <a:r>
              <a:rPr lang="en-US" dirty="0" smtClean="0"/>
              <a:t>Dynamic linker exanimate dynamic dependency list and find shared lib in /</a:t>
            </a:r>
            <a:r>
              <a:rPr lang="en-US" dirty="0" err="1" smtClean="0"/>
              <a:t>usr</a:t>
            </a:r>
            <a:r>
              <a:rPr lang="en-US" dirty="0" smtClean="0"/>
              <a:t>/lib or /lib or user-defined directory</a:t>
            </a:r>
            <a:endParaRPr lang="en-US" dirty="0"/>
          </a:p>
          <a:p>
            <a:pPr lvl="1"/>
            <a:r>
              <a:rPr lang="en-US" dirty="0"/>
              <a:t>User-defined directory shared lib notify by LD_LIBRARY_PATH </a:t>
            </a:r>
            <a:r>
              <a:rPr lang="en-US" dirty="0" smtClean="0"/>
              <a:t>	</a:t>
            </a:r>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889095" y="2454928"/>
            <a:ext cx="2447925" cy="200025"/>
          </a:xfrm>
          <a:prstGeom prst="rect">
            <a:avLst/>
          </a:prstGeom>
        </p:spPr>
      </p:pic>
      <p:pic>
        <p:nvPicPr>
          <p:cNvPr id="6" name="Picture 5"/>
          <p:cNvPicPr>
            <a:picLocks noChangeAspect="1"/>
          </p:cNvPicPr>
          <p:nvPr/>
        </p:nvPicPr>
        <p:blipFill>
          <a:blip r:embed="rId3"/>
          <a:stretch>
            <a:fillRect/>
          </a:stretch>
        </p:blipFill>
        <p:spPr>
          <a:xfrm>
            <a:off x="6048936" y="2839415"/>
            <a:ext cx="3886200" cy="533400"/>
          </a:xfrm>
          <a:prstGeom prst="rect">
            <a:avLst/>
          </a:prstGeom>
        </p:spPr>
      </p:pic>
      <p:pic>
        <p:nvPicPr>
          <p:cNvPr id="7" name="Picture 6"/>
          <p:cNvPicPr>
            <a:picLocks noChangeAspect="1"/>
          </p:cNvPicPr>
          <p:nvPr/>
        </p:nvPicPr>
        <p:blipFill>
          <a:blip r:embed="rId4"/>
          <a:stretch>
            <a:fillRect/>
          </a:stretch>
        </p:blipFill>
        <p:spPr>
          <a:xfrm>
            <a:off x="7010961" y="4799759"/>
            <a:ext cx="1962150" cy="485775"/>
          </a:xfrm>
          <a:prstGeom prst="rect">
            <a:avLst/>
          </a:prstGeom>
        </p:spPr>
      </p:pic>
    </p:spTree>
    <p:extLst>
      <p:ext uri="{BB962C8B-B14F-4D97-AF65-F5344CB8AC3E}">
        <p14:creationId xmlns:p14="http://schemas.microsoft.com/office/powerpoint/2010/main" val="289141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lib </a:t>
            </a:r>
            <a:r>
              <a:rPr lang="en-US" dirty="0" err="1" smtClean="0"/>
              <a:t>soname</a:t>
            </a:r>
            <a:endParaRPr lang="en-US" dirty="0"/>
          </a:p>
        </p:txBody>
      </p:sp>
      <p:sp>
        <p:nvSpPr>
          <p:cNvPr id="3" name="Content Placeholder 2"/>
          <p:cNvSpPr>
            <a:spLocks noGrp="1"/>
          </p:cNvSpPr>
          <p:nvPr>
            <p:ph sz="half" idx="1"/>
          </p:nvPr>
        </p:nvSpPr>
        <p:spPr/>
        <p:txBody>
          <a:bodyPr/>
          <a:lstStyle/>
          <a:p>
            <a:r>
              <a:rPr lang="en-US" dirty="0" err="1" smtClean="0"/>
              <a:t>Realname</a:t>
            </a:r>
            <a:r>
              <a:rPr lang="en-US" dirty="0" smtClean="0"/>
              <a:t> vs </a:t>
            </a:r>
            <a:r>
              <a:rPr lang="en-US" dirty="0" err="1" smtClean="0"/>
              <a:t>soname</a:t>
            </a:r>
            <a:r>
              <a:rPr lang="en-US" dirty="0" smtClean="0"/>
              <a:t> and vs </a:t>
            </a:r>
            <a:r>
              <a:rPr lang="en-US" dirty="0" err="1" smtClean="0"/>
              <a:t>linkername</a:t>
            </a:r>
            <a:endParaRPr lang="en-US" dirty="0" smtClean="0"/>
          </a:p>
          <a:p>
            <a:pPr lvl="1"/>
            <a:r>
              <a:rPr lang="en-US" dirty="0" err="1" smtClean="0"/>
              <a:t>Soname</a:t>
            </a:r>
            <a:r>
              <a:rPr lang="en-US" dirty="0" smtClean="0"/>
              <a:t> as alias </a:t>
            </a:r>
            <a:r>
              <a:rPr lang="en-US" dirty="0" err="1" smtClean="0"/>
              <a:t>realname</a:t>
            </a:r>
            <a:r>
              <a:rPr lang="en-US" dirty="0" smtClean="0"/>
              <a:t> and use for linker</a:t>
            </a:r>
          </a:p>
          <a:p>
            <a:pPr lvl="1"/>
            <a:r>
              <a:rPr lang="en-US" dirty="0" smtClean="0"/>
              <a:t>Option –</a:t>
            </a:r>
            <a:r>
              <a:rPr lang="en-US" dirty="0" err="1" smtClean="0"/>
              <a:t>soname</a:t>
            </a:r>
            <a:r>
              <a:rPr lang="en-US" dirty="0" smtClean="0"/>
              <a:t> pass to linker</a:t>
            </a:r>
          </a:p>
          <a:p>
            <a:pPr lvl="1"/>
            <a:r>
              <a:rPr lang="en-US" dirty="0" smtClean="0"/>
              <a:t>Check </a:t>
            </a:r>
            <a:r>
              <a:rPr lang="en-US" dirty="0" err="1" smtClean="0"/>
              <a:t>soname</a:t>
            </a:r>
            <a:r>
              <a:rPr lang="en-US" dirty="0" smtClean="0"/>
              <a:t> with </a:t>
            </a:r>
            <a:r>
              <a:rPr lang="en-US" dirty="0" err="1" smtClean="0"/>
              <a:t>objectdump</a:t>
            </a:r>
            <a:r>
              <a:rPr lang="en-US" dirty="0" smtClean="0"/>
              <a:t> and </a:t>
            </a:r>
            <a:r>
              <a:rPr lang="en-US" dirty="0" err="1" smtClean="0"/>
              <a:t>readelf</a:t>
            </a:r>
            <a:endParaRPr lang="en-US" dirty="0" smtClean="0"/>
          </a:p>
          <a:p>
            <a:pPr lvl="1"/>
            <a:r>
              <a:rPr lang="en-US" dirty="0" smtClean="0"/>
              <a:t>Create soft-link between real-name and </a:t>
            </a:r>
            <a:r>
              <a:rPr lang="en-US" dirty="0" err="1" smtClean="0"/>
              <a:t>soname</a:t>
            </a:r>
            <a:endParaRPr lang="en-US" dirty="0" smtClean="0"/>
          </a:p>
          <a:p>
            <a:pPr lvl="1"/>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148948" y="2382650"/>
            <a:ext cx="3775575" cy="371475"/>
          </a:xfrm>
          <a:prstGeom prst="rect">
            <a:avLst/>
          </a:prstGeom>
        </p:spPr>
      </p:pic>
      <p:pic>
        <p:nvPicPr>
          <p:cNvPr id="6" name="Picture 5"/>
          <p:cNvPicPr>
            <a:picLocks noChangeAspect="1"/>
          </p:cNvPicPr>
          <p:nvPr/>
        </p:nvPicPr>
        <p:blipFill>
          <a:blip r:embed="rId3"/>
          <a:stretch>
            <a:fillRect/>
          </a:stretch>
        </p:blipFill>
        <p:spPr>
          <a:xfrm>
            <a:off x="6148947" y="2910587"/>
            <a:ext cx="3775575" cy="714375"/>
          </a:xfrm>
          <a:prstGeom prst="rect">
            <a:avLst/>
          </a:prstGeom>
        </p:spPr>
      </p:pic>
      <p:pic>
        <p:nvPicPr>
          <p:cNvPr id="7" name="Picture 6"/>
          <p:cNvPicPr>
            <a:picLocks noChangeAspect="1"/>
          </p:cNvPicPr>
          <p:nvPr/>
        </p:nvPicPr>
        <p:blipFill>
          <a:blip r:embed="rId4"/>
          <a:stretch>
            <a:fillRect/>
          </a:stretch>
        </p:blipFill>
        <p:spPr>
          <a:xfrm>
            <a:off x="6148947" y="3793263"/>
            <a:ext cx="3775575" cy="352425"/>
          </a:xfrm>
          <a:prstGeom prst="rect">
            <a:avLst/>
          </a:prstGeom>
        </p:spPr>
      </p:pic>
      <p:pic>
        <p:nvPicPr>
          <p:cNvPr id="8" name="Picture 7"/>
          <p:cNvPicPr>
            <a:picLocks noChangeAspect="1"/>
          </p:cNvPicPr>
          <p:nvPr/>
        </p:nvPicPr>
        <p:blipFill>
          <a:blip r:embed="rId5"/>
          <a:stretch>
            <a:fillRect/>
          </a:stretch>
        </p:blipFill>
        <p:spPr>
          <a:xfrm>
            <a:off x="6148947" y="4358844"/>
            <a:ext cx="3775575" cy="561975"/>
          </a:xfrm>
          <a:prstGeom prst="rect">
            <a:avLst/>
          </a:prstGeom>
        </p:spPr>
      </p:pic>
      <p:pic>
        <p:nvPicPr>
          <p:cNvPr id="9" name="Picture 8"/>
          <p:cNvPicPr>
            <a:picLocks noChangeAspect="1"/>
          </p:cNvPicPr>
          <p:nvPr/>
        </p:nvPicPr>
        <p:blipFill>
          <a:blip r:embed="rId6"/>
          <a:stretch>
            <a:fillRect/>
          </a:stretch>
        </p:blipFill>
        <p:spPr>
          <a:xfrm>
            <a:off x="6148947" y="5027397"/>
            <a:ext cx="3775575" cy="657225"/>
          </a:xfrm>
          <a:prstGeom prst="rect">
            <a:avLst/>
          </a:prstGeom>
        </p:spPr>
      </p:pic>
      <p:pic>
        <p:nvPicPr>
          <p:cNvPr id="10" name="Picture 9"/>
          <p:cNvPicPr>
            <a:picLocks noChangeAspect="1"/>
          </p:cNvPicPr>
          <p:nvPr/>
        </p:nvPicPr>
        <p:blipFill>
          <a:blip r:embed="rId7"/>
          <a:stretch>
            <a:fillRect/>
          </a:stretch>
        </p:blipFill>
        <p:spPr>
          <a:xfrm>
            <a:off x="916519" y="4865471"/>
            <a:ext cx="4533900" cy="981075"/>
          </a:xfrm>
          <a:prstGeom prst="rect">
            <a:avLst/>
          </a:prstGeom>
        </p:spPr>
      </p:pic>
    </p:spTree>
    <p:extLst>
      <p:ext uri="{BB962C8B-B14F-4D97-AF65-F5344CB8AC3E}">
        <p14:creationId xmlns:p14="http://schemas.microsoft.com/office/powerpoint/2010/main" val="296332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lib linking process and execution of program that load shared lib review</a:t>
            </a:r>
            <a:endParaRPr lang="en-US" dirty="0"/>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pic>
        <p:nvPicPr>
          <p:cNvPr id="6" name="Picture 5"/>
          <p:cNvPicPr>
            <a:picLocks noChangeAspect="1"/>
          </p:cNvPicPr>
          <p:nvPr/>
        </p:nvPicPr>
        <p:blipFill>
          <a:blip r:embed="rId2"/>
          <a:stretch>
            <a:fillRect/>
          </a:stretch>
        </p:blipFill>
        <p:spPr>
          <a:xfrm>
            <a:off x="782170" y="2277626"/>
            <a:ext cx="4495800" cy="3378013"/>
          </a:xfrm>
          <a:prstGeom prst="rect">
            <a:avLst/>
          </a:prstGeom>
        </p:spPr>
      </p:pic>
      <p:pic>
        <p:nvPicPr>
          <p:cNvPr id="9" name="Picture 8"/>
          <p:cNvPicPr>
            <a:picLocks noChangeAspect="1"/>
          </p:cNvPicPr>
          <p:nvPr/>
        </p:nvPicPr>
        <p:blipFill>
          <a:blip r:embed="rId3"/>
          <a:stretch>
            <a:fillRect/>
          </a:stretch>
        </p:blipFill>
        <p:spPr>
          <a:xfrm>
            <a:off x="5919261" y="2139514"/>
            <a:ext cx="5038725" cy="3651686"/>
          </a:xfrm>
          <a:prstGeom prst="rect">
            <a:avLst/>
          </a:prstGeom>
        </p:spPr>
      </p:pic>
    </p:spTree>
    <p:extLst>
      <p:ext uri="{BB962C8B-B14F-4D97-AF65-F5344CB8AC3E}">
        <p14:creationId xmlns:p14="http://schemas.microsoft.com/office/powerpoint/2010/main" val="411722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tool for working with STATIC AND shared libs</a:t>
            </a:r>
            <a:endParaRPr lang="en-US" dirty="0"/>
          </a:p>
        </p:txBody>
      </p:sp>
      <p:sp>
        <p:nvSpPr>
          <p:cNvPr id="3" name="Content Placeholder 2"/>
          <p:cNvSpPr>
            <a:spLocks noGrp="1"/>
          </p:cNvSpPr>
          <p:nvPr>
            <p:ph sz="half" idx="1"/>
          </p:nvPr>
        </p:nvSpPr>
        <p:spPr/>
        <p:txBody>
          <a:bodyPr>
            <a:normAutofit lnSpcReduction="10000"/>
          </a:bodyPr>
          <a:lstStyle/>
          <a:p>
            <a:r>
              <a:rPr lang="en-US" dirty="0" err="1"/>
              <a:t>l</a:t>
            </a:r>
            <a:r>
              <a:rPr lang="en-US" dirty="0" err="1" smtClean="0"/>
              <a:t>dd</a:t>
            </a:r>
            <a:r>
              <a:rPr lang="en-US" dirty="0" smtClean="0"/>
              <a:t> command</a:t>
            </a:r>
          </a:p>
          <a:p>
            <a:pPr lvl="1"/>
            <a:r>
              <a:rPr lang="en-US" dirty="0" smtClean="0"/>
              <a:t>List dynamic dependencies and all shared lib that a program required to run</a:t>
            </a:r>
          </a:p>
          <a:p>
            <a:pPr marL="285750" lvl="1"/>
            <a:r>
              <a:rPr lang="en-US" sz="1800" dirty="0" err="1"/>
              <a:t>objdump</a:t>
            </a:r>
            <a:r>
              <a:rPr lang="en-US" sz="1800" dirty="0"/>
              <a:t> and </a:t>
            </a:r>
            <a:r>
              <a:rPr lang="en-US" sz="1800" dirty="0" err="1"/>
              <a:t>readelf</a:t>
            </a:r>
            <a:r>
              <a:rPr lang="en-US" sz="1800" dirty="0"/>
              <a:t>  </a:t>
            </a:r>
            <a:r>
              <a:rPr lang="en-US" sz="1800" dirty="0" smtClean="0"/>
              <a:t>command</a:t>
            </a:r>
          </a:p>
          <a:p>
            <a:pPr marL="742950" lvl="2"/>
            <a:r>
              <a:rPr lang="en-US" sz="1600" dirty="0" smtClean="0"/>
              <a:t>To find symbol undefined ref </a:t>
            </a:r>
          </a:p>
          <a:p>
            <a:pPr marL="742950" lvl="2"/>
            <a:r>
              <a:rPr lang="en-US" sz="1600" dirty="0" smtClean="0"/>
              <a:t>Merge two static libs into one</a:t>
            </a:r>
          </a:p>
          <a:p>
            <a:pPr marL="742950" lvl="2"/>
            <a:r>
              <a:rPr lang="en-US" sz="1600" dirty="0" smtClean="0"/>
              <a:t>Provide a lot of information</a:t>
            </a:r>
          </a:p>
          <a:p>
            <a:pPr marL="285750" lvl="1">
              <a:buClr>
                <a:prstClr val="white"/>
              </a:buClr>
            </a:pPr>
            <a:r>
              <a:rPr lang="en-US" sz="1800" dirty="0">
                <a:solidFill>
                  <a:prstClr val="white"/>
                </a:solidFill>
              </a:rPr>
              <a:t>n</a:t>
            </a:r>
            <a:r>
              <a:rPr lang="en-US" sz="1800" dirty="0" smtClean="0">
                <a:solidFill>
                  <a:prstClr val="white"/>
                </a:solidFill>
              </a:rPr>
              <a:t>m command</a:t>
            </a:r>
          </a:p>
          <a:p>
            <a:pPr marL="742950" lvl="2">
              <a:buClr>
                <a:prstClr val="white"/>
              </a:buClr>
            </a:pPr>
            <a:r>
              <a:rPr lang="en-US" sz="1600" dirty="0" smtClean="0">
                <a:solidFill>
                  <a:prstClr val="white"/>
                </a:solidFill>
              </a:rPr>
              <a:t>To find where is one function located</a:t>
            </a:r>
          </a:p>
          <a:p>
            <a:pPr marL="742950" lvl="2">
              <a:buClr>
                <a:prstClr val="white"/>
              </a:buClr>
            </a:pPr>
            <a:r>
              <a:rPr lang="en-US" sz="1600" dirty="0"/>
              <a:t>Provide a lot of </a:t>
            </a:r>
            <a:r>
              <a:rPr lang="en-US" sz="1600" dirty="0" smtClean="0"/>
              <a:t>information</a:t>
            </a:r>
          </a:p>
          <a:p>
            <a:pPr lvl="1"/>
            <a:endParaRPr lang="en-US" dirty="0"/>
          </a:p>
        </p:txBody>
      </p:sp>
      <p:sp>
        <p:nvSpPr>
          <p:cNvPr id="4" name="Content Placeholder 3"/>
          <p:cNvSpPr>
            <a:spLocks noGrp="1"/>
          </p:cNvSpPr>
          <p:nvPr>
            <p:ph sz="half" idx="2"/>
          </p:nvPr>
        </p:nvSpPr>
        <p:spPr/>
        <p:txBody>
          <a:bodyPr>
            <a:normAutofit lnSpcReduction="10000"/>
          </a:bodyPr>
          <a:lstStyle/>
          <a:p>
            <a:endParaRPr lang="en-US"/>
          </a:p>
        </p:txBody>
      </p:sp>
      <p:pic>
        <p:nvPicPr>
          <p:cNvPr id="5" name="Picture 4"/>
          <p:cNvPicPr>
            <a:picLocks noChangeAspect="1"/>
          </p:cNvPicPr>
          <p:nvPr/>
        </p:nvPicPr>
        <p:blipFill>
          <a:blip r:embed="rId2"/>
          <a:stretch>
            <a:fillRect/>
          </a:stretch>
        </p:blipFill>
        <p:spPr>
          <a:xfrm>
            <a:off x="5910623" y="2491690"/>
            <a:ext cx="4817875" cy="676275"/>
          </a:xfrm>
          <a:prstGeom prst="rect">
            <a:avLst/>
          </a:prstGeom>
        </p:spPr>
      </p:pic>
      <p:pic>
        <p:nvPicPr>
          <p:cNvPr id="6" name="Picture 5"/>
          <p:cNvPicPr>
            <a:picLocks noChangeAspect="1"/>
          </p:cNvPicPr>
          <p:nvPr/>
        </p:nvPicPr>
        <p:blipFill>
          <a:blip r:embed="rId3"/>
          <a:stretch>
            <a:fillRect/>
          </a:stretch>
        </p:blipFill>
        <p:spPr>
          <a:xfrm>
            <a:off x="5910623" y="4216586"/>
            <a:ext cx="4817875" cy="371475"/>
          </a:xfrm>
          <a:prstGeom prst="rect">
            <a:avLst/>
          </a:prstGeom>
        </p:spPr>
      </p:pic>
    </p:spTree>
    <p:extLst>
      <p:ext uri="{BB962C8B-B14F-4D97-AF65-F5344CB8AC3E}">
        <p14:creationId xmlns:p14="http://schemas.microsoft.com/office/powerpoint/2010/main" val="419025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Library Versions and Naming Conventions</a:t>
            </a:r>
          </a:p>
        </p:txBody>
      </p:sp>
      <p:sp>
        <p:nvSpPr>
          <p:cNvPr id="3" name="Content Placeholder 2"/>
          <p:cNvSpPr>
            <a:spLocks noGrp="1"/>
          </p:cNvSpPr>
          <p:nvPr>
            <p:ph sz="half" idx="1"/>
          </p:nvPr>
        </p:nvSpPr>
        <p:spPr/>
        <p:txBody>
          <a:bodyPr>
            <a:normAutofit lnSpcReduction="10000"/>
          </a:bodyPr>
          <a:lstStyle/>
          <a:p>
            <a:r>
              <a:rPr lang="en-US" dirty="0" smtClean="0"/>
              <a:t>Minor versions and major version</a:t>
            </a:r>
          </a:p>
          <a:p>
            <a:pPr lvl="1"/>
            <a:r>
              <a:rPr lang="en-US" dirty="0" smtClean="0"/>
              <a:t>Differ but compatible or incompatible</a:t>
            </a:r>
          </a:p>
          <a:p>
            <a:pPr lvl="2"/>
            <a:r>
              <a:rPr lang="en-US" dirty="0" smtClean="0"/>
              <a:t>The semantics of each public function and variables </a:t>
            </a:r>
            <a:r>
              <a:rPr lang="en-US" dirty="0" err="1" smtClean="0"/>
              <a:t>unchanges</a:t>
            </a:r>
            <a:endParaRPr lang="en-US" dirty="0" smtClean="0"/>
          </a:p>
          <a:p>
            <a:pPr lvl="3"/>
            <a:r>
              <a:rPr lang="en-US" dirty="0" smtClean="0"/>
              <a:t>Same argument list</a:t>
            </a:r>
          </a:p>
          <a:p>
            <a:pPr lvl="3"/>
            <a:r>
              <a:rPr lang="en-US" dirty="0" smtClean="0"/>
              <a:t>Same effect and result to global variables</a:t>
            </a:r>
          </a:p>
          <a:p>
            <a:pPr lvl="3"/>
            <a:r>
              <a:rPr lang="en-US" dirty="0" smtClean="0"/>
              <a:t>Same result value of all </a:t>
            </a:r>
            <a:r>
              <a:rPr lang="en-US" dirty="0" err="1" smtClean="0"/>
              <a:t>funcs</a:t>
            </a:r>
            <a:endParaRPr lang="en-US" dirty="0" smtClean="0"/>
          </a:p>
          <a:p>
            <a:pPr lvl="2">
              <a:buClr>
                <a:prstClr val="white"/>
              </a:buClr>
            </a:pPr>
            <a:r>
              <a:rPr lang="en-US" dirty="0" smtClean="0">
                <a:solidFill>
                  <a:prstClr val="white"/>
                </a:solidFill>
              </a:rPr>
              <a:t>No have </a:t>
            </a:r>
            <a:r>
              <a:rPr lang="en-US" dirty="0" err="1" smtClean="0">
                <a:solidFill>
                  <a:prstClr val="white"/>
                </a:solidFill>
              </a:rPr>
              <a:t>func</a:t>
            </a:r>
            <a:r>
              <a:rPr lang="en-US" dirty="0" smtClean="0">
                <a:solidFill>
                  <a:prstClr val="white"/>
                </a:solidFill>
              </a:rPr>
              <a:t> or variables is removed </a:t>
            </a:r>
          </a:p>
          <a:p>
            <a:pPr lvl="2">
              <a:buClr>
                <a:prstClr val="white"/>
              </a:buClr>
            </a:pPr>
            <a:r>
              <a:rPr lang="en-US" dirty="0" smtClean="0">
                <a:solidFill>
                  <a:prstClr val="white"/>
                </a:solidFill>
              </a:rPr>
              <a:t>Structures allocated and exported unchanged but some cases we can added some additional field to structures</a:t>
            </a:r>
            <a:endParaRPr lang="en-US" dirty="0" smtClean="0"/>
          </a:p>
          <a:p>
            <a:pPr lvl="1"/>
            <a:r>
              <a:rPr lang="en-US" dirty="0" smtClean="0"/>
              <a:t>Form </a:t>
            </a:r>
            <a:r>
              <a:rPr lang="en-US" dirty="0" err="1" smtClean="0"/>
              <a:t>libname.so.major</a:t>
            </a:r>
            <a:r>
              <a:rPr lang="en-US" dirty="0" smtClean="0"/>
              <a:t>-</a:t>
            </a:r>
            <a:r>
              <a:rPr lang="en-US" dirty="0" err="1" smtClean="0"/>
              <a:t>id.minor</a:t>
            </a:r>
            <a:r>
              <a:rPr lang="en-US" dirty="0" smtClean="0"/>
              <a:t>-id format</a:t>
            </a:r>
          </a:p>
          <a:p>
            <a:pPr lvl="1"/>
            <a:endParaRPr lang="en-US" dirty="0"/>
          </a:p>
        </p:txBody>
      </p:sp>
      <p:sp>
        <p:nvSpPr>
          <p:cNvPr id="4" name="Content Placeholder 3"/>
          <p:cNvSpPr>
            <a:spLocks noGrp="1"/>
          </p:cNvSpPr>
          <p:nvPr>
            <p:ph sz="half" idx="2"/>
          </p:nvPr>
        </p:nvSpPr>
        <p:spPr/>
        <p:txBody>
          <a:bodyPr>
            <a:normAutofit lnSpcReduction="10000"/>
          </a:bodyPr>
          <a:lstStyle/>
          <a:p>
            <a:endParaRPr lang="en-US"/>
          </a:p>
        </p:txBody>
      </p:sp>
      <p:pic>
        <p:nvPicPr>
          <p:cNvPr id="5" name="Picture 4"/>
          <p:cNvPicPr>
            <a:picLocks noChangeAspect="1"/>
          </p:cNvPicPr>
          <p:nvPr/>
        </p:nvPicPr>
        <p:blipFill>
          <a:blip r:embed="rId2"/>
          <a:stretch>
            <a:fillRect/>
          </a:stretch>
        </p:blipFill>
        <p:spPr>
          <a:xfrm>
            <a:off x="6043086" y="2511799"/>
            <a:ext cx="4552950" cy="704850"/>
          </a:xfrm>
          <a:prstGeom prst="rect">
            <a:avLst/>
          </a:prstGeom>
        </p:spPr>
      </p:pic>
      <p:pic>
        <p:nvPicPr>
          <p:cNvPr id="6" name="Picture 5"/>
          <p:cNvPicPr>
            <a:picLocks noChangeAspect="1"/>
          </p:cNvPicPr>
          <p:nvPr/>
        </p:nvPicPr>
        <p:blipFill>
          <a:blip r:embed="rId3"/>
          <a:stretch>
            <a:fillRect/>
          </a:stretch>
        </p:blipFill>
        <p:spPr>
          <a:xfrm>
            <a:off x="6800323" y="3571254"/>
            <a:ext cx="3038475" cy="590550"/>
          </a:xfrm>
          <a:prstGeom prst="rect">
            <a:avLst/>
          </a:prstGeom>
        </p:spPr>
      </p:pic>
    </p:spTree>
    <p:extLst>
      <p:ext uri="{BB962C8B-B14F-4D97-AF65-F5344CB8AC3E}">
        <p14:creationId xmlns:p14="http://schemas.microsoft.com/office/powerpoint/2010/main" val="252357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update share lib</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Standard libraries directory</a:t>
            </a:r>
          </a:p>
          <a:p>
            <a:pPr lvl="1"/>
            <a:r>
              <a:rPr lang="en-US" dirty="0" smtClean="0"/>
              <a:t>/</a:t>
            </a:r>
            <a:r>
              <a:rPr lang="en-US" dirty="0" err="1" smtClean="0"/>
              <a:t>usr</a:t>
            </a:r>
            <a:r>
              <a:rPr lang="en-US" dirty="0" smtClean="0"/>
              <a:t>/lib - </a:t>
            </a:r>
            <a:r>
              <a:rPr lang="en-US" dirty="0"/>
              <a:t>Most standard libraries directory</a:t>
            </a:r>
          </a:p>
          <a:p>
            <a:pPr lvl="1"/>
            <a:r>
              <a:rPr lang="en-US" dirty="0" smtClean="0"/>
              <a:t>/lib - </a:t>
            </a:r>
            <a:r>
              <a:rPr lang="en-US" dirty="0"/>
              <a:t>Use for system </a:t>
            </a:r>
            <a:r>
              <a:rPr lang="en-US" dirty="0" smtClean="0"/>
              <a:t>startup</a:t>
            </a:r>
          </a:p>
          <a:p>
            <a:pPr lvl="1"/>
            <a:r>
              <a:rPr lang="en-US" dirty="0" smtClean="0"/>
              <a:t>/</a:t>
            </a:r>
            <a:r>
              <a:rPr lang="en-US" dirty="0" err="1" smtClean="0"/>
              <a:t>usr</a:t>
            </a:r>
            <a:r>
              <a:rPr lang="en-US" dirty="0" smtClean="0"/>
              <a:t>/local/lib - </a:t>
            </a:r>
            <a:r>
              <a:rPr lang="en-US" dirty="0"/>
              <a:t>Nonstandard</a:t>
            </a:r>
            <a:r>
              <a:rPr lang="en-US" dirty="0" smtClean="0"/>
              <a:t> </a:t>
            </a:r>
          </a:p>
          <a:p>
            <a:pPr lvl="1"/>
            <a:r>
              <a:rPr lang="en-US" dirty="0" smtClean="0"/>
              <a:t>LD_PATH_LIBRARY</a:t>
            </a:r>
          </a:p>
          <a:p>
            <a:pPr marL="285750" lvl="1"/>
            <a:r>
              <a:rPr lang="en-US" sz="1800" dirty="0" err="1"/>
              <a:t>ldconfig</a:t>
            </a:r>
            <a:r>
              <a:rPr lang="en-US" sz="1800" dirty="0"/>
              <a:t> </a:t>
            </a:r>
            <a:r>
              <a:rPr lang="en-US" sz="1800" dirty="0" smtClean="0"/>
              <a:t>command</a:t>
            </a:r>
          </a:p>
          <a:p>
            <a:pPr marL="742950" lvl="2"/>
            <a:r>
              <a:rPr lang="en-US" dirty="0" smtClean="0"/>
              <a:t>Build /</a:t>
            </a:r>
            <a:r>
              <a:rPr lang="en-US" dirty="0" err="1" smtClean="0"/>
              <a:t>etc</a:t>
            </a:r>
            <a:r>
              <a:rPr lang="en-US" dirty="0" smtClean="0"/>
              <a:t>/</a:t>
            </a:r>
            <a:r>
              <a:rPr lang="en-US" dirty="0" err="1" smtClean="0"/>
              <a:t>ld.so.cache</a:t>
            </a:r>
            <a:r>
              <a:rPr lang="en-US" dirty="0" smtClean="0"/>
              <a:t> from search a standard set of directory /</a:t>
            </a:r>
            <a:r>
              <a:rPr lang="en-US" dirty="0" err="1" smtClean="0"/>
              <a:t>usr</a:t>
            </a:r>
            <a:r>
              <a:rPr lang="en-US" dirty="0" smtClean="0"/>
              <a:t>/lib, /lib and </a:t>
            </a:r>
            <a:r>
              <a:rPr lang="en-US" dirty="0" err="1" smtClean="0"/>
              <a:t>dir</a:t>
            </a:r>
            <a:r>
              <a:rPr lang="en-US" dirty="0" smtClean="0"/>
              <a:t> in /</a:t>
            </a:r>
            <a:r>
              <a:rPr lang="en-US" dirty="0" err="1" smtClean="0"/>
              <a:t>etc</a:t>
            </a:r>
            <a:r>
              <a:rPr lang="en-US" dirty="0" smtClean="0"/>
              <a:t>/</a:t>
            </a:r>
            <a:r>
              <a:rPr lang="en-US" dirty="0" err="1" smtClean="0"/>
              <a:t>ld.so.conf</a:t>
            </a:r>
            <a:endParaRPr lang="en-US" dirty="0" smtClean="0"/>
          </a:p>
          <a:p>
            <a:pPr marL="742950" lvl="2"/>
            <a:r>
              <a:rPr lang="en-US" dirty="0" err="1" smtClean="0"/>
              <a:t>Exminates</a:t>
            </a:r>
            <a:r>
              <a:rPr lang="en-US" dirty="0" smtClean="0"/>
              <a:t> the </a:t>
            </a:r>
            <a:r>
              <a:rPr lang="en-US" dirty="0" err="1" smtClean="0"/>
              <a:t>lastest</a:t>
            </a:r>
            <a:r>
              <a:rPr lang="en-US" dirty="0" smtClean="0"/>
              <a:t> major/minor version to find embedded </a:t>
            </a:r>
            <a:r>
              <a:rPr lang="en-US" dirty="0" err="1" smtClean="0"/>
              <a:t>soname</a:t>
            </a:r>
            <a:r>
              <a:rPr lang="en-US" dirty="0" smtClean="0"/>
              <a:t> and create relative </a:t>
            </a:r>
            <a:r>
              <a:rPr lang="en-US" dirty="0" err="1" smtClean="0"/>
              <a:t>symbollink</a:t>
            </a:r>
            <a:r>
              <a:rPr lang="en-US" dirty="0" smtClean="0"/>
              <a:t> for each </a:t>
            </a:r>
            <a:r>
              <a:rPr lang="en-US" dirty="0" err="1" smtClean="0"/>
              <a:t>soname</a:t>
            </a:r>
            <a:endParaRPr lang="en-US" dirty="0" smtClean="0"/>
          </a:p>
          <a:p>
            <a:pPr marL="742950" lvl="2"/>
            <a:r>
              <a:rPr lang="en-US" dirty="0" smtClean="0"/>
              <a:t>We should run </a:t>
            </a:r>
            <a:r>
              <a:rPr lang="en-US" dirty="0" err="1" smtClean="0"/>
              <a:t>ldconfig</a:t>
            </a:r>
            <a:r>
              <a:rPr lang="en-US" dirty="0" smtClean="0"/>
              <a:t> each time we update new shared lib</a:t>
            </a:r>
          </a:p>
          <a:p>
            <a:pPr marL="742950" lvl="2"/>
            <a:r>
              <a:rPr lang="en-US" dirty="0" err="1" smtClean="0"/>
              <a:t>Ldconfig</a:t>
            </a:r>
            <a:r>
              <a:rPr lang="en-US" dirty="0" smtClean="0"/>
              <a:t> –p to show cache and –v to show command output</a:t>
            </a:r>
          </a:p>
          <a:p>
            <a:pPr lvl="1"/>
            <a:endParaRPr lang="en-US" dirty="0"/>
          </a:p>
        </p:txBody>
      </p:sp>
      <p:sp>
        <p:nvSpPr>
          <p:cNvPr id="4" name="Content Placeholder 3"/>
          <p:cNvSpPr>
            <a:spLocks noGrp="1"/>
          </p:cNvSpPr>
          <p:nvPr>
            <p:ph sz="half" idx="2"/>
          </p:nvPr>
        </p:nvSpPr>
        <p:spPr/>
        <p:txBody>
          <a:bodyPr>
            <a:normAutofit fontScale="92500" lnSpcReduction="20000"/>
          </a:bodyPr>
          <a:lstStyle/>
          <a:p>
            <a:endParaRPr lang="en-US" dirty="0"/>
          </a:p>
        </p:txBody>
      </p:sp>
      <p:pic>
        <p:nvPicPr>
          <p:cNvPr id="5" name="Picture 4"/>
          <p:cNvPicPr>
            <a:picLocks noChangeAspect="1"/>
          </p:cNvPicPr>
          <p:nvPr/>
        </p:nvPicPr>
        <p:blipFill>
          <a:blip r:embed="rId2"/>
          <a:stretch>
            <a:fillRect/>
          </a:stretch>
        </p:blipFill>
        <p:spPr>
          <a:xfrm>
            <a:off x="6462185" y="2374991"/>
            <a:ext cx="2276475" cy="514350"/>
          </a:xfrm>
          <a:prstGeom prst="rect">
            <a:avLst/>
          </a:prstGeom>
        </p:spPr>
      </p:pic>
      <p:pic>
        <p:nvPicPr>
          <p:cNvPr id="6" name="Picture 5"/>
          <p:cNvPicPr>
            <a:picLocks noChangeAspect="1"/>
          </p:cNvPicPr>
          <p:nvPr/>
        </p:nvPicPr>
        <p:blipFill>
          <a:blip r:embed="rId3"/>
          <a:stretch>
            <a:fillRect/>
          </a:stretch>
        </p:blipFill>
        <p:spPr>
          <a:xfrm>
            <a:off x="6462186" y="2889341"/>
            <a:ext cx="2276475" cy="581025"/>
          </a:xfrm>
          <a:prstGeom prst="rect">
            <a:avLst/>
          </a:prstGeom>
        </p:spPr>
      </p:pic>
    </p:spTree>
    <p:extLst>
      <p:ext uri="{BB962C8B-B14F-4D97-AF65-F5344CB8AC3E}">
        <p14:creationId xmlns:p14="http://schemas.microsoft.com/office/powerpoint/2010/main" val="3495941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Library Search Directories </a:t>
            </a:r>
            <a:r>
              <a:rPr lang="en-US" dirty="0" smtClean="0"/>
              <a:t>by </a:t>
            </a:r>
            <a:r>
              <a:rPr lang="en-US" dirty="0" err="1" smtClean="0"/>
              <a:t>rpath</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188528" y="2288857"/>
            <a:ext cx="3733800" cy="1000125"/>
          </a:xfrm>
          <a:prstGeom prst="rect">
            <a:avLst/>
          </a:prstGeom>
        </p:spPr>
      </p:pic>
      <p:pic>
        <p:nvPicPr>
          <p:cNvPr id="6" name="Picture 5"/>
          <p:cNvPicPr>
            <a:picLocks noChangeAspect="1"/>
          </p:cNvPicPr>
          <p:nvPr/>
        </p:nvPicPr>
        <p:blipFill>
          <a:blip r:embed="rId3"/>
          <a:stretch>
            <a:fillRect/>
          </a:stretch>
        </p:blipFill>
        <p:spPr>
          <a:xfrm>
            <a:off x="1145721" y="2288857"/>
            <a:ext cx="3922667" cy="533400"/>
          </a:xfrm>
          <a:prstGeom prst="rect">
            <a:avLst/>
          </a:prstGeom>
        </p:spPr>
      </p:pic>
      <p:pic>
        <p:nvPicPr>
          <p:cNvPr id="7" name="Picture 6"/>
          <p:cNvPicPr>
            <a:picLocks noChangeAspect="1"/>
          </p:cNvPicPr>
          <p:nvPr/>
        </p:nvPicPr>
        <p:blipFill>
          <a:blip r:embed="rId4"/>
          <a:stretch>
            <a:fillRect/>
          </a:stretch>
        </p:blipFill>
        <p:spPr>
          <a:xfrm>
            <a:off x="1145721" y="3126516"/>
            <a:ext cx="3922667" cy="619125"/>
          </a:xfrm>
          <a:prstGeom prst="rect">
            <a:avLst/>
          </a:prstGeom>
        </p:spPr>
      </p:pic>
      <p:pic>
        <p:nvPicPr>
          <p:cNvPr id="8" name="Picture 7"/>
          <p:cNvPicPr>
            <a:picLocks noChangeAspect="1"/>
          </p:cNvPicPr>
          <p:nvPr/>
        </p:nvPicPr>
        <p:blipFill>
          <a:blip r:embed="rId5"/>
          <a:stretch>
            <a:fillRect/>
          </a:stretch>
        </p:blipFill>
        <p:spPr>
          <a:xfrm>
            <a:off x="1133531" y="3964747"/>
            <a:ext cx="3922667" cy="552450"/>
          </a:xfrm>
          <a:prstGeom prst="rect">
            <a:avLst/>
          </a:prstGeom>
        </p:spPr>
      </p:pic>
      <p:pic>
        <p:nvPicPr>
          <p:cNvPr id="9" name="Picture 8"/>
          <p:cNvPicPr>
            <a:picLocks noChangeAspect="1"/>
          </p:cNvPicPr>
          <p:nvPr/>
        </p:nvPicPr>
        <p:blipFill>
          <a:blip r:embed="rId6"/>
          <a:stretch>
            <a:fillRect/>
          </a:stretch>
        </p:blipFill>
        <p:spPr>
          <a:xfrm>
            <a:off x="1133530" y="4736303"/>
            <a:ext cx="3922667" cy="752475"/>
          </a:xfrm>
          <a:prstGeom prst="rect">
            <a:avLst/>
          </a:prstGeom>
        </p:spPr>
      </p:pic>
      <p:pic>
        <p:nvPicPr>
          <p:cNvPr id="10" name="Picture 9"/>
          <p:cNvPicPr>
            <a:picLocks noChangeAspect="1"/>
          </p:cNvPicPr>
          <p:nvPr/>
        </p:nvPicPr>
        <p:blipFill>
          <a:blip r:embed="rId7"/>
          <a:stretch>
            <a:fillRect/>
          </a:stretch>
        </p:blipFill>
        <p:spPr>
          <a:xfrm>
            <a:off x="6188528" y="4698203"/>
            <a:ext cx="3922667" cy="790575"/>
          </a:xfrm>
          <a:prstGeom prst="rect">
            <a:avLst/>
          </a:prstGeom>
        </p:spPr>
      </p:pic>
    </p:spTree>
    <p:extLst>
      <p:ext uri="{BB962C8B-B14F-4D97-AF65-F5344CB8AC3E}">
        <p14:creationId xmlns:p14="http://schemas.microsoft.com/office/powerpoint/2010/main" val="383041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Shared Libraries at Run Time</a:t>
            </a:r>
          </a:p>
        </p:txBody>
      </p:sp>
      <p:sp>
        <p:nvSpPr>
          <p:cNvPr id="3" name="Content Placeholder 2"/>
          <p:cNvSpPr>
            <a:spLocks noGrp="1"/>
          </p:cNvSpPr>
          <p:nvPr>
            <p:ph sz="half" idx="1"/>
          </p:nvPr>
        </p:nvSpPr>
        <p:spPr/>
        <p:txBody>
          <a:bodyPr/>
          <a:lstStyle/>
          <a:p>
            <a:r>
              <a:rPr lang="en-US" dirty="0" smtClean="0"/>
              <a:t>Dynamic linker searches for the shared lib using following order:</a:t>
            </a:r>
          </a:p>
          <a:p>
            <a:pPr lvl="1"/>
            <a:r>
              <a:rPr lang="en-US" dirty="0"/>
              <a:t>DT_RPATH </a:t>
            </a:r>
            <a:r>
              <a:rPr lang="en-US" dirty="0" smtClean="0"/>
              <a:t>(</a:t>
            </a:r>
            <a:r>
              <a:rPr lang="en-US" dirty="0" err="1" smtClean="0"/>
              <a:t>rpath</a:t>
            </a:r>
            <a:r>
              <a:rPr lang="en-US" dirty="0" smtClean="0"/>
              <a:t>) first</a:t>
            </a:r>
          </a:p>
          <a:p>
            <a:pPr lvl="1"/>
            <a:r>
              <a:rPr lang="en-US" dirty="0" smtClean="0"/>
              <a:t>LD_LIBRARY_PATH</a:t>
            </a:r>
          </a:p>
          <a:p>
            <a:pPr lvl="1"/>
            <a:r>
              <a:rPr lang="en-US" dirty="0" smtClean="0"/>
              <a:t>DT_RUNPATH</a:t>
            </a:r>
          </a:p>
          <a:p>
            <a:pPr lvl="1"/>
            <a:r>
              <a:rPr lang="en-US" dirty="0" smtClean="0"/>
              <a:t>/</a:t>
            </a:r>
            <a:r>
              <a:rPr lang="en-US" dirty="0" err="1" smtClean="0"/>
              <a:t>etc</a:t>
            </a:r>
            <a:r>
              <a:rPr lang="en-US" dirty="0" smtClean="0"/>
              <a:t>/</a:t>
            </a:r>
            <a:r>
              <a:rPr lang="en-US" dirty="0" err="1" smtClean="0"/>
              <a:t>ld.so.cache</a:t>
            </a:r>
            <a:endParaRPr lang="en-US" dirty="0" smtClean="0"/>
          </a:p>
          <a:p>
            <a:pPr lvl="1"/>
            <a:r>
              <a:rPr lang="en-US" dirty="0" smtClean="0"/>
              <a:t>/lib and /</a:t>
            </a:r>
            <a:r>
              <a:rPr lang="en-US" dirty="0" err="1" smtClean="0"/>
              <a:t>usr</a:t>
            </a:r>
            <a:r>
              <a:rPr lang="en-US" dirty="0" smtClean="0"/>
              <a:t>/lib</a:t>
            </a:r>
            <a:endParaRPr lang="en-US" dirty="0"/>
          </a:p>
        </p:txBody>
      </p:sp>
      <p:sp>
        <p:nvSpPr>
          <p:cNvPr id="4" name="Content Placeholder 3"/>
          <p:cNvSpPr>
            <a:spLocks noGrp="1"/>
          </p:cNvSpPr>
          <p:nvPr>
            <p:ph sz="half" idx="2"/>
          </p:nvPr>
        </p:nvSpPr>
        <p:spPr/>
        <p:txBody>
          <a:bodyPr/>
          <a:lstStyle/>
          <a:p>
            <a:r>
              <a:rPr lang="en-US" dirty="0" smtClean="0"/>
              <a:t>Runtime symbol resolution</a:t>
            </a:r>
          </a:p>
          <a:p>
            <a:pPr lvl="1"/>
            <a:r>
              <a:rPr lang="en-US" dirty="0" smtClean="0"/>
              <a:t>Global symbol reference</a:t>
            </a:r>
          </a:p>
          <a:p>
            <a:pPr lvl="1"/>
            <a:endParaRPr lang="en-US" dirty="0"/>
          </a:p>
          <a:p>
            <a:pPr marL="457200" lvl="1" indent="0">
              <a:buNone/>
            </a:pPr>
            <a:endParaRPr lang="en-US" dirty="0"/>
          </a:p>
          <a:p>
            <a:pPr lvl="1"/>
            <a:r>
              <a:rPr lang="en-US" dirty="0" smtClean="0"/>
              <a:t>A definition of a global symbol in the main program override a definition in a library</a:t>
            </a:r>
          </a:p>
          <a:p>
            <a:pPr lvl="1"/>
            <a:r>
              <a:rPr lang="en-US" dirty="0" smtClean="0"/>
              <a:t>If a global symbol is defined in multiple libraries, then a reference to symbol is bound to first definition found by scanning libraries in the </a:t>
            </a:r>
            <a:r>
              <a:rPr lang="en-US" dirty="0" err="1" smtClean="0"/>
              <a:t>lelf</a:t>
            </a:r>
            <a:r>
              <a:rPr lang="en-US" dirty="0" smtClean="0"/>
              <a:t>-to-right order in which they were listed on static link command line</a:t>
            </a:r>
          </a:p>
          <a:p>
            <a:pPr lvl="1"/>
            <a:endParaRPr lang="en-US" dirty="0"/>
          </a:p>
        </p:txBody>
      </p:sp>
      <p:pic>
        <p:nvPicPr>
          <p:cNvPr id="5" name="Picture 4"/>
          <p:cNvPicPr>
            <a:picLocks noChangeAspect="1"/>
          </p:cNvPicPr>
          <p:nvPr/>
        </p:nvPicPr>
        <p:blipFill>
          <a:blip r:embed="rId2"/>
          <a:stretch>
            <a:fillRect/>
          </a:stretch>
        </p:blipFill>
        <p:spPr>
          <a:xfrm>
            <a:off x="5821895" y="2732730"/>
            <a:ext cx="1633929" cy="789624"/>
          </a:xfrm>
          <a:prstGeom prst="rect">
            <a:avLst/>
          </a:prstGeom>
        </p:spPr>
      </p:pic>
      <p:pic>
        <p:nvPicPr>
          <p:cNvPr id="6" name="Picture 5"/>
          <p:cNvPicPr>
            <a:picLocks noChangeAspect="1"/>
          </p:cNvPicPr>
          <p:nvPr/>
        </p:nvPicPr>
        <p:blipFill>
          <a:blip r:embed="rId3"/>
          <a:stretch>
            <a:fillRect/>
          </a:stretch>
        </p:blipFill>
        <p:spPr>
          <a:xfrm>
            <a:off x="7749344" y="2732730"/>
            <a:ext cx="2309058" cy="771525"/>
          </a:xfrm>
          <a:prstGeom prst="rect">
            <a:avLst/>
          </a:prstGeom>
        </p:spPr>
      </p:pic>
    </p:spTree>
    <p:extLst>
      <p:ext uri="{BB962C8B-B14F-4D97-AF65-F5344CB8AC3E}">
        <p14:creationId xmlns:p14="http://schemas.microsoft.com/office/powerpoint/2010/main" val="9159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84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Static Library Instead of a Shared Library</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51722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libraries</a:t>
            </a:r>
            <a:endParaRPr lang="en-US" dirty="0"/>
          </a:p>
        </p:txBody>
      </p:sp>
      <p:sp>
        <p:nvSpPr>
          <p:cNvPr id="3" name="Content Placeholder 2"/>
          <p:cNvSpPr>
            <a:spLocks noGrp="1"/>
          </p:cNvSpPr>
          <p:nvPr>
            <p:ph sz="half" idx="1"/>
          </p:nvPr>
        </p:nvSpPr>
        <p:spPr/>
        <p:txBody>
          <a:bodyPr/>
          <a:lstStyle/>
          <a:p>
            <a:r>
              <a:rPr lang="en-US" dirty="0" smtClean="0"/>
              <a:t>Object libraries</a:t>
            </a:r>
          </a:p>
          <a:p>
            <a:pPr lvl="1"/>
            <a:r>
              <a:rPr lang="en-US" dirty="0" smtClean="0"/>
              <a:t>Compile each source file and produce corresponding object file</a:t>
            </a:r>
          </a:p>
          <a:p>
            <a:pPr lvl="1"/>
            <a:r>
              <a:rPr lang="en-US" dirty="0" smtClean="0"/>
              <a:t>Link all these files with main to create the execution program </a:t>
            </a:r>
          </a:p>
          <a:p>
            <a:pPr lvl="1"/>
            <a:r>
              <a:rPr lang="en-US" dirty="0" smtClean="0"/>
              <a:t>Or group these files and created object libraries</a:t>
            </a:r>
          </a:p>
          <a:p>
            <a:pPr lvl="1"/>
            <a:r>
              <a:rPr lang="en-US" dirty="0" smtClean="0"/>
              <a:t>Two kind of types object libraries as static and shared</a:t>
            </a:r>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381750" y="2326341"/>
            <a:ext cx="3086100" cy="457200"/>
          </a:xfrm>
          <a:prstGeom prst="rect">
            <a:avLst/>
          </a:prstGeom>
        </p:spPr>
      </p:pic>
    </p:spTree>
    <p:extLst>
      <p:ext uri="{BB962C8B-B14F-4D97-AF65-F5344CB8AC3E}">
        <p14:creationId xmlns:p14="http://schemas.microsoft.com/office/powerpoint/2010/main" val="122183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LIBRARIES</a:t>
            </a:r>
            <a:endParaRPr lang="en-US" dirty="0"/>
          </a:p>
        </p:txBody>
      </p:sp>
      <p:sp>
        <p:nvSpPr>
          <p:cNvPr id="3" name="Content Placeholder 2"/>
          <p:cNvSpPr>
            <a:spLocks noGrp="1"/>
          </p:cNvSpPr>
          <p:nvPr>
            <p:ph sz="half" idx="1"/>
          </p:nvPr>
        </p:nvSpPr>
        <p:spPr/>
        <p:txBody>
          <a:bodyPr/>
          <a:lstStyle/>
          <a:p>
            <a:r>
              <a:rPr lang="en-US" dirty="0" smtClean="0"/>
              <a:t>Archives</a:t>
            </a:r>
          </a:p>
          <a:p>
            <a:pPr lvl="1"/>
            <a:r>
              <a:rPr lang="en-US" dirty="0" smtClean="0"/>
              <a:t>Building a single library file from multiple executables file object without recompile original source file</a:t>
            </a:r>
          </a:p>
          <a:p>
            <a:pPr lvl="1"/>
            <a:r>
              <a:rPr lang="en-US" dirty="0" smtClean="0"/>
              <a:t>Can see contents static lib and reserve static lib back to file object</a:t>
            </a:r>
          </a:p>
          <a:p>
            <a:pPr lvl="1"/>
            <a:r>
              <a:rPr lang="en-US" dirty="0" smtClean="0"/>
              <a:t>Static libraries has name form as </a:t>
            </a:r>
            <a:r>
              <a:rPr lang="en-US" dirty="0" err="1" smtClean="0"/>
              <a:t>libname.a</a:t>
            </a:r>
            <a:endParaRPr lang="en-US" dirty="0" smtClean="0"/>
          </a:p>
          <a:p>
            <a:pPr lvl="1"/>
            <a:endParaRPr lang="en-US" dirty="0" smtClean="0"/>
          </a:p>
          <a:p>
            <a:pPr lvl="1"/>
            <a:endParaRPr lang="en-US" dirty="0"/>
          </a:p>
        </p:txBody>
      </p:sp>
      <p:sp>
        <p:nvSpPr>
          <p:cNvPr id="4" name="Content Placeholder 3"/>
          <p:cNvSpPr>
            <a:spLocks noGrp="1"/>
          </p:cNvSpPr>
          <p:nvPr>
            <p:ph sz="half" idx="2"/>
          </p:nvPr>
        </p:nvSpPr>
        <p:spPr/>
        <p:txBody>
          <a:bodyPr/>
          <a:lstStyle/>
          <a:p>
            <a:r>
              <a:rPr lang="en-US" dirty="0" smtClean="0"/>
              <a:t>Option</a:t>
            </a:r>
          </a:p>
          <a:p>
            <a:pPr lvl="1"/>
            <a:r>
              <a:rPr lang="en-US" dirty="0" smtClean="0"/>
              <a:t>r – insert an object file into the archive, replace previous object file if has same name</a:t>
            </a:r>
          </a:p>
          <a:p>
            <a:pPr lvl="1"/>
            <a:r>
              <a:rPr lang="en-US" dirty="0"/>
              <a:t>t</a:t>
            </a:r>
            <a:r>
              <a:rPr lang="en-US" dirty="0" smtClean="0"/>
              <a:t> – table of content, display content of archives</a:t>
            </a:r>
          </a:p>
          <a:p>
            <a:pPr lvl="1"/>
            <a:r>
              <a:rPr lang="en-US" dirty="0" smtClean="0"/>
              <a:t>d – delete a module from a archives</a:t>
            </a:r>
          </a:p>
          <a:p>
            <a:pPr marL="457200" lvl="1" indent="0">
              <a:buNone/>
            </a:pPr>
            <a:endParaRPr lang="en-US" dirty="0" smtClean="0"/>
          </a:p>
          <a:p>
            <a:pPr lvl="1"/>
            <a:endParaRPr lang="en-US" dirty="0"/>
          </a:p>
          <a:p>
            <a:pPr lvl="1"/>
            <a:endParaRPr lang="en-US" dirty="0" smtClean="0"/>
          </a:p>
          <a:p>
            <a:pPr marL="457200" lvl="1" indent="0">
              <a:buNone/>
            </a:pPr>
            <a:endParaRPr lang="en-US" dirty="0"/>
          </a:p>
        </p:txBody>
      </p:sp>
      <p:pic>
        <p:nvPicPr>
          <p:cNvPr id="5" name="Picture 4"/>
          <p:cNvPicPr>
            <a:picLocks noChangeAspect="1"/>
          </p:cNvPicPr>
          <p:nvPr/>
        </p:nvPicPr>
        <p:blipFill>
          <a:blip r:embed="rId2"/>
          <a:stretch>
            <a:fillRect/>
          </a:stretch>
        </p:blipFill>
        <p:spPr>
          <a:xfrm>
            <a:off x="7238473" y="2142067"/>
            <a:ext cx="2162175" cy="276225"/>
          </a:xfrm>
          <a:prstGeom prst="rect">
            <a:avLst/>
          </a:prstGeom>
        </p:spPr>
      </p:pic>
      <p:pic>
        <p:nvPicPr>
          <p:cNvPr id="6" name="Picture 5"/>
          <p:cNvPicPr>
            <a:picLocks noChangeAspect="1"/>
          </p:cNvPicPr>
          <p:nvPr/>
        </p:nvPicPr>
        <p:blipFill>
          <a:blip r:embed="rId3"/>
          <a:stretch>
            <a:fillRect/>
          </a:stretch>
        </p:blipFill>
        <p:spPr>
          <a:xfrm>
            <a:off x="6611784" y="4158569"/>
            <a:ext cx="3160900" cy="451451"/>
          </a:xfrm>
          <a:prstGeom prst="rect">
            <a:avLst/>
          </a:prstGeom>
        </p:spPr>
      </p:pic>
      <p:pic>
        <p:nvPicPr>
          <p:cNvPr id="7" name="Picture 6"/>
          <p:cNvPicPr>
            <a:picLocks noChangeAspect="1"/>
          </p:cNvPicPr>
          <p:nvPr/>
        </p:nvPicPr>
        <p:blipFill>
          <a:blip r:embed="rId4"/>
          <a:stretch>
            <a:fillRect/>
          </a:stretch>
        </p:blipFill>
        <p:spPr>
          <a:xfrm>
            <a:off x="6611784" y="4947185"/>
            <a:ext cx="3160900" cy="506850"/>
          </a:xfrm>
          <a:prstGeom prst="rect">
            <a:avLst/>
          </a:prstGeom>
        </p:spPr>
      </p:pic>
      <p:pic>
        <p:nvPicPr>
          <p:cNvPr id="8" name="Picture 7"/>
          <p:cNvPicPr>
            <a:picLocks noChangeAspect="1"/>
          </p:cNvPicPr>
          <p:nvPr/>
        </p:nvPicPr>
        <p:blipFill>
          <a:blip r:embed="rId5"/>
          <a:stretch>
            <a:fillRect/>
          </a:stretch>
        </p:blipFill>
        <p:spPr>
          <a:xfrm>
            <a:off x="7605185" y="5835957"/>
            <a:ext cx="1428750" cy="247650"/>
          </a:xfrm>
          <a:prstGeom prst="rect">
            <a:avLst/>
          </a:prstGeom>
        </p:spPr>
      </p:pic>
    </p:spTree>
    <p:extLst>
      <p:ext uri="{BB962C8B-B14F-4D97-AF65-F5344CB8AC3E}">
        <p14:creationId xmlns:p14="http://schemas.microsoft.com/office/powerpoint/2010/main" val="19556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static libraries</a:t>
            </a:r>
            <a:endParaRPr lang="en-US" dirty="0"/>
          </a:p>
        </p:txBody>
      </p:sp>
      <p:sp>
        <p:nvSpPr>
          <p:cNvPr id="3" name="Content Placeholder 2"/>
          <p:cNvSpPr>
            <a:spLocks noGrp="1"/>
          </p:cNvSpPr>
          <p:nvPr>
            <p:ph sz="half" idx="1"/>
          </p:nvPr>
        </p:nvSpPr>
        <p:spPr/>
        <p:txBody>
          <a:bodyPr/>
          <a:lstStyle/>
          <a:p>
            <a:r>
              <a:rPr lang="en-US" dirty="0" smtClean="0"/>
              <a:t>use static lib</a:t>
            </a:r>
          </a:p>
          <a:p>
            <a:pPr lvl="1"/>
            <a:r>
              <a:rPr lang="en-US" dirty="0" smtClean="0"/>
              <a:t>Give name of static lib in link command</a:t>
            </a:r>
          </a:p>
          <a:p>
            <a:pPr lvl="1"/>
            <a:r>
              <a:rPr lang="en-US" dirty="0" smtClean="0"/>
              <a:t>Place to standard directories searches by linker and then specify the libraries name use –l </a:t>
            </a:r>
            <a:r>
              <a:rPr lang="en-US" dirty="0" err="1" smtClean="0"/>
              <a:t>libname</a:t>
            </a:r>
            <a:r>
              <a:rPr lang="en-US" dirty="0" smtClean="0"/>
              <a:t> option</a:t>
            </a:r>
          </a:p>
          <a:p>
            <a:pPr lvl="1"/>
            <a:r>
              <a:rPr lang="en-US" dirty="0" smtClean="0"/>
              <a:t>Place somewhere and directive the linker to by using –L /</a:t>
            </a:r>
            <a:r>
              <a:rPr lang="en-US" dirty="0" err="1" smtClean="0"/>
              <a:t>path_to_dir</a:t>
            </a:r>
            <a:r>
              <a:rPr lang="en-US" dirty="0" smtClean="0"/>
              <a:t> option</a:t>
            </a:r>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759669" y="2490227"/>
            <a:ext cx="2276475" cy="371475"/>
          </a:xfrm>
          <a:prstGeom prst="rect">
            <a:avLst/>
          </a:prstGeom>
        </p:spPr>
      </p:pic>
      <p:pic>
        <p:nvPicPr>
          <p:cNvPr id="6" name="Picture 5"/>
          <p:cNvPicPr>
            <a:picLocks noChangeAspect="1"/>
          </p:cNvPicPr>
          <p:nvPr/>
        </p:nvPicPr>
        <p:blipFill>
          <a:blip r:embed="rId3"/>
          <a:stretch>
            <a:fillRect/>
          </a:stretch>
        </p:blipFill>
        <p:spPr>
          <a:xfrm>
            <a:off x="6973981" y="3263916"/>
            <a:ext cx="1847850" cy="266700"/>
          </a:xfrm>
          <a:prstGeom prst="rect">
            <a:avLst/>
          </a:prstGeom>
        </p:spPr>
      </p:pic>
      <p:pic>
        <p:nvPicPr>
          <p:cNvPr id="7" name="Picture 6"/>
          <p:cNvPicPr>
            <a:picLocks noChangeAspect="1"/>
          </p:cNvPicPr>
          <p:nvPr/>
        </p:nvPicPr>
        <p:blipFill>
          <a:blip r:embed="rId4"/>
          <a:stretch>
            <a:fillRect/>
          </a:stretch>
        </p:blipFill>
        <p:spPr>
          <a:xfrm>
            <a:off x="6759669" y="4097851"/>
            <a:ext cx="2409825" cy="228600"/>
          </a:xfrm>
          <a:prstGeom prst="rect">
            <a:avLst/>
          </a:prstGeom>
        </p:spPr>
      </p:pic>
    </p:spTree>
    <p:extLst>
      <p:ext uri="{BB962C8B-B14F-4D97-AF65-F5344CB8AC3E}">
        <p14:creationId xmlns:p14="http://schemas.microsoft.com/office/powerpoint/2010/main" val="108255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process </a:t>
            </a:r>
            <a:endParaRPr lang="en-US" dirty="0"/>
          </a:p>
        </p:txBody>
      </p:sp>
      <p:sp>
        <p:nvSpPr>
          <p:cNvPr id="4" name="Content Placeholder 3"/>
          <p:cNvSpPr>
            <a:spLocks noGrp="1"/>
          </p:cNvSpPr>
          <p:nvPr>
            <p:ph sz="half" idx="2"/>
          </p:nvPr>
        </p:nvSpPr>
        <p:spPr/>
        <p:txBody>
          <a:bodyPr>
            <a:normAutofit fontScale="77500" lnSpcReduction="20000"/>
          </a:bodyPr>
          <a:lstStyle/>
          <a:p>
            <a:pPr lvl="2"/>
            <a:r>
              <a:rPr lang="en-US" dirty="0" smtClean="0"/>
              <a:t>The symbol it import , it added to the list of undefined symbols, unless it can be found in list of exported symbol</a:t>
            </a:r>
          </a:p>
          <a:p>
            <a:pPr lvl="1">
              <a:buClr>
                <a:prstClr val="white"/>
              </a:buClr>
            </a:pPr>
            <a:r>
              <a:rPr lang="en-US" sz="1500" dirty="0">
                <a:solidFill>
                  <a:prstClr val="white"/>
                </a:solidFill>
              </a:rPr>
              <a:t>When the linker encounter a </a:t>
            </a:r>
            <a:r>
              <a:rPr lang="en-US" sz="1500" dirty="0" smtClean="0">
                <a:solidFill>
                  <a:prstClr val="white"/>
                </a:solidFill>
              </a:rPr>
              <a:t>new libraries, it first look at the symbol it export</a:t>
            </a:r>
          </a:p>
          <a:p>
            <a:pPr lvl="2">
              <a:buClr>
                <a:prstClr val="white"/>
              </a:buClr>
            </a:pPr>
            <a:r>
              <a:rPr lang="en-US" dirty="0" smtClean="0">
                <a:solidFill>
                  <a:prstClr val="white"/>
                </a:solidFill>
              </a:rPr>
              <a:t>If any the symbol it exports are on undefined list, the object is added to the link and the next step executed, otherwise the next step skipped</a:t>
            </a:r>
          </a:p>
          <a:p>
            <a:pPr lvl="2">
              <a:buClr>
                <a:prstClr val="white"/>
              </a:buClr>
            </a:pPr>
            <a:r>
              <a:rPr lang="en-US" dirty="0" smtClean="0">
                <a:solidFill>
                  <a:prstClr val="white"/>
                </a:solidFill>
              </a:rPr>
              <a:t> If object added to link, it treat as described above, its undefined and export symbols added to symbol tables</a:t>
            </a:r>
          </a:p>
          <a:p>
            <a:pPr lvl="2">
              <a:buClr>
                <a:prstClr val="white"/>
              </a:buClr>
            </a:pPr>
            <a:r>
              <a:rPr lang="en-US" dirty="0" smtClean="0">
                <a:solidFill>
                  <a:prstClr val="white"/>
                </a:solidFill>
              </a:rPr>
              <a:t>Finally, if any of the objects in the library has been  included in the link, the library rescanned again, it is possible that symbols imported by included object can be found in other objects within the libraries</a:t>
            </a:r>
          </a:p>
          <a:p>
            <a:pPr lvl="1">
              <a:buClr>
                <a:prstClr val="white"/>
              </a:buClr>
            </a:pPr>
            <a:r>
              <a:rPr lang="en-US" sz="1500" dirty="0">
                <a:solidFill>
                  <a:prstClr val="white"/>
                </a:solidFill>
              </a:rPr>
              <a:t>When the </a:t>
            </a:r>
            <a:r>
              <a:rPr lang="en-US" sz="1500" dirty="0" smtClean="0">
                <a:solidFill>
                  <a:prstClr val="white"/>
                </a:solidFill>
              </a:rPr>
              <a:t>linking finished, it lookup the symbol table. If any symbols remain in the undefined list, the linker throw an “undefined reference” error</a:t>
            </a:r>
          </a:p>
          <a:p>
            <a:pPr lvl="1">
              <a:buClr>
                <a:prstClr val="white"/>
              </a:buClr>
            </a:pPr>
            <a:endParaRPr lang="en-US" dirty="0" smtClean="0"/>
          </a:p>
        </p:txBody>
      </p:sp>
      <p:sp>
        <p:nvSpPr>
          <p:cNvPr id="6" name="Content Placeholder 5"/>
          <p:cNvSpPr>
            <a:spLocks noGrp="1"/>
          </p:cNvSpPr>
          <p:nvPr>
            <p:ph sz="half" idx="1"/>
          </p:nvPr>
        </p:nvSpPr>
        <p:spPr/>
        <p:txBody>
          <a:bodyPr>
            <a:normAutofit fontScale="77500" lnSpcReduction="20000"/>
          </a:bodyPr>
          <a:lstStyle/>
          <a:p>
            <a:r>
              <a:rPr lang="en-US" dirty="0" smtClean="0"/>
              <a:t>Linker - </a:t>
            </a:r>
            <a:r>
              <a:rPr lang="en-US" dirty="0" err="1" smtClean="0"/>
              <a:t>ld</a:t>
            </a:r>
            <a:endParaRPr lang="en-US" dirty="0" smtClean="0"/>
          </a:p>
          <a:p>
            <a:pPr lvl="1"/>
            <a:r>
              <a:rPr lang="en-US" dirty="0" smtClean="0"/>
              <a:t>Invoked through </a:t>
            </a:r>
            <a:r>
              <a:rPr lang="en-US" dirty="0" err="1" smtClean="0"/>
              <a:t>gcc</a:t>
            </a:r>
            <a:endParaRPr lang="en-US" dirty="0" smtClean="0"/>
          </a:p>
          <a:p>
            <a:pPr lvl="1"/>
            <a:r>
              <a:rPr lang="en-US" dirty="0" smtClean="0"/>
              <a:t>Object file and libraries provided in a certain order on command-line from left to right</a:t>
            </a:r>
          </a:p>
          <a:p>
            <a:pPr lvl="1"/>
            <a:r>
              <a:rPr lang="en-US" dirty="0" smtClean="0"/>
              <a:t>Linker maintain a symbol table that has two list</a:t>
            </a:r>
          </a:p>
          <a:p>
            <a:pPr lvl="2"/>
            <a:r>
              <a:rPr lang="en-US" dirty="0" smtClean="0"/>
              <a:t>A list exported by all the objects and libraries encountered so far</a:t>
            </a:r>
          </a:p>
          <a:p>
            <a:pPr lvl="2"/>
            <a:r>
              <a:rPr lang="en-US" dirty="0" smtClean="0"/>
              <a:t>A list of undefined symbols that the encountered object and libraries requested to import and not found yet </a:t>
            </a:r>
          </a:p>
          <a:p>
            <a:pPr lvl="1">
              <a:buClr>
                <a:prstClr val="white"/>
              </a:buClr>
            </a:pPr>
            <a:r>
              <a:rPr lang="en-US" dirty="0" smtClean="0">
                <a:solidFill>
                  <a:prstClr val="white"/>
                </a:solidFill>
              </a:rPr>
              <a:t>When the linker encounter a new object file, it looks at</a:t>
            </a:r>
          </a:p>
          <a:p>
            <a:pPr lvl="2">
              <a:buClr>
                <a:prstClr val="white"/>
              </a:buClr>
            </a:pPr>
            <a:r>
              <a:rPr lang="en-US" dirty="0" smtClean="0">
                <a:solidFill>
                  <a:prstClr val="white"/>
                </a:solidFill>
              </a:rPr>
              <a:t>The symbol it exports : these added to the list of exported symbol </a:t>
            </a:r>
          </a:p>
          <a:p>
            <a:pPr lvl="2">
              <a:buClr>
                <a:prstClr val="white"/>
              </a:buClr>
            </a:pPr>
            <a:r>
              <a:rPr lang="en-US" dirty="0" smtClean="0">
                <a:solidFill>
                  <a:prstClr val="white"/>
                </a:solidFill>
              </a:rPr>
              <a:t>If  any symbol in undefined list, it removed from there because it has been found, if any symbol in exported list, it terminate with multiple definition error : two different object export the same simple and linker confused</a:t>
            </a:r>
            <a:endParaRPr lang="en-US" dirty="0">
              <a:solidFill>
                <a:prstClr val="white"/>
              </a:solidFill>
            </a:endParaRPr>
          </a:p>
          <a:p>
            <a:pPr lvl="2"/>
            <a:endParaRPr lang="en-US" dirty="0" smtClean="0"/>
          </a:p>
          <a:p>
            <a:pPr lvl="1"/>
            <a:endParaRPr lang="en-US" dirty="0"/>
          </a:p>
        </p:txBody>
      </p:sp>
      <p:pic>
        <p:nvPicPr>
          <p:cNvPr id="7" name="Content Placeholder 4"/>
          <p:cNvPicPr>
            <a:picLocks noChangeAspect="1"/>
          </p:cNvPicPr>
          <p:nvPr/>
        </p:nvPicPr>
        <p:blipFill>
          <a:blip r:embed="rId2"/>
          <a:stretch>
            <a:fillRect/>
          </a:stretch>
        </p:blipFill>
        <p:spPr>
          <a:xfrm>
            <a:off x="2128311" y="1789642"/>
            <a:ext cx="3552825" cy="352425"/>
          </a:xfrm>
          <a:prstGeom prst="rect">
            <a:avLst/>
          </a:prstGeom>
        </p:spPr>
      </p:pic>
      <p:pic>
        <p:nvPicPr>
          <p:cNvPr id="8" name="Picture 7"/>
          <p:cNvPicPr>
            <a:picLocks noChangeAspect="1"/>
          </p:cNvPicPr>
          <p:nvPr/>
        </p:nvPicPr>
        <p:blipFill>
          <a:blip r:embed="rId3"/>
          <a:stretch>
            <a:fillRect/>
          </a:stretch>
        </p:blipFill>
        <p:spPr>
          <a:xfrm>
            <a:off x="6472373" y="5295900"/>
            <a:ext cx="4629150" cy="571500"/>
          </a:xfrm>
          <a:prstGeom prst="rect">
            <a:avLst/>
          </a:prstGeom>
        </p:spPr>
      </p:pic>
    </p:spTree>
    <p:extLst>
      <p:ext uri="{BB962C8B-B14F-4D97-AF65-F5344CB8AC3E}">
        <p14:creationId xmlns:p14="http://schemas.microsoft.com/office/powerpoint/2010/main" val="151307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process </a:t>
            </a:r>
            <a:r>
              <a:rPr lang="en-US" dirty="0" smtClean="0"/>
              <a:t>(2)</a:t>
            </a:r>
            <a:endParaRPr lang="en-US" dirty="0"/>
          </a:p>
        </p:txBody>
      </p:sp>
      <p:sp>
        <p:nvSpPr>
          <p:cNvPr id="3" name="Content Placeholder 2"/>
          <p:cNvSpPr>
            <a:spLocks noGrp="1"/>
          </p:cNvSpPr>
          <p:nvPr>
            <p:ph sz="half" idx="1"/>
          </p:nvPr>
        </p:nvSpPr>
        <p:spPr/>
        <p:txBody>
          <a:bodyPr/>
          <a:lstStyle/>
          <a:p>
            <a:pPr lvl="1"/>
            <a:r>
              <a:rPr lang="en-US" dirty="0" smtClean="0"/>
              <a:t>After linker looked at a library, it won’t look up again. Event if it exports symbol that may be need by some later library</a:t>
            </a:r>
          </a:p>
          <a:p>
            <a:pPr lvl="1"/>
            <a:r>
              <a:rPr lang="en-US" dirty="0" smtClean="0"/>
              <a:t>As an library is examined,  an object file within it can be </a:t>
            </a:r>
            <a:r>
              <a:rPr lang="en-US" dirty="0" err="1" smtClean="0"/>
              <a:t>lelf</a:t>
            </a:r>
            <a:r>
              <a:rPr lang="en-US" dirty="0" smtClean="0"/>
              <a:t> out of the link if it does provide symbols the symbol table need</a:t>
            </a:r>
          </a:p>
          <a:p>
            <a:pPr lvl="1"/>
            <a:r>
              <a:rPr lang="en-US" dirty="0" smtClean="0"/>
              <a:t>An object file use function </a:t>
            </a:r>
            <a:r>
              <a:rPr lang="en-US" dirty="0" err="1" smtClean="0"/>
              <a:t>strlen</a:t>
            </a:r>
            <a:r>
              <a:rPr lang="en-US" dirty="0" smtClean="0"/>
              <a:t>, linker will load </a:t>
            </a:r>
            <a:r>
              <a:rPr lang="en-US" dirty="0" err="1" smtClean="0"/>
              <a:t>strlen.o</a:t>
            </a:r>
            <a:r>
              <a:rPr lang="en-US" dirty="0" smtClean="0"/>
              <a:t> will be taken into the link from </a:t>
            </a:r>
            <a:r>
              <a:rPr lang="en-US" dirty="0" err="1" smtClean="0"/>
              <a:t>libc.a</a:t>
            </a:r>
            <a:r>
              <a:rPr lang="en-US" dirty="0" smtClean="0"/>
              <a:t>, this called an-object-per-function and keep the execution bin small </a:t>
            </a:r>
          </a:p>
          <a:p>
            <a:pPr lvl="1"/>
            <a:r>
              <a:rPr lang="en-US" dirty="0" smtClean="0"/>
              <a:t>If object or library AA need a symbol from library BB then AA should come before library BB in the command line invocation of linker</a:t>
            </a:r>
            <a:endParaRPr lang="en-US" dirty="0"/>
          </a:p>
        </p:txBody>
      </p:sp>
      <p:sp>
        <p:nvSpPr>
          <p:cNvPr id="4" name="Content Placeholder 3"/>
          <p:cNvSpPr>
            <a:spLocks noGrp="1"/>
          </p:cNvSpPr>
          <p:nvPr>
            <p:ph sz="half" idx="2"/>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370" y="2285999"/>
            <a:ext cx="5487922" cy="3762103"/>
          </a:xfrm>
          <a:prstGeom prst="rect">
            <a:avLst/>
          </a:prstGeom>
        </p:spPr>
      </p:pic>
    </p:spTree>
    <p:extLst>
      <p:ext uri="{BB962C8B-B14F-4D97-AF65-F5344CB8AC3E}">
        <p14:creationId xmlns:p14="http://schemas.microsoft.com/office/powerpoint/2010/main" val="42944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62000"/>
          </a:xfrm>
        </p:spPr>
        <p:txBody>
          <a:bodyPr/>
          <a:lstStyle/>
          <a:p>
            <a:r>
              <a:rPr lang="en-US" dirty="0"/>
              <a:t>Circular </a:t>
            </a:r>
            <a:r>
              <a:rPr lang="en-US" dirty="0" smtClean="0"/>
              <a:t>dependency</a:t>
            </a:r>
            <a:endParaRPr lang="en-US" dirty="0"/>
          </a:p>
        </p:txBody>
      </p:sp>
      <p:sp>
        <p:nvSpPr>
          <p:cNvPr id="3" name="Content Placeholder 2"/>
          <p:cNvSpPr>
            <a:spLocks noGrp="1"/>
          </p:cNvSpPr>
          <p:nvPr>
            <p:ph sz="half" idx="1"/>
          </p:nvPr>
        </p:nvSpPr>
        <p:spPr/>
        <p:txBody>
          <a:bodyPr/>
          <a:lstStyle/>
          <a:p>
            <a:r>
              <a:rPr lang="en-US" dirty="0"/>
              <a:t> what happens if AA needs a symbol from BB, but BB also needs a symbol from </a:t>
            </a:r>
            <a:r>
              <a:rPr lang="en-US" dirty="0" smtClean="0"/>
              <a:t>AA</a:t>
            </a:r>
          </a:p>
          <a:p>
            <a:pPr lvl="1"/>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1458901" y="1606489"/>
            <a:ext cx="2286000" cy="1815979"/>
          </a:xfrm>
          <a:prstGeom prst="rect">
            <a:avLst/>
          </a:prstGeom>
        </p:spPr>
      </p:pic>
      <p:pic>
        <p:nvPicPr>
          <p:cNvPr id="6" name="Picture 5"/>
          <p:cNvPicPr>
            <a:picLocks noChangeAspect="1"/>
          </p:cNvPicPr>
          <p:nvPr/>
        </p:nvPicPr>
        <p:blipFill>
          <a:blip r:embed="rId3"/>
          <a:stretch>
            <a:fillRect/>
          </a:stretch>
        </p:blipFill>
        <p:spPr>
          <a:xfrm>
            <a:off x="5481093" y="1907179"/>
            <a:ext cx="6219825" cy="3676650"/>
          </a:xfrm>
          <a:prstGeom prst="rect">
            <a:avLst/>
          </a:prstGeom>
        </p:spPr>
      </p:pic>
      <p:pic>
        <p:nvPicPr>
          <p:cNvPr id="7" name="Picture 6"/>
          <p:cNvPicPr>
            <a:picLocks noChangeAspect="1"/>
          </p:cNvPicPr>
          <p:nvPr/>
        </p:nvPicPr>
        <p:blipFill>
          <a:blip r:embed="rId4"/>
          <a:stretch>
            <a:fillRect/>
          </a:stretch>
        </p:blipFill>
        <p:spPr>
          <a:xfrm>
            <a:off x="874957" y="4221754"/>
            <a:ext cx="4416981" cy="1362075"/>
          </a:xfrm>
          <a:prstGeom prst="rect">
            <a:avLst/>
          </a:prstGeom>
        </p:spPr>
      </p:pic>
      <p:pic>
        <p:nvPicPr>
          <p:cNvPr id="8" name="Picture 7"/>
          <p:cNvPicPr>
            <a:picLocks noChangeAspect="1"/>
          </p:cNvPicPr>
          <p:nvPr/>
        </p:nvPicPr>
        <p:blipFill>
          <a:blip r:embed="rId5"/>
          <a:stretch>
            <a:fillRect/>
          </a:stretch>
        </p:blipFill>
        <p:spPr>
          <a:xfrm>
            <a:off x="887944" y="5726051"/>
            <a:ext cx="4403994" cy="600075"/>
          </a:xfrm>
          <a:prstGeom prst="rect">
            <a:avLst/>
          </a:prstGeom>
        </p:spPr>
      </p:pic>
    </p:spTree>
    <p:extLst>
      <p:ext uri="{BB962C8B-B14F-4D97-AF65-F5344CB8AC3E}">
        <p14:creationId xmlns:p14="http://schemas.microsoft.com/office/powerpoint/2010/main" val="229270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 flags to solve</a:t>
            </a:r>
            <a:endParaRPr lang="en-US" dirty="0"/>
          </a:p>
        </p:txBody>
      </p:sp>
      <p:sp>
        <p:nvSpPr>
          <p:cNvPr id="3" name="Content Placeholder 2"/>
          <p:cNvSpPr>
            <a:spLocks noGrp="1"/>
          </p:cNvSpPr>
          <p:nvPr>
            <p:ph sz="half" idx="1"/>
          </p:nvPr>
        </p:nvSpPr>
        <p:spPr/>
        <p:txBody>
          <a:bodyPr/>
          <a:lstStyle/>
          <a:p>
            <a:r>
              <a:rPr lang="en-US" dirty="0" smtClean="0"/>
              <a:t>--start-group archive –end-group</a:t>
            </a:r>
          </a:p>
          <a:p>
            <a:pPr lvl="1"/>
            <a:r>
              <a:rPr lang="en-US" dirty="0" smtClean="0"/>
              <a:t>Linker research all lib to find all symbols in undefined list </a:t>
            </a:r>
          </a:p>
          <a:p>
            <a:pPr lvl="1"/>
            <a:r>
              <a:rPr lang="en-US" dirty="0" smtClean="0"/>
              <a:t>Cost to performance but it </a:t>
            </a:r>
            <a:r>
              <a:rPr lang="en-US" dirty="0" err="1" smtClean="0"/>
              <a:t>cheaps</a:t>
            </a:r>
            <a:r>
              <a:rPr lang="en-US" dirty="0" smtClean="0"/>
              <a:t> </a:t>
            </a:r>
            <a:endParaRPr lang="en-US" dirty="0"/>
          </a:p>
        </p:txBody>
      </p:sp>
      <p:pic>
        <p:nvPicPr>
          <p:cNvPr id="6" name="Content Placeholder 5"/>
          <p:cNvPicPr>
            <a:picLocks noGrp="1" noChangeAspect="1"/>
          </p:cNvPicPr>
          <p:nvPr>
            <p:ph sz="half" idx="2"/>
          </p:nvPr>
        </p:nvPicPr>
        <p:blipFill>
          <a:blip r:embed="rId2"/>
          <a:stretch>
            <a:fillRect/>
          </a:stretch>
        </p:blipFill>
        <p:spPr>
          <a:xfrm>
            <a:off x="5821363" y="3748504"/>
            <a:ext cx="4995862" cy="435729"/>
          </a:xfrm>
          <a:prstGeom prst="rect">
            <a:avLst/>
          </a:prstGeom>
        </p:spPr>
      </p:pic>
    </p:spTree>
    <p:extLst>
      <p:ext uri="{BB962C8B-B14F-4D97-AF65-F5344CB8AC3E}">
        <p14:creationId xmlns:p14="http://schemas.microsoft.com/office/powerpoint/2010/main" val="2574640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840</TotalTime>
  <Words>1282</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Static and shared libraries</vt:lpstr>
      <vt:lpstr>COntent</vt:lpstr>
      <vt:lpstr>Object libraries</vt:lpstr>
      <vt:lpstr>STATIC LIBRARIES</vt:lpstr>
      <vt:lpstr>Use static libraries</vt:lpstr>
      <vt:lpstr>Linking process </vt:lpstr>
      <vt:lpstr>Linking process (2)</vt:lpstr>
      <vt:lpstr>Circular dependency</vt:lpstr>
      <vt:lpstr>Linker flags to solve</vt:lpstr>
      <vt:lpstr>Overview shared libraries</vt:lpstr>
      <vt:lpstr>Create and use shared libraries</vt:lpstr>
      <vt:lpstr>Use a shared libraries</vt:lpstr>
      <vt:lpstr>Shared lib soname</vt:lpstr>
      <vt:lpstr>Share lib linking process and execution of program that load shared lib review</vt:lpstr>
      <vt:lpstr>Useful tool for working with STATIC AND shared libs</vt:lpstr>
      <vt:lpstr>Shared Library Versions and Naming Conventions</vt:lpstr>
      <vt:lpstr>Install AND update share lib</vt:lpstr>
      <vt:lpstr>Specifying Library Search Directories by rpath</vt:lpstr>
      <vt:lpstr>Finding Shared Libraries at Run Time</vt:lpstr>
      <vt:lpstr>Using a Static Library Instead of a Shared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MANAGEMENT IN LINUX</dc:title>
  <dc:creator>Windows User</dc:creator>
  <cp:lastModifiedBy>Windows User</cp:lastModifiedBy>
  <cp:revision>122</cp:revision>
  <dcterms:created xsi:type="dcterms:W3CDTF">2018-10-12T16:59:03Z</dcterms:created>
  <dcterms:modified xsi:type="dcterms:W3CDTF">2018-10-29T16:15:54Z</dcterms:modified>
</cp:coreProperties>
</file>