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28" r:id="rId2"/>
    <p:sldId id="1678" r:id="rId3"/>
    <p:sldId id="1581" r:id="rId4"/>
    <p:sldId id="1583" r:id="rId5"/>
    <p:sldId id="1599" r:id="rId6"/>
    <p:sldId id="1582" r:id="rId7"/>
    <p:sldId id="1584" r:id="rId8"/>
    <p:sldId id="1585" r:id="rId9"/>
    <p:sldId id="1600" r:id="rId10"/>
    <p:sldId id="1672" r:id="rId11"/>
    <p:sldId id="1586" r:id="rId12"/>
    <p:sldId id="1587" r:id="rId13"/>
    <p:sldId id="1588" r:id="rId14"/>
    <p:sldId id="1589" r:id="rId15"/>
    <p:sldId id="1594" r:id="rId16"/>
    <p:sldId id="1590" r:id="rId17"/>
    <p:sldId id="1591" r:id="rId18"/>
    <p:sldId id="1597" r:id="rId19"/>
    <p:sldId id="1595" r:id="rId20"/>
    <p:sldId id="1592" r:id="rId21"/>
    <p:sldId id="1593" r:id="rId22"/>
    <p:sldId id="1596" r:id="rId23"/>
    <p:sldId id="1598" r:id="rId24"/>
    <p:sldId id="1601" r:id="rId25"/>
    <p:sldId id="1605" r:id="rId26"/>
    <p:sldId id="1633" r:id="rId27"/>
    <p:sldId id="1634" r:id="rId28"/>
    <p:sldId id="1635" r:id="rId29"/>
    <p:sldId id="1636" r:id="rId30"/>
    <p:sldId id="1637" r:id="rId31"/>
    <p:sldId id="1642" r:id="rId32"/>
    <p:sldId id="1641" r:id="rId33"/>
    <p:sldId id="1639" r:id="rId34"/>
    <p:sldId id="1640" r:id="rId35"/>
    <p:sldId id="270" r:id="rId36"/>
    <p:sldId id="260" r:id="rId37"/>
    <p:sldId id="269" r:id="rId38"/>
    <p:sldId id="1628" r:id="rId39"/>
    <p:sldId id="1629" r:id="rId40"/>
    <p:sldId id="1631" r:id="rId41"/>
    <p:sldId id="1632" r:id="rId42"/>
    <p:sldId id="1602" r:id="rId43"/>
    <p:sldId id="1668" r:id="rId44"/>
    <p:sldId id="1613" r:id="rId45"/>
    <p:sldId id="1646" r:id="rId46"/>
    <p:sldId id="1645" r:id="rId47"/>
    <p:sldId id="1666" r:id="rId48"/>
    <p:sldId id="1664" r:id="rId49"/>
    <p:sldId id="1614" r:id="rId50"/>
    <p:sldId id="1658" r:id="rId51"/>
    <p:sldId id="1657" r:id="rId52"/>
    <p:sldId id="1667" r:id="rId53"/>
    <p:sldId id="1665" r:id="rId54"/>
    <p:sldId id="1606" r:id="rId55"/>
    <p:sldId id="258" r:id="rId56"/>
    <p:sldId id="276" r:id="rId57"/>
    <p:sldId id="275" r:id="rId58"/>
    <p:sldId id="1679" r:id="rId59"/>
    <p:sldId id="1669" r:id="rId60"/>
    <p:sldId id="256" r:id="rId61"/>
    <p:sldId id="1607" r:id="rId62"/>
    <p:sldId id="1609" r:id="rId63"/>
    <p:sldId id="1608" r:id="rId64"/>
    <p:sldId id="1671" r:id="rId65"/>
    <p:sldId id="1670" r:id="rId66"/>
    <p:sldId id="1615" r:id="rId67"/>
    <p:sldId id="1616" r:id="rId68"/>
    <p:sldId id="1626" r:id="rId69"/>
    <p:sldId id="1625" r:id="rId70"/>
    <p:sldId id="1673" r:id="rId71"/>
    <p:sldId id="1674" r:id="rId72"/>
    <p:sldId id="1603" r:id="rId73"/>
    <p:sldId id="1676" r:id="rId74"/>
    <p:sldId id="1683" r:id="rId75"/>
    <p:sldId id="1682" r:id="rId76"/>
    <p:sldId id="1604" r:id="rId77"/>
    <p:sldId id="1680" r:id="rId78"/>
    <p:sldId id="1663" r:id="rId79"/>
    <p:sldId id="1580" r:id="rId8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Intro &amp; Related" id="{760B3ECE-27F5-40D3-B509-A100B86E3F9A}">
          <p14:sldIdLst>
            <p14:sldId id="328"/>
            <p14:sldId id="1678"/>
            <p14:sldId id="1581"/>
            <p14:sldId id="1583"/>
            <p14:sldId id="1599"/>
            <p14:sldId id="1582"/>
            <p14:sldId id="1584"/>
            <p14:sldId id="1585"/>
            <p14:sldId id="1600"/>
            <p14:sldId id="1672"/>
            <p14:sldId id="1586"/>
            <p14:sldId id="1587"/>
          </p14:sldIdLst>
        </p14:section>
        <p14:section name="UIT-VSMEC" id="{34D1D962-2883-4A43-A1D3-AA13FCFED179}">
          <p14:sldIdLst>
            <p14:sldId id="1588"/>
            <p14:sldId id="1589"/>
            <p14:sldId id="1594"/>
          </p14:sldIdLst>
        </p14:section>
        <p14:section name="UIT-VSFC" id="{AF61CC75-31A8-4FA4-AE47-E000FFB763E6}">
          <p14:sldIdLst>
            <p14:sldId id="1590"/>
            <p14:sldId id="1591"/>
            <p14:sldId id="1597"/>
            <p14:sldId id="1595"/>
          </p14:sldIdLst>
        </p14:section>
        <p14:section name="UIT-ViCTSD" id="{944072E2-4666-4312-8177-7771700C9AB3}">
          <p14:sldIdLst>
            <p14:sldId id="1592"/>
            <p14:sldId id="1593"/>
            <p14:sldId id="1596"/>
            <p14:sldId id="1598"/>
            <p14:sldId id="1601"/>
            <p14:sldId id="1605"/>
            <p14:sldId id="1633"/>
            <p14:sldId id="1634"/>
            <p14:sldId id="1635"/>
            <p14:sldId id="1636"/>
            <p14:sldId id="1637"/>
            <p14:sldId id="1642"/>
            <p14:sldId id="1641"/>
            <p14:sldId id="1639"/>
            <p14:sldId id="1640"/>
            <p14:sldId id="270"/>
            <p14:sldId id="260"/>
            <p14:sldId id="269"/>
            <p14:sldId id="1628"/>
            <p14:sldId id="1629"/>
            <p14:sldId id="1631"/>
            <p14:sldId id="1632"/>
            <p14:sldId id="1602"/>
            <p14:sldId id="1668"/>
            <p14:sldId id="1613"/>
            <p14:sldId id="1646"/>
            <p14:sldId id="1645"/>
            <p14:sldId id="1666"/>
            <p14:sldId id="1664"/>
            <p14:sldId id="1614"/>
            <p14:sldId id="1658"/>
            <p14:sldId id="1657"/>
            <p14:sldId id="1667"/>
            <p14:sldId id="1665"/>
            <p14:sldId id="1606"/>
            <p14:sldId id="258"/>
            <p14:sldId id="276"/>
            <p14:sldId id="275"/>
            <p14:sldId id="1679"/>
            <p14:sldId id="1669"/>
            <p14:sldId id="256"/>
            <p14:sldId id="1607"/>
            <p14:sldId id="1609"/>
            <p14:sldId id="1608"/>
            <p14:sldId id="1671"/>
            <p14:sldId id="1670"/>
            <p14:sldId id="1615"/>
            <p14:sldId id="1616"/>
            <p14:sldId id="1626"/>
            <p14:sldId id="1625"/>
            <p14:sldId id="1673"/>
            <p14:sldId id="1674"/>
            <p14:sldId id="1603"/>
            <p14:sldId id="1676"/>
            <p14:sldId id="1683"/>
            <p14:sldId id="1682"/>
            <p14:sldId id="1604"/>
            <p14:sldId id="1680"/>
            <p14:sldId id="1663"/>
            <p14:sldId id="15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33"/>
    <a:srgbClr val="008000"/>
    <a:srgbClr val="000099"/>
    <a:srgbClr val="FF0000"/>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1124" autoAdjust="0"/>
  </p:normalViewPr>
  <p:slideViewPr>
    <p:cSldViewPr>
      <p:cViewPr varScale="1">
        <p:scale>
          <a:sx n="74" d="100"/>
          <a:sy n="74" d="100"/>
        </p:scale>
        <p:origin x="998" y="62"/>
      </p:cViewPr>
      <p:guideLst>
        <p:guide orient="horz" pos="2160"/>
        <p:guide pos="3840"/>
      </p:guideLst>
    </p:cSldViewPr>
  </p:slideViewPr>
  <p:notesTextViewPr>
    <p:cViewPr>
      <p:scale>
        <a:sx n="100" d="100"/>
        <a:sy n="100" d="100"/>
      </p:scale>
      <p:origin x="0" y="0"/>
    </p:cViewPr>
  </p:notesText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15</a:t>
            </a:fld>
            <a:endParaRPr lang="en-US"/>
          </a:p>
        </p:txBody>
      </p:sp>
    </p:spTree>
    <p:extLst>
      <p:ext uri="{BB962C8B-B14F-4D97-AF65-F5344CB8AC3E}">
        <p14:creationId xmlns:p14="http://schemas.microsoft.com/office/powerpoint/2010/main" val="127614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17740613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02334505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685800"/>
            <a:ext cx="5994400" cy="5440364"/>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4251463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0077480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19417047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627414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63819334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89440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7/7/2021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609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2888623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7/7/2021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60661023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50167656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7/7/2021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30697005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Tree>
    <p:extLst>
      <p:ext uri="{BB962C8B-B14F-4D97-AF65-F5344CB8AC3E}">
        <p14:creationId xmlns:p14="http://schemas.microsoft.com/office/powerpoint/2010/main" val="180967635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7/7/2021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998632"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7/7/2021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62183618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7/7/2021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926345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7/7/2021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9305008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2114" y="1535113"/>
            <a:ext cx="12194114"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14"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7/7/2021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455159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7/7/2021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0536144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7/7/2021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7/7/2021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7/7/2021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6"/>
            <a:ext cx="11811000" cy="3508374"/>
          </a:xfrm>
        </p:spPr>
        <p:txBody>
          <a:bodyPr/>
          <a:lstStyle/>
          <a:p>
            <a:r>
              <a:rPr lang="en-US"/>
              <a:t>Click to edit Master 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862001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urier New" panose="020703090202050204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8078312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marL="514350" indent="-514350">
              <a:buFont typeface="+mj-lt"/>
              <a:buAutoNum type="arabicPeriod"/>
              <a:defRPr sz="2800">
                <a:latin typeface="Courier New" panose="02070309020205020404" pitchFamily="49" charset="0"/>
                <a:cs typeface="Courier New" panose="02070309020205020404" pitchFamily="49" charset="0"/>
              </a:defRPr>
            </a:lvl1pPr>
            <a:lvl2pPr marL="971550" indent="-514350">
              <a:buFont typeface="+mj-lt"/>
              <a:buAutoNum type="arabicPeriod"/>
              <a:defRPr sz="2800">
                <a:latin typeface="Courier New" panose="02070309020205020404" pitchFamily="49" charset="0"/>
                <a:cs typeface="Courier New" panose="02070309020205020404" pitchFamily="49" charset="0"/>
              </a:defRPr>
            </a:lvl2pPr>
            <a:lvl3pPr marL="1371600" indent="-457200">
              <a:buFont typeface="+mj-lt"/>
              <a:buAutoNum type="arabicPeriod"/>
              <a:defRPr sz="2400">
                <a:latin typeface="Courier New" panose="02070309020205020404" pitchFamily="49" charset="0"/>
                <a:cs typeface="Courier New" panose="02070309020205020404" pitchFamily="49" charset="0"/>
              </a:defRPr>
            </a:lvl3pPr>
            <a:lvl4pPr marL="1828800" indent="-457200">
              <a:buFont typeface="+mj-lt"/>
              <a:buAutoNum type="arabicPeriod"/>
              <a:defRPr sz="2000">
                <a:latin typeface="Courier New" panose="02070309020205020404" pitchFamily="49" charset="0"/>
                <a:cs typeface="Courier New" panose="02070309020205020404" pitchFamily="49" charset="0"/>
              </a:defRPr>
            </a:lvl4pPr>
          </a:lstStyle>
          <a:p>
            <a:pPr lvl="0"/>
            <a:r>
              <a:rPr lang="en-US"/>
              <a:t>Click to edit Master text styles</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7/7/2021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331361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838199"/>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267387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6106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232254708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7/7/2021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134896"/>
            <a:ext cx="10972800" cy="990600"/>
          </a:xfrm>
        </p:spPr>
        <p:txBody>
          <a:bodyPr/>
          <a:lstStyle>
            <a:lvl1pPr>
              <a:defRPr sz="2800"/>
            </a:lvl1pPr>
            <a:lvl2pPr>
              <a:defRPr sz="2800"/>
            </a:lvl2pPr>
            <a:lvl3pPr>
              <a:defRPr sz="2000"/>
            </a:lvl3pPr>
            <a:lvl4pPr>
              <a:defRPr sz="1800"/>
            </a:lvl4pPr>
          </a:lstStyle>
          <a:p>
            <a:pPr lvl="0"/>
            <a:r>
              <a:rPr lang="en-US"/>
              <a:t>Click toa edit Master text styles</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7/7/2021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91" r:id="rId4"/>
    <p:sldLayoutId id="2147483692" r:id="rId5"/>
    <p:sldLayoutId id="2147483690" r:id="rId6"/>
    <p:sldLayoutId id="2147483689" r:id="rId7"/>
    <p:sldLayoutId id="2147483651" r:id="rId8"/>
    <p:sldLayoutId id="2147483652" r:id="rId9"/>
    <p:sldLayoutId id="2147483662" r:id="rId10"/>
    <p:sldLayoutId id="2147483678" r:id="rId11"/>
    <p:sldLayoutId id="2147483676" r:id="rId12"/>
    <p:sldLayoutId id="2147483663" r:id="rId13"/>
    <p:sldLayoutId id="2147483653" r:id="rId14"/>
    <p:sldLayoutId id="2147483679" r:id="rId15"/>
    <p:sldLayoutId id="2147483697" r:id="rId16"/>
    <p:sldLayoutId id="2147483698" r:id="rId17"/>
    <p:sldLayoutId id="2147483684" r:id="rId18"/>
    <p:sldLayoutId id="2147483695" r:id="rId19"/>
    <p:sldLayoutId id="2147483696" r:id="rId20"/>
    <p:sldLayoutId id="2147483694" r:id="rId21"/>
    <p:sldLayoutId id="2147483686" r:id="rId22"/>
    <p:sldLayoutId id="2147483688" r:id="rId23"/>
    <p:sldLayoutId id="2147483687" r:id="rId24"/>
    <p:sldLayoutId id="2147483654" r:id="rId25"/>
    <p:sldLayoutId id="2147483681" r:id="rId26"/>
    <p:sldLayoutId id="2147483680" r:id="rId27"/>
    <p:sldLayoutId id="2147483682" r:id="rId28"/>
    <p:sldLayoutId id="2147483683" r:id="rId29"/>
    <p:sldLayoutId id="2147483655" r:id="rId30"/>
    <p:sldLayoutId id="2147483656" r:id="rId31"/>
    <p:sldLayoutId id="2147483657" r:id="rId32"/>
    <p:sldLayoutId id="2147483658" r:id="rId33"/>
    <p:sldLayoutId id="2147483659" r:id="rId34"/>
    <p:sldLayoutId id="2147483660" r:id="rId35"/>
    <p:sldLayoutId id="2147483661" r:id="rId36"/>
    <p:sldLayoutId id="2147483693" r:id="rId37"/>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abs/1911.0933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cademia.edu/40956009/UIT-VSFC_Vietnamese_Students_Feedback_Corpus_for_Sentiment_Analysi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xiv.org/abs/2103.1006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CE7300-DFDE-428A-A065-679647116148}"/>
              </a:ext>
            </a:extLst>
          </p:cNvPr>
          <p:cNvSpPr>
            <a:spLocks noGrp="1"/>
          </p:cNvSpPr>
          <p:nvPr>
            <p:ph type="ctrTitle"/>
          </p:nvPr>
        </p:nvSpPr>
        <p:spPr/>
        <p:txBody>
          <a:bodyPr/>
          <a:lstStyle/>
          <a:p>
            <a:r>
              <a:rPr lang="vi-VN"/>
              <a:t>SENTIMENT ANNALYSIS</a:t>
            </a:r>
            <a:br>
              <a:rPr lang="vi-VN"/>
            </a:br>
            <a:r>
              <a:rPr lang="vi-VN">
                <a:solidFill>
                  <a:srgbClr val="0066FF"/>
                </a:solidFill>
              </a:rPr>
              <a:t>Text Classification</a:t>
            </a:r>
            <a:endParaRPr lang="en-US">
              <a:solidFill>
                <a:srgbClr val="0066FF"/>
              </a:solidFill>
            </a:endParaRPr>
          </a:p>
        </p:txBody>
      </p:sp>
      <p:sp>
        <p:nvSpPr>
          <p:cNvPr id="4" name="Content Placeholder 3">
            <a:extLst>
              <a:ext uri="{FF2B5EF4-FFF2-40B4-BE49-F238E27FC236}">
                <a16:creationId xmlns:a16="http://schemas.microsoft.com/office/drawing/2014/main" id="{259BBCF7-871F-43B4-90DE-0AC5EE7ED143}"/>
              </a:ext>
            </a:extLst>
          </p:cNvPr>
          <p:cNvSpPr>
            <a:spLocks noGrp="1"/>
          </p:cNvSpPr>
          <p:nvPr>
            <p:ph type="subTitle" idx="1"/>
          </p:nvPr>
        </p:nvSpPr>
        <p:spPr/>
        <p:txBody>
          <a:bodyPr numCol="2"/>
          <a:lstStyle/>
          <a:p>
            <a:pPr marL="457148" indent="-457148" defTabSz="-13871574">
              <a:spcBef>
                <a:spcPts val="0"/>
              </a:spcBef>
              <a:spcAft>
                <a:spcPts val="0"/>
              </a:spcAft>
              <a:defRPr/>
            </a:pPr>
            <a:r>
              <a:rPr lang="vi-VN">
                <a:solidFill>
                  <a:srgbClr val="FF0000"/>
                </a:solidFill>
              </a:rPr>
              <a:t>Võ Trung Hiếu</a:t>
            </a:r>
          </a:p>
          <a:p>
            <a:pPr marL="457148" indent="-457148" defTabSz="-13871574">
              <a:spcBef>
                <a:spcPts val="0"/>
              </a:spcBef>
              <a:spcAft>
                <a:spcPts val="0"/>
              </a:spcAft>
              <a:defRPr/>
            </a:pPr>
            <a:r>
              <a:rPr lang="vi-VN"/>
              <a:t>Trương Thanh Thiên</a:t>
            </a:r>
          </a:p>
          <a:p>
            <a:pPr marL="457148" indent="-457148" defTabSz="-13871574">
              <a:spcBef>
                <a:spcPts val="0"/>
              </a:spcBef>
              <a:spcAft>
                <a:spcPts val="0"/>
              </a:spcAft>
              <a:defRPr/>
            </a:pPr>
            <a:r>
              <a:rPr lang="vi-VN">
                <a:solidFill>
                  <a:srgbClr val="FF0000"/>
                </a:solidFill>
              </a:rPr>
              <a:t>Mai Xuân Tú</a:t>
            </a:r>
          </a:p>
          <a:p>
            <a:pPr marL="457148" indent="-457148" defTabSz="-13871574">
              <a:spcBef>
                <a:spcPts val="0"/>
              </a:spcBef>
              <a:spcAft>
                <a:spcPts val="0"/>
              </a:spcAft>
              <a:defRPr/>
            </a:pPr>
            <a:r>
              <a:rPr lang="vi-VN">
                <a:solidFill>
                  <a:srgbClr val="FF0000"/>
                </a:solidFill>
              </a:rPr>
              <a:t>Trần Quốc Thành</a:t>
            </a:r>
          </a:p>
          <a:p>
            <a:pPr marL="457148" indent="-457148" defTabSz="-13871574">
              <a:spcBef>
                <a:spcPts val="0"/>
              </a:spcBef>
              <a:spcAft>
                <a:spcPts val="0"/>
              </a:spcAft>
              <a:defRPr/>
            </a:pPr>
            <a:r>
              <a:rPr lang="vi-VN"/>
              <a:t>Trần Anh Thư</a:t>
            </a:r>
            <a:endParaRPr lang="en-US"/>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4085-3CE9-4C12-BCDB-18B75CF5F24F}"/>
              </a:ext>
            </a:extLst>
          </p:cNvPr>
          <p:cNvSpPr>
            <a:spLocks noGrp="1"/>
          </p:cNvSpPr>
          <p:nvPr>
            <p:ph type="title"/>
          </p:nvPr>
        </p:nvSpPr>
        <p:spPr/>
        <p:txBody>
          <a:bodyPr/>
          <a:lstStyle/>
          <a:p>
            <a:r>
              <a:rPr lang="vi-VN"/>
              <a:t>Công trình liên quan</a:t>
            </a:r>
            <a:endParaRPr lang="en-US"/>
          </a:p>
        </p:txBody>
      </p:sp>
      <p:sp>
        <p:nvSpPr>
          <p:cNvPr id="3" name="Content Placeholder 2">
            <a:extLst>
              <a:ext uri="{FF2B5EF4-FFF2-40B4-BE49-F238E27FC236}">
                <a16:creationId xmlns:a16="http://schemas.microsoft.com/office/drawing/2014/main" id="{925DD812-DBC6-465D-9843-A4EEB3EF9B86}"/>
              </a:ext>
            </a:extLst>
          </p:cNvPr>
          <p:cNvSpPr>
            <a:spLocks noGrp="1"/>
          </p:cNvSpPr>
          <p:nvPr>
            <p:ph idx="1"/>
          </p:nvPr>
        </p:nvSpPr>
        <p:spPr/>
        <p:txBody>
          <a:bodyPr/>
          <a:lstStyle/>
          <a:p>
            <a:r>
              <a:rPr lang="en-US" sz="2400"/>
              <a:t>LIU, Yinhan, et al. Roberta: A robustly optimized bert pretraining approach. arXiv preprint arXiv:1907.11692, 2019.</a:t>
            </a:r>
          </a:p>
          <a:p>
            <a:endParaRPr lang="en-US" sz="2400">
              <a:solidFill>
                <a:srgbClr val="FF0000"/>
              </a:solidFill>
            </a:endParaRPr>
          </a:p>
          <a:p>
            <a:r>
              <a:rPr lang="en-US" sz="2400">
                <a:solidFill>
                  <a:srgbClr val="FF0000"/>
                </a:solidFill>
              </a:rPr>
              <a:t>LAMPLE, Guillaume; CONNEAU, Alexis. Cross-lingual language model pretraining. arXiv preprint arXiv:1901.07291, 2019.</a:t>
            </a:r>
          </a:p>
        </p:txBody>
      </p:sp>
    </p:spTree>
    <p:extLst>
      <p:ext uri="{BB962C8B-B14F-4D97-AF65-F5344CB8AC3E}">
        <p14:creationId xmlns:p14="http://schemas.microsoft.com/office/powerpoint/2010/main" val="13851463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39A02-5282-4382-A2C0-0EF40F7B7156}"/>
              </a:ext>
            </a:extLst>
          </p:cNvPr>
          <p:cNvSpPr>
            <a:spLocks noGrp="1"/>
          </p:cNvSpPr>
          <p:nvPr>
            <p:ph type="title"/>
          </p:nvPr>
        </p:nvSpPr>
        <p:spPr/>
        <p:txBody>
          <a:bodyPr/>
          <a:lstStyle/>
          <a:p>
            <a:r>
              <a:rPr lang="vi-VN"/>
              <a:t>3. Các bộ dữ liệu</a:t>
            </a:r>
            <a:endParaRPr lang="en-US"/>
          </a:p>
        </p:txBody>
      </p:sp>
      <p:sp>
        <p:nvSpPr>
          <p:cNvPr id="5" name="Text Placeholder 4">
            <a:extLst>
              <a:ext uri="{FF2B5EF4-FFF2-40B4-BE49-F238E27FC236}">
                <a16:creationId xmlns:a16="http://schemas.microsoft.com/office/drawing/2014/main" id="{0E934B61-29E3-4558-A36B-622AEC5BC2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53768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3AC590-9FC8-4329-A941-F60AC1AFCDED}"/>
              </a:ext>
            </a:extLst>
          </p:cNvPr>
          <p:cNvSpPr>
            <a:spLocks noGrp="1"/>
          </p:cNvSpPr>
          <p:nvPr>
            <p:ph type="title"/>
          </p:nvPr>
        </p:nvSpPr>
        <p:spPr/>
        <p:txBody>
          <a:bodyPr/>
          <a:lstStyle/>
          <a:p>
            <a:r>
              <a:rPr lang="vi-VN"/>
              <a:t>Các bộ dữ liệu</a:t>
            </a:r>
            <a:endParaRPr lang="en-US"/>
          </a:p>
        </p:txBody>
      </p:sp>
      <p:sp>
        <p:nvSpPr>
          <p:cNvPr id="5" name="Content Placeholder 4">
            <a:extLst>
              <a:ext uri="{FF2B5EF4-FFF2-40B4-BE49-F238E27FC236}">
                <a16:creationId xmlns:a16="http://schemas.microsoft.com/office/drawing/2014/main" id="{3EAB6FB8-45CA-4C0D-8A5F-E4E0DE37F97D}"/>
              </a:ext>
            </a:extLst>
          </p:cNvPr>
          <p:cNvSpPr>
            <a:spLocks noGrp="1"/>
          </p:cNvSpPr>
          <p:nvPr>
            <p:ph idx="1"/>
          </p:nvPr>
        </p:nvSpPr>
        <p:spPr/>
        <p:txBody>
          <a:bodyPr/>
          <a:lstStyle/>
          <a:p>
            <a:r>
              <a:rPr lang="vi-VN"/>
              <a:t>Thực nghiệm trên 3 bộ dữ liệu: UIT_VSMEC, UIT_VSFC, UIT_ViCTSD</a:t>
            </a:r>
          </a:p>
          <a:p>
            <a:endParaRPr lang="vi-VN"/>
          </a:p>
          <a:p>
            <a:r>
              <a:rPr lang="vi-VN">
                <a:solidFill>
                  <a:srgbClr val="FF0000"/>
                </a:solidFill>
              </a:rPr>
              <a:t>Tất cả đều là bộ dữ liệu tiếng Việt và được công bố cũng như được thực nghiệm tại các bài báo và công trình nghiên cứu uy tín được đề cập ở phần Related Worked</a:t>
            </a:r>
            <a:endParaRPr lang="en-US">
              <a:solidFill>
                <a:srgbClr val="FF0000"/>
              </a:solidFill>
            </a:endParaRPr>
          </a:p>
        </p:txBody>
      </p:sp>
    </p:spTree>
    <p:extLst>
      <p:ext uri="{BB962C8B-B14F-4D97-AF65-F5344CB8AC3E}">
        <p14:creationId xmlns:p14="http://schemas.microsoft.com/office/powerpoint/2010/main" val="5277252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F0A0-B870-49E1-9BF2-E1F8A7B4784C}"/>
              </a:ext>
            </a:extLst>
          </p:cNvPr>
          <p:cNvSpPr>
            <a:spLocks noGrp="1"/>
          </p:cNvSpPr>
          <p:nvPr>
            <p:ph type="title"/>
          </p:nvPr>
        </p:nvSpPr>
        <p:spPr/>
        <p:txBody>
          <a:bodyPr/>
          <a:lstStyle/>
          <a:p>
            <a:r>
              <a:rPr lang="vi-VN"/>
              <a:t>Phân tích các bộ ngữ liệu</a:t>
            </a:r>
            <a:endParaRPr lang="en-US"/>
          </a:p>
        </p:txBody>
      </p:sp>
      <p:sp>
        <p:nvSpPr>
          <p:cNvPr id="3" name="Content Placeholder 2">
            <a:extLst>
              <a:ext uri="{FF2B5EF4-FFF2-40B4-BE49-F238E27FC236}">
                <a16:creationId xmlns:a16="http://schemas.microsoft.com/office/drawing/2014/main" id="{2D1259FF-5A82-4ED5-8169-EF74AB5A9E25}"/>
              </a:ext>
            </a:extLst>
          </p:cNvPr>
          <p:cNvSpPr>
            <a:spLocks noGrp="1"/>
          </p:cNvSpPr>
          <p:nvPr>
            <p:ph idx="1"/>
          </p:nvPr>
        </p:nvSpPr>
        <p:spPr/>
        <p:txBody>
          <a:bodyPr/>
          <a:lstStyle/>
          <a:p>
            <a:r>
              <a:rPr lang="vi-VN">
                <a:solidFill>
                  <a:schemeClr val="tx1"/>
                </a:solidFill>
                <a:highlight>
                  <a:srgbClr val="FFFF00"/>
                </a:highlight>
              </a:rPr>
              <a:t>UIT_VSMEC: </a:t>
            </a:r>
          </a:p>
          <a:p>
            <a:pPr lvl="1"/>
            <a:r>
              <a:rPr lang="vi-VN"/>
              <a:t>Đường dẫn bài báo: </a:t>
            </a:r>
            <a:r>
              <a:rPr lang="en-US" u="sng">
                <a:solidFill>
                  <a:srgbClr val="0000FF"/>
                </a:solidFill>
                <a:effectLst/>
                <a:ea typeface="Times New Roman" panose="02020603050405020304" pitchFamily="18" charset="0"/>
                <a:hlinkClick r:id="rId2"/>
              </a:rPr>
              <a:t>https://arxiv.org/abs/1911.09339</a:t>
            </a:r>
            <a:r>
              <a:rPr lang="vi-VN" u="sng">
                <a:solidFill>
                  <a:srgbClr val="0000FF"/>
                </a:solidFill>
                <a:effectLst/>
                <a:ea typeface="Times New Roman" panose="02020603050405020304" pitchFamily="18" charset="0"/>
              </a:rPr>
              <a:t>.</a:t>
            </a:r>
            <a:endParaRPr lang="vi-VN" sz="1800" u="sng">
              <a:solidFill>
                <a:srgbClr val="0000FF"/>
              </a:solidFill>
              <a:effectLst/>
              <a:latin typeface="Times New Roman" panose="02020603050405020304" pitchFamily="18" charset="0"/>
              <a:ea typeface="Times New Roman" panose="02020603050405020304" pitchFamily="18" charset="0"/>
            </a:endParaRPr>
          </a:p>
          <a:p>
            <a:pPr lvl="1"/>
            <a:r>
              <a:rPr lang="vi-VN">
                <a:solidFill>
                  <a:srgbClr val="FF0000"/>
                </a:solidFill>
              </a:rPr>
              <a:t>Nội dung: Bộ ngữ liệu là dữ liệu bình luận của người dùng trên mạng xã hội.</a:t>
            </a:r>
          </a:p>
          <a:p>
            <a:pPr lvl="1"/>
            <a:r>
              <a:rPr lang="vi-VN"/>
              <a:t>Kích thước:</a:t>
            </a:r>
          </a:p>
          <a:p>
            <a:pPr lvl="2"/>
            <a:r>
              <a:rPr lang="vi-VN">
                <a:solidFill>
                  <a:srgbClr val="FF0000"/>
                </a:solidFill>
              </a:rPr>
              <a:t>Tập Train: 5548 dòng dữ liệu</a:t>
            </a:r>
          </a:p>
          <a:p>
            <a:pPr lvl="2"/>
            <a:r>
              <a:rPr lang="vi-VN"/>
              <a:t>Tập Dev: 686 dòng dữ liệu</a:t>
            </a:r>
          </a:p>
          <a:p>
            <a:pPr lvl="2"/>
            <a:r>
              <a:rPr lang="vi-VN">
                <a:solidFill>
                  <a:srgbClr val="FF0000"/>
                </a:solidFill>
              </a:rPr>
              <a:t>Tập Test: 693 dòng dữ liệu</a:t>
            </a:r>
          </a:p>
        </p:txBody>
      </p:sp>
    </p:spTree>
    <p:extLst>
      <p:ext uri="{BB962C8B-B14F-4D97-AF65-F5344CB8AC3E}">
        <p14:creationId xmlns:p14="http://schemas.microsoft.com/office/powerpoint/2010/main" val="4853475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F0A0-B870-49E1-9BF2-E1F8A7B4784C}"/>
              </a:ext>
            </a:extLst>
          </p:cNvPr>
          <p:cNvSpPr>
            <a:spLocks noGrp="1"/>
          </p:cNvSpPr>
          <p:nvPr>
            <p:ph type="title"/>
          </p:nvPr>
        </p:nvSpPr>
        <p:spPr/>
        <p:txBody>
          <a:bodyPr/>
          <a:lstStyle/>
          <a:p>
            <a:r>
              <a:rPr lang="vi-VN"/>
              <a:t>Phân tích các bộ ngữ liệu</a:t>
            </a:r>
            <a:endParaRPr lang="en-US"/>
          </a:p>
        </p:txBody>
      </p:sp>
      <p:sp>
        <p:nvSpPr>
          <p:cNvPr id="3" name="Content Placeholder 2">
            <a:extLst>
              <a:ext uri="{FF2B5EF4-FFF2-40B4-BE49-F238E27FC236}">
                <a16:creationId xmlns:a16="http://schemas.microsoft.com/office/drawing/2014/main" id="{2D1259FF-5A82-4ED5-8169-EF74AB5A9E25}"/>
              </a:ext>
            </a:extLst>
          </p:cNvPr>
          <p:cNvSpPr>
            <a:spLocks noGrp="1"/>
          </p:cNvSpPr>
          <p:nvPr>
            <p:ph idx="1"/>
          </p:nvPr>
        </p:nvSpPr>
        <p:spPr/>
        <p:txBody>
          <a:bodyPr/>
          <a:lstStyle/>
          <a:p>
            <a:r>
              <a:rPr lang="vi-VN">
                <a:solidFill>
                  <a:schemeClr val="tx1"/>
                </a:solidFill>
                <a:highlight>
                  <a:srgbClr val="FFFF00"/>
                </a:highlight>
              </a:rPr>
              <a:t>UIT_VSMEC: </a:t>
            </a:r>
          </a:p>
          <a:p>
            <a:pPr lvl="1"/>
            <a:r>
              <a:rPr lang="vi-VN"/>
              <a:t>Số nhãn: Emotion (</a:t>
            </a:r>
            <a:r>
              <a:rPr lang="en-US"/>
              <a:t>'Other', 'Disgust', 'Enjoyment', 'Anger', 'Surprise', 'Sadness’,</a:t>
            </a:r>
            <a:r>
              <a:rPr lang="vi-VN"/>
              <a:t> </a:t>
            </a:r>
            <a:r>
              <a:rPr lang="en-US"/>
              <a:t>'Fear’</a:t>
            </a:r>
            <a:r>
              <a:rPr lang="vi-VN"/>
              <a:t>)</a:t>
            </a:r>
          </a:p>
          <a:p>
            <a:pPr lvl="1"/>
            <a:r>
              <a:rPr lang="vi-VN">
                <a:solidFill>
                  <a:srgbClr val="FF0000"/>
                </a:solidFill>
              </a:rPr>
              <a:t>Dữ liệu có dạng:</a:t>
            </a:r>
          </a:p>
        </p:txBody>
      </p:sp>
      <p:pic>
        <p:nvPicPr>
          <p:cNvPr id="5" name="Picture 4">
            <a:extLst>
              <a:ext uri="{FF2B5EF4-FFF2-40B4-BE49-F238E27FC236}">
                <a16:creationId xmlns:a16="http://schemas.microsoft.com/office/drawing/2014/main" id="{14D7A80E-43CF-43E0-BF63-A3B797C71525}"/>
              </a:ext>
            </a:extLst>
          </p:cNvPr>
          <p:cNvPicPr>
            <a:picLocks noChangeAspect="1"/>
          </p:cNvPicPr>
          <p:nvPr/>
        </p:nvPicPr>
        <p:blipFill rotWithShape="1">
          <a:blip r:embed="rId2"/>
          <a:srcRect b="4517"/>
          <a:stretch/>
        </p:blipFill>
        <p:spPr>
          <a:xfrm>
            <a:off x="1981200" y="3542272"/>
            <a:ext cx="8229600" cy="2583892"/>
          </a:xfrm>
          <a:prstGeom prst="rect">
            <a:avLst/>
          </a:prstGeom>
        </p:spPr>
      </p:pic>
    </p:spTree>
    <p:extLst>
      <p:ext uri="{BB962C8B-B14F-4D97-AF65-F5344CB8AC3E}">
        <p14:creationId xmlns:p14="http://schemas.microsoft.com/office/powerpoint/2010/main" val="697919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7E6A-0683-4908-B845-0AC0B63CD0F7}"/>
              </a:ext>
            </a:extLst>
          </p:cNvPr>
          <p:cNvSpPr>
            <a:spLocks noGrp="1"/>
          </p:cNvSpPr>
          <p:nvPr>
            <p:ph type="title"/>
          </p:nvPr>
        </p:nvSpPr>
        <p:spPr/>
        <p:txBody>
          <a:bodyPr/>
          <a:lstStyle/>
          <a:p>
            <a:r>
              <a:rPr lang="vi-VN"/>
              <a:t>Phân tích các bộ ngữ liệu</a:t>
            </a:r>
            <a:endParaRPr lang="en-US"/>
          </a:p>
        </p:txBody>
      </p:sp>
      <p:pic>
        <p:nvPicPr>
          <p:cNvPr id="17" name="Content Placeholder 16">
            <a:extLst>
              <a:ext uri="{FF2B5EF4-FFF2-40B4-BE49-F238E27FC236}">
                <a16:creationId xmlns:a16="http://schemas.microsoft.com/office/drawing/2014/main" id="{7B33EB0F-33AE-4F1D-B1A0-BAD130E09F48}"/>
              </a:ext>
            </a:extLst>
          </p:cNvPr>
          <p:cNvPicPr>
            <a:picLocks noGrp="1" noChangeAspect="1"/>
          </p:cNvPicPr>
          <p:nvPr>
            <p:ph idx="1"/>
          </p:nvPr>
        </p:nvPicPr>
        <p:blipFill>
          <a:blip r:embed="rId3"/>
          <a:stretch>
            <a:fillRect/>
          </a:stretch>
        </p:blipFill>
        <p:spPr>
          <a:xfrm>
            <a:off x="2201254" y="1600200"/>
            <a:ext cx="7789491" cy="4525963"/>
          </a:xfrm>
        </p:spPr>
      </p:pic>
    </p:spTree>
    <p:extLst>
      <p:ext uri="{BB962C8B-B14F-4D97-AF65-F5344CB8AC3E}">
        <p14:creationId xmlns:p14="http://schemas.microsoft.com/office/powerpoint/2010/main" val="20854256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F0A0-B870-49E1-9BF2-E1F8A7B4784C}"/>
              </a:ext>
            </a:extLst>
          </p:cNvPr>
          <p:cNvSpPr>
            <a:spLocks noGrp="1"/>
          </p:cNvSpPr>
          <p:nvPr>
            <p:ph type="title"/>
          </p:nvPr>
        </p:nvSpPr>
        <p:spPr/>
        <p:txBody>
          <a:bodyPr/>
          <a:lstStyle/>
          <a:p>
            <a:r>
              <a:rPr lang="vi-VN"/>
              <a:t>Phân tích các bộ ngữ liệu</a:t>
            </a:r>
            <a:endParaRPr lang="en-US"/>
          </a:p>
        </p:txBody>
      </p:sp>
      <p:sp>
        <p:nvSpPr>
          <p:cNvPr id="3" name="Content Placeholder 2">
            <a:extLst>
              <a:ext uri="{FF2B5EF4-FFF2-40B4-BE49-F238E27FC236}">
                <a16:creationId xmlns:a16="http://schemas.microsoft.com/office/drawing/2014/main" id="{2D1259FF-5A82-4ED5-8169-EF74AB5A9E25}"/>
              </a:ext>
            </a:extLst>
          </p:cNvPr>
          <p:cNvSpPr>
            <a:spLocks noGrp="1"/>
          </p:cNvSpPr>
          <p:nvPr>
            <p:ph idx="1"/>
          </p:nvPr>
        </p:nvSpPr>
        <p:spPr/>
        <p:txBody>
          <a:bodyPr/>
          <a:lstStyle/>
          <a:p>
            <a:r>
              <a:rPr lang="vi-VN">
                <a:solidFill>
                  <a:schemeClr val="tx1"/>
                </a:solidFill>
                <a:highlight>
                  <a:srgbClr val="FFFF00"/>
                </a:highlight>
              </a:rPr>
              <a:t>UIT_VSFC: </a:t>
            </a:r>
          </a:p>
          <a:p>
            <a:pPr lvl="1"/>
            <a:r>
              <a:rPr lang="vi-VN"/>
              <a:t>Đường dẫn bài báo: </a:t>
            </a:r>
            <a:r>
              <a:rPr lang="en-US" u="sng">
                <a:solidFill>
                  <a:srgbClr val="0000FF"/>
                </a:solidFill>
                <a:effectLst/>
                <a:ea typeface="Times New Roman" panose="02020603050405020304" pitchFamily="18" charset="0"/>
                <a:hlinkClick r:id="rId2"/>
              </a:rPr>
              <a:t>https://www.academia.edu/40956009/UIT-VSFC_Vietnamese_Students_Feedback_Corpus_for_Sentiment_Analysis</a:t>
            </a:r>
            <a:endParaRPr lang="vi-VN" u="sng">
              <a:solidFill>
                <a:srgbClr val="0000FF"/>
              </a:solidFill>
              <a:effectLst/>
              <a:ea typeface="Times New Roman" panose="02020603050405020304" pitchFamily="18" charset="0"/>
            </a:endParaRPr>
          </a:p>
          <a:p>
            <a:pPr lvl="1"/>
            <a:r>
              <a:rPr lang="vi-VN">
                <a:solidFill>
                  <a:srgbClr val="FF0000"/>
                </a:solidFill>
              </a:rPr>
              <a:t>Nội dung: Bộ ngữ liệu là dữ liệu đánh giá sau môn học của SV.</a:t>
            </a:r>
          </a:p>
          <a:p>
            <a:pPr lvl="1"/>
            <a:r>
              <a:rPr lang="vi-VN"/>
              <a:t>Kích thước:</a:t>
            </a:r>
          </a:p>
          <a:p>
            <a:pPr lvl="2"/>
            <a:r>
              <a:rPr lang="vi-VN">
                <a:solidFill>
                  <a:srgbClr val="FF0000"/>
                </a:solidFill>
              </a:rPr>
              <a:t>Tập Train: 11426 dòng dữ liệu</a:t>
            </a:r>
          </a:p>
          <a:p>
            <a:pPr lvl="2"/>
            <a:r>
              <a:rPr lang="vi-VN"/>
              <a:t>Tập Dev: 1583 dòng dữ liệu</a:t>
            </a:r>
          </a:p>
          <a:p>
            <a:pPr lvl="2"/>
            <a:r>
              <a:rPr lang="vi-VN">
                <a:solidFill>
                  <a:srgbClr val="FF0000"/>
                </a:solidFill>
              </a:rPr>
              <a:t>Tập Test: 3166 dòng dữ liệu</a:t>
            </a:r>
          </a:p>
        </p:txBody>
      </p:sp>
    </p:spTree>
    <p:extLst>
      <p:ext uri="{BB962C8B-B14F-4D97-AF65-F5344CB8AC3E}">
        <p14:creationId xmlns:p14="http://schemas.microsoft.com/office/powerpoint/2010/main" val="40889229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F0A0-B870-49E1-9BF2-E1F8A7B4784C}"/>
              </a:ext>
            </a:extLst>
          </p:cNvPr>
          <p:cNvSpPr>
            <a:spLocks noGrp="1"/>
          </p:cNvSpPr>
          <p:nvPr>
            <p:ph type="title"/>
          </p:nvPr>
        </p:nvSpPr>
        <p:spPr/>
        <p:txBody>
          <a:bodyPr/>
          <a:lstStyle/>
          <a:p>
            <a:r>
              <a:rPr lang="vi-VN"/>
              <a:t>Phân tích các bộ ngữ liệu</a:t>
            </a:r>
            <a:endParaRPr lang="en-US"/>
          </a:p>
        </p:txBody>
      </p:sp>
      <p:sp>
        <p:nvSpPr>
          <p:cNvPr id="3" name="Content Placeholder 2">
            <a:extLst>
              <a:ext uri="{FF2B5EF4-FFF2-40B4-BE49-F238E27FC236}">
                <a16:creationId xmlns:a16="http://schemas.microsoft.com/office/drawing/2014/main" id="{2D1259FF-5A82-4ED5-8169-EF74AB5A9E25}"/>
              </a:ext>
            </a:extLst>
          </p:cNvPr>
          <p:cNvSpPr>
            <a:spLocks noGrp="1"/>
          </p:cNvSpPr>
          <p:nvPr>
            <p:ph idx="1"/>
          </p:nvPr>
        </p:nvSpPr>
        <p:spPr/>
        <p:txBody>
          <a:bodyPr/>
          <a:lstStyle/>
          <a:p>
            <a:r>
              <a:rPr lang="vi-VN">
                <a:solidFill>
                  <a:schemeClr val="tx1"/>
                </a:solidFill>
                <a:highlight>
                  <a:srgbClr val="FFFF00"/>
                </a:highlight>
              </a:rPr>
              <a:t>UIT_VSFC: </a:t>
            </a:r>
          </a:p>
          <a:p>
            <a:pPr lvl="1"/>
            <a:r>
              <a:rPr lang="vi-VN"/>
              <a:t>Số nhãn: Sentiments (0, 1, 2), Topic (0, 1, 2, 3)</a:t>
            </a:r>
          </a:p>
          <a:p>
            <a:pPr lvl="1"/>
            <a:r>
              <a:rPr lang="vi-VN">
                <a:solidFill>
                  <a:srgbClr val="FF0000"/>
                </a:solidFill>
              </a:rPr>
              <a:t>Dữ liệu có dạng:</a:t>
            </a:r>
          </a:p>
        </p:txBody>
      </p:sp>
      <p:pic>
        <p:nvPicPr>
          <p:cNvPr id="6" name="Picture 5">
            <a:extLst>
              <a:ext uri="{FF2B5EF4-FFF2-40B4-BE49-F238E27FC236}">
                <a16:creationId xmlns:a16="http://schemas.microsoft.com/office/drawing/2014/main" id="{0BD02852-F962-45C0-95B5-9EECE6AD30BB}"/>
              </a:ext>
            </a:extLst>
          </p:cNvPr>
          <p:cNvPicPr>
            <a:picLocks noChangeAspect="1"/>
          </p:cNvPicPr>
          <p:nvPr/>
        </p:nvPicPr>
        <p:blipFill>
          <a:blip r:embed="rId2"/>
          <a:stretch>
            <a:fillRect/>
          </a:stretch>
        </p:blipFill>
        <p:spPr>
          <a:xfrm>
            <a:off x="1994606" y="3276598"/>
            <a:ext cx="8202788" cy="2895602"/>
          </a:xfrm>
          <a:prstGeom prst="rect">
            <a:avLst/>
          </a:prstGeom>
        </p:spPr>
      </p:pic>
    </p:spTree>
    <p:extLst>
      <p:ext uri="{BB962C8B-B14F-4D97-AF65-F5344CB8AC3E}">
        <p14:creationId xmlns:p14="http://schemas.microsoft.com/office/powerpoint/2010/main" val="253844162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DAD5-030A-4EA5-BCD0-1781ED7588B0}"/>
              </a:ext>
            </a:extLst>
          </p:cNvPr>
          <p:cNvSpPr>
            <a:spLocks noGrp="1"/>
          </p:cNvSpPr>
          <p:nvPr>
            <p:ph type="title"/>
          </p:nvPr>
        </p:nvSpPr>
        <p:spPr/>
        <p:txBody>
          <a:bodyPr/>
          <a:lstStyle/>
          <a:p>
            <a:r>
              <a:rPr lang="vi-VN"/>
              <a:t>Phân tích các bộ ngữ liệu</a:t>
            </a:r>
            <a:endParaRPr lang="en-US"/>
          </a:p>
        </p:txBody>
      </p:sp>
      <p:pic>
        <p:nvPicPr>
          <p:cNvPr id="10" name="Content Placeholder 9">
            <a:extLst>
              <a:ext uri="{FF2B5EF4-FFF2-40B4-BE49-F238E27FC236}">
                <a16:creationId xmlns:a16="http://schemas.microsoft.com/office/drawing/2014/main" id="{0A1DEB23-6DC8-4EF3-B4D9-D0918AD5C52D}"/>
              </a:ext>
            </a:extLst>
          </p:cNvPr>
          <p:cNvPicPr>
            <a:picLocks noGrp="1" noChangeAspect="1"/>
          </p:cNvPicPr>
          <p:nvPr>
            <p:ph idx="1"/>
          </p:nvPr>
        </p:nvPicPr>
        <p:blipFill>
          <a:blip r:embed="rId2"/>
          <a:stretch>
            <a:fillRect/>
          </a:stretch>
        </p:blipFill>
        <p:spPr>
          <a:xfrm>
            <a:off x="2392017" y="1600200"/>
            <a:ext cx="7407965" cy="4525963"/>
          </a:xfrm>
        </p:spPr>
      </p:pic>
    </p:spTree>
    <p:extLst>
      <p:ext uri="{BB962C8B-B14F-4D97-AF65-F5344CB8AC3E}">
        <p14:creationId xmlns:p14="http://schemas.microsoft.com/office/powerpoint/2010/main" val="37885520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9BDF-B904-4375-BC48-E013C47F27FD}"/>
              </a:ext>
            </a:extLst>
          </p:cNvPr>
          <p:cNvSpPr>
            <a:spLocks noGrp="1"/>
          </p:cNvSpPr>
          <p:nvPr>
            <p:ph type="title"/>
          </p:nvPr>
        </p:nvSpPr>
        <p:spPr/>
        <p:txBody>
          <a:bodyPr/>
          <a:lstStyle/>
          <a:p>
            <a:r>
              <a:rPr lang="vi-VN"/>
              <a:t>Phân tích các bộ ngữ liệu</a:t>
            </a:r>
            <a:endParaRPr lang="en-US"/>
          </a:p>
        </p:txBody>
      </p:sp>
      <p:pic>
        <p:nvPicPr>
          <p:cNvPr id="18" name="Content Placeholder 17">
            <a:extLst>
              <a:ext uri="{FF2B5EF4-FFF2-40B4-BE49-F238E27FC236}">
                <a16:creationId xmlns:a16="http://schemas.microsoft.com/office/drawing/2014/main" id="{7621E18B-8D0A-4B48-8B53-7A2BED4A5311}"/>
              </a:ext>
            </a:extLst>
          </p:cNvPr>
          <p:cNvPicPr>
            <a:picLocks noGrp="1" noChangeAspect="1"/>
          </p:cNvPicPr>
          <p:nvPr>
            <p:ph idx="1"/>
          </p:nvPr>
        </p:nvPicPr>
        <p:blipFill>
          <a:blip r:embed="rId2"/>
          <a:stretch>
            <a:fillRect/>
          </a:stretch>
        </p:blipFill>
        <p:spPr>
          <a:xfrm>
            <a:off x="2411445" y="1600200"/>
            <a:ext cx="7369109" cy="4525963"/>
          </a:xfrm>
        </p:spPr>
      </p:pic>
    </p:spTree>
    <p:extLst>
      <p:ext uri="{BB962C8B-B14F-4D97-AF65-F5344CB8AC3E}">
        <p14:creationId xmlns:p14="http://schemas.microsoft.com/office/powerpoint/2010/main" val="2917058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354F-188C-4D86-B621-D02903C57719}"/>
              </a:ext>
            </a:extLst>
          </p:cNvPr>
          <p:cNvSpPr>
            <a:spLocks noGrp="1"/>
          </p:cNvSpPr>
          <p:nvPr>
            <p:ph type="title"/>
          </p:nvPr>
        </p:nvSpPr>
        <p:spPr/>
        <p:txBody>
          <a:bodyPr/>
          <a:lstStyle/>
          <a:p>
            <a:r>
              <a:rPr lang="vi-VN"/>
              <a:t>Danh mục</a:t>
            </a:r>
            <a:endParaRPr lang="en-US"/>
          </a:p>
        </p:txBody>
      </p:sp>
      <p:sp>
        <p:nvSpPr>
          <p:cNvPr id="3" name="Content Placeholder 2">
            <a:extLst>
              <a:ext uri="{FF2B5EF4-FFF2-40B4-BE49-F238E27FC236}">
                <a16:creationId xmlns:a16="http://schemas.microsoft.com/office/drawing/2014/main" id="{AFF22771-B6A3-44E1-A019-A08A7A94B78D}"/>
              </a:ext>
            </a:extLst>
          </p:cNvPr>
          <p:cNvSpPr>
            <a:spLocks noGrp="1"/>
          </p:cNvSpPr>
          <p:nvPr>
            <p:ph idx="1"/>
          </p:nvPr>
        </p:nvSpPr>
        <p:spPr/>
        <p:txBody>
          <a:bodyPr/>
          <a:lstStyle/>
          <a:p>
            <a:pPr marL="514350" indent="-514350">
              <a:buFont typeface="+mj-lt"/>
              <a:buAutoNum type="arabicPeriod"/>
            </a:pPr>
            <a:r>
              <a:rPr lang="vi-VN" sz="3200"/>
              <a:t>Giới thiệu</a:t>
            </a:r>
          </a:p>
          <a:p>
            <a:pPr marL="514350" indent="-514350">
              <a:buFont typeface="+mj-lt"/>
              <a:buAutoNum type="arabicPeriod"/>
            </a:pPr>
            <a:r>
              <a:rPr lang="vi-VN" sz="3200">
                <a:solidFill>
                  <a:srgbClr val="FF0000"/>
                </a:solidFill>
              </a:rPr>
              <a:t>Các công trình liên quan</a:t>
            </a:r>
          </a:p>
          <a:p>
            <a:pPr marL="514350" indent="-514350">
              <a:buFont typeface="+mj-lt"/>
              <a:buAutoNum type="arabicPeriod"/>
            </a:pPr>
            <a:r>
              <a:rPr lang="vi-VN" sz="3200"/>
              <a:t>Các bộ dữ liệu</a:t>
            </a:r>
          </a:p>
          <a:p>
            <a:pPr marL="514350" indent="-514350">
              <a:buFont typeface="+mj-lt"/>
              <a:buAutoNum type="arabicPeriod"/>
            </a:pPr>
            <a:r>
              <a:rPr lang="vi-VN" sz="3200">
                <a:solidFill>
                  <a:srgbClr val="FF0000"/>
                </a:solidFill>
              </a:rPr>
              <a:t>Phương pháp</a:t>
            </a:r>
          </a:p>
          <a:p>
            <a:pPr marL="514350" indent="-514350">
              <a:buFont typeface="+mj-lt"/>
              <a:buAutoNum type="arabicPeriod"/>
            </a:pPr>
            <a:r>
              <a:rPr lang="vi-VN" sz="3200"/>
              <a:t>Thực nghiệm</a:t>
            </a:r>
          </a:p>
          <a:p>
            <a:pPr marL="514350" indent="-514350">
              <a:buFont typeface="+mj-lt"/>
              <a:buAutoNum type="arabicPeriod"/>
            </a:pPr>
            <a:r>
              <a:rPr lang="vi-VN" sz="3200">
                <a:solidFill>
                  <a:srgbClr val="FF0000"/>
                </a:solidFill>
              </a:rPr>
              <a:t>Phân tích kết quả thực nghiệm</a:t>
            </a:r>
          </a:p>
          <a:p>
            <a:pPr marL="514350" indent="-514350">
              <a:buFont typeface="+mj-lt"/>
              <a:buAutoNum type="arabicPeriod"/>
            </a:pPr>
            <a:r>
              <a:rPr lang="vi-VN" sz="3200"/>
              <a:t>Kết luận và hướng phát triển</a:t>
            </a:r>
            <a:endParaRPr lang="en-US" sz="3200"/>
          </a:p>
        </p:txBody>
      </p:sp>
    </p:spTree>
    <p:extLst>
      <p:ext uri="{BB962C8B-B14F-4D97-AF65-F5344CB8AC3E}">
        <p14:creationId xmlns:p14="http://schemas.microsoft.com/office/powerpoint/2010/main" val="138764863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F0A0-B870-49E1-9BF2-E1F8A7B4784C}"/>
              </a:ext>
            </a:extLst>
          </p:cNvPr>
          <p:cNvSpPr>
            <a:spLocks noGrp="1"/>
          </p:cNvSpPr>
          <p:nvPr>
            <p:ph type="title"/>
          </p:nvPr>
        </p:nvSpPr>
        <p:spPr/>
        <p:txBody>
          <a:bodyPr/>
          <a:lstStyle/>
          <a:p>
            <a:r>
              <a:rPr lang="vi-VN"/>
              <a:t>Phân tích các bộ ngữ liệu</a:t>
            </a:r>
            <a:endParaRPr lang="en-US"/>
          </a:p>
        </p:txBody>
      </p:sp>
      <p:sp>
        <p:nvSpPr>
          <p:cNvPr id="3" name="Content Placeholder 2">
            <a:extLst>
              <a:ext uri="{FF2B5EF4-FFF2-40B4-BE49-F238E27FC236}">
                <a16:creationId xmlns:a16="http://schemas.microsoft.com/office/drawing/2014/main" id="{2D1259FF-5A82-4ED5-8169-EF74AB5A9E25}"/>
              </a:ext>
            </a:extLst>
          </p:cNvPr>
          <p:cNvSpPr>
            <a:spLocks noGrp="1"/>
          </p:cNvSpPr>
          <p:nvPr>
            <p:ph idx="1"/>
          </p:nvPr>
        </p:nvSpPr>
        <p:spPr/>
        <p:txBody>
          <a:bodyPr/>
          <a:lstStyle/>
          <a:p>
            <a:r>
              <a:rPr lang="vi-VN">
                <a:solidFill>
                  <a:schemeClr val="tx1"/>
                </a:solidFill>
                <a:highlight>
                  <a:srgbClr val="FFFF00"/>
                </a:highlight>
              </a:rPr>
              <a:t>UIT_ViCTSD: </a:t>
            </a:r>
          </a:p>
          <a:p>
            <a:pPr lvl="1"/>
            <a:r>
              <a:rPr lang="vi-VN"/>
              <a:t>Đường dẫn bài báo: </a:t>
            </a:r>
            <a:r>
              <a:rPr lang="vi-VN" u="sng">
                <a:solidFill>
                  <a:srgbClr val="0000FF"/>
                </a:solidFill>
                <a:effectLst/>
                <a:ea typeface="Times New Roman" panose="02020603050405020304" pitchFamily="18" charset="0"/>
                <a:hlinkClick r:id="rId2"/>
              </a:rPr>
              <a:t>https://arxiv.org/abs/2103.10069</a:t>
            </a:r>
            <a:endParaRPr lang="vi-VN" u="sng">
              <a:solidFill>
                <a:srgbClr val="0000FF"/>
              </a:solidFill>
              <a:effectLst/>
              <a:ea typeface="Times New Roman" panose="02020603050405020304" pitchFamily="18" charset="0"/>
            </a:endParaRPr>
          </a:p>
          <a:p>
            <a:pPr lvl="1"/>
            <a:r>
              <a:rPr lang="vi-VN">
                <a:solidFill>
                  <a:srgbClr val="FF0000"/>
                </a:solidFill>
              </a:rPr>
              <a:t>Nội dung: Bộ ngữ liệu là dữ liệu bình luận của người dùng cho 1 bài viết theo từng chủ đề cụ thể.</a:t>
            </a:r>
          </a:p>
          <a:p>
            <a:pPr lvl="1"/>
            <a:r>
              <a:rPr lang="vi-VN"/>
              <a:t>Kích thước:</a:t>
            </a:r>
          </a:p>
          <a:p>
            <a:pPr lvl="2"/>
            <a:r>
              <a:rPr lang="vi-VN">
                <a:solidFill>
                  <a:srgbClr val="FF0000"/>
                </a:solidFill>
              </a:rPr>
              <a:t>Tập Train: 7000 dòng dữ liệu</a:t>
            </a:r>
          </a:p>
          <a:p>
            <a:pPr lvl="2"/>
            <a:r>
              <a:rPr lang="vi-VN"/>
              <a:t>Tập Dev: 2000 dòng dữ liệu</a:t>
            </a:r>
          </a:p>
          <a:p>
            <a:pPr lvl="2"/>
            <a:r>
              <a:rPr lang="vi-VN">
                <a:solidFill>
                  <a:srgbClr val="FF0000"/>
                </a:solidFill>
              </a:rPr>
              <a:t>Tập Test: 1000 dòng dữ liệu</a:t>
            </a:r>
          </a:p>
        </p:txBody>
      </p:sp>
    </p:spTree>
    <p:extLst>
      <p:ext uri="{BB962C8B-B14F-4D97-AF65-F5344CB8AC3E}">
        <p14:creationId xmlns:p14="http://schemas.microsoft.com/office/powerpoint/2010/main" val="35000344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F0A0-B870-49E1-9BF2-E1F8A7B4784C}"/>
              </a:ext>
            </a:extLst>
          </p:cNvPr>
          <p:cNvSpPr>
            <a:spLocks noGrp="1"/>
          </p:cNvSpPr>
          <p:nvPr>
            <p:ph type="title"/>
          </p:nvPr>
        </p:nvSpPr>
        <p:spPr/>
        <p:txBody>
          <a:bodyPr/>
          <a:lstStyle/>
          <a:p>
            <a:r>
              <a:rPr lang="vi-VN"/>
              <a:t>Phân tích các bộ ngữ liệu</a:t>
            </a:r>
            <a:endParaRPr lang="en-US"/>
          </a:p>
        </p:txBody>
      </p:sp>
      <p:sp>
        <p:nvSpPr>
          <p:cNvPr id="3" name="Content Placeholder 2">
            <a:extLst>
              <a:ext uri="{FF2B5EF4-FFF2-40B4-BE49-F238E27FC236}">
                <a16:creationId xmlns:a16="http://schemas.microsoft.com/office/drawing/2014/main" id="{2D1259FF-5A82-4ED5-8169-EF74AB5A9E25}"/>
              </a:ext>
            </a:extLst>
          </p:cNvPr>
          <p:cNvSpPr>
            <a:spLocks noGrp="1"/>
          </p:cNvSpPr>
          <p:nvPr>
            <p:ph idx="1"/>
          </p:nvPr>
        </p:nvSpPr>
        <p:spPr/>
        <p:txBody>
          <a:bodyPr/>
          <a:lstStyle/>
          <a:p>
            <a:r>
              <a:rPr lang="vi-VN">
                <a:solidFill>
                  <a:schemeClr val="tx1"/>
                </a:solidFill>
                <a:highlight>
                  <a:srgbClr val="FFFF00"/>
                </a:highlight>
              </a:rPr>
              <a:t>UIT_ ViCTSD : </a:t>
            </a:r>
          </a:p>
          <a:p>
            <a:pPr lvl="1"/>
            <a:r>
              <a:rPr lang="vi-VN"/>
              <a:t>Số nhãn: Constructiveness (0, 1), Toxicity (0, 1)</a:t>
            </a:r>
          </a:p>
          <a:p>
            <a:pPr lvl="1"/>
            <a:r>
              <a:rPr lang="vi-VN">
                <a:solidFill>
                  <a:srgbClr val="FF0000"/>
                </a:solidFill>
              </a:rPr>
              <a:t>Dữ liệu có dạng:</a:t>
            </a:r>
          </a:p>
        </p:txBody>
      </p:sp>
      <p:pic>
        <p:nvPicPr>
          <p:cNvPr id="5" name="Picture 4">
            <a:extLst>
              <a:ext uri="{FF2B5EF4-FFF2-40B4-BE49-F238E27FC236}">
                <a16:creationId xmlns:a16="http://schemas.microsoft.com/office/drawing/2014/main" id="{214A2C2D-3018-4884-995C-99647BCB211A}"/>
              </a:ext>
            </a:extLst>
          </p:cNvPr>
          <p:cNvPicPr>
            <a:picLocks noChangeAspect="1"/>
          </p:cNvPicPr>
          <p:nvPr/>
        </p:nvPicPr>
        <p:blipFill>
          <a:blip r:embed="rId2"/>
          <a:stretch>
            <a:fillRect/>
          </a:stretch>
        </p:blipFill>
        <p:spPr>
          <a:xfrm>
            <a:off x="76200" y="3634629"/>
            <a:ext cx="12039600" cy="2049846"/>
          </a:xfrm>
          <a:prstGeom prst="rect">
            <a:avLst/>
          </a:prstGeom>
        </p:spPr>
      </p:pic>
    </p:spTree>
    <p:extLst>
      <p:ext uri="{BB962C8B-B14F-4D97-AF65-F5344CB8AC3E}">
        <p14:creationId xmlns:p14="http://schemas.microsoft.com/office/powerpoint/2010/main" val="411527677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FD88-AD64-4EF0-9E0B-44C701E2A55E}"/>
              </a:ext>
            </a:extLst>
          </p:cNvPr>
          <p:cNvSpPr>
            <a:spLocks noGrp="1"/>
          </p:cNvSpPr>
          <p:nvPr>
            <p:ph type="title"/>
          </p:nvPr>
        </p:nvSpPr>
        <p:spPr/>
        <p:txBody>
          <a:bodyPr/>
          <a:lstStyle/>
          <a:p>
            <a:r>
              <a:rPr lang="vi-VN"/>
              <a:t>Phân tích các bộ ngữ liệu</a:t>
            </a:r>
            <a:endParaRPr lang="en-US"/>
          </a:p>
        </p:txBody>
      </p:sp>
      <p:pic>
        <p:nvPicPr>
          <p:cNvPr id="8" name="Content Placeholder 7">
            <a:extLst>
              <a:ext uri="{FF2B5EF4-FFF2-40B4-BE49-F238E27FC236}">
                <a16:creationId xmlns:a16="http://schemas.microsoft.com/office/drawing/2014/main" id="{80919AD6-651A-4F0E-AA5B-87E8914A35AC}"/>
              </a:ext>
            </a:extLst>
          </p:cNvPr>
          <p:cNvPicPr>
            <a:picLocks noGrp="1" noChangeAspect="1"/>
          </p:cNvPicPr>
          <p:nvPr>
            <p:ph idx="1"/>
          </p:nvPr>
        </p:nvPicPr>
        <p:blipFill>
          <a:blip r:embed="rId2"/>
          <a:stretch>
            <a:fillRect/>
          </a:stretch>
        </p:blipFill>
        <p:spPr>
          <a:xfrm>
            <a:off x="2275921" y="1600200"/>
            <a:ext cx="7640157" cy="4525963"/>
          </a:xfrm>
        </p:spPr>
      </p:pic>
    </p:spTree>
    <p:extLst>
      <p:ext uri="{BB962C8B-B14F-4D97-AF65-F5344CB8AC3E}">
        <p14:creationId xmlns:p14="http://schemas.microsoft.com/office/powerpoint/2010/main" val="12737945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F378-9D75-45D2-8FE4-B56E602ED234}"/>
              </a:ext>
            </a:extLst>
          </p:cNvPr>
          <p:cNvSpPr>
            <a:spLocks noGrp="1"/>
          </p:cNvSpPr>
          <p:nvPr>
            <p:ph type="title"/>
          </p:nvPr>
        </p:nvSpPr>
        <p:spPr/>
        <p:txBody>
          <a:bodyPr/>
          <a:lstStyle/>
          <a:p>
            <a:r>
              <a:rPr lang="vi-VN"/>
              <a:t>Phân tích các bộ ngữ liệu</a:t>
            </a:r>
            <a:endParaRPr lang="en-US"/>
          </a:p>
        </p:txBody>
      </p:sp>
      <p:pic>
        <p:nvPicPr>
          <p:cNvPr id="8" name="Content Placeholder 7">
            <a:extLst>
              <a:ext uri="{FF2B5EF4-FFF2-40B4-BE49-F238E27FC236}">
                <a16:creationId xmlns:a16="http://schemas.microsoft.com/office/drawing/2014/main" id="{BC5CEDD7-45D2-426A-83D1-FC0B8AB39B29}"/>
              </a:ext>
            </a:extLst>
          </p:cNvPr>
          <p:cNvPicPr>
            <a:picLocks noGrp="1" noChangeAspect="1"/>
          </p:cNvPicPr>
          <p:nvPr>
            <p:ph idx="1"/>
          </p:nvPr>
        </p:nvPicPr>
        <p:blipFill>
          <a:blip r:embed="rId2"/>
          <a:stretch>
            <a:fillRect/>
          </a:stretch>
        </p:blipFill>
        <p:spPr>
          <a:xfrm>
            <a:off x="2343371" y="1600200"/>
            <a:ext cx="7505258" cy="4525963"/>
          </a:xfrm>
        </p:spPr>
      </p:pic>
    </p:spTree>
    <p:extLst>
      <p:ext uri="{BB962C8B-B14F-4D97-AF65-F5344CB8AC3E}">
        <p14:creationId xmlns:p14="http://schemas.microsoft.com/office/powerpoint/2010/main" val="31679882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801146-B591-4248-8CBF-840B6F3BAD7D}"/>
              </a:ext>
            </a:extLst>
          </p:cNvPr>
          <p:cNvSpPr>
            <a:spLocks noGrp="1"/>
          </p:cNvSpPr>
          <p:nvPr>
            <p:ph type="title"/>
          </p:nvPr>
        </p:nvSpPr>
        <p:spPr/>
        <p:txBody>
          <a:bodyPr/>
          <a:lstStyle/>
          <a:p>
            <a:r>
              <a:rPr lang="vi-VN"/>
              <a:t>4. Phương pháp</a:t>
            </a:r>
            <a:endParaRPr lang="en-US"/>
          </a:p>
        </p:txBody>
      </p:sp>
      <p:sp>
        <p:nvSpPr>
          <p:cNvPr id="5" name="Text Placeholder 4">
            <a:extLst>
              <a:ext uri="{FF2B5EF4-FFF2-40B4-BE49-F238E27FC236}">
                <a16:creationId xmlns:a16="http://schemas.microsoft.com/office/drawing/2014/main" id="{1D27F897-264E-459E-9669-7126124A4A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47277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0448FB-3BAB-42E4-9548-C677341E5891}"/>
              </a:ext>
            </a:extLst>
          </p:cNvPr>
          <p:cNvSpPr>
            <a:spLocks noGrp="1"/>
          </p:cNvSpPr>
          <p:nvPr>
            <p:ph type="title"/>
          </p:nvPr>
        </p:nvSpPr>
        <p:spPr/>
        <p:txBody>
          <a:bodyPr/>
          <a:lstStyle/>
          <a:p>
            <a:r>
              <a:rPr lang="vi-VN"/>
              <a:t>Phương pháp</a:t>
            </a:r>
            <a:endParaRPr lang="en-US"/>
          </a:p>
        </p:txBody>
      </p:sp>
      <p:sp>
        <p:nvSpPr>
          <p:cNvPr id="5" name="Content Placeholder 4">
            <a:extLst>
              <a:ext uri="{FF2B5EF4-FFF2-40B4-BE49-F238E27FC236}">
                <a16:creationId xmlns:a16="http://schemas.microsoft.com/office/drawing/2014/main" id="{B84EF585-2FFD-4D79-AB64-4B99F011B38B}"/>
              </a:ext>
            </a:extLst>
          </p:cNvPr>
          <p:cNvSpPr>
            <a:spLocks noGrp="1"/>
          </p:cNvSpPr>
          <p:nvPr>
            <p:ph idx="1"/>
          </p:nvPr>
        </p:nvSpPr>
        <p:spPr/>
        <p:txBody>
          <a:bodyPr/>
          <a:lstStyle/>
          <a:p>
            <a:r>
              <a:rPr lang="vi-VN"/>
              <a:t>Chúng tôi tìm hiểu và quyết định lựa chọn 5 phương pháp để chạy thực nghiệm:</a:t>
            </a:r>
          </a:p>
          <a:p>
            <a:pPr lvl="1"/>
            <a:r>
              <a:rPr lang="vi-VN">
                <a:solidFill>
                  <a:srgbClr val="FF0000"/>
                </a:solidFill>
              </a:rPr>
              <a:t>Logistic Regression (Traditional ML)</a:t>
            </a:r>
          </a:p>
          <a:p>
            <a:pPr lvl="1"/>
            <a:r>
              <a:rPr lang="vi-VN"/>
              <a:t>CNN-LSTM (Deep Learning)</a:t>
            </a:r>
            <a:endParaRPr lang="vi-VN">
              <a:solidFill>
                <a:srgbClr val="FF0000"/>
              </a:solidFill>
            </a:endParaRPr>
          </a:p>
          <a:p>
            <a:pPr lvl="1"/>
            <a:r>
              <a:rPr lang="vi-VN">
                <a:solidFill>
                  <a:srgbClr val="FF0000"/>
                </a:solidFill>
              </a:rPr>
              <a:t>PhoBert (SOTA – Transfer Learning)</a:t>
            </a:r>
          </a:p>
          <a:p>
            <a:pPr lvl="1"/>
            <a:r>
              <a:rPr lang="vi-VN"/>
              <a:t>BERT4NEWS (SOTA – Transfer Learning)</a:t>
            </a:r>
          </a:p>
          <a:p>
            <a:pPr lvl="1"/>
            <a:r>
              <a:rPr lang="vi-VN">
                <a:solidFill>
                  <a:srgbClr val="FF0000"/>
                </a:solidFill>
              </a:rPr>
              <a:t>XLM-R (SOTA – Transfer Learning)</a:t>
            </a:r>
          </a:p>
          <a:p>
            <a:pPr lvl="1"/>
            <a:endParaRPr lang="vi-VN"/>
          </a:p>
          <a:p>
            <a:pPr lvl="1"/>
            <a:endParaRPr lang="vi-VN">
              <a:solidFill>
                <a:srgbClr val="FF0000"/>
              </a:solidFill>
            </a:endParaRPr>
          </a:p>
          <a:p>
            <a:pPr lvl="1"/>
            <a:endParaRPr lang="en-US"/>
          </a:p>
        </p:txBody>
      </p:sp>
    </p:spTree>
    <p:extLst>
      <p:ext uri="{BB962C8B-B14F-4D97-AF65-F5344CB8AC3E}">
        <p14:creationId xmlns:p14="http://schemas.microsoft.com/office/powerpoint/2010/main" val="11485841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vi-VN" dirty="0"/>
                  <a:t>─ Logistic Regression được biến đổi một chút từ Linear Regression (hồi quy tuyến tính đa biến), bằng cách cho kết quả của Linear Regression vào hàm 𝑠𝑖𝑔𝑚𝑜𝑖𝑑, cụ th</a:t>
                </a:r>
                <a:r>
                  <a:rPr lang="en-US" dirty="0"/>
                  <a:t>ể :</a:t>
                </a:r>
              </a:p>
              <a:p>
                <a:pPr marL="0" indent="0" algn="ctr">
                  <a:buNone/>
                </a:pPr>
                <a14:m>
                  <m:oMath xmlns:m="http://schemas.openxmlformats.org/officeDocument/2006/math">
                    <m:r>
                      <a:rPr lang="en-US" b="0" i="1" smtClean="0">
                        <a:solidFill>
                          <a:srgbClr val="FF0000"/>
                        </a:solidFill>
                        <a:latin typeface="Cambria Math" panose="02040503050406030204" pitchFamily="18" charset="0"/>
                      </a:rPr>
                      <m:t>𝑝</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0</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oMath>
                </a14:m>
                <a:r>
                  <a:rPr lang="ml-IN" dirty="0">
                    <a:solidFill>
                      <a:srgbClr val="FF0000"/>
                    </a:solidFill>
                  </a:rPr>
                  <a:t> </a:t>
                </a:r>
                <a14:m>
                  <m:oMath xmlns:m="http://schemas.openxmlformats.org/officeDocument/2006/math">
                    <m:r>
                      <a:rPr lang="ml-IN">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𝑠𝑖𝑔𝑚𝑜𝑖𝑑</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d>
                    <m:r>
                      <a:rPr lang="en-US" b="0" i="1" smtClean="0">
                        <a:solidFill>
                          <a:srgbClr val="FF0000"/>
                        </a:solidFill>
                        <a:latin typeface="Cambria Math" panose="02040503050406030204" pitchFamily="18" charset="0"/>
                      </a:rPr>
                      <m:t>=</m:t>
                    </m:r>
                    <m:r>
                      <a:rPr lang="ml-IN" i="1">
                        <a:solidFill>
                          <a:srgbClr val="FF0000"/>
                        </a:solidFill>
                        <a:latin typeface="Cambria Math" panose="02040503050406030204" pitchFamily="18" charset="0"/>
                      </a:rPr>
                      <m:t> </m:t>
                    </m:r>
                    <m:f>
                      <m:fPr>
                        <m:ctrlPr>
                          <a:rPr lang="ml-IN"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1+</m:t>
                        </m:r>
                        <m:r>
                          <m:rPr>
                            <m:sty m:val="p"/>
                          </m:rPr>
                          <a:rPr lang="en-US" b="0" i="0" smtClean="0">
                            <a:solidFill>
                              <a:srgbClr val="FF0000"/>
                            </a:solidFill>
                            <a:latin typeface="Cambria Math" panose="02040503050406030204" pitchFamily="18" charset="0"/>
                          </a:rPr>
                          <m:t>exp</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den>
                    </m:f>
                    <m:r>
                      <a:rPr lang="en-US" b="0" i="0" smtClean="0">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𝑤</m:t>
                        </m:r>
                      </m:e>
                      <m:sup>
                        <m:r>
                          <a:rPr lang="en-US" i="1">
                            <a:solidFill>
                              <a:srgbClr val="FF0000"/>
                            </a:solidFill>
                            <a:latin typeface="Cambria Math" panose="02040503050406030204" pitchFamily="18" charset="0"/>
                          </a:rPr>
                          <m:t>𝑇</m:t>
                        </m:r>
                      </m:sup>
                    </m:sSup>
                    <m:r>
                      <a:rPr lang="en-US" i="1">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oMath>
                </a14:m>
                <a:endParaRPr lang="en-US" dirty="0">
                  <a:solidFill>
                    <a:srgbClr val="FF0000"/>
                  </a:solidFill>
                </a:endParaRPr>
              </a:p>
              <a:p>
                <a:pPr marL="0" indent="0">
                  <a:buNone/>
                </a:pPr>
                <a:r>
                  <a:rPr lang="vi-VN" dirty="0"/>
                  <a:t>─ Trong đó: </a:t>
                </a:r>
                <a:endParaRPr lang="en-US" dirty="0"/>
              </a:p>
              <a:p>
                <a:pPr marL="400050" lvl="1" indent="0">
                  <a:buNone/>
                </a:pPr>
                <a:r>
                  <a:rPr lang="vi-VN" dirty="0">
                    <a:solidFill>
                      <a:srgbClr val="FF0000"/>
                    </a:solidFill>
                  </a:rPr>
                  <a:t>+ </a:t>
                </a:r>
                <a14:m>
                  <m:oMath xmlns:m="http://schemas.openxmlformats.org/officeDocument/2006/math">
                    <m:r>
                      <a:rPr lang="en-US" i="1" smtClean="0">
                        <a:solidFill>
                          <a:srgbClr val="FF0000"/>
                        </a:solidFill>
                        <a:latin typeface="Cambria Math" panose="02040503050406030204" pitchFamily="18" charset="0"/>
                      </a:rPr>
                      <m:t>𝑝</m:t>
                    </m:r>
                    <m:r>
                      <a:rPr lang="en-US"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𝑦</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oMath>
                </a14:m>
                <a:r>
                  <a:rPr lang="vi-VN" dirty="0">
                    <a:solidFill>
                      <a:srgbClr val="FF0000"/>
                    </a:solidFill>
                  </a:rPr>
                  <a:t> là</a:t>
                </a:r>
                <a:r>
                  <a:rPr lang="en-US" dirty="0">
                    <a:solidFill>
                      <a:srgbClr val="FF0000"/>
                    </a:solidFill>
                  </a:rPr>
                  <a:t> </a:t>
                </a:r>
                <a:r>
                  <a:rPr lang="en-US" err="1">
                    <a:solidFill>
                      <a:srgbClr val="FF0000"/>
                    </a:solidFill>
                  </a:rPr>
                  <a:t>xác</a:t>
                </a:r>
                <a:r>
                  <a:rPr lang="en-US">
                    <a:solidFill>
                      <a:srgbClr val="FF0000"/>
                    </a:solidFill>
                  </a:rPr>
                  <a:t> </a:t>
                </a:r>
                <a:r>
                  <a:rPr lang="vi-VN" dirty="0">
                    <a:solidFill>
                      <a:srgbClr val="FF0000"/>
                    </a:solidFill>
                  </a:rPr>
                  <a:t>s</a:t>
                </a:r>
                <a:r>
                  <a:rPr lang="en-US">
                    <a:solidFill>
                      <a:srgbClr val="FF0000"/>
                    </a:solidFill>
                  </a:rPr>
                  <a:t>uất </a:t>
                </a:r>
                <a:r>
                  <a:rPr lang="en-US" dirty="0" err="1">
                    <a:solidFill>
                      <a:srgbClr val="FF0000"/>
                    </a:solidFill>
                  </a:rPr>
                  <a:t>thuộc</a:t>
                </a:r>
                <a:r>
                  <a:rPr lang="en-US" dirty="0">
                    <a:solidFill>
                      <a:srgbClr val="FF0000"/>
                    </a:solidFill>
                  </a:rPr>
                  <a:t> </a:t>
                </a:r>
                <a:r>
                  <a:rPr lang="en-US" dirty="0" err="1">
                    <a:solidFill>
                      <a:srgbClr val="FF0000"/>
                    </a:solidFill>
                  </a:rPr>
                  <a:t>lớp</a:t>
                </a:r>
                <a:r>
                  <a:rPr lang="en-US" dirty="0">
                    <a:solidFill>
                      <a:srgbClr val="FF0000"/>
                    </a:solidFill>
                  </a:rPr>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𝑦</m:t>
                        </m:r>
                      </m:e>
                      <m:sub>
                        <m:r>
                          <a:rPr lang="en-US" i="1">
                            <a:solidFill>
                              <a:srgbClr val="FF0000"/>
                            </a:solidFill>
                            <a:latin typeface="Cambria Math" panose="02040503050406030204" pitchFamily="18" charset="0"/>
                          </a:rPr>
                          <m:t>0</m:t>
                        </m:r>
                      </m:sub>
                    </m:sSub>
                  </m:oMath>
                </a14:m>
                <a:r>
                  <a:rPr lang="en-US" dirty="0">
                    <a:solidFill>
                      <a:srgbClr val="FF0000"/>
                    </a:solidFill>
                  </a:rPr>
                  <a:t> </a:t>
                </a:r>
                <a:r>
                  <a:rPr lang="en-US" dirty="0" err="1">
                    <a:solidFill>
                      <a:srgbClr val="FF0000"/>
                    </a:solidFill>
                  </a:rPr>
                  <a:t>với</a:t>
                </a:r>
                <a:r>
                  <a:rPr lang="en-US" dirty="0">
                    <a:solidFill>
                      <a:srgbClr val="FF0000"/>
                    </a:solidFill>
                  </a:rPr>
                  <a:t> </a:t>
                </a:r>
                <a:r>
                  <a:rPr lang="en-US" dirty="0" err="1">
                    <a:solidFill>
                      <a:srgbClr val="FF0000"/>
                    </a:solidFill>
                  </a:rPr>
                  <a:t>đầu</a:t>
                </a:r>
                <a:r>
                  <a:rPr lang="en-US" dirty="0">
                    <a:solidFill>
                      <a:srgbClr val="FF0000"/>
                    </a:solidFill>
                  </a:rPr>
                  <a:t> </a:t>
                </a:r>
                <a:r>
                  <a:rPr lang="en-US" dirty="0" err="1">
                    <a:solidFill>
                      <a:srgbClr val="FF0000"/>
                    </a:solidFill>
                  </a:rPr>
                  <a:t>vào</a:t>
                </a:r>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𝑥</m:t>
                    </m:r>
                  </m:oMath>
                </a14:m>
                <a:r>
                  <a:rPr lang="vi-VN" dirty="0">
                    <a:solidFill>
                      <a:srgbClr val="FF0000"/>
                    </a:solidFill>
                  </a:rPr>
                  <a:t>.</a:t>
                </a:r>
                <a:endParaRPr lang="en-US" dirty="0">
                  <a:solidFill>
                    <a:srgbClr val="FF0000"/>
                  </a:solidFill>
                </a:endParaRPr>
              </a:p>
              <a:p>
                <a:pPr marL="400050" lvl="1" indent="0">
                  <a:buNone/>
                </a:pPr>
                <a:r>
                  <a:rPr lang="vi-VN" dirty="0"/>
                  <a:t>+</a:t>
                </a:r>
                <a14:m>
                  <m:oMath xmlns:m="http://schemas.openxmlformats.org/officeDocument/2006/math">
                    <m:r>
                      <a:rPr lang="en-US" i="1" smtClean="0">
                        <a:solidFill>
                          <a:srgbClr val="0066FF"/>
                        </a:solidFill>
                        <a:latin typeface="Cambria Math" panose="02040503050406030204" pitchFamily="18" charset="0"/>
                      </a:rPr>
                      <m:t>𝑥</m:t>
                    </m:r>
                  </m:oMath>
                </a14:m>
                <a:r>
                  <a:rPr lang="en-US" sz="2400" dirty="0">
                    <a:solidFill>
                      <a:srgbClr val="0066FF"/>
                    </a:solidFill>
                  </a:rPr>
                  <a:t> </a:t>
                </a:r>
                <a:r>
                  <a:rPr lang="en-US" sz="2400" dirty="0" err="1">
                    <a:solidFill>
                      <a:srgbClr val="0066FF"/>
                    </a:solidFill>
                  </a:rPr>
                  <a:t>là</a:t>
                </a:r>
                <a:r>
                  <a:rPr lang="en-US" sz="2400" dirty="0">
                    <a:solidFill>
                      <a:srgbClr val="0066FF"/>
                    </a:solidFill>
                  </a:rPr>
                  <a:t> </a:t>
                </a:r>
                <a:r>
                  <a:rPr lang="en-US" sz="2400" dirty="0" err="1">
                    <a:solidFill>
                      <a:srgbClr val="0066FF"/>
                    </a:solidFill>
                  </a:rPr>
                  <a:t>thuộc</a:t>
                </a:r>
                <a:r>
                  <a:rPr lang="en-US" sz="2400" dirty="0">
                    <a:solidFill>
                      <a:srgbClr val="0066FF"/>
                    </a:solidFill>
                  </a:rPr>
                  <a:t> </a:t>
                </a:r>
                <a:r>
                  <a:rPr lang="en-US" sz="2400" dirty="0" err="1">
                    <a:solidFill>
                      <a:srgbClr val="0066FF"/>
                    </a:solidFill>
                  </a:rPr>
                  <a:t>tính</a:t>
                </a:r>
                <a:r>
                  <a:rPr lang="en-US" sz="2400" dirty="0">
                    <a:solidFill>
                      <a:srgbClr val="0066FF"/>
                    </a:solidFill>
                  </a:rPr>
                  <a:t> </a:t>
                </a:r>
                <a:r>
                  <a:rPr lang="en-US" sz="2400" dirty="0" err="1">
                    <a:solidFill>
                      <a:srgbClr val="0066FF"/>
                    </a:solidFill>
                  </a:rPr>
                  <a:t>đầu</a:t>
                </a:r>
                <a:r>
                  <a:rPr lang="en-US" sz="2400" dirty="0">
                    <a:solidFill>
                      <a:srgbClr val="0066FF"/>
                    </a:solidFill>
                  </a:rPr>
                  <a:t> </a:t>
                </a:r>
                <a:r>
                  <a:rPr lang="en-US" sz="2400" dirty="0" err="1">
                    <a:solidFill>
                      <a:srgbClr val="0066FF"/>
                    </a:solidFill>
                  </a:rPr>
                  <a:t>vào</a:t>
                </a:r>
                <a:r>
                  <a:rPr lang="en-US" sz="2400" dirty="0">
                    <a:solidFill>
                      <a:srgbClr val="0066FF"/>
                    </a:solidFill>
                  </a:rPr>
                  <a:t>, </a:t>
                </a:r>
                <a14:m>
                  <m:oMath xmlns:m="http://schemas.openxmlformats.org/officeDocument/2006/math">
                    <m:r>
                      <a:rPr lang="en-US" sz="2400" b="0" i="1" smtClean="0">
                        <a:solidFill>
                          <a:srgbClr val="0066FF"/>
                        </a:solidFill>
                        <a:latin typeface="Cambria Math" panose="02040503050406030204" pitchFamily="18" charset="0"/>
                      </a:rPr>
                      <m:t>𝑤</m:t>
                    </m:r>
                  </m:oMath>
                </a14:m>
                <a:r>
                  <a:rPr lang="en-US" sz="2400" dirty="0">
                    <a:solidFill>
                      <a:srgbClr val="0066FF"/>
                    </a:solidFill>
                  </a:rPr>
                  <a:t> </a:t>
                </a:r>
                <a:r>
                  <a:rPr lang="en-US" sz="2400" dirty="0" err="1">
                    <a:solidFill>
                      <a:srgbClr val="0066FF"/>
                    </a:solidFill>
                  </a:rPr>
                  <a:t>là</a:t>
                </a:r>
                <a:r>
                  <a:rPr lang="en-US" sz="2400" dirty="0">
                    <a:solidFill>
                      <a:srgbClr val="0066FF"/>
                    </a:solidFill>
                  </a:rPr>
                  <a:t> </a:t>
                </a:r>
                <a:r>
                  <a:rPr lang="en-US" sz="2400" dirty="0" err="1">
                    <a:solidFill>
                      <a:srgbClr val="0066FF"/>
                    </a:solidFill>
                  </a:rPr>
                  <a:t>trọng</a:t>
                </a:r>
                <a:r>
                  <a:rPr lang="en-US" sz="2400" dirty="0">
                    <a:solidFill>
                      <a:srgbClr val="0066FF"/>
                    </a:solidFill>
                  </a:rPr>
                  <a:t> </a:t>
                </a:r>
                <a:r>
                  <a:rPr lang="en-US" sz="2400" dirty="0" err="1">
                    <a:solidFill>
                      <a:srgbClr val="0066FF"/>
                    </a:solidFill>
                  </a:rPr>
                  <a:t>số</a:t>
                </a:r>
                <a:r>
                  <a:rPr lang="en-US" sz="2400" dirty="0">
                    <a:solidFill>
                      <a:srgbClr val="0066FF"/>
                    </a:solidFill>
                  </a:rPr>
                  <a:t> </a:t>
                </a:r>
                <a:r>
                  <a:rPr lang="en-US" sz="2400" dirty="0" err="1">
                    <a:solidFill>
                      <a:srgbClr val="0066FF"/>
                    </a:solidFill>
                  </a:rPr>
                  <a:t>tương</a:t>
                </a:r>
                <a:r>
                  <a:rPr lang="en-US" sz="2400" dirty="0">
                    <a:solidFill>
                      <a:srgbClr val="0066FF"/>
                    </a:solidFill>
                  </a:rPr>
                  <a:t> </a:t>
                </a:r>
                <a:r>
                  <a:rPr lang="en-US" sz="2400" dirty="0" err="1">
                    <a:solidFill>
                      <a:srgbClr val="0066FF"/>
                    </a:solidFill>
                  </a:rPr>
                  <a:t>ứng</a:t>
                </a:r>
                <a:r>
                  <a:rPr lang="en-US" sz="2400" dirty="0">
                    <a:solidFill>
                      <a:srgbClr val="0066FF"/>
                    </a:solidFill>
                  </a:rPr>
                  <a:t>.</a:t>
                </a:r>
              </a:p>
              <a:p>
                <a:pPr marL="400050" lvl="1" indent="0">
                  <a:buNone/>
                </a:pPr>
                <a:endParaRPr lang="en-US" sz="24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482" r="-722"/>
                </a:stretch>
              </a:blipFill>
            </p:spPr>
            <p:txBody>
              <a:bodyPr/>
              <a:lstStyle/>
              <a:p>
                <a:r>
                  <a:rPr lang="en-US">
                    <a:noFill/>
                  </a:rPr>
                  <a:t> </a:t>
                </a:r>
              </a:p>
            </p:txBody>
          </p:sp>
        </mc:Fallback>
      </mc:AlternateContent>
    </p:spTree>
    <p:extLst>
      <p:ext uri="{BB962C8B-B14F-4D97-AF65-F5344CB8AC3E}">
        <p14:creationId xmlns:p14="http://schemas.microsoft.com/office/powerpoint/2010/main" val="111537033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4" name="Content Placeholder 3"/>
          <p:cNvSpPr>
            <a:spLocks noGrp="1"/>
          </p:cNvSpPr>
          <p:nvPr>
            <p:ph idx="16"/>
          </p:nvPr>
        </p:nvSpPr>
        <p:spPr/>
        <p:txBody>
          <a:bodyPr/>
          <a:lstStyle/>
          <a:p>
            <a:pPr marL="0" indent="0" algn="ctr">
              <a:buNone/>
            </a:pPr>
            <a:r>
              <a:rPr lang="en-US" dirty="0" err="1"/>
              <a:t>Đồ</a:t>
            </a:r>
            <a:r>
              <a:rPr lang="en-US" dirty="0"/>
              <a:t> </a:t>
            </a:r>
            <a:r>
              <a:rPr lang="en-US" dirty="0" err="1"/>
              <a:t>thị</a:t>
            </a:r>
            <a:r>
              <a:rPr lang="en-US" dirty="0"/>
              <a:t> </a:t>
            </a:r>
            <a:r>
              <a:rPr lang="en-US" dirty="0" err="1"/>
              <a:t>hàm</a:t>
            </a:r>
            <a:r>
              <a:rPr lang="en-US" dirty="0"/>
              <a:t> sigmoid</a:t>
            </a:r>
          </a:p>
        </p:txBody>
      </p:sp>
      <p:pic>
        <p:nvPicPr>
          <p:cNvPr id="6" name="Content Placeholder 5">
            <a:extLst>
              <a:ext uri="{FF2B5EF4-FFF2-40B4-BE49-F238E27FC236}">
                <a16:creationId xmlns:a16="http://schemas.microsoft.com/office/drawing/2014/main" id="{242E7CE9-4CCA-4B3F-9721-CA2801EDF2CA}"/>
              </a:ext>
            </a:extLst>
          </p:cNvPr>
          <p:cNvPicPr>
            <a:picLocks noGrp="1" noChangeAspect="1"/>
          </p:cNvPicPr>
          <p:nvPr>
            <p:ph idx="1"/>
          </p:nvPr>
        </p:nvPicPr>
        <p:blipFill>
          <a:blip r:embed="rId2"/>
          <a:stretch>
            <a:fillRect/>
          </a:stretch>
        </p:blipFill>
        <p:spPr>
          <a:xfrm>
            <a:off x="1795462" y="1643062"/>
            <a:ext cx="8601075" cy="4200525"/>
          </a:xfrm>
        </p:spPr>
      </p:pic>
    </p:spTree>
    <p:extLst>
      <p:ext uri="{BB962C8B-B14F-4D97-AF65-F5344CB8AC3E}">
        <p14:creationId xmlns:p14="http://schemas.microsoft.com/office/powerpoint/2010/main" val="277628613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dirty="0"/>
              <a:t>Multinomial</a:t>
            </a:r>
            <a:r>
              <a:rPr lang="en-US" b="0" dirty="0"/>
              <a:t> </a:t>
            </a:r>
            <a:r>
              <a:rPr lang="en-US" dirty="0"/>
              <a:t>Logistic Regression</a:t>
            </a:r>
          </a:p>
        </p:txBody>
      </p:sp>
      <p:sp>
        <p:nvSpPr>
          <p:cNvPr id="3" name="Content Placeholder 2"/>
          <p:cNvSpPr>
            <a:spLocks noGrp="1"/>
          </p:cNvSpPr>
          <p:nvPr>
            <p:ph idx="1"/>
          </p:nvPr>
        </p:nvSpPr>
        <p:spPr/>
        <p:txBody>
          <a:bodyPr/>
          <a:lstStyle/>
          <a:p>
            <a:pPr marL="0" indent="0">
              <a:buNone/>
            </a:pPr>
            <a:r>
              <a:rPr lang="vi-VN" dirty="0"/>
              <a:t>─</a:t>
            </a:r>
            <a:r>
              <a:rPr lang="en-US" dirty="0"/>
              <a:t> </a:t>
            </a:r>
            <a:r>
              <a:rPr lang="en-US" dirty="0" err="1"/>
              <a:t>Multinominal</a:t>
            </a:r>
            <a:r>
              <a:rPr lang="en-US" dirty="0"/>
              <a:t> Logistic Regression: </a:t>
            </a:r>
            <a:r>
              <a:rPr lang="en-US" dirty="0" err="1"/>
              <a:t>mở</a:t>
            </a:r>
            <a:r>
              <a:rPr lang="en-US" dirty="0"/>
              <a:t> </a:t>
            </a:r>
            <a:r>
              <a:rPr lang="en-US" dirty="0" err="1"/>
              <a:t>rộng</a:t>
            </a:r>
            <a:r>
              <a:rPr lang="en-US" dirty="0"/>
              <a:t> </a:t>
            </a:r>
            <a:r>
              <a:rPr lang="en-US" dirty="0" err="1"/>
              <a:t>thuật</a:t>
            </a:r>
            <a:r>
              <a:rPr lang="en-US" dirty="0"/>
              <a:t> </a:t>
            </a:r>
            <a:r>
              <a:rPr lang="en-US" dirty="0" err="1"/>
              <a:t>toán</a:t>
            </a:r>
            <a:r>
              <a:rPr lang="en-US" dirty="0"/>
              <a:t> logistic regression </a:t>
            </a:r>
            <a:r>
              <a:rPr lang="en-US" dirty="0" err="1"/>
              <a:t>trên</a:t>
            </a:r>
            <a:r>
              <a:rPr lang="en-US" dirty="0"/>
              <a:t> nhiều </a:t>
            </a:r>
            <a:r>
              <a:rPr lang="en-US" err="1"/>
              <a:t>lớp</a:t>
            </a:r>
            <a:r>
              <a:rPr lang="en-US"/>
              <a:t>.</a:t>
            </a:r>
            <a:endParaRPr lang="vi-VN"/>
          </a:p>
          <a:p>
            <a:pPr marL="0" indent="0">
              <a:buNone/>
            </a:pPr>
            <a:endParaRPr lang="en-US" dirty="0"/>
          </a:p>
          <a:p>
            <a:pPr marL="0" indent="0">
              <a:buNone/>
            </a:pPr>
            <a:r>
              <a:rPr lang="vi-VN" dirty="0">
                <a:solidFill>
                  <a:srgbClr val="FF0000"/>
                </a:solidFill>
              </a:rPr>
              <a:t>─</a:t>
            </a:r>
            <a:r>
              <a:rPr lang="en-US" dirty="0">
                <a:solidFill>
                  <a:srgbClr val="FF0000"/>
                </a:solidFill>
              </a:rPr>
              <a:t> </a:t>
            </a:r>
            <a:r>
              <a:rPr lang="en-US" dirty="0" err="1">
                <a:solidFill>
                  <a:srgbClr val="FF0000"/>
                </a:solidFill>
              </a:rPr>
              <a:t>Có</a:t>
            </a:r>
            <a:r>
              <a:rPr lang="en-US" dirty="0">
                <a:solidFill>
                  <a:srgbClr val="FF0000"/>
                </a:solidFill>
              </a:rPr>
              <a:t> 2 </a:t>
            </a:r>
            <a:r>
              <a:rPr lang="en-US" dirty="0" err="1">
                <a:solidFill>
                  <a:srgbClr val="FF0000"/>
                </a:solidFill>
              </a:rPr>
              <a:t>phương</a:t>
            </a:r>
            <a:r>
              <a:rPr lang="en-US" dirty="0">
                <a:solidFill>
                  <a:srgbClr val="FF0000"/>
                </a:solidFill>
              </a:rPr>
              <a:t> </a:t>
            </a:r>
            <a:r>
              <a:rPr lang="en-US" dirty="0" err="1">
                <a:solidFill>
                  <a:srgbClr val="FF0000"/>
                </a:solidFill>
              </a:rPr>
              <a:t>pháp</a:t>
            </a:r>
            <a:r>
              <a:rPr lang="en-US" dirty="0">
                <a:solidFill>
                  <a:srgbClr val="FF0000"/>
                </a:solidFill>
              </a:rPr>
              <a:t> </a:t>
            </a:r>
            <a:r>
              <a:rPr lang="en-US" err="1">
                <a:solidFill>
                  <a:srgbClr val="FF0000"/>
                </a:solidFill>
              </a:rPr>
              <a:t>chính</a:t>
            </a:r>
            <a:r>
              <a:rPr lang="en-US">
                <a:solidFill>
                  <a:srgbClr val="FF0000"/>
                </a:solidFill>
              </a:rPr>
              <a:t>:</a:t>
            </a:r>
            <a:endParaRPr lang="vi-VN">
              <a:solidFill>
                <a:srgbClr val="FF0000"/>
              </a:solidFill>
            </a:endParaRPr>
          </a:p>
          <a:p>
            <a:pPr lvl="1"/>
            <a:r>
              <a:rPr lang="en-US"/>
              <a:t>K </a:t>
            </a:r>
            <a:r>
              <a:rPr lang="en-US" dirty="0"/>
              <a:t>model </a:t>
            </a:r>
            <a:r>
              <a:rPr lang="en-US" dirty="0" err="1"/>
              <a:t>cho</a:t>
            </a:r>
            <a:r>
              <a:rPr lang="en-US" dirty="0"/>
              <a:t> K </a:t>
            </a:r>
            <a:r>
              <a:rPr lang="en-US" err="1"/>
              <a:t>lớp</a:t>
            </a:r>
            <a:r>
              <a:rPr lang="en-US"/>
              <a:t>.</a:t>
            </a:r>
            <a:endParaRPr lang="vi-VN"/>
          </a:p>
          <a:p>
            <a:pPr lvl="1"/>
            <a:r>
              <a:rPr lang="vi-VN">
                <a:solidFill>
                  <a:srgbClr val="FF0000"/>
                </a:solidFill>
              </a:rPr>
              <a:t>Dựa </a:t>
            </a:r>
            <a:r>
              <a:rPr lang="vi-VN" dirty="0">
                <a:solidFill>
                  <a:srgbClr val="FF0000"/>
                </a:solidFill>
              </a:rPr>
              <a:t>theo mô hình xác suất nhiều nhóm</a:t>
            </a:r>
            <a:r>
              <a:rPr lang="en-US" dirty="0">
                <a:solidFill>
                  <a:srgbClr val="FF0000"/>
                </a:solidFill>
              </a:rPr>
              <a:t>.</a:t>
            </a:r>
            <a:endParaRPr lang="vi-VN"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425855691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Multinomial Logistic Regression</a:t>
            </a:r>
          </a:p>
        </p:txBody>
      </p:sp>
      <p:sp>
        <p:nvSpPr>
          <p:cNvPr id="16" name="Content Placeholder 15"/>
          <p:cNvSpPr>
            <a:spLocks noGrp="1"/>
          </p:cNvSpPr>
          <p:nvPr>
            <p:ph sz="half" idx="1"/>
          </p:nvPr>
        </p:nvSpPr>
        <p:spPr>
          <a:xfrm>
            <a:off x="0" y="1700266"/>
            <a:ext cx="4876800" cy="4086734"/>
          </a:xfrm>
        </p:spPr>
        <p:txBody>
          <a:bodyPr/>
          <a:lstStyle/>
          <a:p>
            <a:pPr marL="0" indent="0">
              <a:buNone/>
            </a:pPr>
            <a:r>
              <a:rPr lang="vi-VN" dirty="0">
                <a:solidFill>
                  <a:srgbClr val="FF0000"/>
                </a:solidFill>
              </a:rPr>
              <a:t>─ </a:t>
            </a:r>
            <a:r>
              <a:rPr lang="en-US" dirty="0" err="1">
                <a:solidFill>
                  <a:srgbClr val="FF0000"/>
                </a:solidFill>
              </a:rPr>
              <a:t>Có</a:t>
            </a:r>
            <a:r>
              <a:rPr lang="en-US" dirty="0">
                <a:solidFill>
                  <a:srgbClr val="FF0000"/>
                </a:solidFill>
              </a:rPr>
              <a:t> 2 </a:t>
            </a:r>
            <a:r>
              <a:rPr lang="en-US" dirty="0" err="1">
                <a:solidFill>
                  <a:srgbClr val="FF0000"/>
                </a:solidFill>
              </a:rPr>
              <a:t>phương</a:t>
            </a:r>
            <a:r>
              <a:rPr lang="en-US" dirty="0">
                <a:solidFill>
                  <a:srgbClr val="FF0000"/>
                </a:solidFill>
              </a:rPr>
              <a:t> </a:t>
            </a:r>
            <a:r>
              <a:rPr lang="en-US" dirty="0" err="1">
                <a:solidFill>
                  <a:srgbClr val="FF0000"/>
                </a:solidFill>
              </a:rPr>
              <a:t>pháp</a:t>
            </a:r>
            <a:r>
              <a:rPr lang="en-US" dirty="0">
                <a:solidFill>
                  <a:srgbClr val="FF0000"/>
                </a:solidFill>
              </a:rPr>
              <a:t> </a:t>
            </a:r>
            <a:r>
              <a:rPr lang="en-US" dirty="0" err="1">
                <a:solidFill>
                  <a:srgbClr val="FF0000"/>
                </a:solidFill>
              </a:rPr>
              <a:t>chính</a:t>
            </a:r>
            <a:r>
              <a:rPr lang="en-US" dirty="0">
                <a:solidFill>
                  <a:srgbClr val="FF0000"/>
                </a:solidFill>
              </a:rPr>
              <a:t>:</a:t>
            </a:r>
            <a:endParaRPr lang="en-US" dirty="0"/>
          </a:p>
          <a:p>
            <a:pPr marL="400050" lvl="1" indent="0">
              <a:buNone/>
            </a:pPr>
            <a:r>
              <a:rPr lang="en-US" dirty="0"/>
              <a:t>+ K models </a:t>
            </a:r>
            <a:r>
              <a:rPr lang="en-US" dirty="0" err="1"/>
              <a:t>cho</a:t>
            </a:r>
            <a:r>
              <a:rPr lang="en-US" dirty="0"/>
              <a:t> K </a:t>
            </a:r>
            <a:r>
              <a:rPr lang="en-US" dirty="0" err="1"/>
              <a:t>lớp</a:t>
            </a:r>
            <a:endParaRPr lang="en-US" dirty="0"/>
          </a:p>
        </p:txBody>
      </p:sp>
      <p:sp>
        <p:nvSpPr>
          <p:cNvPr id="9" name="Content Placeholder 17"/>
          <p:cNvSpPr>
            <a:spLocks noGrp="1"/>
          </p:cNvSpPr>
          <p:nvPr>
            <p:ph idx="16"/>
          </p:nvPr>
        </p:nvSpPr>
        <p:spPr>
          <a:xfrm>
            <a:off x="6003925" y="5798676"/>
            <a:ext cx="6197600" cy="232236"/>
          </a:xfrm>
        </p:spPr>
        <p:txBody>
          <a:bodyPr/>
          <a:lstStyle/>
          <a:p>
            <a:pPr marL="0" indent="0" algn="ctr">
              <a:buNone/>
            </a:pPr>
            <a:r>
              <a:rPr lang="en-US" dirty="0"/>
              <a:t>3 models </a:t>
            </a:r>
            <a:r>
              <a:rPr lang="en-US" dirty="0" err="1"/>
              <a:t>cho</a:t>
            </a:r>
            <a:r>
              <a:rPr lang="en-US" dirty="0"/>
              <a:t> 3 </a:t>
            </a:r>
            <a:r>
              <a:rPr lang="en-US" dirty="0" err="1"/>
              <a:t>lớp</a:t>
            </a:r>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29121" y="2057400"/>
            <a:ext cx="7362879" cy="3581400"/>
          </a:xfrm>
        </p:spPr>
      </p:pic>
    </p:spTree>
    <p:extLst>
      <p:ext uri="{BB962C8B-B14F-4D97-AF65-F5344CB8AC3E}">
        <p14:creationId xmlns:p14="http://schemas.microsoft.com/office/powerpoint/2010/main" val="21096731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E39C09-E528-4CF1-A7FF-D6A78786B8F8}"/>
              </a:ext>
            </a:extLst>
          </p:cNvPr>
          <p:cNvSpPr>
            <a:spLocks noGrp="1"/>
          </p:cNvSpPr>
          <p:nvPr>
            <p:ph type="title"/>
          </p:nvPr>
        </p:nvSpPr>
        <p:spPr/>
        <p:txBody>
          <a:bodyPr/>
          <a:lstStyle/>
          <a:p>
            <a:r>
              <a:rPr lang="vi-VN"/>
              <a:t>1. Giới thiệu</a:t>
            </a:r>
            <a:endParaRPr lang="en-US"/>
          </a:p>
        </p:txBody>
      </p:sp>
      <p:sp>
        <p:nvSpPr>
          <p:cNvPr id="5" name="Text Placeholder 4">
            <a:extLst>
              <a:ext uri="{FF2B5EF4-FFF2-40B4-BE49-F238E27FC236}">
                <a16:creationId xmlns:a16="http://schemas.microsoft.com/office/drawing/2014/main" id="{DC8F2C4E-28A3-4D85-9CCE-CB60E4E465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077597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Multinomial</a:t>
            </a:r>
            <a:r>
              <a:rPr lang="en-US" b="0" dirty="0"/>
              <a:t> </a:t>
            </a:r>
            <a:r>
              <a:rPr lang="en-US" dirty="0"/>
              <a:t>Logistic Regression</a:t>
            </a:r>
          </a:p>
        </p:txBody>
      </p:sp>
      <mc:AlternateContent xmlns:mc="http://schemas.openxmlformats.org/markup-compatibility/2006" xmlns:a14="http://schemas.microsoft.com/office/drawing/2010/main">
        <mc:Choice Requires="a14">
          <p:sp>
            <p:nvSpPr>
              <p:cNvPr id="16" name="Content Placeholder 15"/>
              <p:cNvSpPr>
                <a:spLocks noGrp="1"/>
              </p:cNvSpPr>
              <p:nvPr>
                <p:ph idx="1"/>
              </p:nvPr>
            </p:nvSpPr>
            <p:spPr/>
            <p:txBody>
              <a:bodyPr/>
              <a:lstStyle/>
              <a:p>
                <a:pPr marL="0" indent="0">
                  <a:buNone/>
                </a:pPr>
                <a:r>
                  <a:rPr lang="vi-VN" dirty="0">
                    <a:solidFill>
                      <a:srgbClr val="FF0000"/>
                    </a:solidFill>
                  </a:rPr>
                  <a:t>─ </a:t>
                </a:r>
                <a:r>
                  <a:rPr lang="en-US" dirty="0" err="1">
                    <a:solidFill>
                      <a:srgbClr val="FF0000"/>
                    </a:solidFill>
                  </a:rPr>
                  <a:t>Có</a:t>
                </a:r>
                <a:r>
                  <a:rPr lang="en-US" dirty="0">
                    <a:solidFill>
                      <a:srgbClr val="FF0000"/>
                    </a:solidFill>
                  </a:rPr>
                  <a:t> 2 </a:t>
                </a:r>
                <a:r>
                  <a:rPr lang="en-US" dirty="0" err="1">
                    <a:solidFill>
                      <a:srgbClr val="FF0000"/>
                    </a:solidFill>
                  </a:rPr>
                  <a:t>phương</a:t>
                </a:r>
                <a:r>
                  <a:rPr lang="en-US" dirty="0">
                    <a:solidFill>
                      <a:srgbClr val="FF0000"/>
                    </a:solidFill>
                  </a:rPr>
                  <a:t> </a:t>
                </a:r>
                <a:r>
                  <a:rPr lang="en-US" dirty="0" err="1">
                    <a:solidFill>
                      <a:srgbClr val="FF0000"/>
                    </a:solidFill>
                  </a:rPr>
                  <a:t>pháp</a:t>
                </a:r>
                <a:r>
                  <a:rPr lang="en-US" dirty="0">
                    <a:solidFill>
                      <a:srgbClr val="FF0000"/>
                    </a:solidFill>
                  </a:rPr>
                  <a:t> </a:t>
                </a:r>
                <a:r>
                  <a:rPr lang="en-US" dirty="0" err="1">
                    <a:solidFill>
                      <a:srgbClr val="FF0000"/>
                    </a:solidFill>
                  </a:rPr>
                  <a:t>chính</a:t>
                </a:r>
                <a:r>
                  <a:rPr lang="en-US" dirty="0">
                    <a:solidFill>
                      <a:srgbClr val="FF0000"/>
                    </a:solidFill>
                  </a:rPr>
                  <a:t>:</a:t>
                </a:r>
                <a:endParaRPr lang="en-US" dirty="0"/>
              </a:p>
              <a:p>
                <a:pPr marL="400050" lvl="1" indent="0">
                  <a:buNone/>
                </a:pPr>
                <a:r>
                  <a:rPr lang="en-US" dirty="0"/>
                  <a:t>+ </a:t>
                </a:r>
                <a:r>
                  <a:rPr lang="vi-VN" dirty="0"/>
                  <a:t>Dựa theo mô hình xác suất nhiều nhóm</a:t>
                </a:r>
                <a:r>
                  <a:rPr lang="en-US" dirty="0"/>
                  <a:t>: </a:t>
                </a:r>
              </a:p>
              <a:p>
                <a:pPr lvl="2">
                  <a:buFont typeface="Arial" panose="020B0604020202020204" pitchFamily="34" charset="0"/>
                  <a:buChar char="•"/>
                </a:pPr>
                <a:r>
                  <a:rPr lang="en-US" dirty="0"/>
                  <a:t>  </a:t>
                </a:r>
                <a:r>
                  <a:rPr lang="en-US" dirty="0" err="1"/>
                  <a:t>Sử</a:t>
                </a:r>
                <a:r>
                  <a:rPr lang="en-US" dirty="0"/>
                  <a:t> </a:t>
                </a:r>
                <a:r>
                  <a:rPr lang="en-US" dirty="0" err="1"/>
                  <a:t>dụng</a:t>
                </a:r>
                <a:r>
                  <a:rPr lang="en-US" dirty="0"/>
                  <a:t> </a:t>
                </a:r>
                <a:r>
                  <a:rPr lang="en-US" dirty="0" err="1"/>
                  <a:t>hàm</a:t>
                </a:r>
                <a:r>
                  <a:rPr lang="en-US" dirty="0"/>
                  <a:t> </a:t>
                </a:r>
                <a14:m>
                  <m:oMath xmlns:m="http://schemas.openxmlformats.org/officeDocument/2006/math">
                    <m:r>
                      <a:rPr lang="en-US" b="0" i="1" smtClean="0">
                        <a:latin typeface="Cambria Math" panose="02040503050406030204" pitchFamily="18" charset="0"/>
                      </a:rPr>
                      <m:t>𝑠𝑜𝑓𝑡𝑚𝑎𝑥</m:t>
                    </m:r>
                  </m:oMath>
                </a14:m>
                <a:r>
                  <a:rPr lang="en-US" dirty="0"/>
                  <a:t> </a:t>
                </a:r>
                <a:r>
                  <a:rPr lang="en-US" dirty="0" err="1"/>
                  <a:t>để</a:t>
                </a:r>
                <a:r>
                  <a:rPr lang="en-US" dirty="0"/>
                  <a:t> </a:t>
                </a:r>
                <a:r>
                  <a:rPr lang="en-US" dirty="0" err="1"/>
                  <a:t>tính</a:t>
                </a:r>
                <a:r>
                  <a:rPr lang="en-US" dirty="0"/>
                  <a:t> </a:t>
                </a:r>
                <a:r>
                  <a:rPr lang="en-US" err="1"/>
                  <a:t>xác</a:t>
                </a:r>
                <a:r>
                  <a:rPr lang="en-US"/>
                  <a:t> </a:t>
                </a:r>
                <a:r>
                  <a:rPr lang="vi-VN" dirty="0"/>
                  <a:t>s</a:t>
                </a:r>
                <a:r>
                  <a:rPr lang="en-US"/>
                  <a:t>uất</a:t>
                </a:r>
                <a:r>
                  <a:rPr lang="en-US" dirty="0"/>
                  <a:t>:</a:t>
                </a:r>
              </a:p>
              <a:p>
                <a:pPr marL="914400" lvl="2" indent="0">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𝑝</m:t>
                      </m:r>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𝑘</m:t>
                              </m:r>
                            </m:sub>
                          </m:sSub>
                        </m:e>
                        <m:e>
                          <m:r>
                            <a:rPr lang="en-US" b="0" i="1" smtClean="0">
                              <a:solidFill>
                                <a:srgbClr val="FF0000"/>
                              </a:solidFill>
                              <a:latin typeface="Cambria Math" panose="02040503050406030204" pitchFamily="18" charset="0"/>
                            </a:rPr>
                            <m:t>𝑥</m:t>
                          </m:r>
                        </m:e>
                      </m:d>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𝑝</m:t>
                          </m:r>
                        </m:e>
                        <m:sub>
                          <m:r>
                            <a:rPr lang="en-US" b="0" i="1" smtClean="0">
                              <a:solidFill>
                                <a:srgbClr val="FF0000"/>
                              </a:solidFill>
                              <a:latin typeface="Cambria Math" panose="02040503050406030204" pitchFamily="18" charset="0"/>
                            </a:rPr>
                            <m:t>𝑘</m:t>
                          </m:r>
                        </m:sub>
                      </m:sSub>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r>
                            <m:rPr>
                              <m:sty m:val="p"/>
                            </m:rPr>
                            <a:rPr lang="en-US" b="0" i="0" smtClean="0">
                              <a:solidFill>
                                <a:srgbClr val="FF0000"/>
                              </a:solidFill>
                              <a:latin typeface="Cambria Math" panose="02040503050406030204" pitchFamily="18" charset="0"/>
                            </a:rPr>
                            <m:t>exp</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𝑎</m:t>
                              </m:r>
                            </m:e>
                            <m:sub>
                              <m:r>
                                <a:rPr lang="en-US" b="0" i="1" smtClean="0">
                                  <a:solidFill>
                                    <a:srgbClr val="FF0000"/>
                                  </a:solidFill>
                                  <a:latin typeface="Cambria Math" panose="02040503050406030204" pitchFamily="18" charset="0"/>
                                </a:rPr>
                                <m:t>𝑘</m:t>
                              </m:r>
                            </m:sub>
                          </m:sSub>
                          <m:r>
                            <a:rPr lang="en-US" b="0" i="1" smtClean="0">
                              <a:solidFill>
                                <a:srgbClr val="FF0000"/>
                              </a:solidFill>
                              <a:latin typeface="Cambria Math" panose="02040503050406030204" pitchFamily="18" charset="0"/>
                            </a:rPr>
                            <m:t>)</m:t>
                          </m:r>
                        </m:num>
                        <m:den>
                          <m:nary>
                            <m:naryPr>
                              <m:chr m:val="∑"/>
                              <m:limLoc m:val="subSup"/>
                              <m:supHide m:val="on"/>
                              <m:ctrlPr>
                                <a:rPr lang="en-US" b="0" i="1" smtClean="0">
                                  <a:solidFill>
                                    <a:srgbClr val="FF0000"/>
                                  </a:solidFill>
                                  <a:latin typeface="Cambria Math" panose="02040503050406030204" pitchFamily="18" charset="0"/>
                                </a:rPr>
                              </m:ctrlPr>
                            </m:naryPr>
                            <m:sub>
                              <m:r>
                                <m:rPr>
                                  <m:brk m:alnAt="9"/>
                                </m:rPr>
                                <a:rPr lang="en-US" b="0" i="1" smtClean="0">
                                  <a:solidFill>
                                    <a:srgbClr val="FF0000"/>
                                  </a:solidFill>
                                  <a:latin typeface="Cambria Math" panose="02040503050406030204" pitchFamily="18" charset="0"/>
                                </a:rPr>
                                <m:t>𝑗</m:t>
                              </m:r>
                            </m:sub>
                            <m:sup/>
                            <m:e>
                              <m:r>
                                <m:rPr>
                                  <m:sty m:val="p"/>
                                </m:rPr>
                                <a:rPr lang="en-US" b="0" i="0" smtClean="0">
                                  <a:solidFill>
                                    <a:srgbClr val="FF0000"/>
                                  </a:solidFill>
                                  <a:latin typeface="Cambria Math" panose="02040503050406030204" pitchFamily="18" charset="0"/>
                                </a:rPr>
                                <m:t>exp</m:t>
                              </m:r>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b="0" i="1" smtClean="0">
                                      <a:solidFill>
                                        <a:srgbClr val="FF0000"/>
                                      </a:solidFill>
                                      <a:latin typeface="Cambria Math" panose="02040503050406030204" pitchFamily="18" charset="0"/>
                                    </a:rPr>
                                    <m:t>𝑗</m:t>
                                  </m:r>
                                </m:sub>
                              </m:sSub>
                              <m:r>
                                <a:rPr lang="en-US" b="0" i="1" smtClean="0">
                                  <a:solidFill>
                                    <a:srgbClr val="FF0000"/>
                                  </a:solidFill>
                                  <a:latin typeface="Cambria Math" panose="02040503050406030204" pitchFamily="18" charset="0"/>
                                </a:rPr>
                                <m:t>)</m:t>
                              </m:r>
                            </m:e>
                          </m:nary>
                        </m:den>
                      </m:f>
                    </m:oMath>
                  </m:oMathPara>
                </a14:m>
                <a:endParaRPr lang="en-US" dirty="0"/>
              </a:p>
              <a:p>
                <a:pPr lvl="2">
                  <a:buFont typeface="Arial" panose="020B0604020202020204" pitchFamily="34" charset="0"/>
                  <a:buChar char="•"/>
                </a:pPr>
                <a:r>
                  <a:rPr lang="en-US" dirty="0" err="1"/>
                  <a:t>Trong</a:t>
                </a:r>
                <a:r>
                  <a:rPr lang="en-US" dirty="0"/>
                  <a:t> </a:t>
                </a:r>
                <a:r>
                  <a:rPr lang="en-US" dirty="0" err="1"/>
                  <a:t>đó</a:t>
                </a:r>
                <a:r>
                  <a:rPr lang="en-US" dirty="0"/>
                  <a:t>:</a:t>
                </a:r>
                <a:r>
                  <a:rPr lang="vi-VN" dirty="0"/>
                  <a:t> </a:t>
                </a:r>
                <a14:m>
                  <m:oMath xmlns:m="http://schemas.openxmlformats.org/officeDocument/2006/math">
                    <m:sSub>
                      <m:sSubPr>
                        <m:ctrlPr>
                          <a:rPr lang="en-US" i="1" smtClean="0">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𝑎</m:t>
                        </m:r>
                      </m:e>
                      <m:sub>
                        <m:r>
                          <a:rPr lang="en-US" i="1">
                            <a:solidFill>
                              <a:srgbClr val="0066FF"/>
                            </a:solidFill>
                            <a:latin typeface="Cambria Math" panose="02040503050406030204" pitchFamily="18" charset="0"/>
                          </a:rPr>
                          <m:t>𝑗</m:t>
                        </m:r>
                      </m:sub>
                    </m:sSub>
                    <m:r>
                      <a:rPr lang="en-US" b="0" i="1" smtClean="0">
                        <a:solidFill>
                          <a:srgbClr val="0066FF"/>
                        </a:solidFill>
                        <a:latin typeface="Cambria Math" panose="02040503050406030204" pitchFamily="18" charset="0"/>
                      </a:rPr>
                      <m:t>= </m:t>
                    </m:r>
                    <m:sSubSup>
                      <m:sSubSupPr>
                        <m:ctrlPr>
                          <a:rPr lang="en-US" b="0" i="1" smtClean="0">
                            <a:solidFill>
                              <a:srgbClr val="0066FF"/>
                            </a:solidFill>
                            <a:latin typeface="Cambria Math" panose="02040503050406030204" pitchFamily="18" charset="0"/>
                          </a:rPr>
                        </m:ctrlPr>
                      </m:sSubSupPr>
                      <m:e>
                        <m:r>
                          <a:rPr lang="en-US" b="1" i="1" smtClean="0">
                            <a:solidFill>
                              <a:srgbClr val="0066FF"/>
                            </a:solidFill>
                            <a:latin typeface="Cambria Math" panose="02040503050406030204" pitchFamily="18" charset="0"/>
                          </a:rPr>
                          <m:t>𝒘</m:t>
                        </m:r>
                      </m:e>
                      <m:sub>
                        <m:r>
                          <a:rPr lang="en-US" b="0" i="1" smtClean="0">
                            <a:solidFill>
                              <a:srgbClr val="0066FF"/>
                            </a:solidFill>
                            <a:latin typeface="Cambria Math" panose="02040503050406030204" pitchFamily="18" charset="0"/>
                          </a:rPr>
                          <m:t>𝑗</m:t>
                        </m:r>
                      </m:sub>
                      <m:sup>
                        <m:r>
                          <a:rPr lang="en-US" b="0" i="1" smtClean="0">
                            <a:solidFill>
                              <a:srgbClr val="0066FF"/>
                            </a:solidFill>
                            <a:latin typeface="Cambria Math" panose="02040503050406030204" pitchFamily="18" charset="0"/>
                          </a:rPr>
                          <m:t>𝑇</m:t>
                        </m:r>
                      </m:sup>
                    </m:sSubSup>
                    <m:r>
                      <a:rPr lang="en-US" b="1" i="1" smtClean="0">
                        <a:solidFill>
                          <a:srgbClr val="0066FF"/>
                        </a:solidFill>
                        <a:latin typeface="Cambria Math" panose="02040503050406030204" pitchFamily="18" charset="0"/>
                      </a:rPr>
                      <m:t>𝒙</m:t>
                    </m:r>
                  </m:oMath>
                </a14:m>
                <a:r>
                  <a:rPr lang="vi-VN" dirty="0">
                    <a:solidFill>
                      <a:srgbClr val="0066FF"/>
                    </a:solidFill>
                  </a:rPr>
                  <a:t>, </a:t>
                </a:r>
                <a:r>
                  <a:rPr lang="vi-VN" dirty="0"/>
                  <a:t>trong đó véc-tơ </a:t>
                </a:r>
                <a14:m>
                  <m:oMath xmlns:m="http://schemas.openxmlformats.org/officeDocument/2006/math">
                    <m:sSub>
                      <m:sSubPr>
                        <m:ctrlPr>
                          <a:rPr lang="vi-VN" i="1" smtClean="0">
                            <a:latin typeface="Cambria Math" panose="02040503050406030204" pitchFamily="18" charset="0"/>
                          </a:rPr>
                        </m:ctrlPr>
                      </m:sSubPr>
                      <m:e>
                        <m:r>
                          <a:rPr lang="en-US" b="1" i="1" smtClean="0">
                            <a:latin typeface="Cambria Math" panose="02040503050406030204" pitchFamily="18" charset="0"/>
                          </a:rPr>
                          <m:t>𝒘</m:t>
                        </m:r>
                      </m:e>
                      <m:sub>
                        <m:r>
                          <a:rPr lang="en-US" b="0" i="1" smtClean="0">
                            <a:latin typeface="Cambria Math" panose="02040503050406030204" pitchFamily="18" charset="0"/>
                          </a:rPr>
                          <m:t>𝑗</m:t>
                        </m:r>
                      </m:sub>
                    </m:sSub>
                  </m:oMath>
                </a14:m>
                <a:r>
                  <a:rPr lang="vi-VN" dirty="0"/>
                  <a:t> là trọng số tương ứng với mỗi nhóm.</a:t>
                </a:r>
              </a:p>
              <a:p>
                <a:pPr marL="0" indent="0">
                  <a:buNone/>
                </a:pPr>
                <a:endParaRPr lang="en-US" dirty="0"/>
              </a:p>
              <a:p>
                <a:pPr marL="0" indent="0">
                  <a:buNone/>
                </a:pPr>
                <a:endParaRPr lang="en-US" dirty="0">
                  <a:solidFill>
                    <a:srgbClr val="FF0000"/>
                  </a:solidFill>
                </a:endParaRPr>
              </a:p>
            </p:txBody>
          </p:sp>
        </mc:Choice>
        <mc:Fallback xmlns="">
          <p:sp>
            <p:nvSpPr>
              <p:cNvPr id="16" name="Content Placeholder 15"/>
              <p:cNvSpPr>
                <a:spLocks noGrp="1" noRot="1" noChangeAspect="1" noMove="1" noResize="1" noEditPoints="1" noAdjustHandles="1" noChangeArrowheads="1" noChangeShapeType="1" noTextEdit="1"/>
              </p:cNvSpPr>
              <p:nvPr>
                <p:ph idx="1"/>
              </p:nvPr>
            </p:nvSpPr>
            <p:spPr>
              <a:blipFill>
                <a:blip r:embed="rId2"/>
                <a:stretch>
                  <a:fillRect l="-1111" t="-1482"/>
                </a:stretch>
              </a:blipFill>
            </p:spPr>
            <p:txBody>
              <a:bodyPr/>
              <a:lstStyle/>
              <a:p>
                <a:r>
                  <a:rPr lang="en-US">
                    <a:noFill/>
                  </a:rPr>
                  <a:t> </a:t>
                </a:r>
              </a:p>
            </p:txBody>
          </p:sp>
        </mc:Fallback>
      </mc:AlternateContent>
    </p:spTree>
    <p:extLst>
      <p:ext uri="{BB962C8B-B14F-4D97-AF65-F5344CB8AC3E}">
        <p14:creationId xmlns:p14="http://schemas.microsoft.com/office/powerpoint/2010/main" val="34526809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309F-9D9D-4EE0-B532-3EB0015241ED}"/>
              </a:ext>
            </a:extLst>
          </p:cNvPr>
          <p:cNvSpPr>
            <a:spLocks noGrp="1"/>
          </p:cNvSpPr>
          <p:nvPr>
            <p:ph type="title"/>
          </p:nvPr>
        </p:nvSpPr>
        <p:spPr/>
        <p:txBody>
          <a:bodyPr/>
          <a:lstStyle/>
          <a:p>
            <a:r>
              <a:rPr lang="vi-VN"/>
              <a:t>LSTM</a:t>
            </a:r>
            <a:endParaRPr lang="en-US"/>
          </a:p>
        </p:txBody>
      </p:sp>
      <p:sp>
        <p:nvSpPr>
          <p:cNvPr id="9" name="Content Placeholder 8">
            <a:extLst>
              <a:ext uri="{FF2B5EF4-FFF2-40B4-BE49-F238E27FC236}">
                <a16:creationId xmlns:a16="http://schemas.microsoft.com/office/drawing/2014/main" id="{D4C0826B-7D46-443D-8E42-F2DAD2F1D2B7}"/>
              </a:ext>
            </a:extLst>
          </p:cNvPr>
          <p:cNvSpPr>
            <a:spLocks noGrp="1"/>
          </p:cNvSpPr>
          <p:nvPr>
            <p:ph idx="16"/>
          </p:nvPr>
        </p:nvSpPr>
        <p:spPr/>
        <p:txBody>
          <a:bodyPr/>
          <a:lstStyle/>
          <a:p>
            <a:r>
              <a:rPr lang="en-US"/>
              <a:t>https://colah.github.io/posts/2015-08-Understanding-LSTMs/</a:t>
            </a:r>
          </a:p>
        </p:txBody>
      </p:sp>
      <p:pic>
        <p:nvPicPr>
          <p:cNvPr id="11" name="Content Placeholder 10">
            <a:extLst>
              <a:ext uri="{FF2B5EF4-FFF2-40B4-BE49-F238E27FC236}">
                <a16:creationId xmlns:a16="http://schemas.microsoft.com/office/drawing/2014/main" id="{7269C294-E5F8-447D-9696-DA10F1FF6310}"/>
              </a:ext>
            </a:extLst>
          </p:cNvPr>
          <p:cNvPicPr>
            <a:picLocks noGrp="1" noChangeAspect="1"/>
          </p:cNvPicPr>
          <p:nvPr>
            <p:ph sz="half" idx="1"/>
          </p:nvPr>
        </p:nvPicPr>
        <p:blipFill>
          <a:blip r:embed="rId2"/>
          <a:stretch>
            <a:fillRect/>
          </a:stretch>
        </p:blipFill>
        <p:spPr>
          <a:xfrm>
            <a:off x="0" y="2180715"/>
            <a:ext cx="5994400" cy="3125220"/>
          </a:xfrm>
        </p:spPr>
      </p:pic>
      <p:pic>
        <p:nvPicPr>
          <p:cNvPr id="13" name="Content Placeholder 12">
            <a:extLst>
              <a:ext uri="{FF2B5EF4-FFF2-40B4-BE49-F238E27FC236}">
                <a16:creationId xmlns:a16="http://schemas.microsoft.com/office/drawing/2014/main" id="{1BAF9FAE-B6A5-4998-B2A8-59DC40E05C6F}"/>
              </a:ext>
            </a:extLst>
          </p:cNvPr>
          <p:cNvPicPr>
            <a:picLocks noGrp="1" noChangeAspect="1"/>
          </p:cNvPicPr>
          <p:nvPr>
            <p:ph sz="half" idx="2"/>
          </p:nvPr>
        </p:nvPicPr>
        <p:blipFill>
          <a:blip r:embed="rId3"/>
          <a:stretch>
            <a:fillRect/>
          </a:stretch>
        </p:blipFill>
        <p:spPr>
          <a:xfrm>
            <a:off x="6197600" y="2675270"/>
            <a:ext cx="5994400" cy="2136111"/>
          </a:xfrm>
        </p:spPr>
      </p:pic>
    </p:spTree>
    <p:extLst>
      <p:ext uri="{BB962C8B-B14F-4D97-AF65-F5344CB8AC3E}">
        <p14:creationId xmlns:p14="http://schemas.microsoft.com/office/powerpoint/2010/main" val="36569100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2D41C-4C66-4936-A111-A00069D43DD6}"/>
              </a:ext>
            </a:extLst>
          </p:cNvPr>
          <p:cNvSpPr>
            <a:spLocks noGrp="1"/>
          </p:cNvSpPr>
          <p:nvPr>
            <p:ph type="title"/>
          </p:nvPr>
        </p:nvSpPr>
        <p:spPr/>
        <p:txBody>
          <a:bodyPr/>
          <a:lstStyle/>
          <a:p>
            <a:r>
              <a:rPr lang="vi-VN"/>
              <a:t>Kiến trúc mô hình CNN-LSTM</a:t>
            </a:r>
            <a:endParaRPr lang="en-US"/>
          </a:p>
        </p:txBody>
      </p:sp>
      <p:grpSp>
        <p:nvGrpSpPr>
          <p:cNvPr id="2" name="Group 1">
            <a:extLst>
              <a:ext uri="{FF2B5EF4-FFF2-40B4-BE49-F238E27FC236}">
                <a16:creationId xmlns:a16="http://schemas.microsoft.com/office/drawing/2014/main" id="{9B9E5F5E-E742-43EF-A77A-85F99895116E}"/>
              </a:ext>
            </a:extLst>
          </p:cNvPr>
          <p:cNvGrpSpPr/>
          <p:nvPr/>
        </p:nvGrpSpPr>
        <p:grpSpPr>
          <a:xfrm>
            <a:off x="1371600" y="2514600"/>
            <a:ext cx="9253255" cy="2995459"/>
            <a:chOff x="1371600" y="2514600"/>
            <a:chExt cx="9253255" cy="2995459"/>
          </a:xfrm>
        </p:grpSpPr>
        <p:grpSp>
          <p:nvGrpSpPr>
            <p:cNvPr id="17" name="Group 16">
              <a:extLst>
                <a:ext uri="{FF2B5EF4-FFF2-40B4-BE49-F238E27FC236}">
                  <a16:creationId xmlns:a16="http://schemas.microsoft.com/office/drawing/2014/main" id="{00ADB3F9-4578-4B78-BE77-4785BF209605}"/>
                </a:ext>
              </a:extLst>
            </p:cNvPr>
            <p:cNvGrpSpPr/>
            <p:nvPr/>
          </p:nvGrpSpPr>
          <p:grpSpPr>
            <a:xfrm>
              <a:off x="1371600" y="2514600"/>
              <a:ext cx="9253255" cy="2995459"/>
              <a:chOff x="1376645" y="2436535"/>
              <a:chExt cx="9253255" cy="2995459"/>
            </a:xfrm>
          </p:grpSpPr>
          <p:sp>
            <p:nvSpPr>
              <p:cNvPr id="7" name="Rectangle 6">
                <a:extLst>
                  <a:ext uri="{FF2B5EF4-FFF2-40B4-BE49-F238E27FC236}">
                    <a16:creationId xmlns:a16="http://schemas.microsoft.com/office/drawing/2014/main" id="{260D4CD0-656F-4165-939B-9E1DC1FDB03F}"/>
                  </a:ext>
                </a:extLst>
              </p:cNvPr>
              <p:cNvSpPr/>
              <p:nvPr/>
            </p:nvSpPr>
            <p:spPr>
              <a:xfrm rot="16200000">
                <a:off x="1446345" y="3660344"/>
                <a:ext cx="2971800" cy="571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Embedding</a:t>
                </a:r>
                <a:endParaRPr lang="en-US"/>
              </a:p>
            </p:txBody>
          </p:sp>
          <p:sp>
            <p:nvSpPr>
              <p:cNvPr id="8" name="Rectangle 7">
                <a:extLst>
                  <a:ext uri="{FF2B5EF4-FFF2-40B4-BE49-F238E27FC236}">
                    <a16:creationId xmlns:a16="http://schemas.microsoft.com/office/drawing/2014/main" id="{E83753C9-6726-4836-B238-EA38D7E75CEF}"/>
                  </a:ext>
                </a:extLst>
              </p:cNvPr>
              <p:cNvSpPr/>
              <p:nvPr/>
            </p:nvSpPr>
            <p:spPr>
              <a:xfrm rot="16200000">
                <a:off x="2702189" y="3648941"/>
                <a:ext cx="2971800" cy="571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LSTM</a:t>
                </a:r>
                <a:endParaRPr lang="en-US"/>
              </a:p>
            </p:txBody>
          </p:sp>
          <p:sp>
            <p:nvSpPr>
              <p:cNvPr id="9" name="Rectangle 8">
                <a:extLst>
                  <a:ext uri="{FF2B5EF4-FFF2-40B4-BE49-F238E27FC236}">
                    <a16:creationId xmlns:a16="http://schemas.microsoft.com/office/drawing/2014/main" id="{E251D2D6-7C72-4ADA-8BFE-E8A3D731BFAB}"/>
                  </a:ext>
                </a:extLst>
              </p:cNvPr>
              <p:cNvSpPr/>
              <p:nvPr/>
            </p:nvSpPr>
            <p:spPr>
              <a:xfrm rot="16200000">
                <a:off x="4139344" y="3648941"/>
                <a:ext cx="2971800" cy="571500"/>
              </a:xfrm>
              <a:prstGeom prst="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Conv</a:t>
                </a:r>
                <a:endParaRPr lang="en-US"/>
              </a:p>
            </p:txBody>
          </p:sp>
          <p:sp>
            <p:nvSpPr>
              <p:cNvPr id="10" name="Rectangle 9">
                <a:extLst>
                  <a:ext uri="{FF2B5EF4-FFF2-40B4-BE49-F238E27FC236}">
                    <a16:creationId xmlns:a16="http://schemas.microsoft.com/office/drawing/2014/main" id="{9F2C9B68-610A-4B0C-8A2E-078DECA33738}"/>
                  </a:ext>
                </a:extLst>
              </p:cNvPr>
              <p:cNvSpPr/>
              <p:nvPr/>
            </p:nvSpPr>
            <p:spPr>
              <a:xfrm rot="16200000">
                <a:off x="4856293" y="3648941"/>
                <a:ext cx="2971800" cy="571500"/>
              </a:xfrm>
              <a:prstGeom prst="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MaxPooling</a:t>
                </a:r>
                <a:endParaRPr lang="en-US"/>
              </a:p>
            </p:txBody>
          </p:sp>
          <p:sp>
            <p:nvSpPr>
              <p:cNvPr id="11" name="Rectangle 10">
                <a:extLst>
                  <a:ext uri="{FF2B5EF4-FFF2-40B4-BE49-F238E27FC236}">
                    <a16:creationId xmlns:a16="http://schemas.microsoft.com/office/drawing/2014/main" id="{A0472C07-4C4D-43CA-9B04-AFAE62E66CB0}"/>
                  </a:ext>
                </a:extLst>
              </p:cNvPr>
              <p:cNvSpPr/>
              <p:nvPr/>
            </p:nvSpPr>
            <p:spPr>
              <a:xfrm rot="16200000">
                <a:off x="5555094" y="3648941"/>
                <a:ext cx="2971800" cy="571500"/>
              </a:xfrm>
              <a:prstGeom prst="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Dropout</a:t>
                </a:r>
                <a:endParaRPr lang="en-US"/>
              </a:p>
            </p:txBody>
          </p:sp>
          <p:sp>
            <p:nvSpPr>
              <p:cNvPr id="12" name="Rectangle 11">
                <a:extLst>
                  <a:ext uri="{FF2B5EF4-FFF2-40B4-BE49-F238E27FC236}">
                    <a16:creationId xmlns:a16="http://schemas.microsoft.com/office/drawing/2014/main" id="{F47A50AF-580B-4A97-ADA5-3042FBB501A6}"/>
                  </a:ext>
                </a:extLst>
              </p:cNvPr>
              <p:cNvSpPr/>
              <p:nvPr/>
            </p:nvSpPr>
            <p:spPr>
              <a:xfrm rot="16200000">
                <a:off x="6823514" y="3636685"/>
                <a:ext cx="2971800" cy="5715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Dense</a:t>
                </a:r>
                <a:endParaRPr lang="en-US"/>
              </a:p>
            </p:txBody>
          </p:sp>
          <p:sp>
            <p:nvSpPr>
              <p:cNvPr id="13" name="Rectangle 12">
                <a:extLst>
                  <a:ext uri="{FF2B5EF4-FFF2-40B4-BE49-F238E27FC236}">
                    <a16:creationId xmlns:a16="http://schemas.microsoft.com/office/drawing/2014/main" id="{CF14AEF2-7797-435E-8415-48E205766789}"/>
                  </a:ext>
                </a:extLst>
              </p:cNvPr>
              <p:cNvSpPr/>
              <p:nvPr/>
            </p:nvSpPr>
            <p:spPr>
              <a:xfrm rot="16200000">
                <a:off x="7520434" y="3636685"/>
                <a:ext cx="2971800" cy="5715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Dense</a:t>
                </a:r>
                <a:endParaRPr lang="en-US"/>
              </a:p>
            </p:txBody>
          </p:sp>
          <p:sp>
            <p:nvSpPr>
              <p:cNvPr id="14" name="Rectangle 13">
                <a:extLst>
                  <a:ext uri="{FF2B5EF4-FFF2-40B4-BE49-F238E27FC236}">
                    <a16:creationId xmlns:a16="http://schemas.microsoft.com/office/drawing/2014/main" id="{0F681E4D-B80C-4A21-9446-FCCF4CB82F3C}"/>
                  </a:ext>
                </a:extLst>
              </p:cNvPr>
              <p:cNvSpPr/>
              <p:nvPr/>
            </p:nvSpPr>
            <p:spPr>
              <a:xfrm rot="16200000">
                <a:off x="8858250" y="3638550"/>
                <a:ext cx="2971800" cy="571500"/>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Output</a:t>
                </a:r>
                <a:endParaRPr lang="en-US"/>
              </a:p>
            </p:txBody>
          </p:sp>
          <p:sp>
            <p:nvSpPr>
              <p:cNvPr id="16" name="Rectangle 15">
                <a:extLst>
                  <a:ext uri="{FF2B5EF4-FFF2-40B4-BE49-F238E27FC236}">
                    <a16:creationId xmlns:a16="http://schemas.microsoft.com/office/drawing/2014/main" id="{9A4BDF95-786D-428D-9F27-A50A99871A51}"/>
                  </a:ext>
                </a:extLst>
              </p:cNvPr>
              <p:cNvSpPr/>
              <p:nvPr/>
            </p:nvSpPr>
            <p:spPr>
              <a:xfrm rot="16200000">
                <a:off x="176495" y="3660344"/>
                <a:ext cx="2971800" cy="571500"/>
              </a:xfrm>
              <a:prstGeom prst="rect">
                <a:avLst/>
              </a:prstGeom>
              <a:solidFill>
                <a:schemeClr val="accent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Input</a:t>
                </a:r>
                <a:endParaRPr lang="en-US"/>
              </a:p>
            </p:txBody>
          </p:sp>
        </p:grpSp>
        <p:cxnSp>
          <p:nvCxnSpPr>
            <p:cNvPr id="19" name="Straight Arrow Connector 18">
              <a:extLst>
                <a:ext uri="{FF2B5EF4-FFF2-40B4-BE49-F238E27FC236}">
                  <a16:creationId xmlns:a16="http://schemas.microsoft.com/office/drawing/2014/main" id="{1D4F5D28-207E-4560-A9F5-E444EBF3495C}"/>
                </a:ext>
              </a:extLst>
            </p:cNvPr>
            <p:cNvCxnSpPr>
              <a:stCxn id="16" idx="2"/>
              <a:endCxn id="7" idx="0"/>
            </p:cNvCxnSpPr>
            <p:nvPr/>
          </p:nvCxnSpPr>
          <p:spPr>
            <a:xfrm>
              <a:off x="1943100" y="4024159"/>
              <a:ext cx="6983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EF53F71-3960-4D59-A753-61AA8EFE5A73}"/>
                </a:ext>
              </a:extLst>
            </p:cNvPr>
            <p:cNvCxnSpPr>
              <a:cxnSpLocks/>
              <a:stCxn id="7" idx="2"/>
              <a:endCxn id="8" idx="0"/>
            </p:cNvCxnSpPr>
            <p:nvPr/>
          </p:nvCxnSpPr>
          <p:spPr>
            <a:xfrm flipV="1">
              <a:off x="3212950" y="4012756"/>
              <a:ext cx="684344" cy="114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706605B2-4FDD-491D-AE65-9B0EA8FC772D}"/>
                </a:ext>
              </a:extLst>
            </p:cNvPr>
            <p:cNvCxnSpPr>
              <a:cxnSpLocks/>
              <a:stCxn id="8" idx="2"/>
              <a:endCxn id="9" idx="0"/>
            </p:cNvCxnSpPr>
            <p:nvPr/>
          </p:nvCxnSpPr>
          <p:spPr>
            <a:xfrm>
              <a:off x="4468794" y="4012756"/>
              <a:ext cx="8656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5A563BDC-6DC2-435B-93C3-A8D6DF1BD25D}"/>
                </a:ext>
              </a:extLst>
            </p:cNvPr>
            <p:cNvCxnSpPr>
              <a:cxnSpLocks/>
              <a:stCxn id="11" idx="2"/>
              <a:endCxn id="12" idx="0"/>
            </p:cNvCxnSpPr>
            <p:nvPr/>
          </p:nvCxnSpPr>
          <p:spPr>
            <a:xfrm flipV="1">
              <a:off x="7321699" y="4000500"/>
              <a:ext cx="696920" cy="122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D0C2C6C2-0F1D-4CBF-8F19-B08CE8B6B72F}"/>
                </a:ext>
              </a:extLst>
            </p:cNvPr>
            <p:cNvCxnSpPr>
              <a:cxnSpLocks/>
              <a:stCxn id="13" idx="2"/>
              <a:endCxn id="14" idx="0"/>
            </p:cNvCxnSpPr>
            <p:nvPr/>
          </p:nvCxnSpPr>
          <p:spPr>
            <a:xfrm>
              <a:off x="9287039" y="4000500"/>
              <a:ext cx="766316" cy="18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0107908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B75D8-B8D9-4284-8505-22C2EE56627A}"/>
              </a:ext>
            </a:extLst>
          </p:cNvPr>
          <p:cNvSpPr>
            <a:spLocks noGrp="1"/>
          </p:cNvSpPr>
          <p:nvPr>
            <p:ph type="title"/>
          </p:nvPr>
        </p:nvSpPr>
        <p:spPr/>
        <p:txBody>
          <a:bodyPr/>
          <a:lstStyle/>
          <a:p>
            <a:r>
              <a:rPr lang="en-US" dirty="0"/>
              <a:t>BERT</a:t>
            </a:r>
          </a:p>
        </p:txBody>
      </p:sp>
      <p:sp>
        <p:nvSpPr>
          <p:cNvPr id="5" name="Content Placeholder 4">
            <a:extLst>
              <a:ext uri="{FF2B5EF4-FFF2-40B4-BE49-F238E27FC236}">
                <a16:creationId xmlns:a16="http://schemas.microsoft.com/office/drawing/2014/main" id="{A1B829EE-CFEB-4887-B07E-B11C3E8EF7D6}"/>
              </a:ext>
            </a:extLst>
          </p:cNvPr>
          <p:cNvSpPr>
            <a:spLocks noGrp="1"/>
          </p:cNvSpPr>
          <p:nvPr>
            <p:ph idx="1"/>
          </p:nvPr>
        </p:nvSpPr>
        <p:spPr/>
        <p:txBody>
          <a:bodyPr/>
          <a:lstStyle/>
          <a:p>
            <a:r>
              <a:rPr lang="en-US" b="1" dirty="0"/>
              <a:t>BERT</a:t>
            </a:r>
            <a:r>
              <a:rPr lang="en-US" dirty="0"/>
              <a:t> – </a:t>
            </a:r>
            <a:r>
              <a:rPr lang="en-US" b="1" dirty="0"/>
              <a:t>B</a:t>
            </a:r>
            <a:r>
              <a:rPr lang="en-US" dirty="0"/>
              <a:t>idirectional </a:t>
            </a:r>
            <a:r>
              <a:rPr lang="en-US" b="1" dirty="0"/>
              <a:t>E</a:t>
            </a:r>
            <a:r>
              <a:rPr lang="en-US" dirty="0"/>
              <a:t>ncoder </a:t>
            </a:r>
            <a:r>
              <a:rPr lang="en-US" b="1" dirty="0"/>
              <a:t>R</a:t>
            </a:r>
            <a:r>
              <a:rPr lang="en-US" dirty="0"/>
              <a:t>epresentations from </a:t>
            </a:r>
            <a:r>
              <a:rPr lang="en-US" b="1"/>
              <a:t>T</a:t>
            </a:r>
            <a:r>
              <a:rPr lang="en-US"/>
              <a:t>ransformers.</a:t>
            </a:r>
            <a:endParaRPr lang="vi-VN"/>
          </a:p>
          <a:p>
            <a:endParaRPr lang="en-US" dirty="0"/>
          </a:p>
          <a:p>
            <a:r>
              <a:rPr lang="en-US" dirty="0">
                <a:solidFill>
                  <a:srgbClr val="FF0000"/>
                </a:solidFill>
              </a:rPr>
              <a:t>Designed </a:t>
            </a:r>
            <a:r>
              <a:rPr lang="en-US">
                <a:solidFill>
                  <a:srgbClr val="FF0000"/>
                </a:solidFill>
              </a:rPr>
              <a:t>to pre – train </a:t>
            </a:r>
            <a:r>
              <a:rPr lang="en-US" dirty="0">
                <a:solidFill>
                  <a:srgbClr val="FF0000"/>
                </a:solidFill>
              </a:rPr>
              <a:t>deep bidirectional representations from unlabeled text by jointly conditioning on both left and right context.</a:t>
            </a:r>
          </a:p>
          <a:p>
            <a:endParaRPr lang="vi-VN"/>
          </a:p>
          <a:p>
            <a:r>
              <a:rPr lang="en-US"/>
              <a:t>Được </a:t>
            </a:r>
            <a:r>
              <a:rPr lang="en-US" dirty="0" err="1"/>
              <a:t>thiết</a:t>
            </a:r>
            <a:r>
              <a:rPr lang="en-US" dirty="0"/>
              <a:t> </a:t>
            </a:r>
            <a:r>
              <a:rPr lang="en-US" dirty="0" err="1"/>
              <a:t>kế</a:t>
            </a:r>
            <a:r>
              <a:rPr lang="en-US" dirty="0"/>
              <a:t> </a:t>
            </a:r>
            <a:r>
              <a:rPr lang="en-US" dirty="0" err="1"/>
              <a:t>để</a:t>
            </a:r>
            <a:r>
              <a:rPr lang="en-US" dirty="0"/>
              <a:t> “pre – train” </a:t>
            </a:r>
            <a:r>
              <a:rPr lang="en-US" dirty="0" err="1"/>
              <a:t>các</a:t>
            </a:r>
            <a:r>
              <a:rPr lang="en-US" dirty="0"/>
              <a:t> thể </a:t>
            </a:r>
            <a:r>
              <a:rPr lang="en-US" dirty="0" err="1"/>
              <a:t>hiện</a:t>
            </a:r>
            <a:r>
              <a:rPr lang="en-US" dirty="0"/>
              <a:t> 2 </a:t>
            </a:r>
            <a:r>
              <a:rPr lang="en-US" dirty="0" err="1"/>
              <a:t>chiều</a:t>
            </a:r>
            <a:r>
              <a:rPr lang="en-US" dirty="0"/>
              <a:t> </a:t>
            </a:r>
            <a:r>
              <a:rPr lang="en-US" dirty="0" err="1"/>
              <a:t>sâu</a:t>
            </a:r>
            <a:r>
              <a:rPr lang="en-US" dirty="0"/>
              <a:t> </a:t>
            </a:r>
            <a:r>
              <a:rPr lang="en-US" dirty="0" err="1"/>
              <a:t>từ</a:t>
            </a:r>
            <a:r>
              <a:rPr lang="en-US" dirty="0"/>
              <a:t> </a:t>
            </a:r>
            <a:r>
              <a:rPr lang="en-US" dirty="0" err="1"/>
              <a:t>các</a:t>
            </a:r>
            <a:r>
              <a:rPr lang="en-US" dirty="0"/>
              <a:t> </a:t>
            </a:r>
            <a:r>
              <a:rPr lang="en-US" dirty="0" err="1"/>
              <a:t>đoạn</a:t>
            </a:r>
            <a:r>
              <a:rPr lang="en-US" dirty="0"/>
              <a:t> </a:t>
            </a:r>
            <a:r>
              <a:rPr lang="en-US" dirty="0" err="1"/>
              <a:t>văn</a:t>
            </a:r>
            <a:r>
              <a:rPr lang="en-US" dirty="0"/>
              <a:t> </a:t>
            </a:r>
            <a:r>
              <a:rPr lang="en-US" dirty="0" err="1"/>
              <a:t>bản</a:t>
            </a:r>
            <a:r>
              <a:rPr lang="en-US" dirty="0"/>
              <a:t> </a:t>
            </a:r>
            <a:r>
              <a:rPr lang="en-US" dirty="0" err="1"/>
              <a:t>chưa</a:t>
            </a:r>
            <a:r>
              <a:rPr lang="en-US" dirty="0"/>
              <a:t> được </a:t>
            </a:r>
            <a:r>
              <a:rPr lang="en-US" dirty="0" err="1"/>
              <a:t>gắn</a:t>
            </a:r>
            <a:r>
              <a:rPr lang="en-US" dirty="0"/>
              <a:t> </a:t>
            </a:r>
            <a:r>
              <a:rPr lang="en-US" dirty="0" err="1"/>
              <a:t>nhẵn</a:t>
            </a:r>
            <a:r>
              <a:rPr lang="en-US" dirty="0"/>
              <a:t> </a:t>
            </a:r>
            <a:r>
              <a:rPr lang="en-US" dirty="0" err="1"/>
              <a:t>bằng</a:t>
            </a:r>
            <a:r>
              <a:rPr lang="en-US" dirty="0"/>
              <a:t> </a:t>
            </a:r>
            <a:r>
              <a:rPr lang="en-US" dirty="0" err="1"/>
              <a:t>cách</a:t>
            </a:r>
            <a:r>
              <a:rPr lang="en-US" dirty="0"/>
              <a:t> </a:t>
            </a:r>
            <a:r>
              <a:rPr lang="en-US" dirty="0" err="1"/>
              <a:t>kết</a:t>
            </a:r>
            <a:r>
              <a:rPr lang="en-US" dirty="0"/>
              <a:t> </a:t>
            </a:r>
            <a:r>
              <a:rPr lang="en-US" dirty="0" err="1"/>
              <a:t>hợp</a:t>
            </a:r>
            <a:r>
              <a:rPr lang="en-US" dirty="0"/>
              <a:t> </a:t>
            </a:r>
            <a:r>
              <a:rPr lang="en-US" dirty="0" err="1"/>
              <a:t>điều</a:t>
            </a:r>
            <a:r>
              <a:rPr lang="en-US" dirty="0"/>
              <a:t> </a:t>
            </a:r>
            <a:r>
              <a:rPr lang="en-US" dirty="0" err="1"/>
              <a:t>kiện</a:t>
            </a:r>
            <a:r>
              <a:rPr lang="en-US" dirty="0"/>
              <a:t> ở </a:t>
            </a:r>
            <a:r>
              <a:rPr lang="en-US" dirty="0" err="1"/>
              <a:t>cả</a:t>
            </a:r>
            <a:r>
              <a:rPr lang="en-US" dirty="0"/>
              <a:t> </a:t>
            </a:r>
            <a:r>
              <a:rPr lang="en-US" dirty="0" err="1"/>
              <a:t>ngữ</a:t>
            </a:r>
            <a:r>
              <a:rPr lang="en-US" dirty="0"/>
              <a:t> </a:t>
            </a:r>
            <a:r>
              <a:rPr lang="en-US" dirty="0" err="1"/>
              <a:t>cảnh</a:t>
            </a:r>
            <a:r>
              <a:rPr lang="en-US" dirty="0"/>
              <a:t> </a:t>
            </a:r>
            <a:r>
              <a:rPr lang="en-US" dirty="0" err="1"/>
              <a:t>trái</a:t>
            </a:r>
            <a:r>
              <a:rPr lang="en-US" dirty="0"/>
              <a:t> </a:t>
            </a:r>
            <a:r>
              <a:rPr lang="en-US" dirty="0" err="1"/>
              <a:t>và</a:t>
            </a:r>
            <a:r>
              <a:rPr lang="en-US" dirty="0"/>
              <a:t> </a:t>
            </a:r>
            <a:r>
              <a:rPr lang="en-US" dirty="0" err="1"/>
              <a:t>phải</a:t>
            </a:r>
            <a:r>
              <a:rPr lang="en-US" dirty="0"/>
              <a:t>.</a:t>
            </a:r>
          </a:p>
        </p:txBody>
      </p:sp>
    </p:spTree>
    <p:extLst>
      <p:ext uri="{BB962C8B-B14F-4D97-AF65-F5344CB8AC3E}">
        <p14:creationId xmlns:p14="http://schemas.microsoft.com/office/powerpoint/2010/main" val="10090637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E92B-1E37-43E7-AA81-A7573ADEA808}"/>
              </a:ext>
            </a:extLst>
          </p:cNvPr>
          <p:cNvSpPr>
            <a:spLocks noGrp="1"/>
          </p:cNvSpPr>
          <p:nvPr>
            <p:ph type="title"/>
          </p:nvPr>
        </p:nvSpPr>
        <p:spPr/>
        <p:txBody>
          <a:bodyPr/>
          <a:lstStyle/>
          <a:p>
            <a:r>
              <a:rPr lang="en-US" dirty="0"/>
              <a:t>BERT</a:t>
            </a:r>
          </a:p>
        </p:txBody>
      </p:sp>
      <p:pic>
        <p:nvPicPr>
          <p:cNvPr id="4" name="Picture 10">
            <a:extLst>
              <a:ext uri="{FF2B5EF4-FFF2-40B4-BE49-F238E27FC236}">
                <a16:creationId xmlns:a16="http://schemas.microsoft.com/office/drawing/2014/main" id="{4CBF77D2-8480-4451-8885-82AB1A4B52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0362" y="1762919"/>
            <a:ext cx="63912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22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E92B-1E37-43E7-AA81-A7573ADEA808}"/>
              </a:ext>
            </a:extLst>
          </p:cNvPr>
          <p:cNvSpPr>
            <a:spLocks noGrp="1"/>
          </p:cNvSpPr>
          <p:nvPr>
            <p:ph type="title"/>
          </p:nvPr>
        </p:nvSpPr>
        <p:spPr/>
        <p:txBody>
          <a:bodyPr/>
          <a:lstStyle/>
          <a:p>
            <a:r>
              <a:rPr lang="en-US" dirty="0"/>
              <a:t>BERT</a:t>
            </a:r>
          </a:p>
        </p:txBody>
      </p:sp>
      <p:sp>
        <p:nvSpPr>
          <p:cNvPr id="3" name="Content Placeholder 2">
            <a:extLst>
              <a:ext uri="{FF2B5EF4-FFF2-40B4-BE49-F238E27FC236}">
                <a16:creationId xmlns:a16="http://schemas.microsoft.com/office/drawing/2014/main" id="{294FE000-7CCE-4986-83AE-37975683B5CC}"/>
              </a:ext>
            </a:extLst>
          </p:cNvPr>
          <p:cNvSpPr>
            <a:spLocks noGrp="1"/>
          </p:cNvSpPr>
          <p:nvPr>
            <p:ph idx="1"/>
          </p:nvPr>
        </p:nvSpPr>
        <p:spPr/>
        <p:txBody>
          <a:bodyPr/>
          <a:lstStyle/>
          <a:p>
            <a:r>
              <a:rPr lang="en-US" dirty="0"/>
              <a:t>Mask LM:</a:t>
            </a:r>
          </a:p>
          <a:p>
            <a:pPr lvl="1"/>
            <a:r>
              <a:rPr lang="en-US" dirty="0">
                <a:solidFill>
                  <a:srgbClr val="FF0000"/>
                </a:solidFill>
              </a:rPr>
              <a:t>15% </a:t>
            </a:r>
            <a:r>
              <a:rPr lang="en-US" dirty="0" err="1">
                <a:solidFill>
                  <a:srgbClr val="FF0000"/>
                </a:solidFill>
              </a:rPr>
              <a:t>số</a:t>
            </a:r>
            <a:r>
              <a:rPr lang="en-US" dirty="0">
                <a:solidFill>
                  <a:srgbClr val="FF0000"/>
                </a:solidFill>
              </a:rPr>
              <a:t> </a:t>
            </a:r>
            <a:r>
              <a:rPr lang="en-US" dirty="0" err="1">
                <a:solidFill>
                  <a:srgbClr val="FF0000"/>
                </a:solidFill>
              </a:rPr>
              <a:t>từ</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câu</a:t>
            </a:r>
            <a:r>
              <a:rPr lang="en-US" dirty="0">
                <a:solidFill>
                  <a:srgbClr val="FF0000"/>
                </a:solidFill>
              </a:rPr>
              <a:t> </a:t>
            </a:r>
            <a:r>
              <a:rPr lang="en-US" dirty="0" err="1">
                <a:solidFill>
                  <a:srgbClr val="FF0000"/>
                </a:solidFill>
              </a:rPr>
              <a:t>sẽ</a:t>
            </a:r>
            <a:r>
              <a:rPr lang="en-US" dirty="0">
                <a:solidFill>
                  <a:srgbClr val="FF0000"/>
                </a:solidFill>
              </a:rPr>
              <a:t> được </a:t>
            </a:r>
            <a:r>
              <a:rPr lang="en-US" dirty="0" err="1">
                <a:solidFill>
                  <a:srgbClr val="FF0000"/>
                </a:solidFill>
              </a:rPr>
              <a:t>gán</a:t>
            </a:r>
            <a:r>
              <a:rPr lang="en-US" dirty="0">
                <a:solidFill>
                  <a:srgbClr val="FF0000"/>
                </a:solidFill>
              </a:rPr>
              <a:t> </a:t>
            </a:r>
            <a:r>
              <a:rPr lang="en-US" b="1" dirty="0">
                <a:solidFill>
                  <a:srgbClr val="FF0000"/>
                </a:solidFill>
              </a:rPr>
              <a:t>MASK</a:t>
            </a:r>
            <a:r>
              <a:rPr lang="en-US" dirty="0">
                <a:solidFill>
                  <a:srgbClr val="FF0000"/>
                </a:solidFill>
              </a:rPr>
              <a:t>.</a:t>
            </a:r>
          </a:p>
          <a:p>
            <a:pPr lvl="1"/>
            <a:r>
              <a:rPr lang="en-US" dirty="0"/>
              <a:t>BERT </a:t>
            </a:r>
            <a:r>
              <a:rPr lang="en-US" dirty="0" err="1"/>
              <a:t>sẽ</a:t>
            </a:r>
            <a:r>
              <a:rPr lang="en-US" dirty="0"/>
              <a:t> </a:t>
            </a:r>
            <a:r>
              <a:rPr lang="en-US" dirty="0" err="1"/>
              <a:t>cố</a:t>
            </a:r>
            <a:r>
              <a:rPr lang="en-US" dirty="0"/>
              <a:t> </a:t>
            </a:r>
            <a:r>
              <a:rPr lang="en-US" dirty="0" err="1"/>
              <a:t>gắng</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từ</a:t>
            </a:r>
            <a:r>
              <a:rPr lang="en-US" dirty="0"/>
              <a:t> được </a:t>
            </a:r>
            <a:r>
              <a:rPr lang="en-US" b="1" dirty="0"/>
              <a:t>MASK</a:t>
            </a:r>
            <a:r>
              <a:rPr lang="en-US" dirty="0"/>
              <a:t>.</a:t>
            </a:r>
          </a:p>
          <a:p>
            <a:pPr lvl="1"/>
            <a:r>
              <a:rPr lang="en-US" dirty="0" err="1">
                <a:solidFill>
                  <a:srgbClr val="FF0000"/>
                </a:solidFill>
              </a:rPr>
              <a:t>Hàm</a:t>
            </a:r>
            <a:r>
              <a:rPr lang="en-US" dirty="0">
                <a:solidFill>
                  <a:srgbClr val="FF0000"/>
                </a:solidFill>
              </a:rPr>
              <a:t> </a:t>
            </a:r>
            <a:r>
              <a:rPr lang="en-US" dirty="0" err="1">
                <a:solidFill>
                  <a:srgbClr val="FF0000"/>
                </a:solidFill>
              </a:rPr>
              <a:t>mất</a:t>
            </a:r>
            <a:r>
              <a:rPr lang="en-US" dirty="0">
                <a:solidFill>
                  <a:srgbClr val="FF0000"/>
                </a:solidFill>
              </a:rPr>
              <a:t> </a:t>
            </a:r>
            <a:r>
              <a:rPr lang="en-US" dirty="0" err="1">
                <a:solidFill>
                  <a:srgbClr val="FF0000"/>
                </a:solidFill>
              </a:rPr>
              <a:t>mát</a:t>
            </a:r>
            <a:r>
              <a:rPr lang="en-US" dirty="0">
                <a:solidFill>
                  <a:srgbClr val="FF0000"/>
                </a:solidFill>
              </a:rPr>
              <a:t> </a:t>
            </a:r>
            <a:r>
              <a:rPr lang="en-US" dirty="0" err="1">
                <a:solidFill>
                  <a:srgbClr val="FF0000"/>
                </a:solidFill>
              </a:rPr>
              <a:t>của</a:t>
            </a:r>
            <a:r>
              <a:rPr lang="en-US" dirty="0">
                <a:solidFill>
                  <a:srgbClr val="FF0000"/>
                </a:solidFill>
              </a:rPr>
              <a:t> BERT </a:t>
            </a:r>
            <a:r>
              <a:rPr lang="en-US" dirty="0" err="1">
                <a:solidFill>
                  <a:srgbClr val="FF0000"/>
                </a:solidFill>
              </a:rPr>
              <a:t>sẽ</a:t>
            </a:r>
            <a:r>
              <a:rPr lang="en-US" dirty="0">
                <a:solidFill>
                  <a:srgbClr val="FF0000"/>
                </a:solidFill>
              </a:rPr>
              <a:t> </a:t>
            </a:r>
            <a:r>
              <a:rPr lang="en-US" dirty="0" err="1">
                <a:solidFill>
                  <a:srgbClr val="FF0000"/>
                </a:solidFill>
              </a:rPr>
              <a:t>tập</a:t>
            </a:r>
            <a:r>
              <a:rPr lang="en-US" dirty="0">
                <a:solidFill>
                  <a:srgbClr val="FF0000"/>
                </a:solidFill>
              </a:rPr>
              <a:t> </a:t>
            </a:r>
            <a:r>
              <a:rPr lang="en-US" dirty="0" err="1">
                <a:solidFill>
                  <a:srgbClr val="FF0000"/>
                </a:solidFill>
              </a:rPr>
              <a:t>trung</a:t>
            </a:r>
            <a:r>
              <a:rPr lang="en-US" dirty="0">
                <a:solidFill>
                  <a:srgbClr val="FF0000"/>
                </a:solidFill>
              </a:rPr>
              <a:t> </a:t>
            </a:r>
            <a:r>
              <a:rPr lang="en-US" dirty="0" err="1">
                <a:solidFill>
                  <a:srgbClr val="FF0000"/>
                </a:solidFill>
              </a:rPr>
              <a:t>đánh</a:t>
            </a:r>
            <a:r>
              <a:rPr lang="en-US" dirty="0">
                <a:solidFill>
                  <a:srgbClr val="FF0000"/>
                </a:solidFill>
              </a:rPr>
              <a:t> </a:t>
            </a:r>
            <a:r>
              <a:rPr lang="en-US" dirty="0" err="1">
                <a:solidFill>
                  <a:srgbClr val="FF0000"/>
                </a:solidFill>
              </a:rPr>
              <a:t>giá</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từ</a:t>
            </a:r>
            <a:r>
              <a:rPr lang="en-US" dirty="0">
                <a:solidFill>
                  <a:srgbClr val="FF0000"/>
                </a:solidFill>
              </a:rPr>
              <a:t> </a:t>
            </a:r>
            <a:r>
              <a:rPr lang="en-US" b="1" dirty="0">
                <a:solidFill>
                  <a:srgbClr val="FF0000"/>
                </a:solidFill>
              </a:rPr>
              <a:t>MASK</a:t>
            </a:r>
            <a:r>
              <a:rPr lang="en-US" dirty="0">
                <a:solidFill>
                  <a:srgbClr val="FF0000"/>
                </a:solidFill>
              </a:rPr>
              <a:t> → </a:t>
            </a:r>
            <a:r>
              <a:rPr lang="en-US" dirty="0" err="1">
                <a:solidFill>
                  <a:srgbClr val="FF0000"/>
                </a:solidFill>
              </a:rPr>
              <a:t>hội</a:t>
            </a:r>
            <a:r>
              <a:rPr lang="en-US" dirty="0">
                <a:solidFill>
                  <a:srgbClr val="FF0000"/>
                </a:solidFill>
              </a:rPr>
              <a:t> </a:t>
            </a:r>
            <a:r>
              <a:rPr lang="en-US" dirty="0" err="1">
                <a:solidFill>
                  <a:srgbClr val="FF0000"/>
                </a:solidFill>
              </a:rPr>
              <a:t>tụ</a:t>
            </a:r>
            <a:r>
              <a:rPr lang="en-US" dirty="0">
                <a:solidFill>
                  <a:srgbClr val="FF0000"/>
                </a:solidFill>
              </a:rPr>
              <a:t> </a:t>
            </a:r>
            <a:r>
              <a:rPr lang="en-US" dirty="0" err="1">
                <a:solidFill>
                  <a:srgbClr val="FF0000"/>
                </a:solidFill>
              </a:rPr>
              <a:t>chậm</a:t>
            </a:r>
            <a:r>
              <a:rPr lang="en-US" dirty="0">
                <a:solidFill>
                  <a:srgbClr val="FF0000"/>
                </a:solidFill>
              </a:rPr>
              <a:t> </a:t>
            </a:r>
            <a:r>
              <a:rPr lang="en-US" dirty="0" err="1">
                <a:solidFill>
                  <a:srgbClr val="FF0000"/>
                </a:solidFill>
              </a:rPr>
              <a:t>nhưng</a:t>
            </a:r>
            <a:r>
              <a:rPr lang="en-US" dirty="0">
                <a:solidFill>
                  <a:srgbClr val="FF0000"/>
                </a:solidFill>
              </a:rPr>
              <a:t> </a:t>
            </a:r>
            <a:r>
              <a:rPr lang="en-US" dirty="0" err="1">
                <a:solidFill>
                  <a:srgbClr val="FF0000"/>
                </a:solidFill>
              </a:rPr>
              <a:t>hiểu</a:t>
            </a:r>
            <a:r>
              <a:rPr lang="en-US" dirty="0">
                <a:solidFill>
                  <a:srgbClr val="FF0000"/>
                </a:solidFill>
              </a:rPr>
              <a:t> </a:t>
            </a:r>
            <a:r>
              <a:rPr lang="en-US" dirty="0" err="1">
                <a:solidFill>
                  <a:srgbClr val="FF0000"/>
                </a:solidFill>
              </a:rPr>
              <a:t>ngữ</a:t>
            </a:r>
            <a:r>
              <a:rPr lang="en-US" dirty="0">
                <a:solidFill>
                  <a:srgbClr val="FF0000"/>
                </a:solidFill>
              </a:rPr>
              <a:t> </a:t>
            </a:r>
            <a:r>
              <a:rPr lang="en-US" dirty="0" err="1">
                <a:solidFill>
                  <a:srgbClr val="FF0000"/>
                </a:solidFill>
              </a:rPr>
              <a:t>cảnh</a:t>
            </a:r>
            <a:r>
              <a:rPr lang="en-US" dirty="0">
                <a:solidFill>
                  <a:srgbClr val="FF0000"/>
                </a:solidFill>
              </a:rPr>
              <a:t> </a:t>
            </a:r>
            <a:r>
              <a:rPr lang="en-US" dirty="0" err="1">
                <a:solidFill>
                  <a:srgbClr val="FF0000"/>
                </a:solidFill>
              </a:rPr>
              <a:t>tốt</a:t>
            </a:r>
            <a:r>
              <a:rPr lang="en-US" dirty="0">
                <a:solidFill>
                  <a:srgbClr val="FF0000"/>
                </a:solidFill>
              </a:rPr>
              <a:t> </a:t>
            </a:r>
            <a:r>
              <a:rPr lang="en-US" dirty="0" err="1">
                <a:solidFill>
                  <a:srgbClr val="FF0000"/>
                </a:solidFill>
              </a:rPr>
              <a:t>hơn</a:t>
            </a:r>
            <a:r>
              <a:rPr lang="en-US" dirty="0">
                <a:solidFill>
                  <a:srgbClr val="FF0000"/>
                </a:solidFill>
              </a:rPr>
              <a:t>.</a:t>
            </a:r>
          </a:p>
          <a:p>
            <a:r>
              <a:rPr lang="en-US" dirty="0"/>
              <a:t>Next Sentence Prediction – </a:t>
            </a:r>
            <a:r>
              <a:rPr lang="en-US" dirty="0" err="1"/>
              <a:t>Dự</a:t>
            </a:r>
            <a:r>
              <a:rPr lang="en-US" dirty="0"/>
              <a:t> </a:t>
            </a:r>
            <a:r>
              <a:rPr lang="en-US" dirty="0" err="1"/>
              <a:t>đoán</a:t>
            </a:r>
            <a:r>
              <a:rPr lang="en-US" dirty="0"/>
              <a:t> </a:t>
            </a:r>
            <a:r>
              <a:rPr lang="en-US" dirty="0" err="1"/>
              <a:t>câu</a:t>
            </a:r>
            <a:r>
              <a:rPr lang="en-US" dirty="0"/>
              <a:t> </a:t>
            </a:r>
            <a:r>
              <a:rPr lang="en-US" dirty="0" err="1"/>
              <a:t>kế</a:t>
            </a:r>
            <a:r>
              <a:rPr lang="en-US" dirty="0"/>
              <a:t> </a:t>
            </a:r>
            <a:r>
              <a:rPr lang="en-US" dirty="0" err="1"/>
              <a:t>tiếp</a:t>
            </a:r>
            <a:r>
              <a:rPr lang="en-US" dirty="0"/>
              <a:t>.</a:t>
            </a:r>
          </a:p>
        </p:txBody>
      </p:sp>
    </p:spTree>
    <p:extLst>
      <p:ext uri="{BB962C8B-B14F-4D97-AF65-F5344CB8AC3E}">
        <p14:creationId xmlns:p14="http://schemas.microsoft.com/office/powerpoint/2010/main" val="1729731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9F96B7-49A4-4BAA-9C90-A080406BF74D}"/>
              </a:ext>
            </a:extLst>
          </p:cNvPr>
          <p:cNvSpPr>
            <a:spLocks noGrp="1"/>
          </p:cNvSpPr>
          <p:nvPr>
            <p:ph type="title"/>
          </p:nvPr>
        </p:nvSpPr>
        <p:spPr>
          <a:xfrm>
            <a:off x="609600" y="251778"/>
            <a:ext cx="10972800" cy="1143000"/>
          </a:xfrm>
        </p:spPr>
        <p:txBody>
          <a:bodyPr/>
          <a:lstStyle/>
          <a:p>
            <a:r>
              <a:rPr lang="en-US" dirty="0" err="1"/>
              <a:t>PhoBERT</a:t>
            </a:r>
            <a:endParaRPr lang="en-US" dirty="0"/>
          </a:p>
        </p:txBody>
      </p:sp>
      <p:sp>
        <p:nvSpPr>
          <p:cNvPr id="7" name="Content Placeholder 6">
            <a:extLst>
              <a:ext uri="{FF2B5EF4-FFF2-40B4-BE49-F238E27FC236}">
                <a16:creationId xmlns:a16="http://schemas.microsoft.com/office/drawing/2014/main" id="{FD5FBAA6-E057-4AD5-839C-646FF736E41C}"/>
              </a:ext>
            </a:extLst>
          </p:cNvPr>
          <p:cNvSpPr>
            <a:spLocks noGrp="1"/>
          </p:cNvSpPr>
          <p:nvPr>
            <p:ph idx="1"/>
          </p:nvPr>
        </p:nvSpPr>
        <p:spPr/>
        <p:txBody>
          <a:bodyPr/>
          <a:lstStyle/>
          <a:p>
            <a:r>
              <a:rPr lang="en-US" dirty="0" err="1"/>
              <a:t>Dựa</a:t>
            </a:r>
            <a:r>
              <a:rPr lang="en-US" dirty="0"/>
              <a:t> </a:t>
            </a:r>
            <a:r>
              <a:rPr lang="en-US" dirty="0" err="1"/>
              <a:t>trên</a:t>
            </a:r>
            <a:r>
              <a:rPr lang="en-US" dirty="0"/>
              <a:t> mô </a:t>
            </a:r>
            <a:r>
              <a:rPr lang="en-US" dirty="0" err="1"/>
              <a:t>hình</a:t>
            </a:r>
            <a:r>
              <a:rPr lang="en-US" dirty="0"/>
              <a:t> </a:t>
            </a:r>
            <a:r>
              <a:rPr lang="en-US" dirty="0" err="1"/>
              <a:t>RoBERTA</a:t>
            </a:r>
            <a:r>
              <a:rPr lang="en-US" dirty="0"/>
              <a:t> </a:t>
            </a:r>
            <a:r>
              <a:rPr lang="en-US" dirty="0" err="1"/>
              <a:t>giúp</a:t>
            </a:r>
            <a:r>
              <a:rPr lang="en-US" dirty="0"/>
              <a:t> </a:t>
            </a:r>
            <a:r>
              <a:rPr lang="en-US" dirty="0" err="1"/>
              <a:t>tối</a:t>
            </a:r>
            <a:r>
              <a:rPr lang="en-US" dirty="0"/>
              <a:t> </a:t>
            </a:r>
            <a:r>
              <a:rPr lang="en-US" dirty="0" err="1"/>
              <a:t>ưu</a:t>
            </a:r>
            <a:r>
              <a:rPr lang="en-US" dirty="0"/>
              <a:t> </a:t>
            </a:r>
            <a:r>
              <a:rPr lang="en-US" dirty="0" err="1"/>
              <a:t>hoá</a:t>
            </a:r>
            <a:r>
              <a:rPr lang="en-US" dirty="0"/>
              <a:t> </a:t>
            </a:r>
            <a:r>
              <a:rPr lang="en-US" dirty="0" err="1"/>
              <a:t>quá</a:t>
            </a:r>
            <a:r>
              <a:rPr lang="en-US" dirty="0"/>
              <a:t> </a:t>
            </a:r>
            <a:r>
              <a:rPr lang="en-US" dirty="0" err="1"/>
              <a:t>trình</a:t>
            </a:r>
            <a:r>
              <a:rPr lang="en-US" dirty="0"/>
              <a:t> pre – training </a:t>
            </a:r>
            <a:r>
              <a:rPr lang="en-US" dirty="0" err="1"/>
              <a:t>của</a:t>
            </a:r>
            <a:r>
              <a:rPr lang="en-US" dirty="0"/>
              <a:t> BERT </a:t>
            </a:r>
            <a:r>
              <a:rPr lang="en-US" dirty="0" err="1"/>
              <a:t>giúp</a:t>
            </a:r>
            <a:r>
              <a:rPr lang="en-US" dirty="0"/>
              <a:t> </a:t>
            </a:r>
            <a:r>
              <a:rPr lang="en-US" dirty="0" err="1"/>
              <a:t>đạt</a:t>
            </a:r>
            <a:r>
              <a:rPr lang="en-US" dirty="0"/>
              <a:t> </a:t>
            </a:r>
            <a:r>
              <a:rPr lang="en-US" dirty="0" err="1"/>
              <a:t>hiệu</a:t>
            </a:r>
            <a:r>
              <a:rPr lang="en-US" dirty="0"/>
              <a:t> </a:t>
            </a:r>
            <a:r>
              <a:rPr lang="en-US" dirty="0" err="1"/>
              <a:t>suất</a:t>
            </a:r>
            <a:r>
              <a:rPr lang="en-US" dirty="0"/>
              <a:t> </a:t>
            </a:r>
            <a:r>
              <a:rPr lang="en-US" dirty="0" err="1"/>
              <a:t>tốt</a:t>
            </a:r>
            <a:r>
              <a:rPr lang="en-US" dirty="0"/>
              <a:t> </a:t>
            </a:r>
            <a:r>
              <a:rPr lang="en-US" dirty="0" err="1"/>
              <a:t>hơn</a:t>
            </a:r>
            <a:r>
              <a:rPr lang="en-US" dirty="0"/>
              <a:t>.</a:t>
            </a:r>
          </a:p>
          <a:p>
            <a:r>
              <a:rPr lang="en-US" dirty="0" err="1">
                <a:solidFill>
                  <a:srgbClr val="FF0000"/>
                </a:solidFill>
              </a:rPr>
              <a:t>RoBERTa</a:t>
            </a:r>
            <a:r>
              <a:rPr lang="en-US" dirty="0">
                <a:solidFill>
                  <a:srgbClr val="FF0000"/>
                </a:solidFill>
              </a:rPr>
              <a:t>: BERT </a:t>
            </a:r>
            <a:r>
              <a:rPr lang="en-US" dirty="0" err="1">
                <a:solidFill>
                  <a:srgbClr val="FF0000"/>
                </a:solidFill>
              </a:rPr>
              <a:t>những</a:t>
            </a:r>
            <a:r>
              <a:rPr lang="en-US" dirty="0">
                <a:solidFill>
                  <a:srgbClr val="FF0000"/>
                </a:solidFill>
              </a:rPr>
              <a:t> </a:t>
            </a:r>
            <a:r>
              <a:rPr lang="en-US" dirty="0" err="1">
                <a:solidFill>
                  <a:srgbClr val="FF0000"/>
                </a:solidFill>
              </a:rPr>
              <a:t>điều</a:t>
            </a:r>
            <a:r>
              <a:rPr lang="en-US" dirty="0">
                <a:solidFill>
                  <a:srgbClr val="FF0000"/>
                </a:solidFill>
              </a:rPr>
              <a:t> </a:t>
            </a:r>
            <a:r>
              <a:rPr lang="en-US" dirty="0" err="1">
                <a:solidFill>
                  <a:srgbClr val="FF0000"/>
                </a:solidFill>
              </a:rPr>
              <a:t>chỉnh</a:t>
            </a:r>
            <a:r>
              <a:rPr lang="en-US" dirty="0">
                <a:solidFill>
                  <a:srgbClr val="FF0000"/>
                </a:solidFill>
              </a:rPr>
              <a:t> </a:t>
            </a:r>
            <a:r>
              <a:rPr lang="en-US" dirty="0" err="1">
                <a:solidFill>
                  <a:srgbClr val="FF0000"/>
                </a:solidFill>
              </a:rPr>
              <a:t>sau</a:t>
            </a:r>
            <a:r>
              <a:rPr lang="en-US" dirty="0">
                <a:solidFill>
                  <a:srgbClr val="FF0000"/>
                </a:solidFill>
              </a:rPr>
              <a:t>:</a:t>
            </a:r>
          </a:p>
          <a:p>
            <a:pPr lvl="1"/>
            <a:r>
              <a:rPr lang="en-US" dirty="0"/>
              <a:t>Masking </a:t>
            </a:r>
            <a:r>
              <a:rPr lang="en-US" dirty="0" err="1"/>
              <a:t>động</a:t>
            </a:r>
            <a:r>
              <a:rPr lang="en-US" dirty="0"/>
              <a:t>.</a:t>
            </a:r>
          </a:p>
          <a:p>
            <a:pPr lvl="1"/>
            <a:r>
              <a:rPr lang="en-US" dirty="0">
                <a:solidFill>
                  <a:srgbClr val="FF0000"/>
                </a:solidFill>
              </a:rPr>
              <a:t>Full – Sentences without NSP loss.</a:t>
            </a:r>
          </a:p>
          <a:p>
            <a:pPr lvl="1"/>
            <a:r>
              <a:rPr lang="en-US" dirty="0"/>
              <a:t>Large mini – batches.</a:t>
            </a:r>
          </a:p>
          <a:p>
            <a:pPr lvl="1"/>
            <a:r>
              <a:rPr lang="en-US" dirty="0">
                <a:solidFill>
                  <a:srgbClr val="FF0000"/>
                </a:solidFill>
              </a:rPr>
              <a:t>Larger byte – level BPE.</a:t>
            </a:r>
          </a:p>
        </p:txBody>
      </p:sp>
      <p:sp>
        <p:nvSpPr>
          <p:cNvPr id="8" name="Content Placeholder 7">
            <a:extLst>
              <a:ext uri="{FF2B5EF4-FFF2-40B4-BE49-F238E27FC236}">
                <a16:creationId xmlns:a16="http://schemas.microsoft.com/office/drawing/2014/main" id="{5A82F410-B783-411C-AE3B-365F379C4AE2}"/>
              </a:ext>
            </a:extLst>
          </p:cNvPr>
          <p:cNvSpPr>
            <a:spLocks noGrp="1"/>
          </p:cNvSpPr>
          <p:nvPr>
            <p:ph idx="16"/>
          </p:nvPr>
        </p:nvSpPr>
        <p:spPr/>
        <p:txBody>
          <a:bodyPr/>
          <a:lstStyle/>
          <a:p>
            <a:pPr marL="0" indent="0" algn="ctr">
              <a:buNone/>
            </a:pPr>
            <a:r>
              <a:rPr lang="en-US" dirty="0" err="1"/>
              <a:t>RoBERTa</a:t>
            </a:r>
            <a:r>
              <a:rPr lang="en-US" dirty="0"/>
              <a:t>: A Robustly Optimized BERT Pretraining Approach</a:t>
            </a:r>
          </a:p>
        </p:txBody>
      </p:sp>
    </p:spTree>
    <p:extLst>
      <p:ext uri="{BB962C8B-B14F-4D97-AF65-F5344CB8AC3E}">
        <p14:creationId xmlns:p14="http://schemas.microsoft.com/office/powerpoint/2010/main" val="210004266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ECDE-1985-4176-9E69-DD4814C1EEB0}"/>
              </a:ext>
            </a:extLst>
          </p:cNvPr>
          <p:cNvSpPr>
            <a:spLocks noGrp="1"/>
          </p:cNvSpPr>
          <p:nvPr>
            <p:ph type="title"/>
          </p:nvPr>
        </p:nvSpPr>
        <p:spPr/>
        <p:txBody>
          <a:bodyPr/>
          <a:lstStyle/>
          <a:p>
            <a:r>
              <a:rPr lang="en-US"/>
              <a:t>BERT4NEWS</a:t>
            </a:r>
            <a:endParaRPr lang="vi-VN" dirty="0"/>
          </a:p>
        </p:txBody>
      </p:sp>
      <p:sp>
        <p:nvSpPr>
          <p:cNvPr id="3" name="Content Placeholder 2">
            <a:extLst>
              <a:ext uri="{FF2B5EF4-FFF2-40B4-BE49-F238E27FC236}">
                <a16:creationId xmlns:a16="http://schemas.microsoft.com/office/drawing/2014/main" id="{BEA13BC1-320F-488A-8DB3-6684E2725C9C}"/>
              </a:ext>
            </a:extLst>
          </p:cNvPr>
          <p:cNvSpPr>
            <a:spLocks noGrp="1"/>
          </p:cNvSpPr>
          <p:nvPr>
            <p:ph idx="1"/>
          </p:nvPr>
        </p:nvSpPr>
        <p:spPr/>
        <p:txBody>
          <a:bodyPr/>
          <a:lstStyle/>
          <a:p>
            <a:pPr algn="just">
              <a:lnSpc>
                <a:spcPct val="150000"/>
              </a:lnSpc>
            </a:pPr>
            <a:r>
              <a:rPr lang="en-US"/>
              <a:t> </a:t>
            </a:r>
            <a:r>
              <a:rPr lang="vi-VN"/>
              <a:t>Là mô hình Pretrained transformer cho tiếng Việt.</a:t>
            </a:r>
          </a:p>
          <a:p>
            <a:pPr algn="just">
              <a:lnSpc>
                <a:spcPct val="150000"/>
              </a:lnSpc>
            </a:pPr>
            <a:r>
              <a:rPr lang="vi-VN">
                <a:solidFill>
                  <a:srgbClr val="FF0000"/>
                </a:solidFill>
              </a:rPr>
              <a:t>Tinh chỉnh kiến trúc gốc của Bert trên bộ dataset tin tức tiếng Việt 20 GB (đã được tách từ ở mức âm tiết).</a:t>
            </a:r>
          </a:p>
          <a:p>
            <a:pPr algn="just">
              <a:lnSpc>
                <a:spcPct val="150000"/>
              </a:lnSpc>
            </a:pPr>
            <a:r>
              <a:rPr lang="vi-VN"/>
              <a:t>Sử dụng word sentencepiece, basic bert tokenization và giống cách cầu hình bert với lowercase = False.</a:t>
            </a:r>
            <a:endParaRPr lang="en-US" noProof="1">
              <a:ea typeface="Calibri" panose="020F0502020204030204" pitchFamily="34" charset="0"/>
            </a:endParaRPr>
          </a:p>
        </p:txBody>
      </p:sp>
      <p:sp>
        <p:nvSpPr>
          <p:cNvPr id="4" name="Content Placeholder 3">
            <a:extLst>
              <a:ext uri="{FF2B5EF4-FFF2-40B4-BE49-F238E27FC236}">
                <a16:creationId xmlns:a16="http://schemas.microsoft.com/office/drawing/2014/main" id="{CE528139-A7BD-4619-82E9-2ABD2A8C7C8F}"/>
              </a:ext>
            </a:extLst>
          </p:cNvPr>
          <p:cNvSpPr>
            <a:spLocks noGrp="1"/>
          </p:cNvSpPr>
          <p:nvPr>
            <p:ph idx="16"/>
          </p:nvPr>
        </p:nvSpPr>
        <p:spPr/>
        <p:txBody>
          <a:bodyPr/>
          <a:lstStyle/>
          <a:p>
            <a:r>
              <a:rPr lang="en-US"/>
              <a:t>Nguồn: https://arxiv.org/pdf/2101.12672.pdf</a:t>
            </a:r>
          </a:p>
          <a:p>
            <a:endParaRPr lang="en-US"/>
          </a:p>
        </p:txBody>
      </p:sp>
    </p:spTree>
    <p:extLst>
      <p:ext uri="{BB962C8B-B14F-4D97-AF65-F5344CB8AC3E}">
        <p14:creationId xmlns:p14="http://schemas.microsoft.com/office/powerpoint/2010/main" val="20872547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83387F-794B-471A-B778-7B7D7A6A8B97}"/>
              </a:ext>
            </a:extLst>
          </p:cNvPr>
          <p:cNvSpPr>
            <a:spLocks noGrp="1"/>
          </p:cNvSpPr>
          <p:nvPr>
            <p:ph type="title"/>
          </p:nvPr>
        </p:nvSpPr>
        <p:spPr/>
        <p:txBody>
          <a:bodyPr/>
          <a:lstStyle/>
          <a:p>
            <a:r>
              <a:rPr lang="en-US" dirty="0"/>
              <a:t>XLM</a:t>
            </a:r>
          </a:p>
        </p:txBody>
      </p:sp>
      <p:sp>
        <p:nvSpPr>
          <p:cNvPr id="5" name="Content Placeholder 4">
            <a:extLst>
              <a:ext uri="{FF2B5EF4-FFF2-40B4-BE49-F238E27FC236}">
                <a16:creationId xmlns:a16="http://schemas.microsoft.com/office/drawing/2014/main" id="{43DA7F70-EE69-4124-92F6-E0DECFB8B5C6}"/>
              </a:ext>
            </a:extLst>
          </p:cNvPr>
          <p:cNvSpPr>
            <a:spLocks noGrp="1"/>
          </p:cNvSpPr>
          <p:nvPr>
            <p:ph idx="1"/>
          </p:nvPr>
        </p:nvSpPr>
        <p:spPr/>
        <p:txBody>
          <a:bodyPr/>
          <a:lstStyle/>
          <a:p>
            <a:r>
              <a:rPr lang="vi-VN" dirty="0"/>
              <a:t>Dựa trên Transformer, giống như BERT, được train với Masked Language Modeling (MLM</a:t>
            </a:r>
            <a:r>
              <a:rPr lang="vi-VN"/>
              <a:t>). </a:t>
            </a:r>
          </a:p>
          <a:p>
            <a:endParaRPr lang="en-US" dirty="0"/>
          </a:p>
          <a:p>
            <a:r>
              <a:rPr lang="vi-VN" dirty="0">
                <a:solidFill>
                  <a:srgbClr val="FF0000"/>
                </a:solidFill>
              </a:rPr>
              <a:t>Ngoài ra, XLM được train với Translation Language Modeling (TLM) nhằm cố gắng buộc mô hình học các cách biểu diễn tương tự cho các ngôn ngữ khác nhau. </a:t>
            </a:r>
          </a:p>
        </p:txBody>
      </p:sp>
    </p:spTree>
    <p:extLst>
      <p:ext uri="{BB962C8B-B14F-4D97-AF65-F5344CB8AC3E}">
        <p14:creationId xmlns:p14="http://schemas.microsoft.com/office/powerpoint/2010/main" val="421469464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FC5B02-AE4F-41B0-8A29-7DFEC1791D8C}"/>
              </a:ext>
            </a:extLst>
          </p:cNvPr>
          <p:cNvSpPr>
            <a:spLocks noGrp="1"/>
          </p:cNvSpPr>
          <p:nvPr>
            <p:ph type="title"/>
          </p:nvPr>
        </p:nvSpPr>
        <p:spPr/>
        <p:txBody>
          <a:bodyPr/>
          <a:lstStyle/>
          <a:p>
            <a:r>
              <a:rPr lang="en-US" dirty="0"/>
              <a:t>XLM</a:t>
            </a:r>
          </a:p>
        </p:txBody>
      </p:sp>
      <p:sp>
        <p:nvSpPr>
          <p:cNvPr id="6" name="Content Placeholder 5">
            <a:extLst>
              <a:ext uri="{FF2B5EF4-FFF2-40B4-BE49-F238E27FC236}">
                <a16:creationId xmlns:a16="http://schemas.microsoft.com/office/drawing/2014/main" id="{3D8CC3ED-1C99-40B4-B15A-A485F5EEF7A5}"/>
              </a:ext>
            </a:extLst>
          </p:cNvPr>
          <p:cNvSpPr>
            <a:spLocks noGrp="1"/>
          </p:cNvSpPr>
          <p:nvPr>
            <p:ph idx="16"/>
          </p:nvPr>
        </p:nvSpPr>
        <p:spPr/>
        <p:txBody>
          <a:bodyPr/>
          <a:lstStyle/>
          <a:p>
            <a:pPr marL="0" indent="0" algn="ctr">
              <a:buNone/>
            </a:pPr>
            <a:r>
              <a:rPr lang="en-US" dirty="0"/>
              <a:t>https://github.com/facebookresearch/XLM</a:t>
            </a:r>
          </a:p>
        </p:txBody>
      </p:sp>
      <p:pic>
        <p:nvPicPr>
          <p:cNvPr id="2050" name="Picture 2" descr="Model">
            <a:extLst>
              <a:ext uri="{FF2B5EF4-FFF2-40B4-BE49-F238E27FC236}">
                <a16:creationId xmlns:a16="http://schemas.microsoft.com/office/drawing/2014/main" id="{3B80350B-6068-47BB-93C3-CCB63AF459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4621" y="1600200"/>
            <a:ext cx="7882758"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6311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0E6D-6E52-47D4-845C-42F56EFD19DD}"/>
              </a:ext>
            </a:extLst>
          </p:cNvPr>
          <p:cNvSpPr>
            <a:spLocks noGrp="1"/>
          </p:cNvSpPr>
          <p:nvPr>
            <p:ph type="title"/>
          </p:nvPr>
        </p:nvSpPr>
        <p:spPr/>
        <p:txBody>
          <a:bodyPr/>
          <a:lstStyle/>
          <a:p>
            <a:r>
              <a:rPr lang="vi-VN"/>
              <a:t>Giới thiệu</a:t>
            </a:r>
            <a:endParaRPr lang="en-US"/>
          </a:p>
        </p:txBody>
      </p:sp>
      <p:sp>
        <p:nvSpPr>
          <p:cNvPr id="4" name="Content Placeholder 3">
            <a:extLst>
              <a:ext uri="{FF2B5EF4-FFF2-40B4-BE49-F238E27FC236}">
                <a16:creationId xmlns:a16="http://schemas.microsoft.com/office/drawing/2014/main" id="{77ACAB9D-D451-45F3-AEBF-ED4B33A6F6F3}"/>
              </a:ext>
            </a:extLst>
          </p:cNvPr>
          <p:cNvSpPr>
            <a:spLocks noGrp="1"/>
          </p:cNvSpPr>
          <p:nvPr>
            <p:ph idx="1"/>
          </p:nvPr>
        </p:nvSpPr>
        <p:spPr/>
        <p:txBody>
          <a:bodyPr/>
          <a:lstStyle/>
          <a:p>
            <a:r>
              <a:rPr lang="vi-VN" sz="2400"/>
              <a:t>Những năm gần đây, thuật toán phân loại văn bản nói riêng và lĩnh vực NLP nói chung không ngừng phát triển.</a:t>
            </a:r>
          </a:p>
          <a:p>
            <a:endParaRPr lang="vi-VN" sz="2400">
              <a:solidFill>
                <a:srgbClr val="FF0000"/>
              </a:solidFill>
            </a:endParaRPr>
          </a:p>
          <a:p>
            <a:r>
              <a:rPr lang="vi-VN" sz="2400">
                <a:solidFill>
                  <a:srgbClr val="FF0000"/>
                </a:solidFill>
              </a:rPr>
              <a:t>Để ứng dụng được các công nghệ mới liên quan đến xử lí ngôn ngữ tự nhiên, đòi hỏi phải tìm hiểu và nắm bắt được cách thức hoạt động của các thuật toán hiện đại để từ đó có hướng xử lí dữ liệu phù hợp.</a:t>
            </a:r>
          </a:p>
          <a:p>
            <a:pPr marL="0" indent="0">
              <a:buNone/>
            </a:pPr>
            <a:endParaRPr lang="vi-VN" sz="2400">
              <a:solidFill>
                <a:srgbClr val="FF0000"/>
              </a:solidFill>
            </a:endParaRPr>
          </a:p>
        </p:txBody>
      </p:sp>
    </p:spTree>
    <p:extLst>
      <p:ext uri="{BB962C8B-B14F-4D97-AF65-F5344CB8AC3E}">
        <p14:creationId xmlns:p14="http://schemas.microsoft.com/office/powerpoint/2010/main" val="119456021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2DE1-8322-408D-A12E-572D01B4C1F3}"/>
              </a:ext>
            </a:extLst>
          </p:cNvPr>
          <p:cNvSpPr>
            <a:spLocks noGrp="1"/>
          </p:cNvSpPr>
          <p:nvPr>
            <p:ph type="title"/>
          </p:nvPr>
        </p:nvSpPr>
        <p:spPr/>
        <p:txBody>
          <a:bodyPr/>
          <a:lstStyle/>
          <a:p>
            <a:r>
              <a:rPr lang="en-US"/>
              <a:t>XLM-R</a:t>
            </a:r>
            <a:endParaRPr lang="en-US" dirty="0"/>
          </a:p>
        </p:txBody>
      </p:sp>
      <p:sp>
        <p:nvSpPr>
          <p:cNvPr id="3" name="Content Placeholder 2">
            <a:extLst>
              <a:ext uri="{FF2B5EF4-FFF2-40B4-BE49-F238E27FC236}">
                <a16:creationId xmlns:a16="http://schemas.microsoft.com/office/drawing/2014/main" id="{3EE3005B-E5D6-45F8-B5D1-6BDF3CB23F46}"/>
              </a:ext>
            </a:extLst>
          </p:cNvPr>
          <p:cNvSpPr>
            <a:spLocks noGrp="1"/>
          </p:cNvSpPr>
          <p:nvPr>
            <p:ph idx="1"/>
          </p:nvPr>
        </p:nvSpPr>
        <p:spPr/>
        <p:txBody>
          <a:bodyPr/>
          <a:lstStyle/>
          <a:p>
            <a:r>
              <a:rPr lang="vi-VN" dirty="0"/>
              <a:t>Data: XLM-R được train dựa trên dữ liệu CommonCrawl </a:t>
            </a:r>
            <a:r>
              <a:rPr lang="en-US" dirty="0"/>
              <a:t>(2.5 TB) </a:t>
            </a:r>
            <a:r>
              <a:rPr lang="vi-VN" dirty="0"/>
              <a:t>được làm sạch lớn hơn so với kho dữ liệu Wiki-100.</a:t>
            </a:r>
            <a:endParaRPr lang="en-US" dirty="0"/>
          </a:p>
          <a:p>
            <a:r>
              <a:rPr lang="en-US" dirty="0">
                <a:solidFill>
                  <a:srgbClr val="FF0000"/>
                </a:solidFill>
              </a:rPr>
              <a:t>Vocabulary: </a:t>
            </a:r>
            <a:r>
              <a:rPr lang="vi-VN" dirty="0">
                <a:solidFill>
                  <a:srgbClr val="FF0000"/>
                </a:solidFill>
              </a:rPr>
              <a:t>sử dụng Sentence Piece Model (SPM) thay vì</a:t>
            </a:r>
            <a:r>
              <a:rPr lang="en-US" dirty="0">
                <a:solidFill>
                  <a:srgbClr val="FF0000"/>
                </a:solidFill>
              </a:rPr>
              <a:t> </a:t>
            </a:r>
            <a:r>
              <a:rPr lang="en-US" dirty="0" err="1">
                <a:solidFill>
                  <a:srgbClr val="FF0000"/>
                </a:solidFill>
              </a:rPr>
              <a:t>các</a:t>
            </a:r>
            <a:r>
              <a:rPr lang="vi-VN" dirty="0">
                <a:solidFill>
                  <a:srgbClr val="FF0000"/>
                </a:solidFill>
              </a:rPr>
              <a:t> tokenizer khác nhau cho các ngôn ngữ khác nhau</a:t>
            </a:r>
            <a:r>
              <a:rPr lang="en-US" dirty="0">
                <a:solidFill>
                  <a:srgbClr val="FF0000"/>
                </a:solidFill>
              </a:rPr>
              <a:t> </a:t>
            </a:r>
            <a:r>
              <a:rPr lang="en-US" dirty="0" err="1">
                <a:solidFill>
                  <a:srgbClr val="FF0000"/>
                </a:solidFill>
              </a:rPr>
              <a:t>như</a:t>
            </a:r>
            <a:r>
              <a:rPr lang="en-US" dirty="0">
                <a:solidFill>
                  <a:srgbClr val="FF0000"/>
                </a:solidFill>
              </a:rPr>
              <a:t> </a:t>
            </a:r>
            <a:r>
              <a:rPr lang="vi-VN" dirty="0">
                <a:solidFill>
                  <a:srgbClr val="FF0000"/>
                </a:solidFill>
              </a:rPr>
              <a:t>XLM-100 model.</a:t>
            </a:r>
            <a:endParaRPr lang="en-US" dirty="0">
              <a:solidFill>
                <a:srgbClr val="FF0000"/>
              </a:solidFill>
            </a:endParaRPr>
          </a:p>
        </p:txBody>
      </p:sp>
      <p:pic>
        <p:nvPicPr>
          <p:cNvPr id="7" name="Picture 6">
            <a:extLst>
              <a:ext uri="{FF2B5EF4-FFF2-40B4-BE49-F238E27FC236}">
                <a16:creationId xmlns:a16="http://schemas.microsoft.com/office/drawing/2014/main" id="{80C73C5B-1F4F-4182-9ACE-16B144A16E38}"/>
              </a:ext>
            </a:extLst>
          </p:cNvPr>
          <p:cNvPicPr>
            <a:picLocks noChangeAspect="1"/>
          </p:cNvPicPr>
          <p:nvPr/>
        </p:nvPicPr>
        <p:blipFill>
          <a:blip r:embed="rId2"/>
          <a:stretch>
            <a:fillRect/>
          </a:stretch>
        </p:blipFill>
        <p:spPr>
          <a:xfrm>
            <a:off x="4043076" y="3962400"/>
            <a:ext cx="4105848" cy="1981477"/>
          </a:xfrm>
          <a:prstGeom prst="rect">
            <a:avLst/>
          </a:prstGeom>
        </p:spPr>
      </p:pic>
    </p:spTree>
    <p:extLst>
      <p:ext uri="{BB962C8B-B14F-4D97-AF65-F5344CB8AC3E}">
        <p14:creationId xmlns:p14="http://schemas.microsoft.com/office/powerpoint/2010/main" val="166678402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0640-CB75-48C9-805A-336A04407B4D}"/>
              </a:ext>
            </a:extLst>
          </p:cNvPr>
          <p:cNvSpPr>
            <a:spLocks noGrp="1"/>
          </p:cNvSpPr>
          <p:nvPr>
            <p:ph type="title"/>
          </p:nvPr>
        </p:nvSpPr>
        <p:spPr/>
        <p:txBody>
          <a:bodyPr/>
          <a:lstStyle/>
          <a:p>
            <a:r>
              <a:rPr lang="en-US"/>
              <a:t>XLM-R</a:t>
            </a:r>
            <a:endParaRPr lang="en-US" dirty="0"/>
          </a:p>
        </p:txBody>
      </p:sp>
      <p:sp>
        <p:nvSpPr>
          <p:cNvPr id="3" name="Content Placeholder 2">
            <a:extLst>
              <a:ext uri="{FF2B5EF4-FFF2-40B4-BE49-F238E27FC236}">
                <a16:creationId xmlns:a16="http://schemas.microsoft.com/office/drawing/2014/main" id="{7217485B-3644-402D-89AB-E9DCC628641D}"/>
              </a:ext>
            </a:extLst>
          </p:cNvPr>
          <p:cNvSpPr>
            <a:spLocks noGrp="1"/>
          </p:cNvSpPr>
          <p:nvPr>
            <p:ph idx="1"/>
          </p:nvPr>
        </p:nvSpPr>
        <p:spPr/>
        <p:txBody>
          <a:bodyPr/>
          <a:lstStyle/>
          <a:p>
            <a:r>
              <a:rPr lang="vi-VN" dirty="0"/>
              <a:t>XLM-R là mô hình tự giám sát (self-supervised), trong khi XLM-100 là mô hình được giám sát (supervised). </a:t>
            </a:r>
            <a:endParaRPr lang="en-US" dirty="0"/>
          </a:p>
          <a:p>
            <a:pPr lvl="1"/>
            <a:r>
              <a:rPr lang="vi-VN" dirty="0">
                <a:solidFill>
                  <a:srgbClr val="FF0000"/>
                </a:solidFill>
              </a:rPr>
              <a:t>XLM-R lấy mẫu văn bản từ mỗi ngôn ngữ và đào tạo mô hình để dự đoán masked tokens. </a:t>
            </a:r>
            <a:endParaRPr lang="en-US" dirty="0">
              <a:solidFill>
                <a:srgbClr val="FF0000"/>
              </a:solidFill>
            </a:endParaRPr>
          </a:p>
          <a:p>
            <a:pPr lvl="1"/>
            <a:r>
              <a:rPr lang="vi-VN" dirty="0"/>
              <a:t>XLM-100 yêu cầu các câu song song (các câu có cùng nghĩa) bằng hai ngôn ngữ khác nhau làm đầu vào</a:t>
            </a:r>
            <a:r>
              <a:rPr lang="en-US" dirty="0"/>
              <a:t>.</a:t>
            </a:r>
          </a:p>
        </p:txBody>
      </p:sp>
    </p:spTree>
    <p:extLst>
      <p:ext uri="{BB962C8B-B14F-4D97-AF65-F5344CB8AC3E}">
        <p14:creationId xmlns:p14="http://schemas.microsoft.com/office/powerpoint/2010/main" val="96362175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F436-6E9C-4304-8CF8-E7DE0604EF1F}"/>
              </a:ext>
            </a:extLst>
          </p:cNvPr>
          <p:cNvSpPr>
            <a:spLocks noGrp="1"/>
          </p:cNvSpPr>
          <p:nvPr>
            <p:ph type="title"/>
          </p:nvPr>
        </p:nvSpPr>
        <p:spPr/>
        <p:txBody>
          <a:bodyPr/>
          <a:lstStyle/>
          <a:p>
            <a:r>
              <a:rPr lang="vi-VN"/>
              <a:t>5. Thực nghiệm</a:t>
            </a:r>
            <a:endParaRPr lang="en-US"/>
          </a:p>
        </p:txBody>
      </p:sp>
      <p:sp>
        <p:nvSpPr>
          <p:cNvPr id="3" name="Text Placeholder 2">
            <a:extLst>
              <a:ext uri="{FF2B5EF4-FFF2-40B4-BE49-F238E27FC236}">
                <a16:creationId xmlns:a16="http://schemas.microsoft.com/office/drawing/2014/main" id="{E4732B88-4F19-4473-A13E-7FC69E571D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800742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10A7B-CBEA-436C-A773-702D6258049A}"/>
              </a:ext>
            </a:extLst>
          </p:cNvPr>
          <p:cNvSpPr>
            <a:spLocks noGrp="1"/>
          </p:cNvSpPr>
          <p:nvPr>
            <p:ph type="title"/>
          </p:nvPr>
        </p:nvSpPr>
        <p:spPr/>
        <p:txBody>
          <a:bodyPr/>
          <a:lstStyle/>
          <a:p>
            <a:r>
              <a:rPr lang="vi-VN"/>
              <a:t>Thực nghiệm</a:t>
            </a:r>
            <a:endParaRPr lang="en-US"/>
          </a:p>
        </p:txBody>
      </p:sp>
      <p:pic>
        <p:nvPicPr>
          <p:cNvPr id="8" name="Picture 4" descr="Show notebooks in Drive">
            <a:extLst>
              <a:ext uri="{FF2B5EF4-FFF2-40B4-BE49-F238E27FC236}">
                <a16:creationId xmlns:a16="http://schemas.microsoft.com/office/drawing/2014/main" id="{9DBC0183-C4E2-43EA-A364-DC23D61F85E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0048" y="2057400"/>
            <a:ext cx="3302752" cy="330275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EB24D8EA-1440-4759-B032-79BD4A29D3D9}"/>
              </a:ext>
            </a:extLst>
          </p:cNvPr>
          <p:cNvSpPr>
            <a:spLocks noGrp="1"/>
          </p:cNvSpPr>
          <p:nvPr>
            <p:ph sz="half" idx="2"/>
          </p:nvPr>
        </p:nvSpPr>
        <p:spPr/>
        <p:txBody>
          <a:bodyPr/>
          <a:lstStyle/>
          <a:p>
            <a:r>
              <a:rPr lang="vi-VN"/>
              <a:t>Bộ </a:t>
            </a:r>
            <a:r>
              <a:rPr lang="en-US"/>
              <a:t>dữ liệu </a:t>
            </a:r>
            <a:r>
              <a:rPr lang="vi-VN"/>
              <a:t>được lưu trữ </a:t>
            </a:r>
            <a:r>
              <a:rPr lang="en-US"/>
              <a:t>trên bộ nhớ đám mây (Google Drive</a:t>
            </a:r>
            <a:r>
              <a:rPr lang="vi-VN"/>
              <a:t>)</a:t>
            </a:r>
          </a:p>
          <a:p>
            <a:endParaRPr lang="vi-VN"/>
          </a:p>
          <a:p>
            <a:r>
              <a:rPr lang="vi-VN">
                <a:solidFill>
                  <a:srgbClr val="FF0000"/>
                </a:solidFill>
              </a:rPr>
              <a:t>Quá trình </a:t>
            </a:r>
            <a:r>
              <a:rPr lang="en-US">
                <a:solidFill>
                  <a:srgbClr val="FF0000"/>
                </a:solidFill>
              </a:rPr>
              <a:t>phân tích</a:t>
            </a:r>
            <a:r>
              <a:rPr lang="vi-VN">
                <a:solidFill>
                  <a:srgbClr val="FF0000"/>
                </a:solidFill>
              </a:rPr>
              <a:t> và</a:t>
            </a:r>
            <a:r>
              <a:rPr lang="en-US">
                <a:solidFill>
                  <a:srgbClr val="FF0000"/>
                </a:solidFill>
              </a:rPr>
              <a:t> thực nghiệm</a:t>
            </a:r>
            <a:r>
              <a:rPr lang="vi-VN">
                <a:solidFill>
                  <a:srgbClr val="FF0000"/>
                </a:solidFill>
              </a:rPr>
              <a:t> được thực hiện</a:t>
            </a:r>
            <a:r>
              <a:rPr lang="en-US">
                <a:solidFill>
                  <a:srgbClr val="FF0000"/>
                </a:solidFill>
              </a:rPr>
              <a:t> trên máy ảo Google Colab (</a:t>
            </a:r>
            <a:r>
              <a:rPr lang="vi-VN">
                <a:solidFill>
                  <a:srgbClr val="FF0000"/>
                </a:solidFill>
              </a:rPr>
              <a:t>Có</a:t>
            </a:r>
            <a:r>
              <a:rPr lang="en-US">
                <a:solidFill>
                  <a:srgbClr val="FF0000"/>
                </a:solidFill>
              </a:rPr>
              <a:t> GPU, RAM: 12.72 GB, DISK: </a:t>
            </a:r>
            <a:r>
              <a:rPr lang="vi-VN">
                <a:solidFill>
                  <a:srgbClr val="FF0000"/>
                </a:solidFill>
              </a:rPr>
              <a:t>68</a:t>
            </a:r>
            <a:r>
              <a:rPr lang="en-US">
                <a:solidFill>
                  <a:srgbClr val="FF0000"/>
                </a:solidFill>
              </a:rPr>
              <a:t>.77 GB)</a:t>
            </a:r>
            <a:r>
              <a:rPr lang="vi-VN">
                <a:solidFill>
                  <a:srgbClr val="FF0000"/>
                </a:solidFill>
              </a:rPr>
              <a:t>.</a:t>
            </a:r>
            <a:endParaRPr lang="en-US">
              <a:solidFill>
                <a:srgbClr val="FF0000"/>
              </a:solidFill>
            </a:endParaRPr>
          </a:p>
        </p:txBody>
      </p:sp>
      <p:pic>
        <p:nvPicPr>
          <p:cNvPr id="11" name="Content Placeholder 8" descr="Google Drive - Ứng dụng trên Google Play">
            <a:extLst>
              <a:ext uri="{FF2B5EF4-FFF2-40B4-BE49-F238E27FC236}">
                <a16:creationId xmlns:a16="http://schemas.microsoft.com/office/drawing/2014/main" id="{B89D7CFD-68D8-4FCE-89F0-A2DCA5A13FC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50350" y="2159752"/>
            <a:ext cx="3098050" cy="309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470146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32DE88-B521-49EA-940E-D3F012ED6BAE}"/>
              </a:ext>
            </a:extLst>
          </p:cNvPr>
          <p:cNvSpPr>
            <a:spLocks noGrp="1"/>
          </p:cNvSpPr>
          <p:nvPr>
            <p:ph type="title"/>
          </p:nvPr>
        </p:nvSpPr>
        <p:spPr/>
        <p:txBody>
          <a:bodyPr/>
          <a:lstStyle/>
          <a:p>
            <a:r>
              <a:rPr lang="vi-VN"/>
              <a:t>5.1. </a:t>
            </a:r>
            <a:r>
              <a:rPr lang="vi-VN">
                <a:solidFill>
                  <a:srgbClr val="FF0000"/>
                </a:solidFill>
              </a:rPr>
              <a:t>Logistic Regression</a:t>
            </a:r>
            <a:endParaRPr lang="en-US"/>
          </a:p>
        </p:txBody>
      </p:sp>
      <p:sp>
        <p:nvSpPr>
          <p:cNvPr id="5" name="Text Placeholder 4">
            <a:extLst>
              <a:ext uri="{FF2B5EF4-FFF2-40B4-BE49-F238E27FC236}">
                <a16:creationId xmlns:a16="http://schemas.microsoft.com/office/drawing/2014/main" id="{C7857581-3202-4A1A-AA2A-A46686E533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8395852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VSFC </a:t>
            </a:r>
            <a:r>
              <a:rPr lang="en-US">
                <a:solidFill>
                  <a:srgbClr val="0066FF"/>
                </a:solidFill>
              </a:rPr>
              <a:t>SENTIMENT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4310" y="1600200"/>
            <a:ext cx="5463379" cy="4525963"/>
          </a:xfrm>
        </p:spPr>
      </p:pic>
    </p:spTree>
    <p:extLst>
      <p:ext uri="{BB962C8B-B14F-4D97-AF65-F5344CB8AC3E}">
        <p14:creationId xmlns:p14="http://schemas.microsoft.com/office/powerpoint/2010/main" val="332804379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VSFC </a:t>
            </a:r>
            <a:r>
              <a:rPr lang="en-US">
                <a:solidFill>
                  <a:srgbClr val="0066FF"/>
                </a:solidFill>
              </a:rPr>
              <a:t>SENTIMENT</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t="19771"/>
          <a:stretch/>
        </p:blipFill>
        <p:spPr>
          <a:xfrm>
            <a:off x="2427699" y="2263205"/>
            <a:ext cx="7336602" cy="3832796"/>
          </a:xfrm>
        </p:spPr>
      </p:pic>
    </p:spTree>
    <p:extLst>
      <p:ext uri="{BB962C8B-B14F-4D97-AF65-F5344CB8AC3E}">
        <p14:creationId xmlns:p14="http://schemas.microsoft.com/office/powerpoint/2010/main" val="366124173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VSFC </a:t>
            </a:r>
            <a:r>
              <a:rPr lang="en-US">
                <a:solidFill>
                  <a:srgbClr val="0066FF"/>
                </a:solidFill>
              </a:rPr>
              <a:t>SENTIMENT</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t="19771"/>
          <a:stretch/>
        </p:blipFill>
        <p:spPr>
          <a:xfrm>
            <a:off x="2427699" y="2263205"/>
            <a:ext cx="7336602" cy="3832796"/>
          </a:xfrm>
        </p:spPr>
      </p:pic>
      <p:sp>
        <p:nvSpPr>
          <p:cNvPr id="3" name="Rectangle 2">
            <a:extLst>
              <a:ext uri="{FF2B5EF4-FFF2-40B4-BE49-F238E27FC236}">
                <a16:creationId xmlns:a16="http://schemas.microsoft.com/office/drawing/2014/main" id="{0166B5C3-0DF4-48A1-B811-8F215C3779C5}"/>
              </a:ext>
            </a:extLst>
          </p:cNvPr>
          <p:cNvSpPr/>
          <p:nvPr/>
        </p:nvSpPr>
        <p:spPr>
          <a:xfrm>
            <a:off x="3505200" y="4572000"/>
            <a:ext cx="6553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95666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a:extLst>
              <a:ext uri="{FF2B5EF4-FFF2-40B4-BE49-F238E27FC236}">
                <a16:creationId xmlns:a16="http://schemas.microsoft.com/office/drawing/2014/main" id="{131AC484-BC8F-4E3E-BA44-C920EAED0590}"/>
              </a:ext>
            </a:extLst>
          </p:cNvPr>
          <p:cNvPicPr>
            <a:picLocks noChangeAspect="1"/>
          </p:cNvPicPr>
          <p:nvPr/>
        </p:nvPicPr>
        <p:blipFill>
          <a:blip r:embed="rId2"/>
          <a:stretch>
            <a:fillRect/>
          </a:stretch>
        </p:blipFill>
        <p:spPr>
          <a:xfrm>
            <a:off x="914400" y="26930"/>
            <a:ext cx="10058400" cy="6145270"/>
          </a:xfrm>
          <a:prstGeom prst="rect">
            <a:avLst/>
          </a:prstGeom>
        </p:spPr>
      </p:pic>
    </p:spTree>
    <p:extLst>
      <p:ext uri="{BB962C8B-B14F-4D97-AF65-F5344CB8AC3E}">
        <p14:creationId xmlns:p14="http://schemas.microsoft.com/office/powerpoint/2010/main" val="333969539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32DE88-B521-49EA-940E-D3F012ED6BAE}"/>
              </a:ext>
            </a:extLst>
          </p:cNvPr>
          <p:cNvSpPr>
            <a:spLocks noGrp="1"/>
          </p:cNvSpPr>
          <p:nvPr>
            <p:ph type="title"/>
          </p:nvPr>
        </p:nvSpPr>
        <p:spPr/>
        <p:txBody>
          <a:bodyPr/>
          <a:lstStyle/>
          <a:p>
            <a:r>
              <a:rPr lang="vi-VN"/>
              <a:t>5.2. </a:t>
            </a:r>
            <a:r>
              <a:rPr lang="vi-VN">
                <a:solidFill>
                  <a:srgbClr val="FF0000"/>
                </a:solidFill>
              </a:rPr>
              <a:t>CNN-LSTM</a:t>
            </a:r>
            <a:endParaRPr lang="en-US"/>
          </a:p>
        </p:txBody>
      </p:sp>
      <p:sp>
        <p:nvSpPr>
          <p:cNvPr id="5" name="Text Placeholder 4">
            <a:extLst>
              <a:ext uri="{FF2B5EF4-FFF2-40B4-BE49-F238E27FC236}">
                <a16:creationId xmlns:a16="http://schemas.microsoft.com/office/drawing/2014/main" id="{C7857581-3202-4A1A-AA2A-A46686E533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84600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0E6D-6E52-47D4-845C-42F56EFD19DD}"/>
              </a:ext>
            </a:extLst>
          </p:cNvPr>
          <p:cNvSpPr>
            <a:spLocks noGrp="1"/>
          </p:cNvSpPr>
          <p:nvPr>
            <p:ph type="title"/>
          </p:nvPr>
        </p:nvSpPr>
        <p:spPr/>
        <p:txBody>
          <a:bodyPr/>
          <a:lstStyle/>
          <a:p>
            <a:r>
              <a:rPr lang="vi-VN"/>
              <a:t>Giới thiệu</a:t>
            </a:r>
            <a:endParaRPr lang="en-US"/>
          </a:p>
        </p:txBody>
      </p:sp>
      <p:sp>
        <p:nvSpPr>
          <p:cNvPr id="4" name="Content Placeholder 3">
            <a:extLst>
              <a:ext uri="{FF2B5EF4-FFF2-40B4-BE49-F238E27FC236}">
                <a16:creationId xmlns:a16="http://schemas.microsoft.com/office/drawing/2014/main" id="{77ACAB9D-D451-45F3-AEBF-ED4B33A6F6F3}"/>
              </a:ext>
            </a:extLst>
          </p:cNvPr>
          <p:cNvSpPr>
            <a:spLocks noGrp="1"/>
          </p:cNvSpPr>
          <p:nvPr>
            <p:ph idx="1"/>
          </p:nvPr>
        </p:nvSpPr>
        <p:spPr/>
        <p:txBody>
          <a:bodyPr/>
          <a:lstStyle/>
          <a:p>
            <a:r>
              <a:rPr lang="vi-VN" sz="2400"/>
              <a:t>Phân loại văn bản tuy được nghiên cứu từ rất sớm nhưng đến nay vẫn là một bài toán được giới nghiên cứu NLP quan tâm.</a:t>
            </a:r>
          </a:p>
          <a:p>
            <a:endParaRPr lang="vi-VN" sz="2400"/>
          </a:p>
          <a:p>
            <a:r>
              <a:rPr lang="vi-VN" sz="2400">
                <a:solidFill>
                  <a:srgbClr val="FF0000"/>
                </a:solidFill>
              </a:rPr>
              <a:t>Dữ liệu gia tăng nhanh chóng dẫn đến nhu cầu phân tích dữ liệu người dùng tăng cao từ đó xác định được xu hướng, thị hiếu, các vấn đề tiêu biểu và nổi bật tại 1 thời điểm nào đó.</a:t>
            </a:r>
          </a:p>
          <a:p>
            <a:pPr marL="0" indent="0">
              <a:buNone/>
            </a:pPr>
            <a:endParaRPr lang="vi-VN" sz="2400">
              <a:solidFill>
                <a:srgbClr val="FF0000"/>
              </a:solidFill>
            </a:endParaRPr>
          </a:p>
        </p:txBody>
      </p:sp>
    </p:spTree>
    <p:extLst>
      <p:ext uri="{BB962C8B-B14F-4D97-AF65-F5344CB8AC3E}">
        <p14:creationId xmlns:p14="http://schemas.microsoft.com/office/powerpoint/2010/main" val="399116028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0C22-5661-4B6C-826C-B92D44D1C301}"/>
              </a:ext>
            </a:extLst>
          </p:cNvPr>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VSFC</a:t>
            </a:r>
            <a:br>
              <a:rPr lang="vi-VN"/>
            </a:br>
            <a:r>
              <a:rPr lang="vi-VN">
                <a:solidFill>
                  <a:srgbClr val="0066FF"/>
                </a:solidFill>
              </a:rPr>
              <a:t>TOPIC</a:t>
            </a:r>
            <a:endParaRPr lang="en-US"/>
          </a:p>
        </p:txBody>
      </p:sp>
      <p:pic>
        <p:nvPicPr>
          <p:cNvPr id="5" name="Content Placeholder 4" descr="Chart&#10;&#10;Description automatically generated">
            <a:extLst>
              <a:ext uri="{FF2B5EF4-FFF2-40B4-BE49-F238E27FC236}">
                <a16:creationId xmlns:a16="http://schemas.microsoft.com/office/drawing/2014/main" id="{1386DB7E-1C6B-42BD-9C45-6A2DFD54E5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8322" y="1600200"/>
            <a:ext cx="5035356" cy="4525963"/>
          </a:xfrm>
        </p:spPr>
      </p:pic>
    </p:spTree>
    <p:extLst>
      <p:ext uri="{BB962C8B-B14F-4D97-AF65-F5344CB8AC3E}">
        <p14:creationId xmlns:p14="http://schemas.microsoft.com/office/powerpoint/2010/main" val="197771622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18FC-6528-4A61-9045-387F6FFAB47F}"/>
              </a:ext>
            </a:extLst>
          </p:cNvPr>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VSFC</a:t>
            </a:r>
            <a:br>
              <a:rPr lang="vi-VN"/>
            </a:br>
            <a:r>
              <a:rPr lang="vi-VN">
                <a:solidFill>
                  <a:srgbClr val="0066FF"/>
                </a:solidFill>
              </a:rPr>
              <a:t>TOPIC</a:t>
            </a:r>
            <a:endParaRPr lang="en-US"/>
          </a:p>
        </p:txBody>
      </p:sp>
      <p:pic>
        <p:nvPicPr>
          <p:cNvPr id="5" name="Content Placeholder 4" descr="A picture containing text, receipt&#10;&#10;Description automatically generated">
            <a:extLst>
              <a:ext uri="{FF2B5EF4-FFF2-40B4-BE49-F238E27FC236}">
                <a16:creationId xmlns:a16="http://schemas.microsoft.com/office/drawing/2014/main" id="{87B71025-90B0-4A22-9D39-5B5D27328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743297"/>
            <a:ext cx="7924800" cy="4239768"/>
          </a:xfrm>
        </p:spPr>
      </p:pic>
    </p:spTree>
    <p:extLst>
      <p:ext uri="{BB962C8B-B14F-4D97-AF65-F5344CB8AC3E}">
        <p14:creationId xmlns:p14="http://schemas.microsoft.com/office/powerpoint/2010/main" val="303233861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18FC-6528-4A61-9045-387F6FFAB47F}"/>
              </a:ext>
            </a:extLst>
          </p:cNvPr>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VSFC</a:t>
            </a:r>
            <a:br>
              <a:rPr lang="vi-VN"/>
            </a:br>
            <a:r>
              <a:rPr lang="vi-VN">
                <a:solidFill>
                  <a:srgbClr val="0066FF"/>
                </a:solidFill>
              </a:rPr>
              <a:t>TOPIC</a:t>
            </a:r>
            <a:endParaRPr lang="en-US"/>
          </a:p>
        </p:txBody>
      </p:sp>
      <p:pic>
        <p:nvPicPr>
          <p:cNvPr id="5" name="Content Placeholder 4" descr="A picture containing text, receipt&#10;&#10;Description automatically generated">
            <a:extLst>
              <a:ext uri="{FF2B5EF4-FFF2-40B4-BE49-F238E27FC236}">
                <a16:creationId xmlns:a16="http://schemas.microsoft.com/office/drawing/2014/main" id="{87B71025-90B0-4A22-9D39-5B5D27328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743297"/>
            <a:ext cx="7924800" cy="4239768"/>
          </a:xfrm>
        </p:spPr>
      </p:pic>
      <p:sp>
        <p:nvSpPr>
          <p:cNvPr id="3" name="Rectangle 2">
            <a:extLst>
              <a:ext uri="{FF2B5EF4-FFF2-40B4-BE49-F238E27FC236}">
                <a16:creationId xmlns:a16="http://schemas.microsoft.com/office/drawing/2014/main" id="{97509571-DC98-4E0E-8B98-4EBF9868DE1C}"/>
              </a:ext>
            </a:extLst>
          </p:cNvPr>
          <p:cNvSpPr/>
          <p:nvPr/>
        </p:nvSpPr>
        <p:spPr>
          <a:xfrm>
            <a:off x="3581400" y="3962400"/>
            <a:ext cx="6553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59487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7">
            <a:extLst>
              <a:ext uri="{FF2B5EF4-FFF2-40B4-BE49-F238E27FC236}">
                <a16:creationId xmlns:a16="http://schemas.microsoft.com/office/drawing/2014/main" id="{F51478F6-1F25-4D1A-9A9C-019A8229AE8E}"/>
              </a:ext>
            </a:extLst>
          </p:cNvPr>
          <p:cNvPicPr>
            <a:picLocks noChangeAspect="1"/>
          </p:cNvPicPr>
          <p:nvPr/>
        </p:nvPicPr>
        <p:blipFill>
          <a:blip r:embed="rId2"/>
          <a:stretch>
            <a:fillRect/>
          </a:stretch>
        </p:blipFill>
        <p:spPr>
          <a:xfrm>
            <a:off x="1219200" y="136108"/>
            <a:ext cx="9753600" cy="5990470"/>
          </a:xfrm>
          <a:prstGeom prst="rect">
            <a:avLst/>
          </a:prstGeom>
        </p:spPr>
      </p:pic>
    </p:spTree>
    <p:extLst>
      <p:ext uri="{BB962C8B-B14F-4D97-AF65-F5344CB8AC3E}">
        <p14:creationId xmlns:p14="http://schemas.microsoft.com/office/powerpoint/2010/main" val="383784060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BA9B-4B21-49E6-A39A-7D144D4E0A1D}"/>
              </a:ext>
            </a:extLst>
          </p:cNvPr>
          <p:cNvSpPr>
            <a:spLocks noGrp="1"/>
          </p:cNvSpPr>
          <p:nvPr>
            <p:ph type="title"/>
          </p:nvPr>
        </p:nvSpPr>
        <p:spPr/>
        <p:txBody>
          <a:bodyPr/>
          <a:lstStyle/>
          <a:p>
            <a:r>
              <a:rPr lang="vi-VN"/>
              <a:t>5.3. </a:t>
            </a:r>
            <a:r>
              <a:rPr lang="en-US"/>
              <a:t>PhoBERT</a:t>
            </a:r>
          </a:p>
        </p:txBody>
      </p:sp>
      <p:sp>
        <p:nvSpPr>
          <p:cNvPr id="3" name="Text Placeholder 2">
            <a:extLst>
              <a:ext uri="{FF2B5EF4-FFF2-40B4-BE49-F238E27FC236}">
                <a16:creationId xmlns:a16="http://schemas.microsoft.com/office/drawing/2014/main" id="{50793668-2F8A-4DF9-939A-278D83B3F2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594094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EF576C-1E0D-448F-B7A8-CCE258BB0667}"/>
              </a:ext>
            </a:extLst>
          </p:cNvPr>
          <p:cNvSpPr>
            <a:spLocks noGrp="1"/>
          </p:cNvSpPr>
          <p:nvPr>
            <p:ph type="title"/>
          </p:nvPr>
        </p:nvSpPr>
        <p:spPr/>
        <p:txBody>
          <a:bodyPr/>
          <a:lstStyle/>
          <a:p>
            <a:r>
              <a:rPr lang="en-US"/>
              <a:t>Thống kê </a:t>
            </a:r>
            <a:r>
              <a:rPr lang="vi-VN"/>
              <a:t>quy trình huấn luyện</a:t>
            </a:r>
            <a:endParaRPr lang="en-US" dirty="0"/>
          </a:p>
        </p:txBody>
      </p:sp>
      <p:graphicFrame>
        <p:nvGraphicFramePr>
          <p:cNvPr id="4" name="Content Placeholder 3">
            <a:extLst>
              <a:ext uri="{FF2B5EF4-FFF2-40B4-BE49-F238E27FC236}">
                <a16:creationId xmlns:a16="http://schemas.microsoft.com/office/drawing/2014/main" id="{3FD992F6-823D-463A-9FF1-7D753EA20B79}"/>
              </a:ext>
            </a:extLst>
          </p:cNvPr>
          <p:cNvGraphicFramePr>
            <a:graphicFrameLocks noGrp="1"/>
          </p:cNvGraphicFramePr>
          <p:nvPr>
            <p:ph idx="1"/>
            <p:extLst>
              <p:ext uri="{D42A27DB-BD31-4B8C-83A1-F6EECF244321}">
                <p14:modId xmlns:p14="http://schemas.microsoft.com/office/powerpoint/2010/main" val="2322119866"/>
              </p:ext>
            </p:extLst>
          </p:nvPr>
        </p:nvGraphicFramePr>
        <p:xfrm>
          <a:off x="609600" y="1600200"/>
          <a:ext cx="10972792" cy="4442142"/>
        </p:xfrm>
        <a:graphic>
          <a:graphicData uri="http://schemas.openxmlformats.org/drawingml/2006/table">
            <a:tbl>
              <a:tblPr>
                <a:tableStyleId>{5C22544A-7EE6-4342-B048-85BDC9FD1C3A}</a:tableStyleId>
              </a:tblPr>
              <a:tblGrid>
                <a:gridCol w="937084">
                  <a:extLst>
                    <a:ext uri="{9D8B030D-6E8A-4147-A177-3AD203B41FA5}">
                      <a16:colId xmlns:a16="http://schemas.microsoft.com/office/drawing/2014/main" val="3450767266"/>
                    </a:ext>
                  </a:extLst>
                </a:gridCol>
                <a:gridCol w="1421157">
                  <a:extLst>
                    <a:ext uri="{9D8B030D-6E8A-4147-A177-3AD203B41FA5}">
                      <a16:colId xmlns:a16="http://schemas.microsoft.com/office/drawing/2014/main" val="4285617806"/>
                    </a:ext>
                  </a:extLst>
                </a:gridCol>
                <a:gridCol w="807998">
                  <a:extLst>
                    <a:ext uri="{9D8B030D-6E8A-4147-A177-3AD203B41FA5}">
                      <a16:colId xmlns:a16="http://schemas.microsoft.com/office/drawing/2014/main" val="1145494140"/>
                    </a:ext>
                  </a:extLst>
                </a:gridCol>
                <a:gridCol w="1322326">
                  <a:extLst>
                    <a:ext uri="{9D8B030D-6E8A-4147-A177-3AD203B41FA5}">
                      <a16:colId xmlns:a16="http://schemas.microsoft.com/office/drawing/2014/main" val="1486618310"/>
                    </a:ext>
                  </a:extLst>
                </a:gridCol>
                <a:gridCol w="1027848">
                  <a:extLst>
                    <a:ext uri="{9D8B030D-6E8A-4147-A177-3AD203B41FA5}">
                      <a16:colId xmlns:a16="http://schemas.microsoft.com/office/drawing/2014/main" val="4099242962"/>
                    </a:ext>
                  </a:extLst>
                </a:gridCol>
                <a:gridCol w="671596">
                  <a:extLst>
                    <a:ext uri="{9D8B030D-6E8A-4147-A177-3AD203B41FA5}">
                      <a16:colId xmlns:a16="http://schemas.microsoft.com/office/drawing/2014/main" val="1320780574"/>
                    </a:ext>
                  </a:extLst>
                </a:gridCol>
                <a:gridCol w="1081464">
                  <a:extLst>
                    <a:ext uri="{9D8B030D-6E8A-4147-A177-3AD203B41FA5}">
                      <a16:colId xmlns:a16="http://schemas.microsoft.com/office/drawing/2014/main" val="2826428153"/>
                    </a:ext>
                  </a:extLst>
                </a:gridCol>
                <a:gridCol w="1239040">
                  <a:extLst>
                    <a:ext uri="{9D8B030D-6E8A-4147-A177-3AD203B41FA5}">
                      <a16:colId xmlns:a16="http://schemas.microsoft.com/office/drawing/2014/main" val="623261824"/>
                    </a:ext>
                  </a:extLst>
                </a:gridCol>
                <a:gridCol w="1337093">
                  <a:extLst>
                    <a:ext uri="{9D8B030D-6E8A-4147-A177-3AD203B41FA5}">
                      <a16:colId xmlns:a16="http://schemas.microsoft.com/office/drawing/2014/main" val="2901503652"/>
                    </a:ext>
                  </a:extLst>
                </a:gridCol>
                <a:gridCol w="1127186">
                  <a:extLst>
                    <a:ext uri="{9D8B030D-6E8A-4147-A177-3AD203B41FA5}">
                      <a16:colId xmlns:a16="http://schemas.microsoft.com/office/drawing/2014/main" val="2806638182"/>
                    </a:ext>
                  </a:extLst>
                </a:gridCol>
              </a:tblGrid>
              <a:tr h="243522">
                <a:tc>
                  <a:txBody>
                    <a:bodyPr/>
                    <a:lstStyle/>
                    <a:p>
                      <a:pPr algn="ctr" fontAlgn="b"/>
                      <a:r>
                        <a:rPr lang="en-US" sz="1400" b="1" u="none" strike="noStrike" dirty="0" err="1">
                          <a:effectLst/>
                        </a:rPr>
                        <a:t>Bộ</a:t>
                      </a:r>
                      <a:r>
                        <a:rPr lang="en-US" sz="1400" b="1" u="none" strike="noStrike" dirty="0">
                          <a:effectLst/>
                        </a:rPr>
                        <a:t> </a:t>
                      </a:r>
                      <a:r>
                        <a:rPr lang="en-US" sz="1400" b="1" u="none" strike="noStrike" dirty="0" err="1">
                          <a:effectLst/>
                        </a:rPr>
                        <a:t>dữ</a:t>
                      </a:r>
                      <a:r>
                        <a:rPr lang="en-US" sz="1400" b="1" u="none" strike="noStrike" dirty="0">
                          <a:effectLst/>
                        </a:rPr>
                        <a:t> </a:t>
                      </a:r>
                      <a:r>
                        <a:rPr lang="en-US" sz="1400" b="1" u="none" strike="noStrike" dirty="0" err="1">
                          <a:effectLst/>
                        </a:rPr>
                        <a:t>liệu</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a:effectLst/>
                        </a:rPr>
                        <a:t>Label</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err="1">
                          <a:effectLst/>
                        </a:rPr>
                        <a:t>Lần</a:t>
                      </a:r>
                      <a:r>
                        <a:rPr lang="en-US" sz="1400" b="1" u="none" strike="noStrike" dirty="0">
                          <a:effectLst/>
                        </a:rPr>
                        <a:t> train</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a:effectLst/>
                        </a:rPr>
                        <a:t>Loss </a:t>
                      </a:r>
                      <a:r>
                        <a:rPr lang="en-US" sz="1400" b="1" u="none" strike="noStrike" dirty="0" err="1">
                          <a:effectLst/>
                        </a:rPr>
                        <a:t>thấp</a:t>
                      </a:r>
                      <a:r>
                        <a:rPr lang="en-US" sz="1400" b="1" u="none" strike="noStrike" dirty="0">
                          <a:effectLst/>
                        </a:rPr>
                        <a:t> </a:t>
                      </a:r>
                      <a:r>
                        <a:rPr lang="en-US" sz="1400" b="1" u="none" strike="noStrike" dirty="0" err="1">
                          <a:effectLst/>
                        </a:rPr>
                        <a:t>nhất</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a:effectLst/>
                        </a:rPr>
                        <a:t>Checkpoint</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a:effectLst/>
                        </a:rPr>
                        <a:t>Epoch</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err="1">
                          <a:effectLst/>
                        </a:rPr>
                        <a:t>Batch_size</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err="1">
                          <a:effectLst/>
                        </a:rPr>
                        <a:t>Weight_Decay</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a:effectLst/>
                        </a:rPr>
                        <a:t>Accuracy</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US" sz="1400" b="1" u="none" strike="noStrike" dirty="0">
                          <a:effectLst/>
                        </a:rPr>
                        <a:t>F1 - macro</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73056835"/>
                  </a:ext>
                </a:extLst>
              </a:tr>
              <a:tr h="106680">
                <a:tc rowSpan="3">
                  <a:txBody>
                    <a:bodyPr/>
                    <a:lstStyle/>
                    <a:p>
                      <a:pPr algn="ctr" fontAlgn="ctr"/>
                      <a:r>
                        <a:rPr lang="en-US" sz="1400" u="none" strike="noStrike" dirty="0">
                          <a:effectLst/>
                        </a:rPr>
                        <a:t>VSMEC</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3">
                  <a:txBody>
                    <a:bodyPr/>
                    <a:lstStyle/>
                    <a:p>
                      <a:pPr algn="ctr" fontAlgn="ctr"/>
                      <a:r>
                        <a:rPr lang="en-US" sz="1400" u="none" strike="noStrike" dirty="0">
                          <a:effectLst/>
                        </a:rPr>
                        <a:t>Emotion</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08E"/>
                    </a:solidFill>
                  </a:tcPr>
                </a:tc>
                <a:tc>
                  <a:txBody>
                    <a:bodyPr/>
                    <a:lstStyle/>
                    <a:p>
                      <a:pPr algn="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0.001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16500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100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32</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0.6277056</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0.61074826</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47038770"/>
                  </a:ext>
                </a:extLst>
              </a:tr>
              <a:tr h="121920">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0.0004</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17000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0.001</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0.6219336</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0.599811668</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8588444"/>
                  </a:ext>
                </a:extLst>
              </a:tr>
              <a:tr h="121920">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0.0002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15500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32</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0.0001</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0.6060606</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0.585727985</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74132619"/>
                  </a:ext>
                </a:extLst>
              </a:tr>
              <a:tr h="0">
                <a:tc>
                  <a:txBody>
                    <a:bodyPr/>
                    <a:lstStyle/>
                    <a:p>
                      <a:pPr algn="l"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6322497"/>
                  </a:ext>
                </a:extLst>
              </a:tr>
              <a:tr h="45720">
                <a:tc rowSpan="7">
                  <a:txBody>
                    <a:bodyPr/>
                    <a:lstStyle/>
                    <a:p>
                      <a:pPr algn="ctr" fontAlgn="ctr"/>
                      <a:r>
                        <a:rPr lang="en-US" sz="1400" u="none" strike="noStrike" dirty="0">
                          <a:effectLst/>
                        </a:rPr>
                        <a:t>VSFC</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3">
                  <a:txBody>
                    <a:bodyPr/>
                    <a:lstStyle/>
                    <a:p>
                      <a:pPr algn="ctr" fontAlgn="ctr"/>
                      <a:r>
                        <a:rPr lang="en-US" sz="1400" u="none" strike="noStrike" dirty="0">
                          <a:effectLst/>
                        </a:rPr>
                        <a:t>Sentiment</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08E"/>
                    </a:solidFill>
                  </a:tcPr>
                </a:tc>
                <a:tc>
                  <a:txBody>
                    <a:bodyPr/>
                    <a:lstStyle/>
                    <a:p>
                      <a:pPr algn="r" fontAlgn="b"/>
                      <a:r>
                        <a:rPr lang="en-US" sz="1400" u="none" strike="noStrike" dirty="0">
                          <a:effectLst/>
                        </a:rPr>
                        <a:t>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0.0007</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8500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a:effectLst/>
                        </a:rPr>
                        <a:t>25</a:t>
                      </a:r>
                      <a:endParaRPr lang="en-US" sz="1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a:effectLst/>
                        </a:rPr>
                        <a:t>32</a:t>
                      </a:r>
                      <a:endParaRPr lang="en-US" sz="1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a:effectLst/>
                        </a:rPr>
                        <a:t>0.9311434</a:t>
                      </a:r>
                      <a:endParaRPr lang="en-US" sz="1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0.823251203</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818008426"/>
                  </a:ext>
                </a:extLst>
              </a:tr>
              <a:tr h="144780">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0.0002</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13000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32</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0.001</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0.9289324</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0.811153827</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67069875"/>
                  </a:ext>
                </a:extLst>
              </a:tr>
              <a:tr h="0">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0.0002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16000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32</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0.0001</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0.9251421</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0.807013797</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24830167"/>
                  </a:ext>
                </a:extLst>
              </a:tr>
              <a:tr h="200272">
                <a:tc vMerge="1">
                  <a:txBody>
                    <a:bodyPr/>
                    <a:lstStyle/>
                    <a:p>
                      <a:endParaRPr lang="en-US"/>
                    </a:p>
                  </a:txBody>
                  <a:tcPr/>
                </a:tc>
                <a:tc>
                  <a:txBody>
                    <a:bodyPr/>
                    <a:lstStyle/>
                    <a:p>
                      <a:pPr algn="l"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1971236"/>
                  </a:ext>
                </a:extLst>
              </a:tr>
              <a:tr h="0">
                <a:tc vMerge="1">
                  <a:txBody>
                    <a:bodyPr/>
                    <a:lstStyle/>
                    <a:p>
                      <a:endParaRPr lang="en-US"/>
                    </a:p>
                  </a:txBody>
                  <a:tcPr/>
                </a:tc>
                <a:tc rowSpan="3">
                  <a:txBody>
                    <a:bodyPr/>
                    <a:lstStyle/>
                    <a:p>
                      <a:pPr algn="ctr" fontAlgn="ctr"/>
                      <a:r>
                        <a:rPr lang="en-US" sz="1400" u="none" strike="noStrike" dirty="0">
                          <a:effectLst/>
                        </a:rPr>
                        <a:t>Topics</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08E"/>
                    </a:solidFill>
                  </a:tcPr>
                </a:tc>
                <a:tc>
                  <a:txBody>
                    <a:bodyPr/>
                    <a:lstStyle/>
                    <a:p>
                      <a:pPr algn="r" fontAlgn="b"/>
                      <a:r>
                        <a:rPr lang="en-US" sz="1400" u="none" strike="noStrike" dirty="0">
                          <a:effectLst/>
                        </a:rPr>
                        <a:t>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0.0005</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15000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50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32</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0.8840809</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0.783222044</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13041607"/>
                  </a:ext>
                </a:extLst>
              </a:tr>
              <a:tr h="0">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0.0003</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14000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0.001</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0.8774479</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0.776524034</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205802553"/>
                  </a:ext>
                </a:extLst>
              </a:tr>
              <a:tr h="0">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0.0004</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17000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50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32</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0.0001</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0.8809223</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0.782982275</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544590732"/>
                  </a:ext>
                </a:extLst>
              </a:tr>
              <a:tr h="200272">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0069744"/>
                  </a:ext>
                </a:extLst>
              </a:tr>
              <a:tr h="200272">
                <a:tc rowSpan="7">
                  <a:txBody>
                    <a:bodyPr/>
                    <a:lstStyle/>
                    <a:p>
                      <a:pPr algn="ctr" fontAlgn="ctr"/>
                      <a:r>
                        <a:rPr lang="en-US" sz="1400" u="none" strike="noStrike" dirty="0" err="1">
                          <a:effectLst/>
                        </a:rPr>
                        <a:t>ViCTSD</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3">
                  <a:txBody>
                    <a:bodyPr/>
                    <a:lstStyle/>
                    <a:p>
                      <a:pPr algn="ctr" fontAlgn="ctr"/>
                      <a:r>
                        <a:rPr lang="en-US" sz="1400" u="none" strike="noStrike" dirty="0">
                          <a:effectLst/>
                        </a:rPr>
                        <a:t>Constructiveness</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08E"/>
                    </a:solidFill>
                  </a:tcPr>
                </a:tc>
                <a:tc>
                  <a:txBody>
                    <a:bodyPr/>
                    <a:lstStyle/>
                    <a:p>
                      <a:pPr algn="r" fontAlgn="b"/>
                      <a:r>
                        <a:rPr lang="en-US" sz="1400" u="none" strike="noStrike" dirty="0">
                          <a:effectLst/>
                        </a:rPr>
                        <a:t>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0.0013</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6000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30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32</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0.654</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0.395405079</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22956738"/>
                  </a:ext>
                </a:extLst>
              </a:tr>
              <a:tr h="200272">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0.0011</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6500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0.001</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0.621</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0.383096854</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14866914"/>
                  </a:ext>
                </a:extLst>
              </a:tr>
              <a:tr h="200272">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0.0007</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9500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0.0001</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0.639</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0.389871873</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82931866"/>
                  </a:ext>
                </a:extLst>
              </a:tr>
              <a:tr h="200272">
                <a:tc vMerge="1">
                  <a:txBody>
                    <a:bodyPr/>
                    <a:lstStyle/>
                    <a:p>
                      <a:endParaRPr lang="en-US"/>
                    </a:p>
                  </a:txBody>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7969116"/>
                  </a:ext>
                </a:extLst>
              </a:tr>
              <a:tr h="200272">
                <a:tc vMerge="1">
                  <a:txBody>
                    <a:bodyPr/>
                    <a:lstStyle/>
                    <a:p>
                      <a:endParaRPr lang="en-US"/>
                    </a:p>
                  </a:txBody>
                  <a:tcPr/>
                </a:tc>
                <a:tc rowSpan="3">
                  <a:txBody>
                    <a:bodyPr/>
                    <a:lstStyle/>
                    <a:p>
                      <a:pPr algn="ctr" fontAlgn="ctr"/>
                      <a:r>
                        <a:rPr lang="en-US" sz="1400" u="none" strike="noStrike" dirty="0">
                          <a:effectLst/>
                        </a:rPr>
                        <a:t>Toxicity</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08E"/>
                    </a:solidFill>
                  </a:tcPr>
                </a:tc>
                <a:tc>
                  <a:txBody>
                    <a:bodyPr/>
                    <a:lstStyle/>
                    <a:p>
                      <a:pPr algn="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0.0005</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7000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32</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0.01</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0.895</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0.693232714</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648073696"/>
                  </a:ext>
                </a:extLst>
              </a:tr>
              <a:tr h="200272">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2</a:t>
                      </a:r>
                      <a:endParaRPr lang="en-US" sz="14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0.0005</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6500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50</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32</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0.001</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0.906</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b="1" u="none" strike="noStrike" dirty="0">
                          <a:effectLst/>
                        </a:rPr>
                        <a:t>0.729212758</a:t>
                      </a:r>
                      <a:endParaRPr lang="en-US"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603193130"/>
                  </a:ext>
                </a:extLst>
              </a:tr>
              <a:tr h="200272">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0.0208</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10000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0.0001</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a:effectLst/>
                        </a:rPr>
                        <a:t>0.885</a:t>
                      </a:r>
                      <a:endParaRPr lang="en-US"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US" sz="1400" u="none" strike="noStrike" dirty="0">
                          <a:effectLst/>
                        </a:rPr>
                        <a:t>0.676230535</a:t>
                      </a:r>
                      <a:endParaRPr lang="en-US"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8158595"/>
                  </a:ext>
                </a:extLst>
              </a:tr>
            </a:tbl>
          </a:graphicData>
        </a:graphic>
      </p:graphicFrame>
    </p:spTree>
    <p:extLst>
      <p:ext uri="{BB962C8B-B14F-4D97-AF65-F5344CB8AC3E}">
        <p14:creationId xmlns:p14="http://schemas.microsoft.com/office/powerpoint/2010/main" val="86626531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9F6E-3CB6-49F0-A211-33CBDCF2DB65}"/>
              </a:ext>
            </a:extLst>
          </p:cNvPr>
          <p:cNvSpPr>
            <a:spLocks noGrp="1"/>
          </p:cNvSpPr>
          <p:nvPr>
            <p:ph type="title"/>
          </p:nvPr>
        </p:nvSpPr>
        <p:spPr/>
        <p:txBody>
          <a:bodyPr/>
          <a:lstStyle/>
          <a:p>
            <a:r>
              <a:rPr lang="vi-VN"/>
              <a:t>K</a:t>
            </a:r>
            <a:r>
              <a:rPr lang="en-US"/>
              <a:t>ết quả </a:t>
            </a:r>
            <a:r>
              <a:rPr lang="vi-VN"/>
              <a:t>thực nghiệm trên UIT-</a:t>
            </a:r>
            <a:r>
              <a:rPr lang="en-US"/>
              <a:t>ViCTSD </a:t>
            </a:r>
            <a:r>
              <a:rPr lang="en-US">
                <a:solidFill>
                  <a:srgbClr val="0066FF"/>
                </a:solidFill>
              </a:rPr>
              <a:t>CONSTRUCTIVENESS</a:t>
            </a:r>
            <a:endParaRPr lang="en-US" dirty="0"/>
          </a:p>
        </p:txBody>
      </p:sp>
      <p:pic>
        <p:nvPicPr>
          <p:cNvPr id="6" name="Picture 2">
            <a:extLst>
              <a:ext uri="{FF2B5EF4-FFF2-40B4-BE49-F238E27FC236}">
                <a16:creationId xmlns:a16="http://schemas.microsoft.com/office/drawing/2014/main" id="{F66C631A-AC0C-4083-AEFB-0C83B6A8E8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5903" y="1600200"/>
            <a:ext cx="448019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4429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9E30-F62B-4C75-88BC-FAF60488F537}"/>
              </a:ext>
            </a:extLst>
          </p:cNvPr>
          <p:cNvSpPr>
            <a:spLocks noGrp="1"/>
          </p:cNvSpPr>
          <p:nvPr>
            <p:ph type="title"/>
          </p:nvPr>
        </p:nvSpPr>
        <p:spPr/>
        <p:txBody>
          <a:bodyPr/>
          <a:lstStyle/>
          <a:p>
            <a:r>
              <a:rPr lang="vi-VN"/>
              <a:t>K</a:t>
            </a:r>
            <a:r>
              <a:rPr lang="en-US"/>
              <a:t>ết quả </a:t>
            </a:r>
            <a:r>
              <a:rPr lang="vi-VN"/>
              <a:t>thực nghiệm trên UIT-</a:t>
            </a:r>
            <a:r>
              <a:rPr lang="en-US"/>
              <a:t>ViCTSD </a:t>
            </a:r>
            <a:r>
              <a:rPr lang="en-US">
                <a:solidFill>
                  <a:srgbClr val="0066FF"/>
                </a:solidFill>
              </a:rPr>
              <a:t>CONSTRUCTIVENESS</a:t>
            </a:r>
            <a:endParaRPr lang="en-US" dirty="0"/>
          </a:p>
        </p:txBody>
      </p:sp>
      <p:pic>
        <p:nvPicPr>
          <p:cNvPr id="6" name="Content Placeholder 5">
            <a:extLst>
              <a:ext uri="{FF2B5EF4-FFF2-40B4-BE49-F238E27FC236}">
                <a16:creationId xmlns:a16="http://schemas.microsoft.com/office/drawing/2014/main" id="{B226A6D8-8AC4-405A-AB04-16CDDFB88437}"/>
              </a:ext>
            </a:extLst>
          </p:cNvPr>
          <p:cNvPicPr>
            <a:picLocks noGrp="1" noChangeAspect="1"/>
          </p:cNvPicPr>
          <p:nvPr>
            <p:ph idx="1"/>
          </p:nvPr>
        </p:nvPicPr>
        <p:blipFill rotWithShape="1">
          <a:blip r:embed="rId2"/>
          <a:srcRect t="1106"/>
          <a:stretch/>
        </p:blipFill>
        <p:spPr>
          <a:xfrm>
            <a:off x="1397427" y="1828800"/>
            <a:ext cx="9397146" cy="4114800"/>
          </a:xfrm>
        </p:spPr>
      </p:pic>
    </p:spTree>
    <p:extLst>
      <p:ext uri="{BB962C8B-B14F-4D97-AF65-F5344CB8AC3E}">
        <p14:creationId xmlns:p14="http://schemas.microsoft.com/office/powerpoint/2010/main" val="380621246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9E30-F62B-4C75-88BC-FAF60488F537}"/>
              </a:ext>
            </a:extLst>
          </p:cNvPr>
          <p:cNvSpPr>
            <a:spLocks noGrp="1"/>
          </p:cNvSpPr>
          <p:nvPr>
            <p:ph type="title"/>
          </p:nvPr>
        </p:nvSpPr>
        <p:spPr/>
        <p:txBody>
          <a:bodyPr/>
          <a:lstStyle/>
          <a:p>
            <a:r>
              <a:rPr lang="vi-VN"/>
              <a:t>K</a:t>
            </a:r>
            <a:r>
              <a:rPr lang="en-US"/>
              <a:t>ết quả </a:t>
            </a:r>
            <a:r>
              <a:rPr lang="vi-VN"/>
              <a:t>thực nghiệm trên UIT-</a:t>
            </a:r>
            <a:r>
              <a:rPr lang="en-US"/>
              <a:t>ViCTSD </a:t>
            </a:r>
            <a:r>
              <a:rPr lang="en-US">
                <a:solidFill>
                  <a:srgbClr val="0066FF"/>
                </a:solidFill>
              </a:rPr>
              <a:t>CONSTRUCTIVENESS</a:t>
            </a:r>
            <a:endParaRPr lang="en-US" dirty="0"/>
          </a:p>
        </p:txBody>
      </p:sp>
      <p:pic>
        <p:nvPicPr>
          <p:cNvPr id="6" name="Content Placeholder 5">
            <a:extLst>
              <a:ext uri="{FF2B5EF4-FFF2-40B4-BE49-F238E27FC236}">
                <a16:creationId xmlns:a16="http://schemas.microsoft.com/office/drawing/2014/main" id="{B226A6D8-8AC4-405A-AB04-16CDDFB88437}"/>
              </a:ext>
            </a:extLst>
          </p:cNvPr>
          <p:cNvPicPr>
            <a:picLocks noGrp="1" noChangeAspect="1"/>
          </p:cNvPicPr>
          <p:nvPr>
            <p:ph idx="1"/>
          </p:nvPr>
        </p:nvPicPr>
        <p:blipFill rotWithShape="1">
          <a:blip r:embed="rId2"/>
          <a:srcRect t="1106"/>
          <a:stretch/>
        </p:blipFill>
        <p:spPr>
          <a:xfrm>
            <a:off x="1397427" y="1828800"/>
            <a:ext cx="9397146" cy="4114800"/>
          </a:xfrm>
        </p:spPr>
      </p:pic>
      <p:sp>
        <p:nvSpPr>
          <p:cNvPr id="3" name="Rectangle 2">
            <a:extLst>
              <a:ext uri="{FF2B5EF4-FFF2-40B4-BE49-F238E27FC236}">
                <a16:creationId xmlns:a16="http://schemas.microsoft.com/office/drawing/2014/main" id="{43EE8F7D-1D60-4C0E-B766-AE1B1B8C3AFB}"/>
              </a:ext>
            </a:extLst>
          </p:cNvPr>
          <p:cNvSpPr/>
          <p:nvPr/>
        </p:nvSpPr>
        <p:spPr>
          <a:xfrm>
            <a:off x="3048000" y="3581400"/>
            <a:ext cx="7746573"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20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6ACF333C-D6A7-4BC7-92E5-9E413147DBBB}"/>
              </a:ext>
            </a:extLst>
          </p:cNvPr>
          <p:cNvPicPr>
            <a:picLocks noGrp="1" noChangeAspect="1"/>
          </p:cNvPicPr>
          <p:nvPr>
            <p:ph idx="4294967295"/>
          </p:nvPr>
        </p:nvPicPr>
        <p:blipFill>
          <a:blip r:embed="rId2"/>
          <a:stretch>
            <a:fillRect/>
          </a:stretch>
        </p:blipFill>
        <p:spPr>
          <a:xfrm>
            <a:off x="838200" y="76200"/>
            <a:ext cx="10332142" cy="6121559"/>
          </a:xfrm>
        </p:spPr>
      </p:pic>
    </p:spTree>
    <p:extLst>
      <p:ext uri="{BB962C8B-B14F-4D97-AF65-F5344CB8AC3E}">
        <p14:creationId xmlns:p14="http://schemas.microsoft.com/office/powerpoint/2010/main" val="33892980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7A8B81-37D8-4F2C-88F1-B470AD13E010}"/>
              </a:ext>
            </a:extLst>
          </p:cNvPr>
          <p:cNvSpPr>
            <a:spLocks noGrp="1"/>
          </p:cNvSpPr>
          <p:nvPr>
            <p:ph type="title"/>
          </p:nvPr>
        </p:nvSpPr>
        <p:spPr/>
        <p:txBody>
          <a:bodyPr/>
          <a:lstStyle/>
          <a:p>
            <a:r>
              <a:rPr lang="vi-VN"/>
              <a:t>Giới thiệu</a:t>
            </a:r>
            <a:endParaRPr lang="en-US"/>
          </a:p>
        </p:txBody>
      </p:sp>
      <p:pic>
        <p:nvPicPr>
          <p:cNvPr id="1026" name="Picture 2" descr="Sentiment Analysis / Text Classification Using CNN (Convolutional Neural  Network) | by Saad Arshad | Towards Data Science">
            <a:extLst>
              <a:ext uri="{FF2B5EF4-FFF2-40B4-BE49-F238E27FC236}">
                <a16:creationId xmlns:a16="http://schemas.microsoft.com/office/drawing/2014/main" id="{F921D7D0-814E-4F62-B680-09B64AC3AA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43200" y="1219200"/>
            <a:ext cx="6705600"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0C88BE98-F268-4895-BC08-A3A2390D6FA4}"/>
              </a:ext>
            </a:extLst>
          </p:cNvPr>
          <p:cNvSpPr>
            <a:spLocks noGrp="1"/>
          </p:cNvSpPr>
          <p:nvPr>
            <p:ph idx="16"/>
          </p:nvPr>
        </p:nvSpPr>
        <p:spPr>
          <a:xfrm>
            <a:off x="609600" y="5914104"/>
            <a:ext cx="10972800" cy="258096"/>
          </a:xfrm>
        </p:spPr>
        <p:txBody>
          <a:bodyPr/>
          <a:lstStyle/>
          <a:p>
            <a:r>
              <a:rPr lang="en-US" sz="1050"/>
              <a:t>https://towardsdatascience.com/cnn-sentiment-analysis-1d16b7c5a0e7</a:t>
            </a:r>
          </a:p>
        </p:txBody>
      </p:sp>
      <p:pic>
        <p:nvPicPr>
          <p:cNvPr id="7" name="Picture 2" descr="How Sentiment Analysis Can Transform Chatbots for Better Customer  Experience | by Sawaram Suthar | Chatbots Life">
            <a:extLst>
              <a:ext uri="{FF2B5EF4-FFF2-40B4-BE49-F238E27FC236}">
                <a16:creationId xmlns:a16="http://schemas.microsoft.com/office/drawing/2014/main" id="{FC657BAB-5F7B-4BB3-96F2-B1015C7465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482" b="34773"/>
          <a:stretch/>
        </p:blipFill>
        <p:spPr bwMode="auto">
          <a:xfrm>
            <a:off x="3657600" y="4800600"/>
            <a:ext cx="4876800" cy="106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42689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5609-4FFF-4F29-B8B5-2602B3C44335}"/>
              </a:ext>
            </a:extLst>
          </p:cNvPr>
          <p:cNvSpPr>
            <a:spLocks noGrp="1"/>
          </p:cNvSpPr>
          <p:nvPr>
            <p:ph type="title"/>
          </p:nvPr>
        </p:nvSpPr>
        <p:spPr/>
        <p:txBody>
          <a:bodyPr/>
          <a:lstStyle/>
          <a:p>
            <a:r>
              <a:rPr lang="vi-VN"/>
              <a:t>5.4. </a:t>
            </a:r>
            <a:r>
              <a:rPr lang="en-US"/>
              <a:t>BERT4NEWS</a:t>
            </a:r>
            <a:endParaRPr lang="vi-VN" dirty="0"/>
          </a:p>
        </p:txBody>
      </p:sp>
      <p:sp>
        <p:nvSpPr>
          <p:cNvPr id="3" name="Text Placeholder 2">
            <a:extLst>
              <a:ext uri="{FF2B5EF4-FFF2-40B4-BE49-F238E27FC236}">
                <a16:creationId xmlns:a16="http://schemas.microsoft.com/office/drawing/2014/main" id="{49865A02-0E1F-4536-BCE7-9AC5160C04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6496901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67FB-A113-4B7F-8170-FD6AE149DB6E}"/>
              </a:ext>
            </a:extLst>
          </p:cNvPr>
          <p:cNvSpPr>
            <a:spLocks noGrp="1"/>
          </p:cNvSpPr>
          <p:nvPr>
            <p:ph type="title"/>
          </p:nvPr>
        </p:nvSpPr>
        <p:spPr/>
        <p:txBody>
          <a:bodyPr/>
          <a:lstStyle/>
          <a:p>
            <a:r>
              <a:rPr lang="en-US"/>
              <a:t>Thống kê </a:t>
            </a:r>
            <a:r>
              <a:rPr lang="vi-VN"/>
              <a:t>quy trình huấn luyện</a:t>
            </a:r>
            <a:endParaRPr lang="vi-VN" dirty="0"/>
          </a:p>
        </p:txBody>
      </p:sp>
      <p:pic>
        <p:nvPicPr>
          <p:cNvPr id="6" name="Content Placeholder 5">
            <a:extLst>
              <a:ext uri="{FF2B5EF4-FFF2-40B4-BE49-F238E27FC236}">
                <a16:creationId xmlns:a16="http://schemas.microsoft.com/office/drawing/2014/main" id="{FF88934B-5ADA-486A-BFB4-90ED73158DCC}"/>
              </a:ext>
            </a:extLst>
          </p:cNvPr>
          <p:cNvPicPr>
            <a:picLocks noGrp="1" noChangeAspect="1"/>
          </p:cNvPicPr>
          <p:nvPr>
            <p:ph idx="1"/>
          </p:nvPr>
        </p:nvPicPr>
        <p:blipFill>
          <a:blip r:embed="rId2"/>
          <a:stretch>
            <a:fillRect/>
          </a:stretch>
        </p:blipFill>
        <p:spPr>
          <a:xfrm>
            <a:off x="1371600" y="1219200"/>
            <a:ext cx="9448800" cy="4951482"/>
          </a:xfrm>
          <a:prstGeom prst="rect">
            <a:avLst/>
          </a:prstGeom>
        </p:spPr>
      </p:pic>
    </p:spTree>
    <p:extLst>
      <p:ext uri="{BB962C8B-B14F-4D97-AF65-F5344CB8AC3E}">
        <p14:creationId xmlns:p14="http://schemas.microsoft.com/office/powerpoint/2010/main" val="236061697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0760-CDDD-44E2-8A98-BF417BDAB332}"/>
              </a:ext>
            </a:extLst>
          </p:cNvPr>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VSMEC</a:t>
            </a:r>
            <a:endParaRPr lang="vi-VN" dirty="0"/>
          </a:p>
        </p:txBody>
      </p:sp>
      <p:pic>
        <p:nvPicPr>
          <p:cNvPr id="7" name="Content Placeholder 6">
            <a:extLst>
              <a:ext uri="{FF2B5EF4-FFF2-40B4-BE49-F238E27FC236}">
                <a16:creationId xmlns:a16="http://schemas.microsoft.com/office/drawing/2014/main" id="{254BA97A-EE86-4B5E-A1BE-8B6B6EF44CFD}"/>
              </a:ext>
            </a:extLst>
          </p:cNvPr>
          <p:cNvPicPr>
            <a:picLocks noGrp="1" noChangeAspect="1"/>
          </p:cNvPicPr>
          <p:nvPr>
            <p:ph idx="1"/>
          </p:nvPr>
        </p:nvPicPr>
        <p:blipFill>
          <a:blip r:embed="rId2"/>
          <a:stretch>
            <a:fillRect/>
          </a:stretch>
        </p:blipFill>
        <p:spPr>
          <a:xfrm>
            <a:off x="2819400" y="1580695"/>
            <a:ext cx="6553200" cy="4564974"/>
          </a:xfrm>
          <a:prstGeom prst="rect">
            <a:avLst/>
          </a:prstGeom>
        </p:spPr>
      </p:pic>
    </p:spTree>
    <p:extLst>
      <p:ext uri="{BB962C8B-B14F-4D97-AF65-F5344CB8AC3E}">
        <p14:creationId xmlns:p14="http://schemas.microsoft.com/office/powerpoint/2010/main" val="28381804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7ABF-4E75-44EA-B651-82410C83857A}"/>
              </a:ext>
            </a:extLst>
          </p:cNvPr>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VSMEC</a:t>
            </a:r>
            <a:endParaRPr lang="vi-VN" dirty="0"/>
          </a:p>
        </p:txBody>
      </p:sp>
      <p:pic>
        <p:nvPicPr>
          <p:cNvPr id="5" name="Content Placeholder 4">
            <a:extLst>
              <a:ext uri="{FF2B5EF4-FFF2-40B4-BE49-F238E27FC236}">
                <a16:creationId xmlns:a16="http://schemas.microsoft.com/office/drawing/2014/main" id="{D54AE01C-E3A2-4D8C-B36F-9F7CC4451D1D}"/>
              </a:ext>
            </a:extLst>
          </p:cNvPr>
          <p:cNvPicPr>
            <a:picLocks noGrp="1" noChangeAspect="1"/>
          </p:cNvPicPr>
          <p:nvPr>
            <p:ph idx="1"/>
          </p:nvPr>
        </p:nvPicPr>
        <p:blipFill>
          <a:blip r:embed="rId2"/>
          <a:stretch>
            <a:fillRect/>
          </a:stretch>
        </p:blipFill>
        <p:spPr>
          <a:xfrm>
            <a:off x="2446418" y="1630362"/>
            <a:ext cx="7299164" cy="4465638"/>
          </a:xfrm>
          <a:prstGeom prst="rect">
            <a:avLst/>
          </a:prstGeom>
        </p:spPr>
      </p:pic>
    </p:spTree>
    <p:extLst>
      <p:ext uri="{BB962C8B-B14F-4D97-AF65-F5344CB8AC3E}">
        <p14:creationId xmlns:p14="http://schemas.microsoft.com/office/powerpoint/2010/main" val="365906505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7ABF-4E75-44EA-B651-82410C83857A}"/>
              </a:ext>
            </a:extLst>
          </p:cNvPr>
          <p:cNvSpPr>
            <a:spLocks noGrp="1"/>
          </p:cNvSpPr>
          <p:nvPr>
            <p:ph type="title"/>
          </p:nvPr>
        </p:nvSpPr>
        <p:spPr/>
        <p:txBody>
          <a:bodyPr/>
          <a:lstStyle/>
          <a:p>
            <a:r>
              <a:rPr lang="vi-VN"/>
              <a:t>K</a:t>
            </a:r>
            <a:r>
              <a:rPr lang="en-US"/>
              <a:t>ết quả </a:t>
            </a:r>
            <a:r>
              <a:rPr lang="vi-VN"/>
              <a:t>thực nghiệm trên</a:t>
            </a:r>
            <a:r>
              <a:rPr lang="en-US"/>
              <a:t> </a:t>
            </a:r>
            <a:r>
              <a:rPr lang="vi-VN"/>
              <a:t>UIT-</a:t>
            </a:r>
            <a:r>
              <a:rPr lang="en-US"/>
              <a:t>VSMEC</a:t>
            </a:r>
            <a:endParaRPr lang="vi-VN" dirty="0"/>
          </a:p>
        </p:txBody>
      </p:sp>
      <p:pic>
        <p:nvPicPr>
          <p:cNvPr id="5" name="Content Placeholder 4">
            <a:extLst>
              <a:ext uri="{FF2B5EF4-FFF2-40B4-BE49-F238E27FC236}">
                <a16:creationId xmlns:a16="http://schemas.microsoft.com/office/drawing/2014/main" id="{D54AE01C-E3A2-4D8C-B36F-9F7CC4451D1D}"/>
              </a:ext>
            </a:extLst>
          </p:cNvPr>
          <p:cNvPicPr>
            <a:picLocks noGrp="1" noChangeAspect="1"/>
          </p:cNvPicPr>
          <p:nvPr>
            <p:ph idx="1"/>
          </p:nvPr>
        </p:nvPicPr>
        <p:blipFill>
          <a:blip r:embed="rId2"/>
          <a:stretch>
            <a:fillRect/>
          </a:stretch>
        </p:blipFill>
        <p:spPr>
          <a:xfrm>
            <a:off x="2446418" y="1630362"/>
            <a:ext cx="7299164" cy="4465638"/>
          </a:xfrm>
          <a:prstGeom prst="rect">
            <a:avLst/>
          </a:prstGeom>
        </p:spPr>
      </p:pic>
      <p:sp>
        <p:nvSpPr>
          <p:cNvPr id="3" name="Rectangle 2">
            <a:extLst>
              <a:ext uri="{FF2B5EF4-FFF2-40B4-BE49-F238E27FC236}">
                <a16:creationId xmlns:a16="http://schemas.microsoft.com/office/drawing/2014/main" id="{2428D235-F8D7-472C-9EEC-2F4F8A2A93E6}"/>
              </a:ext>
            </a:extLst>
          </p:cNvPr>
          <p:cNvSpPr/>
          <p:nvPr/>
        </p:nvSpPr>
        <p:spPr>
          <a:xfrm>
            <a:off x="2743200" y="4876800"/>
            <a:ext cx="7299164" cy="350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0F6551-FB73-499F-A619-40404F35D13F}"/>
              </a:ext>
            </a:extLst>
          </p:cNvPr>
          <p:cNvSpPr/>
          <p:nvPr/>
        </p:nvSpPr>
        <p:spPr>
          <a:xfrm>
            <a:off x="2743200" y="3962400"/>
            <a:ext cx="7299164" cy="350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59251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6">
            <a:extLst>
              <a:ext uri="{FF2B5EF4-FFF2-40B4-BE49-F238E27FC236}">
                <a16:creationId xmlns:a16="http://schemas.microsoft.com/office/drawing/2014/main" id="{97EE9136-D159-45AF-ABE9-75111A144A78}"/>
              </a:ext>
            </a:extLst>
          </p:cNvPr>
          <p:cNvPicPr>
            <a:picLocks noChangeAspect="1"/>
          </p:cNvPicPr>
          <p:nvPr/>
        </p:nvPicPr>
        <p:blipFill>
          <a:blip r:embed="rId2"/>
          <a:stretch>
            <a:fillRect/>
          </a:stretch>
        </p:blipFill>
        <p:spPr>
          <a:xfrm>
            <a:off x="1447799" y="705217"/>
            <a:ext cx="9296402" cy="5401530"/>
          </a:xfrm>
          <a:prstGeom prst="rect">
            <a:avLst/>
          </a:prstGeom>
        </p:spPr>
      </p:pic>
    </p:spTree>
    <p:extLst>
      <p:ext uri="{BB962C8B-B14F-4D97-AF65-F5344CB8AC3E}">
        <p14:creationId xmlns:p14="http://schemas.microsoft.com/office/powerpoint/2010/main" val="43641722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296952-82EF-439F-9D54-A65D7EF1325F}"/>
              </a:ext>
            </a:extLst>
          </p:cNvPr>
          <p:cNvSpPr>
            <a:spLocks noGrp="1"/>
          </p:cNvSpPr>
          <p:nvPr>
            <p:ph type="title"/>
          </p:nvPr>
        </p:nvSpPr>
        <p:spPr/>
        <p:txBody>
          <a:bodyPr/>
          <a:lstStyle/>
          <a:p>
            <a:r>
              <a:rPr lang="vi-VN"/>
              <a:t>5.5. XLM-R</a:t>
            </a:r>
            <a:endParaRPr lang="en-US"/>
          </a:p>
        </p:txBody>
      </p:sp>
      <p:sp>
        <p:nvSpPr>
          <p:cNvPr id="5" name="Text Placeholder 4">
            <a:extLst>
              <a:ext uri="{FF2B5EF4-FFF2-40B4-BE49-F238E27FC236}">
                <a16:creationId xmlns:a16="http://schemas.microsoft.com/office/drawing/2014/main" id="{D3BB7E50-9DCE-45DD-B908-3D7B909243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38957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6166-E8C8-4E5D-A1E1-2CA8E9064B56}"/>
              </a:ext>
            </a:extLst>
          </p:cNvPr>
          <p:cNvSpPr>
            <a:spLocks noGrp="1"/>
          </p:cNvSpPr>
          <p:nvPr>
            <p:ph type="title"/>
          </p:nvPr>
        </p:nvSpPr>
        <p:spPr/>
        <p:txBody>
          <a:bodyPr/>
          <a:lstStyle/>
          <a:p>
            <a:r>
              <a:rPr lang="en-US"/>
              <a:t>Thống kê </a:t>
            </a:r>
            <a:r>
              <a:rPr lang="vi-VN"/>
              <a:t>quy trình huấn luyện</a:t>
            </a:r>
            <a:endParaRPr lang="en-US" dirty="0"/>
          </a:p>
        </p:txBody>
      </p:sp>
      <p:pic>
        <p:nvPicPr>
          <p:cNvPr id="12" name="Content Placeholder 11">
            <a:extLst>
              <a:ext uri="{FF2B5EF4-FFF2-40B4-BE49-F238E27FC236}">
                <a16:creationId xmlns:a16="http://schemas.microsoft.com/office/drawing/2014/main" id="{0F419D93-64D0-4F49-A31C-2477BDF7BB35}"/>
              </a:ext>
            </a:extLst>
          </p:cNvPr>
          <p:cNvPicPr>
            <a:picLocks noGrp="1" noChangeAspect="1"/>
          </p:cNvPicPr>
          <p:nvPr>
            <p:ph idx="1"/>
          </p:nvPr>
        </p:nvPicPr>
        <p:blipFill>
          <a:blip r:embed="rId2"/>
          <a:stretch>
            <a:fillRect/>
          </a:stretch>
        </p:blipFill>
        <p:spPr>
          <a:xfrm>
            <a:off x="914400" y="1319592"/>
            <a:ext cx="10363200" cy="4852608"/>
          </a:xfrm>
        </p:spPr>
      </p:pic>
    </p:spTree>
    <p:extLst>
      <p:ext uri="{BB962C8B-B14F-4D97-AF65-F5344CB8AC3E}">
        <p14:creationId xmlns:p14="http://schemas.microsoft.com/office/powerpoint/2010/main" val="129250238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F622-27B5-4313-8B43-200C37F56491}"/>
              </a:ext>
            </a:extLst>
          </p:cNvPr>
          <p:cNvSpPr>
            <a:spLocks noGrp="1"/>
          </p:cNvSpPr>
          <p:nvPr>
            <p:ph type="title"/>
          </p:nvPr>
        </p:nvSpPr>
        <p:spPr/>
        <p:txBody>
          <a:bodyPr/>
          <a:lstStyle/>
          <a:p>
            <a:r>
              <a:rPr lang="vi-VN"/>
              <a:t>K</a:t>
            </a:r>
            <a:r>
              <a:rPr lang="en-US"/>
              <a:t>ết quả </a:t>
            </a:r>
            <a:r>
              <a:rPr lang="vi-VN"/>
              <a:t>thực nghiệm trên UIT-</a:t>
            </a:r>
            <a:r>
              <a:rPr lang="en-US"/>
              <a:t>ViCTSD </a:t>
            </a:r>
            <a:r>
              <a:rPr lang="en-US">
                <a:solidFill>
                  <a:srgbClr val="0066FF"/>
                </a:solidFill>
              </a:rPr>
              <a:t>TOXICITY</a:t>
            </a:r>
            <a:endParaRPr lang="en-US" dirty="0"/>
          </a:p>
        </p:txBody>
      </p:sp>
      <p:pic>
        <p:nvPicPr>
          <p:cNvPr id="6" name="Picture 2" descr="image">
            <a:extLst>
              <a:ext uri="{FF2B5EF4-FFF2-40B4-BE49-F238E27FC236}">
                <a16:creationId xmlns:a16="http://schemas.microsoft.com/office/drawing/2014/main" id="{5F9325C1-C701-44AA-AF7C-4A5F9FEC27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5903" y="1600200"/>
            <a:ext cx="448019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3718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E9EF-7B20-4330-A738-363D9B6ECEC5}"/>
              </a:ext>
            </a:extLst>
          </p:cNvPr>
          <p:cNvSpPr>
            <a:spLocks noGrp="1"/>
          </p:cNvSpPr>
          <p:nvPr>
            <p:ph type="title"/>
          </p:nvPr>
        </p:nvSpPr>
        <p:spPr/>
        <p:txBody>
          <a:bodyPr/>
          <a:lstStyle/>
          <a:p>
            <a:r>
              <a:rPr lang="vi-VN"/>
              <a:t>K</a:t>
            </a:r>
            <a:r>
              <a:rPr lang="en-US"/>
              <a:t>ết quả </a:t>
            </a:r>
            <a:r>
              <a:rPr lang="vi-VN"/>
              <a:t>thực nghiệm trên UIT-</a:t>
            </a:r>
            <a:r>
              <a:rPr lang="en-US"/>
              <a:t>ViCTSD </a:t>
            </a:r>
            <a:r>
              <a:rPr lang="en-US">
                <a:solidFill>
                  <a:srgbClr val="0066FF"/>
                </a:solidFill>
              </a:rPr>
              <a:t>TOXICITY</a:t>
            </a:r>
            <a:endParaRPr lang="en-US" dirty="0"/>
          </a:p>
        </p:txBody>
      </p:sp>
      <p:pic>
        <p:nvPicPr>
          <p:cNvPr id="6" name="Content Placeholder 5">
            <a:extLst>
              <a:ext uri="{FF2B5EF4-FFF2-40B4-BE49-F238E27FC236}">
                <a16:creationId xmlns:a16="http://schemas.microsoft.com/office/drawing/2014/main" id="{673C5000-6D39-4826-94FE-11AFD78B1ADE}"/>
              </a:ext>
            </a:extLst>
          </p:cNvPr>
          <p:cNvPicPr>
            <a:picLocks noGrp="1" noChangeAspect="1"/>
          </p:cNvPicPr>
          <p:nvPr>
            <p:ph idx="1"/>
          </p:nvPr>
        </p:nvPicPr>
        <p:blipFill>
          <a:blip r:embed="rId2"/>
          <a:stretch>
            <a:fillRect/>
          </a:stretch>
        </p:blipFill>
        <p:spPr>
          <a:xfrm>
            <a:off x="1304225" y="1706564"/>
            <a:ext cx="9583550" cy="4313236"/>
          </a:xfrm>
        </p:spPr>
      </p:pic>
    </p:spTree>
    <p:extLst>
      <p:ext uri="{BB962C8B-B14F-4D97-AF65-F5344CB8AC3E}">
        <p14:creationId xmlns:p14="http://schemas.microsoft.com/office/powerpoint/2010/main" val="23255266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FD6911-FB96-4B43-90E3-A0E2498EA37B}"/>
              </a:ext>
            </a:extLst>
          </p:cNvPr>
          <p:cNvSpPr>
            <a:spLocks noGrp="1"/>
          </p:cNvSpPr>
          <p:nvPr>
            <p:ph type="title"/>
          </p:nvPr>
        </p:nvSpPr>
        <p:spPr/>
        <p:txBody>
          <a:bodyPr/>
          <a:lstStyle/>
          <a:p>
            <a:r>
              <a:rPr lang="vi-VN"/>
              <a:t>2. Công trình Liên quan</a:t>
            </a:r>
            <a:endParaRPr lang="en-US"/>
          </a:p>
        </p:txBody>
      </p:sp>
      <p:sp>
        <p:nvSpPr>
          <p:cNvPr id="5" name="Text Placeholder 4">
            <a:extLst>
              <a:ext uri="{FF2B5EF4-FFF2-40B4-BE49-F238E27FC236}">
                <a16:creationId xmlns:a16="http://schemas.microsoft.com/office/drawing/2014/main" id="{06ECF713-DDFD-47CD-95A7-810B0500CB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343762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E9EF-7B20-4330-A738-363D9B6ECEC5}"/>
              </a:ext>
            </a:extLst>
          </p:cNvPr>
          <p:cNvSpPr>
            <a:spLocks noGrp="1"/>
          </p:cNvSpPr>
          <p:nvPr>
            <p:ph type="title"/>
          </p:nvPr>
        </p:nvSpPr>
        <p:spPr/>
        <p:txBody>
          <a:bodyPr/>
          <a:lstStyle/>
          <a:p>
            <a:r>
              <a:rPr lang="vi-VN"/>
              <a:t>K</a:t>
            </a:r>
            <a:r>
              <a:rPr lang="en-US"/>
              <a:t>ết quả </a:t>
            </a:r>
            <a:r>
              <a:rPr lang="vi-VN"/>
              <a:t>thực nghiệm trên UIT-</a:t>
            </a:r>
            <a:r>
              <a:rPr lang="en-US"/>
              <a:t>ViCTSD </a:t>
            </a:r>
            <a:r>
              <a:rPr lang="en-US">
                <a:solidFill>
                  <a:srgbClr val="0066FF"/>
                </a:solidFill>
              </a:rPr>
              <a:t>TOXICITY</a:t>
            </a:r>
            <a:endParaRPr lang="en-US" dirty="0"/>
          </a:p>
        </p:txBody>
      </p:sp>
      <p:pic>
        <p:nvPicPr>
          <p:cNvPr id="6" name="Content Placeholder 5">
            <a:extLst>
              <a:ext uri="{FF2B5EF4-FFF2-40B4-BE49-F238E27FC236}">
                <a16:creationId xmlns:a16="http://schemas.microsoft.com/office/drawing/2014/main" id="{673C5000-6D39-4826-94FE-11AFD78B1ADE}"/>
              </a:ext>
            </a:extLst>
          </p:cNvPr>
          <p:cNvPicPr>
            <a:picLocks noGrp="1" noChangeAspect="1"/>
          </p:cNvPicPr>
          <p:nvPr>
            <p:ph idx="1"/>
          </p:nvPr>
        </p:nvPicPr>
        <p:blipFill>
          <a:blip r:embed="rId2"/>
          <a:stretch>
            <a:fillRect/>
          </a:stretch>
        </p:blipFill>
        <p:spPr>
          <a:xfrm>
            <a:off x="1304225" y="1706564"/>
            <a:ext cx="9583550" cy="4313236"/>
          </a:xfrm>
        </p:spPr>
      </p:pic>
      <p:sp>
        <p:nvSpPr>
          <p:cNvPr id="3" name="Rectangle 2">
            <a:extLst>
              <a:ext uri="{FF2B5EF4-FFF2-40B4-BE49-F238E27FC236}">
                <a16:creationId xmlns:a16="http://schemas.microsoft.com/office/drawing/2014/main" id="{9DC9E1BE-42CD-430C-BFCF-ABE52D6C4596}"/>
              </a:ext>
            </a:extLst>
          </p:cNvPr>
          <p:cNvSpPr/>
          <p:nvPr/>
        </p:nvSpPr>
        <p:spPr>
          <a:xfrm>
            <a:off x="3200400" y="3505200"/>
            <a:ext cx="7687375"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05504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B0F14D3B-4DF1-40DE-B24C-31503BBB3106}"/>
              </a:ext>
            </a:extLst>
          </p:cNvPr>
          <p:cNvPicPr>
            <a:picLocks noGrp="1" noChangeAspect="1"/>
          </p:cNvPicPr>
          <p:nvPr>
            <p:ph idx="4294967295"/>
          </p:nvPr>
        </p:nvPicPr>
        <p:blipFill>
          <a:blip r:embed="rId2"/>
          <a:stretch>
            <a:fillRect/>
          </a:stretch>
        </p:blipFill>
        <p:spPr>
          <a:xfrm>
            <a:off x="1017310" y="76608"/>
            <a:ext cx="10031690" cy="6049146"/>
          </a:xfrm>
        </p:spPr>
      </p:pic>
    </p:spTree>
    <p:extLst>
      <p:ext uri="{BB962C8B-B14F-4D97-AF65-F5344CB8AC3E}">
        <p14:creationId xmlns:p14="http://schemas.microsoft.com/office/powerpoint/2010/main" val="351593016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3000AB-779C-41D4-A049-2913A61EA5CF}"/>
              </a:ext>
            </a:extLst>
          </p:cNvPr>
          <p:cNvSpPr>
            <a:spLocks noGrp="1"/>
          </p:cNvSpPr>
          <p:nvPr>
            <p:ph type="title"/>
          </p:nvPr>
        </p:nvSpPr>
        <p:spPr/>
        <p:txBody>
          <a:bodyPr/>
          <a:lstStyle/>
          <a:p>
            <a:r>
              <a:rPr lang="vi-VN"/>
              <a:t>6. phân tích kết quả thực nghiệm</a:t>
            </a:r>
            <a:endParaRPr lang="en-US"/>
          </a:p>
        </p:txBody>
      </p:sp>
      <p:sp>
        <p:nvSpPr>
          <p:cNvPr id="5" name="Text Placeholder 4">
            <a:extLst>
              <a:ext uri="{FF2B5EF4-FFF2-40B4-BE49-F238E27FC236}">
                <a16:creationId xmlns:a16="http://schemas.microsoft.com/office/drawing/2014/main" id="{F04F048A-35C9-4217-8755-DC90B785E0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603599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496F7C-6B56-4A9A-B69A-5F924B12EDDC}"/>
              </a:ext>
            </a:extLst>
          </p:cNvPr>
          <p:cNvSpPr>
            <a:spLocks noGrp="1"/>
          </p:cNvSpPr>
          <p:nvPr>
            <p:ph type="title"/>
          </p:nvPr>
        </p:nvSpPr>
        <p:spPr/>
        <p:txBody>
          <a:bodyPr/>
          <a:lstStyle/>
          <a:p>
            <a:r>
              <a:rPr lang="vi-VN"/>
              <a:t>So sánh kết quả trên UIT-VSMEC</a:t>
            </a:r>
            <a:endParaRPr lang="en-US"/>
          </a:p>
        </p:txBody>
      </p:sp>
      <p:pic>
        <p:nvPicPr>
          <p:cNvPr id="1026" name="Picture 2" descr="Table&#10;&#10;Description automatically generated">
            <a:extLst>
              <a:ext uri="{FF2B5EF4-FFF2-40B4-BE49-F238E27FC236}">
                <a16:creationId xmlns:a16="http://schemas.microsoft.com/office/drawing/2014/main" id="{16CB1278-6508-4FBD-A812-E7A0835732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42935" y="1447800"/>
            <a:ext cx="5306129"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1FE8921-2800-46F7-9BC2-8C8E6DED7E18}"/>
              </a:ext>
            </a:extLst>
          </p:cNvPr>
          <p:cNvSpPr>
            <a:spLocks noGrp="1"/>
          </p:cNvSpPr>
          <p:nvPr>
            <p:ph idx="16"/>
          </p:nvPr>
        </p:nvSpPr>
        <p:spPr>
          <a:xfrm>
            <a:off x="609600" y="5791200"/>
            <a:ext cx="10972800" cy="258096"/>
          </a:xfrm>
        </p:spPr>
        <p:txBody>
          <a:bodyPr/>
          <a:lstStyle/>
          <a:p>
            <a:r>
              <a:rPr lang="en-US" sz="1100" b="0" i="0">
                <a:solidFill>
                  <a:schemeClr val="tx1"/>
                </a:solidFill>
                <a:effectLst/>
                <a:latin typeface="Segoe UI" panose="020B0502040204020203" pitchFamily="34" charset="0"/>
              </a:rPr>
              <a:t>HO, Vong Anh, et al. Emotion recognition for vietnamese social media text. In: International Conference of the Pacific Association for Computational Linguistics. Springer, Singapore, 2019. p. 319-333.</a:t>
            </a:r>
            <a:endParaRPr lang="en-US" sz="1100">
              <a:solidFill>
                <a:schemeClr val="tx1"/>
              </a:solidFill>
            </a:endParaRPr>
          </a:p>
        </p:txBody>
      </p:sp>
    </p:spTree>
    <p:extLst>
      <p:ext uri="{BB962C8B-B14F-4D97-AF65-F5344CB8AC3E}">
        <p14:creationId xmlns:p14="http://schemas.microsoft.com/office/powerpoint/2010/main" val="39430081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948EC8-6E37-44E2-AE62-D68BB1525EED}"/>
              </a:ext>
            </a:extLst>
          </p:cNvPr>
          <p:cNvSpPr>
            <a:spLocks noGrp="1"/>
          </p:cNvSpPr>
          <p:nvPr>
            <p:ph type="title"/>
          </p:nvPr>
        </p:nvSpPr>
        <p:spPr/>
        <p:txBody>
          <a:bodyPr/>
          <a:lstStyle/>
          <a:p>
            <a:r>
              <a:rPr lang="vi-VN"/>
              <a:t>So sánh kết quả trên UIT-VSFC</a:t>
            </a:r>
            <a:endParaRPr lang="en-US"/>
          </a:p>
        </p:txBody>
      </p:sp>
      <p:sp>
        <p:nvSpPr>
          <p:cNvPr id="6" name="Content Placeholder 5">
            <a:extLst>
              <a:ext uri="{FF2B5EF4-FFF2-40B4-BE49-F238E27FC236}">
                <a16:creationId xmlns:a16="http://schemas.microsoft.com/office/drawing/2014/main" id="{621C6A3F-76AD-414E-B0FD-E81205C68ED6}"/>
              </a:ext>
            </a:extLst>
          </p:cNvPr>
          <p:cNvSpPr>
            <a:spLocks noGrp="1"/>
          </p:cNvSpPr>
          <p:nvPr>
            <p:ph idx="16"/>
          </p:nvPr>
        </p:nvSpPr>
        <p:spPr>
          <a:xfrm>
            <a:off x="609600" y="5791200"/>
            <a:ext cx="10972800" cy="258096"/>
          </a:xfrm>
        </p:spPr>
        <p:txBody>
          <a:bodyPr/>
          <a:lstStyle/>
          <a:p>
            <a:r>
              <a:rPr lang="en-US" sz="1100" b="0" i="0">
                <a:solidFill>
                  <a:schemeClr val="tx1"/>
                </a:solidFill>
                <a:effectLst/>
                <a:latin typeface="Arial" panose="020B0604020202020204" pitchFamily="34" charset="0"/>
              </a:rPr>
              <a:t>NGUYEN, Phu XV, et al. Deep learning versus traditional classifiers on Vietnamese students’ feedback corpus. In: </a:t>
            </a:r>
            <a:r>
              <a:rPr lang="en-US" sz="1100" b="0" i="1">
                <a:solidFill>
                  <a:schemeClr val="tx1"/>
                </a:solidFill>
                <a:effectLst/>
                <a:latin typeface="Arial" panose="020B0604020202020204" pitchFamily="34" charset="0"/>
              </a:rPr>
              <a:t>2018 5th NAFOSTED Conference on Information and Computer Science (NICS)</a:t>
            </a:r>
            <a:r>
              <a:rPr lang="en-US" sz="1100" b="0" i="0">
                <a:solidFill>
                  <a:schemeClr val="tx1"/>
                </a:solidFill>
                <a:effectLst/>
                <a:latin typeface="Arial" panose="020B0604020202020204" pitchFamily="34" charset="0"/>
              </a:rPr>
              <a:t>. IEEE, 2018. p. 75-80.</a:t>
            </a:r>
            <a:endParaRPr lang="en-US" sz="1100">
              <a:solidFill>
                <a:schemeClr val="tx1"/>
              </a:solidFill>
            </a:endParaRPr>
          </a:p>
        </p:txBody>
      </p:sp>
      <p:pic>
        <p:nvPicPr>
          <p:cNvPr id="2050" name="Picture 2" descr="Table&#10;&#10;Description automatically generated">
            <a:extLst>
              <a:ext uri="{FF2B5EF4-FFF2-40B4-BE49-F238E27FC236}">
                <a16:creationId xmlns:a16="http://schemas.microsoft.com/office/drawing/2014/main" id="{AF20ABE2-BBA3-4DF8-921C-2865A86B25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10972800" cy="425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3810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8954-4916-4ADC-957D-4443D2D81F16}"/>
              </a:ext>
            </a:extLst>
          </p:cNvPr>
          <p:cNvSpPr>
            <a:spLocks noGrp="1"/>
          </p:cNvSpPr>
          <p:nvPr>
            <p:ph type="title"/>
          </p:nvPr>
        </p:nvSpPr>
        <p:spPr/>
        <p:txBody>
          <a:bodyPr/>
          <a:lstStyle/>
          <a:p>
            <a:r>
              <a:rPr lang="vi-VN"/>
              <a:t>So sánh kết quả trên UIT-ViCTSD</a:t>
            </a:r>
            <a:endParaRPr lang="en-US"/>
          </a:p>
        </p:txBody>
      </p:sp>
      <p:pic>
        <p:nvPicPr>
          <p:cNvPr id="3074" name="Picture 2" descr="Table&#10;&#10;Description automatically generated">
            <a:extLst>
              <a:ext uri="{FF2B5EF4-FFF2-40B4-BE49-F238E27FC236}">
                <a16:creationId xmlns:a16="http://schemas.microsoft.com/office/drawing/2014/main" id="{6A4A4E34-D60B-46B3-8A1C-4E6857E382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1600200"/>
            <a:ext cx="7620000" cy="3895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DABCFB1-41DF-45C9-AB34-6D563B94AC42}"/>
              </a:ext>
            </a:extLst>
          </p:cNvPr>
          <p:cNvSpPr>
            <a:spLocks noGrp="1"/>
          </p:cNvSpPr>
          <p:nvPr>
            <p:ph idx="16"/>
          </p:nvPr>
        </p:nvSpPr>
        <p:spPr>
          <a:xfrm>
            <a:off x="609600" y="5761704"/>
            <a:ext cx="10972800" cy="258096"/>
          </a:xfrm>
        </p:spPr>
        <p:txBody>
          <a:bodyPr/>
          <a:lstStyle/>
          <a:p>
            <a:r>
              <a:rPr lang="en-US" sz="1100" b="0" i="0">
                <a:solidFill>
                  <a:schemeClr val="tx1"/>
                </a:solidFill>
                <a:effectLst/>
                <a:latin typeface="Segoe UI" panose="020B0502040204020203" pitchFamily="34" charset="0"/>
              </a:rPr>
              <a:t>NGUYEN, Luan Thanh; VAN NGUYEN, Kiet; NGUYEN, Ngan Luu-Thuy. Constructive and toxic speech detection for open-domain social media comments in vietnamese. arXiv preprint arXiv:2103.10069, 2021.</a:t>
            </a:r>
            <a:endParaRPr lang="en-US" sz="1100">
              <a:solidFill>
                <a:schemeClr val="tx1"/>
              </a:solidFill>
            </a:endParaRPr>
          </a:p>
        </p:txBody>
      </p:sp>
    </p:spTree>
    <p:extLst>
      <p:ext uri="{BB962C8B-B14F-4D97-AF65-F5344CB8AC3E}">
        <p14:creationId xmlns:p14="http://schemas.microsoft.com/office/powerpoint/2010/main" val="397585433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451284-23A7-4DD8-9B1E-A97DC5FD50E7}"/>
              </a:ext>
            </a:extLst>
          </p:cNvPr>
          <p:cNvSpPr>
            <a:spLocks noGrp="1"/>
          </p:cNvSpPr>
          <p:nvPr>
            <p:ph type="title"/>
          </p:nvPr>
        </p:nvSpPr>
        <p:spPr/>
        <p:txBody>
          <a:bodyPr/>
          <a:lstStyle/>
          <a:p>
            <a:r>
              <a:rPr lang="vi-VN"/>
              <a:t>7. Kết luận và hướng phát triển</a:t>
            </a:r>
            <a:endParaRPr lang="en-US"/>
          </a:p>
        </p:txBody>
      </p:sp>
      <p:sp>
        <p:nvSpPr>
          <p:cNvPr id="5" name="Text Placeholder 4">
            <a:extLst>
              <a:ext uri="{FF2B5EF4-FFF2-40B4-BE49-F238E27FC236}">
                <a16:creationId xmlns:a16="http://schemas.microsoft.com/office/drawing/2014/main" id="{0624E01A-9F64-41A0-BD48-9598D84D2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280843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104D7B-008A-429B-8623-B4A7C06FCCD4}"/>
              </a:ext>
            </a:extLst>
          </p:cNvPr>
          <p:cNvSpPr>
            <a:spLocks noGrp="1"/>
          </p:cNvSpPr>
          <p:nvPr>
            <p:ph type="title"/>
          </p:nvPr>
        </p:nvSpPr>
        <p:spPr/>
        <p:txBody>
          <a:bodyPr/>
          <a:lstStyle/>
          <a:p>
            <a:r>
              <a:rPr lang="vi-VN"/>
              <a:t>Kết luận</a:t>
            </a:r>
            <a:endParaRPr lang="en-US"/>
          </a:p>
        </p:txBody>
      </p:sp>
      <p:sp>
        <p:nvSpPr>
          <p:cNvPr id="5" name="Content Placeholder 4">
            <a:extLst>
              <a:ext uri="{FF2B5EF4-FFF2-40B4-BE49-F238E27FC236}">
                <a16:creationId xmlns:a16="http://schemas.microsoft.com/office/drawing/2014/main" id="{6D8BBD65-89DE-44C4-BB72-4A36EAD8F401}"/>
              </a:ext>
            </a:extLst>
          </p:cNvPr>
          <p:cNvSpPr>
            <a:spLocks noGrp="1"/>
          </p:cNvSpPr>
          <p:nvPr>
            <p:ph idx="1"/>
          </p:nvPr>
        </p:nvSpPr>
        <p:spPr/>
        <p:txBody>
          <a:bodyPr/>
          <a:lstStyle/>
          <a:p>
            <a:r>
              <a:rPr lang="vi-VN"/>
              <a:t>Phương pháp tiền xử lí chưa phát huy được công dụng nhiều dẫn đến độ chinh xác còn thấp.</a:t>
            </a:r>
          </a:p>
          <a:p>
            <a:endParaRPr lang="vi-VN"/>
          </a:p>
          <a:p>
            <a:r>
              <a:rPr lang="vi-VN">
                <a:solidFill>
                  <a:srgbClr val="FF0000"/>
                </a:solidFill>
              </a:rPr>
              <a:t>Nhìn chung độ chính xác trên các phương pháp thực nghiệm vẫn chưa cao.</a:t>
            </a:r>
          </a:p>
          <a:p>
            <a:endParaRPr lang="vi-VN"/>
          </a:p>
          <a:p>
            <a:r>
              <a:rPr lang="vi-VN"/>
              <a:t> Phân bố dữ liệu trên các nhãn của các bộ ngữ liệu không cân bằng.</a:t>
            </a:r>
          </a:p>
        </p:txBody>
      </p:sp>
    </p:spTree>
    <p:extLst>
      <p:ext uri="{BB962C8B-B14F-4D97-AF65-F5344CB8AC3E}">
        <p14:creationId xmlns:p14="http://schemas.microsoft.com/office/powerpoint/2010/main" val="409625957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B9A62-0CE6-4641-B008-15BCBAB92C3B}"/>
              </a:ext>
            </a:extLst>
          </p:cNvPr>
          <p:cNvSpPr>
            <a:spLocks noGrp="1"/>
          </p:cNvSpPr>
          <p:nvPr>
            <p:ph type="title"/>
          </p:nvPr>
        </p:nvSpPr>
        <p:spPr/>
        <p:txBody>
          <a:bodyPr/>
          <a:lstStyle/>
          <a:p>
            <a:r>
              <a:rPr lang="vi-VN"/>
              <a:t>Hướng phát triển</a:t>
            </a:r>
            <a:endParaRPr lang="en-US"/>
          </a:p>
        </p:txBody>
      </p:sp>
      <p:sp>
        <p:nvSpPr>
          <p:cNvPr id="5" name="Content Placeholder 4">
            <a:extLst>
              <a:ext uri="{FF2B5EF4-FFF2-40B4-BE49-F238E27FC236}">
                <a16:creationId xmlns:a16="http://schemas.microsoft.com/office/drawing/2014/main" id="{F07963EA-28E9-41FE-A464-4B9A04A7FD66}"/>
              </a:ext>
            </a:extLst>
          </p:cNvPr>
          <p:cNvSpPr>
            <a:spLocks noGrp="1"/>
          </p:cNvSpPr>
          <p:nvPr>
            <p:ph idx="1"/>
          </p:nvPr>
        </p:nvSpPr>
        <p:spPr/>
        <p:txBody>
          <a:bodyPr/>
          <a:lstStyle/>
          <a:p>
            <a:r>
              <a:rPr lang="vi-VN"/>
              <a:t>Nghiên cứu thêm phương pháp xử lí dữ liệu tối ưu hơn với từng bộ ngữ liệu đặc trưng.</a:t>
            </a:r>
          </a:p>
          <a:p>
            <a:endParaRPr lang="vi-VN"/>
          </a:p>
          <a:p>
            <a:r>
              <a:rPr lang="vi-VN">
                <a:solidFill>
                  <a:srgbClr val="FF0000"/>
                </a:solidFill>
              </a:rPr>
              <a:t>Thực nghiệm trên các mô hình SOTA mới hơn.</a:t>
            </a:r>
          </a:p>
          <a:p>
            <a:endParaRPr lang="vi-VN">
              <a:solidFill>
                <a:srgbClr val="FF0000"/>
              </a:solidFill>
            </a:endParaRPr>
          </a:p>
          <a:p>
            <a:r>
              <a:rPr lang="vi-VN"/>
              <a:t>Thu thập thêm dữ liệu để tăng cường cho các lớp ít dữ liệu.</a:t>
            </a:r>
          </a:p>
          <a:p>
            <a:endParaRPr lang="vi-VN">
              <a:solidFill>
                <a:srgbClr val="FF0000"/>
              </a:solidFill>
            </a:endParaRPr>
          </a:p>
          <a:p>
            <a:endParaRPr lang="en-US">
              <a:solidFill>
                <a:srgbClr val="FF0000"/>
              </a:solidFill>
            </a:endParaRPr>
          </a:p>
        </p:txBody>
      </p:sp>
    </p:spTree>
    <p:extLst>
      <p:ext uri="{BB962C8B-B14F-4D97-AF65-F5344CB8AC3E}">
        <p14:creationId xmlns:p14="http://schemas.microsoft.com/office/powerpoint/2010/main" val="212866929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vi-VN" sz="4000"/>
              <a:t>CẢM ƠN THẦY VÀ CÁC BẠN ĐÃ LẮNG NGHE!</a:t>
            </a:r>
            <a:br>
              <a:rPr lang="en-US" sz="4000">
                <a:solidFill>
                  <a:srgbClr val="FF0000"/>
                </a:solidFill>
              </a:rPr>
            </a:br>
            <a:br>
              <a:rPr lang="vi-VN" sz="4000">
                <a:solidFill>
                  <a:srgbClr val="FF0000"/>
                </a:solidFill>
              </a:rPr>
            </a:br>
            <a:br>
              <a:rPr lang="en-US" sz="4000">
                <a:solidFill>
                  <a:srgbClr val="FF0000"/>
                </a:solidFill>
              </a:rPr>
            </a:br>
            <a:r>
              <a:rPr lang="en-US" sz="4000">
                <a:solidFill>
                  <a:srgbClr val="0066FF"/>
                </a:solidFill>
              </a:rPr>
              <a:t>ĐẠI HỌC QUỐC GIA TP.HCM</a:t>
            </a:r>
            <a:br>
              <a:rPr lang="en-US" sz="4000"/>
            </a:br>
            <a:r>
              <a:rPr lang="en-US" sz="3600">
                <a:solidFill>
                  <a:srgbClr val="FF0000"/>
                </a:solidFill>
              </a:rPr>
              <a:t>TR</a:t>
            </a:r>
            <a:r>
              <a:rPr lang="vi-VN" sz="3600">
                <a:solidFill>
                  <a:srgbClr val="FF0000"/>
                </a:solidFill>
              </a:rPr>
              <a:t>Ư</a:t>
            </a:r>
            <a:r>
              <a:rPr lang="en-US" sz="3600">
                <a:solidFill>
                  <a:srgbClr val="FF0000"/>
                </a:solidFill>
              </a:rPr>
              <a:t>ỜNG ĐẠI HỌC CÔNG NGHỆ THÔNG TIN TP.HCM</a:t>
            </a:r>
            <a:br>
              <a:rPr lang="en-US" sz="3600">
                <a:solidFill>
                  <a:srgbClr val="FF0000"/>
                </a:solidFill>
              </a:rPr>
            </a:br>
            <a:r>
              <a:rPr lang="en-US" sz="3600">
                <a:solidFill>
                  <a:srgbClr val="0066FF"/>
                </a:solidFill>
              </a:rPr>
              <a:t>TOÀN DIỆN – SÁNG TẠO – PHỤNG SỰ</a:t>
            </a:r>
            <a:r>
              <a:rPr lang="en-US" sz="3600"/>
              <a:t> </a:t>
            </a:r>
            <a:endParaRPr lang="en-US" sz="4000"/>
          </a:p>
        </p:txBody>
      </p:sp>
    </p:spTree>
    <p:extLst>
      <p:ext uri="{BB962C8B-B14F-4D97-AF65-F5344CB8AC3E}">
        <p14:creationId xmlns:p14="http://schemas.microsoft.com/office/powerpoint/2010/main" val="15846809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7956C0-9639-4E9D-9CBD-2911732B9BB1}"/>
              </a:ext>
            </a:extLst>
          </p:cNvPr>
          <p:cNvSpPr>
            <a:spLocks noGrp="1"/>
          </p:cNvSpPr>
          <p:nvPr>
            <p:ph type="title"/>
          </p:nvPr>
        </p:nvSpPr>
        <p:spPr/>
        <p:txBody>
          <a:bodyPr/>
          <a:lstStyle/>
          <a:p>
            <a:r>
              <a:rPr lang="vi-VN"/>
              <a:t>Công trình liên quan</a:t>
            </a:r>
            <a:endParaRPr lang="en-US"/>
          </a:p>
        </p:txBody>
      </p:sp>
      <p:sp>
        <p:nvSpPr>
          <p:cNvPr id="7" name="Content Placeholder 6">
            <a:extLst>
              <a:ext uri="{FF2B5EF4-FFF2-40B4-BE49-F238E27FC236}">
                <a16:creationId xmlns:a16="http://schemas.microsoft.com/office/drawing/2014/main" id="{2015488A-2E8D-4580-9CDC-11A5EADEFCF9}"/>
              </a:ext>
            </a:extLst>
          </p:cNvPr>
          <p:cNvSpPr>
            <a:spLocks noGrp="1"/>
          </p:cNvSpPr>
          <p:nvPr>
            <p:ph idx="1"/>
          </p:nvPr>
        </p:nvSpPr>
        <p:spPr/>
        <p:txBody>
          <a:bodyPr/>
          <a:lstStyle/>
          <a:p>
            <a:r>
              <a:rPr lang="en-US" sz="2400" b="0" i="0">
                <a:effectLst/>
                <a:latin typeface="Arial" panose="020B0604020202020204" pitchFamily="34" charset="0"/>
              </a:rPr>
              <a:t>HO, Vong Anh, et al. Emotion recognition for vietnamese social media text. In: </a:t>
            </a:r>
            <a:r>
              <a:rPr lang="en-US" sz="2400" b="0" i="1">
                <a:effectLst/>
                <a:latin typeface="Arial" panose="020B0604020202020204" pitchFamily="34" charset="0"/>
              </a:rPr>
              <a:t>International Conference of the Pacific Association for Computational Linguistics</a:t>
            </a:r>
            <a:r>
              <a:rPr lang="en-US" sz="2400" b="0" i="0">
                <a:effectLst/>
                <a:latin typeface="Arial" panose="020B0604020202020204" pitchFamily="34" charset="0"/>
              </a:rPr>
              <a:t>. Springer, Singapore, 2019. p. 319-333.</a:t>
            </a:r>
            <a:endParaRPr lang="vi-VN" sz="2400" b="0" i="0">
              <a:effectLst/>
              <a:latin typeface="Arial" panose="020B0604020202020204" pitchFamily="34" charset="0"/>
            </a:endParaRPr>
          </a:p>
          <a:p>
            <a:endParaRPr lang="vi-VN" sz="2400"/>
          </a:p>
          <a:p>
            <a:r>
              <a:rPr lang="en-US" sz="2400" b="0" i="0">
                <a:solidFill>
                  <a:srgbClr val="FF0000"/>
                </a:solidFill>
                <a:effectLst/>
                <a:latin typeface="Arial" panose="020B0604020202020204" pitchFamily="34" charset="0"/>
              </a:rPr>
              <a:t>NGUYEN, Luan Thanh; VAN NGUYEN, Kiet; NGUYEN, Ngan Luu-Thuy. Constructive and toxic speech detection for open-domain social media comments in vietnamese. </a:t>
            </a:r>
            <a:r>
              <a:rPr lang="en-US" sz="2400" b="0" i="1">
                <a:solidFill>
                  <a:srgbClr val="FF0000"/>
                </a:solidFill>
                <a:effectLst/>
                <a:latin typeface="Arial" panose="020B0604020202020204" pitchFamily="34" charset="0"/>
              </a:rPr>
              <a:t>arXiv preprint arXiv:2103.10069</a:t>
            </a:r>
            <a:r>
              <a:rPr lang="en-US" sz="2400" b="0" i="0">
                <a:solidFill>
                  <a:srgbClr val="FF0000"/>
                </a:solidFill>
                <a:effectLst/>
                <a:latin typeface="Arial" panose="020B0604020202020204" pitchFamily="34" charset="0"/>
              </a:rPr>
              <a:t>, 2021.</a:t>
            </a:r>
            <a:endParaRPr lang="vi-VN" sz="2400" b="0" i="0">
              <a:solidFill>
                <a:srgbClr val="FF0000"/>
              </a:solidFill>
              <a:effectLst/>
              <a:latin typeface="Arial" panose="020B0604020202020204" pitchFamily="34" charset="0"/>
            </a:endParaRPr>
          </a:p>
          <a:p>
            <a:endParaRPr lang="vi-VN" sz="2400"/>
          </a:p>
          <a:p>
            <a:r>
              <a:rPr lang="en-US" sz="2400" b="0" i="0">
                <a:effectLst/>
                <a:latin typeface="Arial" panose="020B0604020202020204" pitchFamily="34" charset="0"/>
              </a:rPr>
              <a:t>VAN NGUYEN, Kiet, et al. Uit-vsfc: Vietnamese students’ feedback corpus for sentiment analysis. In: </a:t>
            </a:r>
            <a:r>
              <a:rPr lang="en-US" sz="2400" b="0" i="1">
                <a:effectLst/>
                <a:latin typeface="Arial" panose="020B0604020202020204" pitchFamily="34" charset="0"/>
              </a:rPr>
              <a:t>2018 10th International Conference on Knowledge and Systems Engineering (KSE)</a:t>
            </a:r>
            <a:r>
              <a:rPr lang="en-US" sz="2400" b="0" i="0">
                <a:effectLst/>
                <a:latin typeface="Arial" panose="020B0604020202020204" pitchFamily="34" charset="0"/>
              </a:rPr>
              <a:t>. IEEE, 2018. p. 19-24.</a:t>
            </a:r>
            <a:endParaRPr lang="en-US" sz="2400"/>
          </a:p>
        </p:txBody>
      </p:sp>
    </p:spTree>
    <p:extLst>
      <p:ext uri="{BB962C8B-B14F-4D97-AF65-F5344CB8AC3E}">
        <p14:creationId xmlns:p14="http://schemas.microsoft.com/office/powerpoint/2010/main" val="35727264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15EF-14D2-44B0-A8B6-DC4045008AD4}"/>
              </a:ext>
            </a:extLst>
          </p:cNvPr>
          <p:cNvSpPr>
            <a:spLocks noGrp="1"/>
          </p:cNvSpPr>
          <p:nvPr>
            <p:ph type="title"/>
          </p:nvPr>
        </p:nvSpPr>
        <p:spPr/>
        <p:txBody>
          <a:bodyPr/>
          <a:lstStyle/>
          <a:p>
            <a:r>
              <a:rPr lang="vi-VN"/>
              <a:t>Công trình liên quan</a:t>
            </a:r>
            <a:endParaRPr lang="en-US"/>
          </a:p>
        </p:txBody>
      </p:sp>
      <p:sp>
        <p:nvSpPr>
          <p:cNvPr id="3" name="Content Placeholder 2">
            <a:extLst>
              <a:ext uri="{FF2B5EF4-FFF2-40B4-BE49-F238E27FC236}">
                <a16:creationId xmlns:a16="http://schemas.microsoft.com/office/drawing/2014/main" id="{C7A42AE6-C762-466E-8C44-1AE380C6302F}"/>
              </a:ext>
            </a:extLst>
          </p:cNvPr>
          <p:cNvSpPr>
            <a:spLocks noGrp="1"/>
          </p:cNvSpPr>
          <p:nvPr>
            <p:ph idx="1"/>
          </p:nvPr>
        </p:nvSpPr>
        <p:spPr/>
        <p:txBody>
          <a:bodyPr/>
          <a:lstStyle/>
          <a:p>
            <a:r>
              <a:rPr lang="en-US" sz="2400"/>
              <a:t>KIPYATKOVA, Irina; KARPOV, Alexey. Class-based LSTM Russian language model with linguistic information. In: Proceedings of The 12th Language Resources and Evaluation Conference. 2020. p. 2470-2474.</a:t>
            </a:r>
            <a:endParaRPr lang="vi-VN" sz="2400"/>
          </a:p>
          <a:p>
            <a:endParaRPr lang="vi-VN" sz="2400"/>
          </a:p>
          <a:p>
            <a:r>
              <a:rPr lang="en-US" sz="2400">
                <a:solidFill>
                  <a:srgbClr val="FF0000"/>
                </a:solidFill>
              </a:rPr>
              <a:t>NGUYEN, Dat Quoc; NGUYEN, Anh Tuan. PhoBERT: Pre-trained language models for Vietnamese. arXiv preprint arXiv:2003.00744, 2020.</a:t>
            </a:r>
            <a:endParaRPr lang="vi-VN" sz="2400">
              <a:solidFill>
                <a:srgbClr val="FF0000"/>
              </a:solidFill>
            </a:endParaRPr>
          </a:p>
          <a:p>
            <a:endParaRPr lang="vi-VN" sz="2400">
              <a:solidFill>
                <a:srgbClr val="FF0000"/>
              </a:solidFill>
            </a:endParaRPr>
          </a:p>
          <a:p>
            <a:r>
              <a:rPr lang="en-US" sz="2400"/>
              <a:t>VAN THIN, Dang, et al. Investigating Monolingual and Multilingual BERTModels for Vietnamese Aspect Category Detection. arXiv preprint arXiv:2103.09519, 2021.</a:t>
            </a:r>
          </a:p>
          <a:p>
            <a:endParaRPr lang="en-US" sz="2400">
              <a:solidFill>
                <a:srgbClr val="FF0000"/>
              </a:solidFill>
            </a:endParaRPr>
          </a:p>
        </p:txBody>
      </p:sp>
    </p:spTree>
    <p:extLst>
      <p:ext uri="{BB962C8B-B14F-4D97-AF65-F5344CB8AC3E}">
        <p14:creationId xmlns:p14="http://schemas.microsoft.com/office/powerpoint/2010/main" val="3671558934"/>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5433</TotalTime>
  <Words>2335</Words>
  <Application>Microsoft Office PowerPoint</Application>
  <PresentationFormat>Widescreen</PresentationFormat>
  <Paragraphs>399</Paragraphs>
  <Slides>79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Cambria Math</vt:lpstr>
      <vt:lpstr>Courier New</vt:lpstr>
      <vt:lpstr>Segoe UI</vt:lpstr>
      <vt:lpstr>Times New Roman</vt:lpstr>
      <vt:lpstr>Default Design</vt:lpstr>
      <vt:lpstr>SENTIMENT ANNALYSIS Text Classification</vt:lpstr>
      <vt:lpstr>Danh mục</vt:lpstr>
      <vt:lpstr>1. Giới thiệu</vt:lpstr>
      <vt:lpstr>Giới thiệu</vt:lpstr>
      <vt:lpstr>Giới thiệu</vt:lpstr>
      <vt:lpstr>Giới thiệu</vt:lpstr>
      <vt:lpstr>2. Công trình Liên quan</vt:lpstr>
      <vt:lpstr>Công trình liên quan</vt:lpstr>
      <vt:lpstr>Công trình liên quan</vt:lpstr>
      <vt:lpstr>Công trình liên quan</vt:lpstr>
      <vt:lpstr>3. Các bộ dữ liệu</vt:lpstr>
      <vt:lpstr>Các bộ dữ liệu</vt:lpstr>
      <vt:lpstr>Phân tích các bộ ngữ liệu</vt:lpstr>
      <vt:lpstr>Phân tích các bộ ngữ liệu</vt:lpstr>
      <vt:lpstr>Phân tích các bộ ngữ liệu</vt:lpstr>
      <vt:lpstr>Phân tích các bộ ngữ liệu</vt:lpstr>
      <vt:lpstr>Phân tích các bộ ngữ liệu</vt:lpstr>
      <vt:lpstr>Phân tích các bộ ngữ liệu</vt:lpstr>
      <vt:lpstr>Phân tích các bộ ngữ liệu</vt:lpstr>
      <vt:lpstr>Phân tích các bộ ngữ liệu</vt:lpstr>
      <vt:lpstr>Phân tích các bộ ngữ liệu</vt:lpstr>
      <vt:lpstr>Phân tích các bộ ngữ liệu</vt:lpstr>
      <vt:lpstr>Phân tích các bộ ngữ liệu</vt:lpstr>
      <vt:lpstr>4. Phương pháp</vt:lpstr>
      <vt:lpstr>Phương pháp</vt:lpstr>
      <vt:lpstr>Logistic Regression</vt:lpstr>
      <vt:lpstr>Logistic Regression</vt:lpstr>
      <vt:lpstr>Multinomial Logistic Regression</vt:lpstr>
      <vt:lpstr>Multinomial Logistic Regression</vt:lpstr>
      <vt:lpstr>Multinomial Logistic Regression</vt:lpstr>
      <vt:lpstr>LSTM</vt:lpstr>
      <vt:lpstr>Kiến trúc mô hình CNN-LSTM</vt:lpstr>
      <vt:lpstr>BERT</vt:lpstr>
      <vt:lpstr>BERT</vt:lpstr>
      <vt:lpstr>BERT</vt:lpstr>
      <vt:lpstr>PhoBERT</vt:lpstr>
      <vt:lpstr>BERT4NEWS</vt:lpstr>
      <vt:lpstr>XLM</vt:lpstr>
      <vt:lpstr>XLM</vt:lpstr>
      <vt:lpstr>XLM-R</vt:lpstr>
      <vt:lpstr>XLM-R</vt:lpstr>
      <vt:lpstr>5. Thực nghiệm</vt:lpstr>
      <vt:lpstr>Thực nghiệm</vt:lpstr>
      <vt:lpstr>5.1. Logistic Regression</vt:lpstr>
      <vt:lpstr>Kết quả thực nghiệm trên UIT-VSFC SENTIMENT</vt:lpstr>
      <vt:lpstr>Kết quả thực nghiệm trên UIT-VSFC SENTIMENT</vt:lpstr>
      <vt:lpstr>Kết quả thực nghiệm trên UIT-VSFC SENTIMENT</vt:lpstr>
      <vt:lpstr>PowerPoint Presentation</vt:lpstr>
      <vt:lpstr>5.2. CNN-LSTM</vt:lpstr>
      <vt:lpstr>Kết quả thực nghiệm trên UIT-VSFC TOPIC</vt:lpstr>
      <vt:lpstr>Kết quả thực nghiệm trên UIT-VSFC TOPIC</vt:lpstr>
      <vt:lpstr>Kết quả thực nghiệm trên UIT-VSFC TOPIC</vt:lpstr>
      <vt:lpstr>PowerPoint Presentation</vt:lpstr>
      <vt:lpstr>5.3. PhoBERT</vt:lpstr>
      <vt:lpstr>Thống kê quy trình huấn luyện</vt:lpstr>
      <vt:lpstr>Kết quả thực nghiệm trên UIT-ViCTSD CONSTRUCTIVENESS</vt:lpstr>
      <vt:lpstr>Kết quả thực nghiệm trên UIT-ViCTSD CONSTRUCTIVENESS</vt:lpstr>
      <vt:lpstr>Kết quả thực nghiệm trên UIT-ViCTSD CONSTRUCTIVENESS</vt:lpstr>
      <vt:lpstr>PowerPoint Presentation</vt:lpstr>
      <vt:lpstr>5.4. BERT4NEWS</vt:lpstr>
      <vt:lpstr>Thống kê quy trình huấn luyện</vt:lpstr>
      <vt:lpstr>Kết quả thực nghiệm trên UIT-VSMEC</vt:lpstr>
      <vt:lpstr>Kết quả thực nghiệm trên UIT-VSMEC</vt:lpstr>
      <vt:lpstr>Kết quả thực nghiệm trên UIT-VSMEC</vt:lpstr>
      <vt:lpstr>PowerPoint Presentation</vt:lpstr>
      <vt:lpstr>5.5. XLM-R</vt:lpstr>
      <vt:lpstr>Thống kê quy trình huấn luyện</vt:lpstr>
      <vt:lpstr>Kết quả thực nghiệm trên UIT-ViCTSD TOXICITY</vt:lpstr>
      <vt:lpstr>Kết quả thực nghiệm trên UIT-ViCTSD TOXICITY</vt:lpstr>
      <vt:lpstr>Kết quả thực nghiệm trên UIT-ViCTSD TOXICITY</vt:lpstr>
      <vt:lpstr>PowerPoint Presentation</vt:lpstr>
      <vt:lpstr>6. phân tích kết quả thực nghiệm</vt:lpstr>
      <vt:lpstr>So sánh kết quả trên UIT-VSMEC</vt:lpstr>
      <vt:lpstr>So sánh kết quả trên UIT-VSFC</vt:lpstr>
      <vt:lpstr>So sánh kết quả trên UIT-ViCTSD</vt:lpstr>
      <vt:lpstr>7. Kết luận và hướng phát triển</vt:lpstr>
      <vt:lpstr>Kết luận</vt:lpstr>
      <vt:lpstr>Hướng phát triển</vt:lpstr>
      <vt:lpstr>CẢM ƠN THẦY VÀ CÁC BẠN ĐÃ LẮNG NGHE!   ĐẠI HỌC QUỐC GIA TP.HCM TRƯỜNG ĐẠI HỌC CÔNG NGHỆ THÔNG TIN TP.HCM TOÀN DIỆN – SÁNG TẠO – PHỤNG SỰ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Võ Trung Hiếu</cp:lastModifiedBy>
  <cp:revision>915</cp:revision>
  <cp:lastPrinted>2013-08-30T01:32:34Z</cp:lastPrinted>
  <dcterms:created xsi:type="dcterms:W3CDTF">2008-06-14T04:13:27Z</dcterms:created>
  <dcterms:modified xsi:type="dcterms:W3CDTF">2021-07-07T14:15:03Z</dcterms:modified>
</cp:coreProperties>
</file>