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Relationship Id="rId5" Type="http://schemas.openxmlformats.org/officeDocument/2006/relationships/image" Target="../media/image8.tif"/><Relationship Id="rId6" Type="http://schemas.openxmlformats.org/officeDocument/2006/relationships/image" Target="../media/image9.tif"/><Relationship Id="rId7" Type="http://schemas.openxmlformats.org/officeDocument/2006/relationships/image" Target="../media/image10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XUS CONSULTING"/>
          <p:cNvSpPr txBox="1"/>
          <p:nvPr>
            <p:ph type="ctrTitle"/>
          </p:nvPr>
        </p:nvSpPr>
        <p:spPr>
          <a:xfrm>
            <a:off x="695254" y="462537"/>
            <a:ext cx="21971004" cy="204544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OXUS CONSULTING</a:t>
            </a:r>
          </a:p>
        </p:txBody>
      </p:sp>
      <p:sp>
        <p:nvSpPr>
          <p:cNvPr id="152" name="LOGO"/>
          <p:cNvSpPr txBox="1"/>
          <p:nvPr>
            <p:ph type="subTitle" sz="quarter" idx="1"/>
          </p:nvPr>
        </p:nvSpPr>
        <p:spPr>
          <a:xfrm>
            <a:off x="791700" y="2507979"/>
            <a:ext cx="21971001" cy="98095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LOGO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apture d’écran 2023-06-09 à 19.00.16.png" descr="Capture d’écran 2023-06-09 à 19.0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739" y="-1655503"/>
            <a:ext cx="24481478" cy="1702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apture d’écran 2023-06-09 à 19.01.16.png" descr="Capture d’écran 2023-06-09 à 19.0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865" y="-1543172"/>
            <a:ext cx="23492270" cy="16377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Capture d’écran 2023-06-09 à 19.02.24.png" descr="Capture d’écran 2023-06-09 à 19.02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192" y="-111529"/>
            <a:ext cx="18773616" cy="13939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4. 2nd DRAF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4. 2nd DRAFTS</a:t>
            </a:r>
          </a:p>
        </p:txBody>
      </p:sp>
      <p:sp>
        <p:nvSpPr>
          <p:cNvPr id="210" name="Duo color…"/>
          <p:cNvSpPr txBox="1"/>
          <p:nvPr/>
        </p:nvSpPr>
        <p:spPr>
          <a:xfrm>
            <a:off x="1338698" y="2722372"/>
            <a:ext cx="286500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Duo color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Flat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Based on the animal</a:t>
            </a:r>
          </a:p>
        </p:txBody>
      </p:sp>
      <p:sp>
        <p:nvSpPr>
          <p:cNvPr id="211" name="+"/>
          <p:cNvSpPr txBox="1"/>
          <p:nvPr/>
        </p:nvSpPr>
        <p:spPr>
          <a:xfrm>
            <a:off x="1338698" y="4024770"/>
            <a:ext cx="29032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12" name="Improved fur patterns…"/>
          <p:cNvSpPr txBox="1"/>
          <p:nvPr/>
        </p:nvSpPr>
        <p:spPr>
          <a:xfrm>
            <a:off x="1338698" y="4533418"/>
            <a:ext cx="327519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Improved fur patterns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Clearer connection dots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Sharpened strokes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apture d’écran 2023-06-21 à 19.20.07.png" descr="Capture d’écran 2023-06-21 à 19.20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3099" y="2184882"/>
            <a:ext cx="8997803" cy="934623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ont_Black_1.1"/>
          <p:cNvSpPr txBox="1"/>
          <p:nvPr/>
        </p:nvSpPr>
        <p:spPr>
          <a:xfrm>
            <a:off x="542485" y="476383"/>
            <a:ext cx="3267820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Font_Black_1.1</a:t>
            </a:r>
          </a:p>
        </p:txBody>
      </p:sp>
      <p:sp>
        <p:nvSpPr>
          <p:cNvPr id="216" name="Futura font (bolder)"/>
          <p:cNvSpPr txBox="1"/>
          <p:nvPr/>
        </p:nvSpPr>
        <p:spPr>
          <a:xfrm>
            <a:off x="538799" y="1382207"/>
            <a:ext cx="267835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66700" indent="-2667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Futura font (bolder)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nt_White_1.1"/>
          <p:cNvSpPr txBox="1"/>
          <p:nvPr/>
        </p:nvSpPr>
        <p:spPr>
          <a:xfrm>
            <a:off x="548165" y="476383"/>
            <a:ext cx="3383459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Font_White_1.1</a:t>
            </a:r>
          </a:p>
        </p:txBody>
      </p:sp>
      <p:pic>
        <p:nvPicPr>
          <p:cNvPr id="219" name="Capture d’écran 2023-06-21 à 19.20.44.png" descr="Capture d’écran 2023-06-21 à 19.2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134" y="1891267"/>
            <a:ext cx="10177732" cy="993346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roxima Nova font (lighter)"/>
          <p:cNvSpPr txBox="1"/>
          <p:nvPr/>
        </p:nvSpPr>
        <p:spPr>
          <a:xfrm>
            <a:off x="538799" y="1382207"/>
            <a:ext cx="354753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266700" indent="-266700" algn="l"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Proxima Nova font (lighter)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Capture d’écran 2023-06-21 à 19.20.18.png" descr="Capture d’écran 2023-06-21 à 19.2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7727" y="2173454"/>
            <a:ext cx="9348546" cy="936909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ont_Black_1.2"/>
          <p:cNvSpPr txBox="1"/>
          <p:nvPr/>
        </p:nvSpPr>
        <p:spPr>
          <a:xfrm>
            <a:off x="651179" y="476383"/>
            <a:ext cx="3304432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Font_Black_1.2</a:t>
            </a:r>
          </a:p>
        </p:txBody>
      </p:sp>
      <p:sp>
        <p:nvSpPr>
          <p:cNvPr id="224" name="Futura font (bolder)…"/>
          <p:cNvSpPr txBox="1"/>
          <p:nvPr/>
        </p:nvSpPr>
        <p:spPr>
          <a:xfrm>
            <a:off x="538799" y="1382207"/>
            <a:ext cx="4929221" cy="118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Futura font (bolder)</a:t>
            </a:r>
          </a:p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Connection dots taking after the shape of the river.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nt_White_1.2"/>
          <p:cNvSpPr txBox="1"/>
          <p:nvPr/>
        </p:nvSpPr>
        <p:spPr>
          <a:xfrm>
            <a:off x="529859" y="476383"/>
            <a:ext cx="3420071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Font_White_1.2</a:t>
            </a:r>
          </a:p>
        </p:txBody>
      </p:sp>
      <p:pic>
        <p:nvPicPr>
          <p:cNvPr id="227" name="Capture d’écran 2023-06-21 à 19.20.50.png" descr="Capture d’écran 2023-06-21 à 19.20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5331" y="1745352"/>
            <a:ext cx="9973338" cy="1022529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Proxima Nova font (lighter)…"/>
          <p:cNvSpPr txBox="1"/>
          <p:nvPr/>
        </p:nvSpPr>
        <p:spPr>
          <a:xfrm>
            <a:off x="538799" y="1382207"/>
            <a:ext cx="4929221" cy="118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Proxima Nova font (lighter)</a:t>
            </a:r>
          </a:p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Connection dots taking after the shape of the river.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3/4_2.1"/>
          <p:cNvSpPr txBox="1"/>
          <p:nvPr/>
        </p:nvSpPr>
        <p:spPr>
          <a:xfrm>
            <a:off x="556462" y="476383"/>
            <a:ext cx="1842865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3/4_2.1</a:t>
            </a:r>
          </a:p>
        </p:txBody>
      </p:sp>
      <p:pic>
        <p:nvPicPr>
          <p:cNvPr id="231" name="Capture d’écran 2023-06-21 à 19.20.28.png" descr="Capture d’écran 2023-06-21 à 19.20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3184" y="2384196"/>
            <a:ext cx="10017632" cy="894760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Komet font (bolder to match the outline)…"/>
          <p:cNvSpPr txBox="1"/>
          <p:nvPr/>
        </p:nvSpPr>
        <p:spPr>
          <a:xfrm>
            <a:off x="538799" y="1382207"/>
            <a:ext cx="4929221" cy="15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Komet font (bolder to match the outline)</a:t>
            </a:r>
          </a:p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outline of the leopard is inspired by the pattern of the river.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3/4_2.2"/>
          <p:cNvSpPr txBox="1"/>
          <p:nvPr/>
        </p:nvSpPr>
        <p:spPr>
          <a:xfrm>
            <a:off x="538156" y="476383"/>
            <a:ext cx="1879477" cy="68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3/4_2.2</a:t>
            </a:r>
          </a:p>
        </p:txBody>
      </p:sp>
      <p:pic>
        <p:nvPicPr>
          <p:cNvPr id="235" name="Capture d’écran 2023-06-21 à 19.20.33.png" descr="Capture d’écran 2023-06-21 à 19.2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8840" y="2224234"/>
            <a:ext cx="9726321" cy="926753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Komet font (bolder to match the outline)…"/>
          <p:cNvSpPr txBox="1"/>
          <p:nvPr/>
        </p:nvSpPr>
        <p:spPr>
          <a:xfrm>
            <a:off x="538799" y="1382207"/>
            <a:ext cx="4929221" cy="15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Komet font (bolder to match the outline)</a:t>
            </a:r>
          </a:p>
          <a:p>
            <a:pPr marL="266700" indent="-266700" algn="l">
              <a:lnSpc>
                <a:spcPct val="120000"/>
              </a:lnSpc>
              <a:buSzPct val="123000"/>
              <a:buChar char="•"/>
              <a:defRPr sz="2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outline of the leopard is inspired by the pattern of the river.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55" name="Compagny…"/>
          <p:cNvSpPr txBox="1"/>
          <p:nvPr/>
        </p:nvSpPr>
        <p:spPr>
          <a:xfrm>
            <a:off x="1291475" y="3119978"/>
            <a:ext cx="4583155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018645" indent="-1018645" algn="l" defTabSz="8255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Compagny</a:t>
            </a:r>
          </a:p>
          <a:p>
            <a:pPr marL="1018645" indent="-1018645" algn="l" defTabSz="8255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Inspirations</a:t>
            </a:r>
          </a:p>
          <a:p>
            <a:pPr marL="1018645" indent="-1018645" algn="l" defTabSz="8255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1st Drafts</a:t>
            </a:r>
          </a:p>
          <a:p>
            <a:pPr marL="1018645" indent="-1018645" algn="l" defTabSz="825500">
              <a:buSzPct val="100000"/>
              <a:buAutoNum type="arabicPeriod" startAt="1"/>
              <a:defRPr sz="55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2nd 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. Compagn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1. Compagny</a:t>
            </a:r>
          </a:p>
        </p:txBody>
      </p:sp>
      <p:sp>
        <p:nvSpPr>
          <p:cNvPr id="158" name="Oxus est le nom gréco-romain du fleuve Amou-Daria en Asie Centrale, un carrefour stratégique des grands empires et civilisations régionales.…"/>
          <p:cNvSpPr txBox="1"/>
          <p:nvPr/>
        </p:nvSpPr>
        <p:spPr>
          <a:xfrm>
            <a:off x="1291475" y="3262762"/>
            <a:ext cx="11881755" cy="2959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Oxus est le nom gréco-romain du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fleuve</a:t>
            </a:r>
            <a:r>
              <a:t> Amou-Daria en Asie Centrale, 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carrefour</a:t>
            </a:r>
            <a:r>
              <a:t> stratégique des grands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empires</a:t>
            </a:r>
            <a:r>
              <a:t> et civilisations régionales.</a:t>
            </a: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Les objectifs d'Oxus sont: </a:t>
            </a: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 faire du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conseil à l'export</a:t>
            </a:r>
            <a:r>
              <a:t> aux entreprises sur le marché centrasiatique et sud-caucasien. </a:t>
            </a: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 analyser les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risques pays et risques marchés</a:t>
            </a:r>
            <a:r>
              <a:t> de la région pour une entreprise et son secteur d'activité. </a:t>
            </a:r>
          </a:p>
          <a:p>
            <a:pPr algn="l" defTabSz="457200"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 réaliser des études de marché et faire de l'accompagnement stratégique. </a:t>
            </a:r>
          </a:p>
        </p:txBody>
      </p:sp>
      <p:sp>
        <p:nvSpPr>
          <p:cNvPr id="159" name="Ligne"/>
          <p:cNvSpPr/>
          <p:nvPr/>
        </p:nvSpPr>
        <p:spPr>
          <a:xfrm flipV="1">
            <a:off x="13855589" y="2429922"/>
            <a:ext cx="1" cy="4624798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gne"/>
          <p:cNvSpPr/>
          <p:nvPr/>
        </p:nvSpPr>
        <p:spPr>
          <a:xfrm flipH="1">
            <a:off x="13850948" y="4742320"/>
            <a:ext cx="11070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Connexions…"/>
          <p:cNvSpPr txBox="1"/>
          <p:nvPr/>
        </p:nvSpPr>
        <p:spPr>
          <a:xfrm>
            <a:off x="15414593" y="4215270"/>
            <a:ext cx="31757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Connexions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Institution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Extérieur / géopolitique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. Inspi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2. Inspirations</a:t>
            </a:r>
          </a:p>
        </p:txBody>
      </p:sp>
      <p:sp>
        <p:nvSpPr>
          <p:cNvPr id="164" name="Léopard des neiges, félin prédateur mais aussi en voie de disparition, il est un symbole fort de l'identité centrasiatique."/>
          <p:cNvSpPr txBox="1"/>
          <p:nvPr/>
        </p:nvSpPr>
        <p:spPr>
          <a:xfrm>
            <a:off x="1291109" y="2740024"/>
            <a:ext cx="1432323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algn="l" defTabSz="457200">
              <a:buSzPct val="123000"/>
              <a:buChar char="•"/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Léopard des neiges, félin prédateur mais aussi en voie de disparition, il est un symbole fort de l'identité centrasiatique.</a:t>
            </a:r>
          </a:p>
        </p:txBody>
      </p:sp>
      <p:pic>
        <p:nvPicPr>
          <p:cNvPr id="16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994" y="5758691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4223" y="6673091"/>
            <a:ext cx="381000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3610" y="6592128"/>
            <a:ext cx="3810001" cy="2143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32997" y="5885691"/>
            <a:ext cx="49530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2. Inspi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2. Inspirations</a:t>
            </a:r>
          </a:p>
        </p:txBody>
      </p:sp>
      <p:sp>
        <p:nvSpPr>
          <p:cNvPr id="171" name="Léopard des neiges, félin prédateur mais aussi en voie de disparition, il est un symbole fort de l'identité centrasiatique."/>
          <p:cNvSpPr txBox="1"/>
          <p:nvPr/>
        </p:nvSpPr>
        <p:spPr>
          <a:xfrm>
            <a:off x="1291109" y="2740024"/>
            <a:ext cx="1432323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algn="l" defTabSz="457200">
              <a:buSzPct val="123000"/>
              <a:buChar char="•"/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Léopard des neiges, félin prédateur mais aussi en voie de disparition, il est un symbole fort de l'identité centrasiatique.</a:t>
            </a:r>
          </a:p>
        </p:txBody>
      </p:sp>
      <p:pic>
        <p:nvPicPr>
          <p:cNvPr id="17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92" y="4292822"/>
            <a:ext cx="508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9563" y="5159200"/>
            <a:ext cx="381000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98951" y="5078237"/>
            <a:ext cx="3810001" cy="2143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041" y="4546822"/>
            <a:ext cx="49530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-&gt; Footwear / sportwear, reprend les caractéristiques félines de la rapidité, démarche……"/>
          <p:cNvSpPr txBox="1"/>
          <p:nvPr/>
        </p:nvSpPr>
        <p:spPr>
          <a:xfrm>
            <a:off x="14674975" y="7742412"/>
            <a:ext cx="652523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-&gt; Footwear / sportwear, reprend les caractéristiques félines de la rapidité, démarche…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+ surlignage, bold typo…</a:t>
            </a:r>
          </a:p>
        </p:txBody>
      </p:sp>
      <p:sp>
        <p:nvSpPr>
          <p:cNvPr id="177" name="-&gt; référence à la tech ou à l’institutionnel…"/>
          <p:cNvSpPr txBox="1"/>
          <p:nvPr/>
        </p:nvSpPr>
        <p:spPr>
          <a:xfrm>
            <a:off x="1475861" y="8317800"/>
            <a:ext cx="652523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-&gt; référence à la tech ou à l’institutionnel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+ Plus abstrait/suggéré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+ La tête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. Inspi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2. Inspirations</a:t>
            </a:r>
          </a:p>
        </p:txBody>
      </p:sp>
      <p:sp>
        <p:nvSpPr>
          <p:cNvPr id="180" name="Léopard des neiges, félin prédateur mais aussi en voie de disparition, il est un symbole fort de l'identité centrasiatique."/>
          <p:cNvSpPr txBox="1"/>
          <p:nvPr/>
        </p:nvSpPr>
        <p:spPr>
          <a:xfrm>
            <a:off x="1291109" y="2740024"/>
            <a:ext cx="1432323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algn="l" defTabSz="457200">
              <a:buSzPct val="123000"/>
              <a:buChar char="•"/>
              <a:defRPr sz="2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Léopard des neiges, félin prédateur mais aussi en voie de disparition, il est un symbole fort de l'identité centrasiatique.</a:t>
            </a:r>
          </a:p>
        </p:txBody>
      </p:sp>
      <p:grpSp>
        <p:nvGrpSpPr>
          <p:cNvPr id="183" name="Grouper"/>
          <p:cNvGrpSpPr/>
          <p:nvPr/>
        </p:nvGrpSpPr>
        <p:grpSpPr>
          <a:xfrm>
            <a:off x="1375921" y="4061959"/>
            <a:ext cx="4919320" cy="8629101"/>
            <a:chOff x="0" y="0"/>
            <a:chExt cx="4919319" cy="8629100"/>
          </a:xfrm>
        </p:grpSpPr>
        <p:pic>
          <p:nvPicPr>
            <p:cNvPr id="181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61" y="0"/>
              <a:ext cx="4910597" cy="3680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pasted-image.tiff" descr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09781"/>
              <a:ext cx="4919320" cy="4919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2000" y="4155391"/>
            <a:ext cx="5080000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2129" y="7947822"/>
            <a:ext cx="6199742" cy="4649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80383" y="3951146"/>
            <a:ext cx="4333499" cy="4333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088759" y="8285126"/>
            <a:ext cx="4516747" cy="451674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988230" y="3640049"/>
            <a:ext cx="5694702" cy="94729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8678778" y="3640049"/>
            <a:ext cx="7026445" cy="94729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17701068" y="3640049"/>
            <a:ext cx="5292128" cy="947292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Capture d’écran 2023-04-26 à 20.43.11.png" descr="Capture d’écran 2023-04-26 à 20.4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268" y="4559300"/>
            <a:ext cx="5092701" cy="459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apture d’écran 2023-04-26 à 20.39.35.png" descr="Capture d’écran 2023-04-26 à 20.39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1821" y="4559300"/>
            <a:ext cx="5564676" cy="459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apture d’écran 2023-04-26 à 20.35.16.png" descr="Capture d’écran 2023-04-26 à 20.35.16.png"/>
          <p:cNvPicPr>
            <a:picLocks noChangeAspect="1"/>
          </p:cNvPicPr>
          <p:nvPr/>
        </p:nvPicPr>
        <p:blipFill>
          <a:blip r:embed="rId4">
            <a:extLst/>
          </a:blip>
          <a:srcRect l="0" t="49313" r="0" b="8007"/>
          <a:stretch>
            <a:fillRect/>
          </a:stretch>
        </p:blipFill>
        <p:spPr>
          <a:xfrm>
            <a:off x="11573513" y="4373562"/>
            <a:ext cx="6733805" cy="4969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apture d’écran 2023-04-26 à 20.36.10.png" descr="Capture d’écran 2023-04-26 à 20.36.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57232" y="4559300"/>
            <a:ext cx="5434500" cy="459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2. Inspi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2. Inspirations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3. 1st Draf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3. 1st Drafts</a:t>
            </a:r>
          </a:p>
        </p:txBody>
      </p:sp>
      <p:sp>
        <p:nvSpPr>
          <p:cNvPr id="199" name="Duo color…"/>
          <p:cNvSpPr txBox="1"/>
          <p:nvPr/>
        </p:nvSpPr>
        <p:spPr>
          <a:xfrm>
            <a:off x="1338698" y="2722372"/>
            <a:ext cx="286500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Duo color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Flat</a:t>
            </a:r>
          </a:p>
          <a:p>
            <a:pPr marL="304800" indent="-304800" algn="l">
              <a:buSzPct val="123000"/>
              <a:buChar char="•"/>
              <a:defRPr sz="2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Based on the animal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Capture d’écran 2023-06-09 à 18.59.38.png" descr="Capture d’écran 2023-06-09 à 18.5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255" y="-1355803"/>
            <a:ext cx="24243746" cy="16427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