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91" r:id="rId4"/>
    <p:sldMasterId id="2147484818" r:id="rId5"/>
  </p:sldMasterIdLst>
  <p:notesMasterIdLst>
    <p:notesMasterId r:id="rId12"/>
  </p:notesMasterIdLst>
  <p:handoutMasterIdLst>
    <p:handoutMasterId r:id="rId13"/>
  </p:handoutMasterIdLst>
  <p:sldIdLst>
    <p:sldId id="2142533324" r:id="rId6"/>
    <p:sldId id="1900" r:id="rId7"/>
    <p:sldId id="1901" r:id="rId8"/>
    <p:sldId id="2142533325" r:id="rId9"/>
    <p:sldId id="2142533326" r:id="rId10"/>
    <p:sldId id="2142533328" r:id="rId11"/>
  </p:sldIdLst>
  <p:sldSz cx="9144000" cy="5143500" type="screen16x9"/>
  <p:notesSz cx="6858000" cy="9144000"/>
  <p:custDataLst>
    <p:tags r:id="rId14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2142533324"/>
            <p14:sldId id="1900"/>
            <p14:sldId id="1901"/>
            <p14:sldId id="2142533325"/>
            <p14:sldId id="2142533326"/>
          </p14:sldIdLst>
        </p14:section>
        <p14:section name="Recap" id="{8B864E3B-378C-4CAF-A8E3-F8D91E977CA9}">
          <p14:sldIdLst>
            <p14:sldId id="21425333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27282C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C7804-3D69-43C3-9BFA-0B2642728F9B}" v="34" dt="2025-02-16T19:16:0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89883" autoAdjust="0"/>
  </p:normalViewPr>
  <p:slideViewPr>
    <p:cSldViewPr snapToGrid="0">
      <p:cViewPr varScale="1">
        <p:scale>
          <a:sx n="144" d="100"/>
          <a:sy n="144" d="100"/>
        </p:scale>
        <p:origin x="102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hikuji" userId="a16d1477be174d20" providerId="LiveId" clId="{FA3C7804-3D69-43C3-9BFA-0B2642728F9B}"/>
    <pc:docChg chg="mod">
      <pc:chgData name="Felipe Chikuji" userId="a16d1477be174d20" providerId="LiveId" clId="{FA3C7804-3D69-43C3-9BFA-0B2642728F9B}" dt="2025-02-22T18:05:22.305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2/28/2025 7:15 PM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‹nº›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2/28/2025 7:15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how-to-use-mlflow-cli-ru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1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Dica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: saiba mais sobre abordagens alternativas para </a:t>
            </a:r>
            <a:r>
              <a:rPr lang="pt-BR" sz="882" b="1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  <a:hlinkClick r:id="rId3" history="0"/>
              </a:rPr>
              <a:t>configurar o ambiente de acompanhamento ao trabalhar em um dispositivo local.</a:t>
            </a:r>
            <a:r>
              <a:rPr lang="pt-BR" sz="882" b="0" i="0" strike="noStrike" cap="none" spc="0" baseline="0">
                <a:solidFill>
                  <a:srgbClr val="161616"/>
                </a:solidFill>
                <a:effectLst/>
                <a:latin typeface="Segoe UI Light"/>
                <a:ea typeface="Segoe UI Light"/>
                <a:cs typeface="Segoe UI Light"/>
              </a:rPr>
              <a:t>. Por exemplo, você também pode usar o SDK do Azure Machine Learning v2 para Python com o arquivo de configuração do workspace para definir o URI de acompanhamento.</a:t>
            </a:r>
          </a:p>
          <a:p>
            <a:pPr algn="l"/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400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en-US" b="0" i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4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0396-41D0-1E47-0643-2441F4E6D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103C0-E7F6-1097-C726-88B2B6BD3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3ABB9-65E3-41B5-739C-4A0FEC43E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1F4967C-58DE-1483-FDDB-132C084573A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74E6-F9EE-F77D-6943-5EECAF70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70D98-2B7C-D27F-F52D-0778FBFAF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D74380-A2F5-B634-F240-E60925F68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1508279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619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872" userDrawn="1">
          <p15:clr>
            <a:srgbClr val="5ACBF0"/>
          </p15:clr>
        </p15:guide>
        <p15:guide id="3" pos="2520" userDrawn="1">
          <p15:clr>
            <a:srgbClr val="5ACBF0"/>
          </p15:clr>
        </p15:guide>
        <p15:guide id="5" orient="horz" pos="1620" userDrawn="1">
          <p15:clr>
            <a:srgbClr val="FBAE40"/>
          </p15:clr>
        </p15:guide>
        <p15:guide id="6" orient="horz" pos="1672" userDrawn="1">
          <p15:clr>
            <a:srgbClr val="5ACBF0"/>
          </p15:clr>
        </p15:guide>
        <p15:guide id="7" pos="2247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 dirty="0"/>
              <a:t>Click to edit Master text styles</a:t>
            </a:r>
          </a:p>
          <a:p>
            <a:pPr marL="198882" lvl="1" indent="-96012"/>
            <a:r>
              <a:rPr lang="en-US" dirty="0"/>
              <a:t>Second level</a:t>
            </a:r>
          </a:p>
          <a:p>
            <a:pPr marL="288036" lvl="2" indent="-89154"/>
            <a:r>
              <a:rPr lang="en-US" dirty="0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400" b="1">
                <a:solidFill>
                  <a:srgbClr val="EA4E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website screenshot here or click or tap 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60106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2"/>
            <a:ext cx="8260106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1992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6486524" cy="6924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4000" b="1" i="0" u="none" strike="noStrike" cap="none" normalizeH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940803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A6FD2A8-720D-4961-EE5A-DE1728EBB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45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 dirty="0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1694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 dirty="0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6" r:id="rId2"/>
    <p:sldLayoutId id="2147484810" r:id="rId3"/>
    <p:sldLayoutId id="2147484816" r:id="rId4"/>
    <p:sldLayoutId id="2147484740" r:id="rId5"/>
    <p:sldLayoutId id="2147484741" r:id="rId6"/>
    <p:sldLayoutId id="2147484742" r:id="rId7"/>
    <p:sldLayoutId id="2147484743" r:id="rId8"/>
    <p:sldLayoutId id="2147484749" r:id="rId9"/>
    <p:sldLayoutId id="2147484750" r:id="rId10"/>
    <p:sldLayoutId id="2147484751" r:id="rId11"/>
    <p:sldLayoutId id="2147484752" r:id="rId12"/>
    <p:sldLayoutId id="2147484753" r:id="rId13"/>
    <p:sldLayoutId id="2147484756" r:id="rId14"/>
    <p:sldLayoutId id="2147484757" r:id="rId15"/>
    <p:sldLayoutId id="2147484758" r:id="rId16"/>
    <p:sldLayoutId id="2147484759" r:id="rId17"/>
    <p:sldLayoutId id="2147484761" r:id="rId18"/>
    <p:sldLayoutId id="2147484762" r:id="rId19"/>
    <p:sldLayoutId id="2147484765" r:id="rId20"/>
    <p:sldLayoutId id="2147484766" r:id="rId21"/>
    <p:sldLayoutId id="2147484767" r:id="rId22"/>
    <p:sldLayoutId id="2147484768" r:id="rId23"/>
    <p:sldLayoutId id="2147484769" r:id="rId24"/>
    <p:sldLayoutId id="2147484770" r:id="rId25"/>
    <p:sldLayoutId id="2147484771" r:id="rId26"/>
    <p:sldLayoutId id="2147484772" r:id="rId27"/>
    <p:sldLayoutId id="2147484774" r:id="rId28"/>
    <p:sldLayoutId id="2147484775" r:id="rId29"/>
    <p:sldLayoutId id="2147484776" r:id="rId30"/>
    <p:sldLayoutId id="2147484777" r:id="rId31"/>
    <p:sldLayoutId id="2147484778" r:id="rId32"/>
    <p:sldLayoutId id="2147484779" r:id="rId33"/>
    <p:sldLayoutId id="2147484780" r:id="rId34"/>
    <p:sldLayoutId id="2147484782" r:id="rId35"/>
    <p:sldLayoutId id="2147484783" r:id="rId36"/>
    <p:sldLayoutId id="2147484784" r:id="rId37"/>
    <p:sldLayoutId id="2147484785" r:id="rId38"/>
    <p:sldLayoutId id="2147484786" r:id="rId39"/>
    <p:sldLayoutId id="2147484787" r:id="rId40"/>
    <p:sldLayoutId id="2147484788" r:id="rId41"/>
    <p:sldLayoutId id="2147484790" r:id="rId42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505229-F40E-C982-4327-C5DA0505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2446338"/>
            <a:ext cx="4759325" cy="1523682"/>
          </a:xfrm>
        </p:spPr>
        <p:txBody>
          <a:bodyPr/>
          <a:lstStyle/>
          <a:p>
            <a:r>
              <a:rPr lang="pt-BR" dirty="0"/>
              <a:t>Acompanhar o treinamento de modelos em notebooks com o </a:t>
            </a:r>
            <a:r>
              <a:rPr lang="pt-BR" dirty="0" err="1"/>
              <a:t>MLflow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9BBF45-A015-B232-0E07-D792E9A5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438150"/>
            <a:ext cx="7980186" cy="369888"/>
          </a:xfrm>
        </p:spPr>
        <p:txBody>
          <a:bodyPr/>
          <a:lstStyle/>
          <a:p>
            <a:r>
              <a:rPr lang="pt-BR" sz="3200" dirty="0"/>
              <a:t>Usar o MLflow para acompanhamento de modelo em notebooks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D7B9A3-0EE9-459D-1E56-204860151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1" y="1193292"/>
            <a:ext cx="8433275" cy="923330"/>
          </a:xfrm>
        </p:spPr>
        <p:txBody>
          <a:bodyPr/>
          <a:lstStyle/>
          <a:p>
            <a:r>
              <a:rPr lang="pt-BR" sz="2000" dirty="0"/>
              <a:t>Você pode criar e editar notebooks no Azure Machine Learning ou em um dispositivo local. Os notebooks são ideais para exploração e desenvolvimento. Para acompanhar seu trabalho, você pode usar o </a:t>
            </a:r>
            <a:r>
              <a:rPr lang="pt-BR" sz="2000" dirty="0" err="1"/>
              <a:t>MLflow</a:t>
            </a:r>
            <a:r>
              <a:rPr lang="pt-BR" sz="2000" dirty="0"/>
              <a:t>.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17359CAB-315D-F0F1-599B-180BD12928F8}"/>
              </a:ext>
            </a:extLst>
          </p:cNvPr>
          <p:cNvSpPr txBox="1">
            <a:spLocks/>
          </p:cNvSpPr>
          <p:nvPr/>
        </p:nvSpPr>
        <p:spPr>
          <a:xfrm>
            <a:off x="439792" y="2116622"/>
            <a:ext cx="6299676" cy="21595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 algn="l" defTabSz="914378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96012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36" indent="-8915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4350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pt-BR" sz="2000" dirty="0"/>
              <a:t>O </a:t>
            </a:r>
            <a:r>
              <a:rPr lang="pt-BR" sz="2000" dirty="0" err="1"/>
              <a:t>MLflow</a:t>
            </a:r>
            <a:r>
              <a:rPr lang="pt-BR" sz="2000" dirty="0"/>
              <a:t> é uma biblioteca de código aberto para acompanhar e gerenciar seus experimentos de machine learning. O </a:t>
            </a:r>
            <a:r>
              <a:rPr lang="pt-BR" sz="2000" dirty="0" err="1"/>
              <a:t>MLflow</a:t>
            </a:r>
            <a:r>
              <a:rPr lang="pt-BR" sz="2000" dirty="0"/>
              <a:t> Tracking é um componente do </a:t>
            </a:r>
            <a:r>
              <a:rPr lang="pt-BR" sz="2000" dirty="0" err="1"/>
              <a:t>MLflow</a:t>
            </a:r>
            <a:r>
              <a:rPr lang="pt-BR" sz="2000" dirty="0"/>
              <a:t> que registra tudo sobre o modelo que você está treinando, como parâmetros, métricas e artefatos.</a:t>
            </a:r>
            <a:endParaRPr lang="en-US" sz="2000" dirty="0"/>
          </a:p>
          <a:p>
            <a:pPr>
              <a:buClrTx/>
            </a:pPr>
            <a:r>
              <a:rPr lang="pt-BR" sz="2000" dirty="0"/>
              <a:t>O </a:t>
            </a:r>
            <a:r>
              <a:rPr lang="pt-BR" sz="2000" dirty="0" err="1"/>
              <a:t>MLflow</a:t>
            </a:r>
            <a:r>
              <a:rPr lang="pt-BR" sz="2000" dirty="0"/>
              <a:t> já está configurado em instâncias de computação do Azure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104049379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4F595-8577-EFFF-D6FE-B4A52C16B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204AB4C-C9E3-765D-87EA-0E19B55DB8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579" y="3199476"/>
            <a:ext cx="8265319" cy="1277273"/>
          </a:xfrm>
          <a:ln w="38100">
            <a:solidFill>
              <a:srgbClr val="C73ECC"/>
            </a:solidFill>
          </a:ln>
        </p:spPr>
        <p:txBody>
          <a:bodyPr lIns="205740" tIns="137160" rIns="205740" bIns="137160"/>
          <a:lstStyle/>
          <a:p>
            <a:r>
              <a:rPr lang="pt-BR"/>
              <a:t>mlflow.set_tracking_uri = "MLFLOW-TRACKING-URI"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D599-62F8-062E-89DA-487A832869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65649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 dirty="0">
                <a:latin typeface="+mj-lt"/>
                <a:ea typeface="Segoe UI Semibold"/>
                <a:cs typeface="Segoe UI Semibold"/>
              </a:rPr>
              <a:t>Configurar o MLflow para acompanhamento de modelo em notebooks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22B9AE-1620-E1F0-78CA-5F38A08B8D29}"/>
              </a:ext>
            </a:extLst>
          </p:cNvPr>
          <p:cNvSpPr/>
          <p:nvPr/>
        </p:nvSpPr>
        <p:spPr bwMode="auto">
          <a:xfrm>
            <a:off x="439791" y="2570627"/>
            <a:ext cx="8260104" cy="392415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pt-BR" sz="165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Python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F4FDE6D-513C-851A-A455-04C2727D319B}"/>
              </a:ext>
            </a:extLst>
          </p:cNvPr>
          <p:cNvSpPr txBox="1"/>
          <p:nvPr/>
        </p:nvSpPr>
        <p:spPr>
          <a:xfrm>
            <a:off x="444102" y="1053077"/>
            <a:ext cx="8115062" cy="1485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450"/>
              </a:spcAft>
              <a:buNone/>
            </a:pPr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Para usar o MLflow ao executar notebooks no dispositivo local:</a:t>
            </a:r>
          </a:p>
          <a:p>
            <a:pPr marL="257175" indent="-171450" defTabSz="685775">
              <a:spcBef>
                <a:spcPct val="0"/>
              </a:spcBef>
              <a:spcAft>
                <a:spcPts val="450"/>
              </a:spcAft>
              <a:buSzTx/>
              <a:defRPr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Instale o pacote </a:t>
            </a:r>
            <a:r>
              <a:rPr lang="en-US" b="1" dirty="0" err="1">
                <a:solidFill>
                  <a:srgbClr val="27282C"/>
                </a:solidFill>
                <a:highlight>
                  <a:srgbClr val="EBEBEB"/>
                </a:highlight>
                <a:cs typeface="+mn-cs"/>
              </a:rPr>
              <a:t>mlflow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e </a:t>
            </a:r>
            <a:r>
              <a:rPr lang="en-US" b="1" dirty="0" err="1">
                <a:solidFill>
                  <a:srgbClr val="27282C"/>
                </a:solidFill>
                <a:highlight>
                  <a:srgbClr val="EBEBEB"/>
                </a:highlight>
                <a:cs typeface="+mn-cs"/>
              </a:rPr>
              <a:t>azureml-mlflow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.</a:t>
            </a:r>
          </a:p>
          <a:p>
            <a:pPr marL="257175" indent="-171450" defTabSz="685775">
              <a:spcBef>
                <a:spcPct val="0"/>
              </a:spcBef>
              <a:spcAft>
                <a:spcPts val="450"/>
              </a:spcAft>
              <a:buSzTx/>
              <a:defRPr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Obtenha o valor do URI de acompanhamento do MLflow no portal do Azure.</a:t>
            </a:r>
          </a:p>
          <a:p>
            <a:pPr marL="257175" indent="-171450" defTabSz="685775">
              <a:spcBef>
                <a:spcPct val="0"/>
              </a:spcBef>
              <a:spcAft>
                <a:spcPts val="450"/>
              </a:spcAft>
              <a:buSzTx/>
              <a:defRPr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Use o código a seguir no notebook local para configurar o MLflow a fim de apontar para o workspace do Azure Machine Learning:</a:t>
            </a:r>
          </a:p>
        </p:txBody>
      </p:sp>
    </p:spTree>
    <p:extLst>
      <p:ext uri="{BB962C8B-B14F-4D97-AF65-F5344CB8AC3E}">
        <p14:creationId xmlns:p14="http://schemas.microsoft.com/office/powerpoint/2010/main" val="20188156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A46BEE-5CF0-866E-95BB-7863321DCC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4579" y="3522132"/>
            <a:ext cx="8265319" cy="954617"/>
          </a:xfrm>
          <a:ln w="38100">
            <a:solidFill>
              <a:srgbClr val="C73ECC"/>
            </a:solidFill>
          </a:ln>
        </p:spPr>
        <p:txBody>
          <a:bodyPr lIns="205740" tIns="137160" rIns="205740" bIns="137160"/>
          <a:lstStyle/>
          <a:p>
            <a:r>
              <a:rPr lang="pt-BR"/>
              <a:t>import mlflow</a:t>
            </a:r>
            <a:endParaRPr lang="en-US"/>
          </a:p>
          <a:p>
            <a:r>
              <a:rPr lang="pt-BR"/>
              <a:t> mlflow.set_experiment(experiment_name="heart-condition-classifier")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0985390-410A-3D24-3BB8-34357DD5B1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534762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  <a:ln>
            <a:noFill/>
          </a:ln>
          <a:effectLst/>
        </p:spPr>
        <p:txBody>
          <a:bodyPr rot="0" spcFirstLastPara="0" vertOverflow="overflow" horzOverflow="overflow" vert="horz" wrap="square" lIns="438912" tIns="68580" rIns="438912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699557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90000"/>
              <a:defRPr/>
            </a:pPr>
            <a:r>
              <a:rPr lang="pt-BR" sz="2800" dirty="0">
                <a:latin typeface="+mj-lt"/>
                <a:ea typeface="Segoe UI Semibold"/>
                <a:cs typeface="Segoe UI Semibold"/>
              </a:rPr>
              <a:t>Treinar e acompanhar modelos em notebooks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88D65-880A-13FF-857F-11166EE67365}"/>
              </a:ext>
            </a:extLst>
          </p:cNvPr>
          <p:cNvSpPr/>
          <p:nvPr/>
        </p:nvSpPr>
        <p:spPr bwMode="auto">
          <a:xfrm>
            <a:off x="439794" y="3091723"/>
            <a:ext cx="8260104" cy="392415"/>
          </a:xfrm>
          <a:prstGeom prst="rect">
            <a:avLst/>
          </a:prstGeom>
          <a:solidFill>
            <a:srgbClr val="FFA38B"/>
          </a:solidFill>
          <a:ln w="381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pt-BR" sz="165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Python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C824296-0556-C0E0-8D1B-0A929FA4EC4E}"/>
              </a:ext>
            </a:extLst>
          </p:cNvPr>
          <p:cNvSpPr txBox="1"/>
          <p:nvPr/>
        </p:nvSpPr>
        <p:spPr>
          <a:xfrm>
            <a:off x="434579" y="744333"/>
            <a:ext cx="8265319" cy="1972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37160" marR="0" indent="-13716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Segoe UI" pitchFamily="34" charset="0"/>
              </a:defRPr>
            </a:lvl1pPr>
            <a:lvl2pPr marL="265176" marR="0" indent="-10972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marR="0" indent="-118872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Char char="•"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1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"/>
              <a:defRPr sz="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450"/>
              </a:spcAft>
              <a:buNone/>
            </a:pPr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Criar um experimento do </a:t>
            </a:r>
            <a:r>
              <a:rPr lang="pt-BR" sz="2000" dirty="0" err="1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MLflow</a:t>
            </a:r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:</a:t>
            </a:r>
          </a:p>
          <a:p>
            <a:pPr marL="257175" indent="-171450" defTabSz="685775">
              <a:spcBef>
                <a:spcPct val="0"/>
              </a:spcBef>
              <a:spcAft>
                <a:spcPts val="450"/>
              </a:spcAft>
              <a:buSzTx/>
              <a:defRPr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criar um experimento do </a:t>
            </a:r>
            <a:r>
              <a:rPr lang="pt-BR" dirty="0" err="1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MLflow</a:t>
            </a: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que permite agrupar as execuções. </a:t>
            </a:r>
          </a:p>
          <a:p>
            <a:pPr marL="257175" indent="-171450" defTabSz="685775">
              <a:spcBef>
                <a:spcPct val="0"/>
              </a:spcBef>
              <a:spcAft>
                <a:spcPts val="450"/>
              </a:spcAft>
              <a:buSzTx/>
              <a:defRPr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criar um experimento, execute o comando à direita no seu notebook.</a:t>
            </a:r>
          </a:p>
          <a:p>
            <a:pPr marL="0" indent="0">
              <a:spcBef>
                <a:spcPts val="900"/>
              </a:spcBef>
              <a:spcAft>
                <a:spcPts val="450"/>
              </a:spcAft>
              <a:buNone/>
            </a:pPr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Registrar resultados com o </a:t>
            </a:r>
            <a:r>
              <a:rPr lang="pt-BR" sz="2000" dirty="0" err="1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MLflow</a:t>
            </a:r>
            <a:r>
              <a:rPr lang="pt-BR" sz="2000" dirty="0">
                <a:solidFill>
                  <a:srgbClr val="000000"/>
                </a:solidFill>
                <a:latin typeface="Segoe UI Semibold"/>
                <a:ea typeface="Segoe UI Semibold"/>
                <a:cs typeface="Segoe UI Semibold"/>
              </a:rPr>
              <a:t>:</a:t>
            </a:r>
          </a:p>
          <a:p>
            <a:pPr marL="257175" indent="-171450" defTabSz="685775">
              <a:spcBef>
                <a:spcPct val="0"/>
              </a:spcBef>
              <a:spcAft>
                <a:spcPts val="450"/>
              </a:spcAft>
              <a:buSzTx/>
              <a:defRPr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acompanhar o modelo, você pode habilitar o registro em log automático e usar o registro em log personalizado.</a:t>
            </a:r>
          </a:p>
        </p:txBody>
      </p:sp>
    </p:spTree>
    <p:extLst>
      <p:ext uri="{BB962C8B-B14F-4D97-AF65-F5344CB8AC3E}">
        <p14:creationId xmlns:p14="http://schemas.microsoft.com/office/powerpoint/2010/main" val="6909458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3047B-8CFF-2BFB-0BB3-68D84304B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D15D2F-7828-9014-38EC-0F7E3AAD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/>
          <a:lstStyle/>
          <a:p>
            <a:r>
              <a:rPr lang="pt-BR"/>
              <a:t>Recapitulação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8B888-D987-47FD-791A-8F2583316108}"/>
              </a:ext>
            </a:extLst>
          </p:cNvPr>
          <p:cNvSpPr txBox="1"/>
          <p:nvPr/>
        </p:nvSpPr>
        <p:spPr>
          <a:xfrm>
            <a:off x="441197" y="935853"/>
            <a:ext cx="8273880" cy="323165"/>
          </a:xfrm>
          <a:prstGeom prst="rect">
            <a:avLst/>
          </a:prstGeom>
          <a:noFill/>
        </p:spPr>
        <p:txBody>
          <a:bodyPr wrap="square" lIns="0" tIns="34290" rIns="68580" bIns="34290" anchor="t">
            <a:spAutoFit/>
          </a:bodyPr>
          <a:lstStyle/>
          <a:p>
            <a:r>
              <a:rPr lang="pt-BR" sz="1650" dirty="0">
                <a:solidFill>
                  <a:srgbClr val="EA4E60"/>
                </a:solidFill>
                <a:latin typeface="+mn-lt"/>
                <a:ea typeface="Segoe UI Semibold"/>
                <a:cs typeface="Segoe UI Semibold"/>
              </a:rPr>
              <a:t>Nesta seção, abordamos:</a:t>
            </a:r>
          </a:p>
        </p:txBody>
      </p:sp>
      <p:sp>
        <p:nvSpPr>
          <p:cNvPr id="9" name="Rounded Rectangle 3_1">
            <a:extLst>
              <a:ext uri="{FF2B5EF4-FFF2-40B4-BE49-F238E27FC236}">
                <a16:creationId xmlns:a16="http://schemas.microsoft.com/office/drawing/2014/main" id="{1D4B348A-6251-E757-4B97-7D6E35E1C9AA}"/>
              </a:ext>
            </a:extLst>
          </p:cNvPr>
          <p:cNvSpPr/>
          <p:nvPr/>
        </p:nvSpPr>
        <p:spPr>
          <a:xfrm>
            <a:off x="634822" y="1464286"/>
            <a:ext cx="7006133" cy="2421914"/>
          </a:xfrm>
          <a:prstGeom prst="rect">
            <a:avLst/>
          </a:prstGeom>
          <a:noFill/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numCol="1" spcCol="457200" rtlCol="0" anchor="t">
            <a:noAutofit/>
          </a:bodyPr>
          <a:lstStyle/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Por que usar o machine learning automatizado e para quais tarefas usá-lo.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Como usar o machine learning automatizado para modelos de classificação no Azure Machine Learning.</a:t>
            </a:r>
          </a:p>
          <a:p>
            <a:pPr defTabSz="699557">
              <a:spcBef>
                <a:spcPts val="900"/>
              </a:spcBef>
              <a:spcAft>
                <a:spcPct val="0"/>
              </a:spcAft>
              <a:buClrTx/>
              <a:buSzPct val="90000"/>
              <a:defRPr/>
            </a:pPr>
            <a:r>
              <a:rPr lang="pt-BR" sz="2400" dirty="0">
                <a:solidFill>
                  <a:srgbClr val="000000"/>
                </a:solidFill>
                <a:ea typeface="Segoe UI"/>
                <a:cs typeface="Segoe UI"/>
              </a:rPr>
              <a:t>Como treinar e rastrear modelos de machine learning para experimentação em notebooks com o MLflow.</a:t>
            </a:r>
          </a:p>
        </p:txBody>
      </p:sp>
    </p:spTree>
    <p:extLst>
      <p:ext uri="{BB962C8B-B14F-4D97-AF65-F5344CB8AC3E}">
        <p14:creationId xmlns:p14="http://schemas.microsoft.com/office/powerpoint/2010/main" val="11299319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3DB64-EE60-971D-0401-B371E19D8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2D125D9-4646-8961-BFF6-9B4472A0D99D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6</a:t>
            </a:fld>
            <a:r>
              <a:rPr lang="en-US" dirty="0"/>
              <a:t>]</a:t>
            </a:r>
            <a:endParaRPr lang="pt-BR" dirty="0"/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69F1F6BA-59BF-0166-833E-2426AF75D7B0}"/>
              </a:ext>
            </a:extLst>
          </p:cNvPr>
          <p:cNvSpPr txBox="1"/>
          <p:nvPr/>
        </p:nvSpPr>
        <p:spPr>
          <a:xfrm>
            <a:off x="565524" y="3011225"/>
            <a:ext cx="7514174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Obrigado e bons estudos! </a:t>
            </a:r>
            <a:endParaRPr lang="pt-BR"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D386527-B9D4-5AE4-9AD0-8737FC63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5" y="1554163"/>
            <a:ext cx="7159250" cy="830262"/>
          </a:xfrm>
        </p:spPr>
        <p:txBody>
          <a:bodyPr>
            <a:noAutofit/>
          </a:bodyPr>
          <a:lstStyle/>
          <a:p>
            <a:r>
              <a:rPr lang="pt-BR" dirty="0"/>
              <a:t>Experimentos com </a:t>
            </a:r>
            <a:br>
              <a:rPr lang="pt-BR" dirty="0"/>
            </a:br>
            <a:r>
              <a:rPr lang="pt-BR" dirty="0"/>
              <a:t>o Azure Machine Learning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26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46EC5-8F8C-4B65-B389-154E23236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576F77-F4D3-4F9C-BD53-EDDCC19CB2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9afee55-fc30-40da-a84e-ff6fc62c4efa"/>
    <ds:schemaRef ds:uri="92cc7923-7bd6-4c52-a535-c267c30bc123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408</Words>
  <Application>Microsoft Office PowerPoint</Application>
  <PresentationFormat>Apresentação na tela (16:9)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Consolas</vt:lpstr>
      <vt:lpstr>Segoe UI</vt:lpstr>
      <vt:lpstr>Segoe UI Black</vt:lpstr>
      <vt:lpstr>Segoe UI Light</vt:lpstr>
      <vt:lpstr>Segoe UI Semibold</vt:lpstr>
      <vt:lpstr>Wingdings</vt:lpstr>
      <vt:lpstr>TemaDIO</vt:lpstr>
      <vt:lpstr>Office Theme</vt:lpstr>
      <vt:lpstr>Acompanhar o treinamento de modelos em notebooks com o MLflow</vt:lpstr>
      <vt:lpstr>Usar o MLflow para acompanhamento de modelo em notebooks</vt:lpstr>
      <vt:lpstr>Configurar o MLflow para acompanhamento de modelo em notebooks</vt:lpstr>
      <vt:lpstr>Treinar e acompanhar modelos em notebooks</vt:lpstr>
      <vt:lpstr>Recapitulação</vt:lpstr>
      <vt:lpstr>Experimentos com  o Azure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Elidiana Andrade da Silva</cp:lastModifiedBy>
  <cp:revision>3</cp:revision>
  <dcterms:created xsi:type="dcterms:W3CDTF">2023-09-11T05:58:30Z</dcterms:created>
  <dcterms:modified xsi:type="dcterms:W3CDTF">2025-02-28T22:15:45Z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