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18"/>
  </p:notesMasterIdLst>
  <p:handoutMasterIdLst>
    <p:handoutMasterId r:id="rId19"/>
  </p:handoutMasterIdLst>
  <p:sldIdLst>
    <p:sldId id="1852" r:id="rId6"/>
    <p:sldId id="2147479738" r:id="rId7"/>
    <p:sldId id="2142533322" r:id="rId8"/>
    <p:sldId id="2147479744" r:id="rId9"/>
    <p:sldId id="2147479739" r:id="rId10"/>
    <p:sldId id="2147479740" r:id="rId11"/>
    <p:sldId id="2147479741" r:id="rId12"/>
    <p:sldId id="1846" r:id="rId13"/>
    <p:sldId id="1855" r:id="rId14"/>
    <p:sldId id="2147479742" r:id="rId15"/>
    <p:sldId id="1847" r:id="rId16"/>
    <p:sldId id="2142533323" r:id="rId17"/>
  </p:sldIdLst>
  <p:sldSz cx="9144000" cy="5143500" type="screen16x9"/>
  <p:notesSz cx="6858000" cy="9144000"/>
  <p:custDataLst>
    <p:tags r:id="rId20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852"/>
            <p14:sldId id="2147479738"/>
            <p14:sldId id="2142533322"/>
            <p14:sldId id="2147479744"/>
            <p14:sldId id="2147479739"/>
            <p14:sldId id="2147479740"/>
            <p14:sldId id="2147479741"/>
            <p14:sldId id="1846"/>
            <p14:sldId id="1855"/>
            <p14:sldId id="2147479742"/>
            <p14:sldId id="1847"/>
            <p14:sldId id="2142533323"/>
          </p14:sldIdLst>
        </p14:section>
        <p14:section name="Recap" id="{8B864E3B-378C-4CAF-A8E3-F8D91E977CA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27282C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C7804-3D69-43C3-9BFA-0B2642728F9B}" v="34" dt="2025-02-16T19:16:0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89883" autoAdjust="0"/>
  </p:normalViewPr>
  <p:slideViewPr>
    <p:cSldViewPr snapToGrid="0">
      <p:cViewPr varScale="1">
        <p:scale>
          <a:sx n="144" d="100"/>
          <a:sy n="144" d="100"/>
        </p:scale>
        <p:origin x="102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FA3C7804-3D69-43C3-9BFA-0B2642728F9B}"/>
    <pc:docChg chg="mod">
      <pc:chgData name="Felipe Chikuji" userId="a16d1477be174d20" providerId="LiveId" clId="{FA3C7804-3D69-43C3-9BFA-0B2642728F9B}" dt="2025-02-22T18:05:22.305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2/28/2025 7:14 PM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2/28/2025 7:13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how-to-mltabl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how-to-configure-auto-train#supported-algorithms?azure-portal=tru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how-to-understand-automated-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83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Quando quiser treinar um modelo de classificação, você só precisará fornecer os dados de treinamento.</a:t>
            </a:r>
          </a:p>
          <a:p>
            <a:endParaRPr lang="en-US" b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Para que o AutoML entenda como ler os dados, você precisa criar um ativo de dados </a:t>
            </a:r>
            <a:r>
              <a:rPr lang="pt-BR" sz="900" b="1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MLTable</a:t>
            </a:r>
            <a:r>
              <a:rPr lang="pt-BR" sz="900" b="0" i="0" strike="noStrike" cap="none" spc="0" baseline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que inclua o esquema dos dados.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sz="900" b="0" spc="0">
              <a:latin typeface="+mn-lt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"/>
                <a:ea typeface="Segoe UI"/>
                <a:cs typeface="Segoe UI"/>
              </a:rPr>
              <a:t>Depois de ter criado o ativo de dados MLTable, você poderá especificá-lo como entrada com o seguinte código.</a:t>
            </a:r>
            <a:endParaRPr lang="en-US" b="0"/>
          </a:p>
          <a:p>
            <a:endParaRPr lang="en-US" b="0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Saiba mais sobre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como criar um ativo de dados MLTable no Azure Machine Learning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executar um experimento de AutoML (machine learning automatizado), você pode configurar e enviar o trabalho com o SDK do Python.</a:t>
            </a:r>
          </a:p>
          <a:p>
            <a:endParaRPr lang="en-US"/>
          </a:p>
          <a:p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 </a:t>
            </a:r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ver uma lista completa de algoritmos com suporte, explore </a:t>
            </a:r>
            <a:r>
              <a:rPr lang="pt-BR" sz="882" b="1" i="0" strike="noStrike" cap="none" spc="0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a visão geral dos algoritmos com suporte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  <a:endParaRPr 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6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5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classificação, você usará a função </a:t>
            </a: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automl.classification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endParaRPr lang="en-US" b="0" dirty="0"/>
          </a:p>
          <a:p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Especificar a métrica primária</a:t>
            </a:r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Essa é a métrica de desempenho de destino primária para a qual o modelo ideal será determinado. O Azure Machine Learning dá suporte a um conjunto de métricas nomeadas para cada tipo de tarefa.</a:t>
            </a:r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recuperar a lista de métricas disponíveis quando quiser treinar um modelo de classificação, você pode usar a função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ClassificationPrimaryMetrics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endParaRPr lang="en-US" dirty="0"/>
          </a:p>
          <a:p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Dica: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encontre uma lista completa de métricas primárias e suas definições em 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avaliar os resultados do experimento de machine learning automatizado</a:t>
            </a:r>
            <a:r>
              <a:rPr lang="pt-BR" sz="882" b="0" i="0" strike="noStrike" cap="none" spc="0" baseline="0" dirty="0">
                <a:solidFill>
                  <a:srgbClr val="161616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  <a:endParaRPr lang="en-US" dirty="0"/>
          </a:p>
          <a:p>
            <a:endParaRPr lang="en-US" dirty="0"/>
          </a:p>
          <a:p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Definir os limites</a:t>
            </a:r>
            <a:endParaRPr lang="en-US" dirty="0"/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Há várias opções para definir limites para um experimento de </a:t>
            </a:r>
            <a:r>
              <a:rPr lang="pt-BR" sz="882" b="0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timeout_minutes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número de minutos após o qual o experimento de </a:t>
            </a:r>
            <a:r>
              <a:rPr lang="pt-BR" sz="882" b="0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completo é encerrado.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Semibold"/>
              </a:rPr>
              <a:t>trial_timeout_minutes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número máximo de minutos que uma avaliação pode levar.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max_trials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número máximo de avaliações ou de modelos que serão treinados.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enable_early_termination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: se deseja encerrar o experimento se a pontuação não estiver melhorando no curto prazo.</a:t>
            </a:r>
          </a:p>
          <a:p>
            <a:endParaRPr lang="en-US" dirty="0"/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Para economizar tempo, você também pode executar várias avaliações em paralelo. Ao usar um cluster de computação, você pode tantas avaliações paralelas quantos forem seus nós. Portanto, o número máximo de avaliações paralelas está relacionado ao número máximo de nós que o cluster de computação tem. Se você quiser definir o número máximo de avaliações paralelas como menor que o número máximo de nós, poderá usar </a:t>
            </a:r>
            <a:r>
              <a:rPr lang="pt-BR" sz="882" b="0" i="1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max_concurrent_trials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.</a:t>
            </a:r>
          </a:p>
          <a:p>
            <a:endParaRPr lang="en-US" dirty="0"/>
          </a:p>
          <a:p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Definir as propriedades de treinamento</a:t>
            </a:r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Se você já souber que determinados algoritmos não são adequados para seus dados, poderá excluir (ou incluir) um subconjunto dos algoritmos disponíveis.</a:t>
            </a:r>
          </a:p>
          <a:p>
            <a:endParaRPr lang="en-US" dirty="0"/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também pode escolher se deseja permitir que o </a:t>
            </a:r>
            <a:r>
              <a:rPr lang="pt-BR" sz="882" b="0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use modelos de conjunto.</a:t>
            </a:r>
          </a:p>
          <a:p>
            <a:endParaRPr 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1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Quando um experimento de AutoML (machine learning automatizado) for concluído, você desejará examinar os modelos que foram treinados e decidir qual deles teve o melhor desempenho.</a:t>
            </a:r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99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1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" y="1195616"/>
            <a:ext cx="4023168" cy="25391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6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564323"/>
            <a:ext cx="4021480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77589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 dirty="0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882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81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 dirty="0"/>
              <a:t>Click to edit Master text styles</a:t>
            </a:r>
          </a:p>
          <a:p>
            <a:pPr marL="198882" lvl="1" indent="-96012"/>
            <a:r>
              <a:rPr lang="en-US" dirty="0"/>
              <a:t>Second level</a:t>
            </a:r>
          </a:p>
          <a:p>
            <a:pPr marL="288036" lvl="2" indent="-89154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6" r:id="rId1"/>
    <p:sldLayoutId id="2147484810" r:id="rId2"/>
    <p:sldLayoutId id="2147484814" r:id="rId3"/>
    <p:sldLayoutId id="2147484740" r:id="rId4"/>
    <p:sldLayoutId id="2147484741" r:id="rId5"/>
    <p:sldLayoutId id="2147484742" r:id="rId6"/>
    <p:sldLayoutId id="2147484743" r:id="rId7"/>
    <p:sldLayoutId id="2147484749" r:id="rId8"/>
    <p:sldLayoutId id="2147484750" r:id="rId9"/>
    <p:sldLayoutId id="2147484751" r:id="rId10"/>
    <p:sldLayoutId id="2147484752" r:id="rId11"/>
    <p:sldLayoutId id="2147484753" r:id="rId12"/>
    <p:sldLayoutId id="2147484756" r:id="rId13"/>
    <p:sldLayoutId id="2147484757" r:id="rId14"/>
    <p:sldLayoutId id="2147484758" r:id="rId15"/>
    <p:sldLayoutId id="2147484759" r:id="rId16"/>
    <p:sldLayoutId id="2147484761" r:id="rId17"/>
    <p:sldLayoutId id="2147484762" r:id="rId18"/>
    <p:sldLayoutId id="2147484765" r:id="rId19"/>
    <p:sldLayoutId id="2147484766" r:id="rId20"/>
    <p:sldLayoutId id="2147484767" r:id="rId21"/>
    <p:sldLayoutId id="2147484768" r:id="rId22"/>
    <p:sldLayoutId id="2147484769" r:id="rId23"/>
    <p:sldLayoutId id="2147484770" r:id="rId24"/>
    <p:sldLayoutId id="2147484771" r:id="rId25"/>
    <p:sldLayoutId id="2147484772" r:id="rId26"/>
    <p:sldLayoutId id="2147484774" r:id="rId27"/>
    <p:sldLayoutId id="2147484775" r:id="rId28"/>
    <p:sldLayoutId id="2147484776" r:id="rId29"/>
    <p:sldLayoutId id="2147484777" r:id="rId30"/>
    <p:sldLayoutId id="2147484778" r:id="rId31"/>
    <p:sldLayoutId id="2147484779" r:id="rId32"/>
    <p:sldLayoutId id="2147484780" r:id="rId33"/>
    <p:sldLayoutId id="2147484782" r:id="rId34"/>
    <p:sldLayoutId id="2147484783" r:id="rId35"/>
    <p:sldLayoutId id="2147484784" r:id="rId36"/>
    <p:sldLayoutId id="2147484785" r:id="rId37"/>
    <p:sldLayoutId id="2147484786" r:id="rId38"/>
    <p:sldLayoutId id="2147484787" r:id="rId39"/>
    <p:sldLayoutId id="2147484788" r:id="rId40"/>
    <p:sldLayoutId id="2147484790" r:id="rId41"/>
    <p:sldLayoutId id="2147484831" r:id="rId42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C63BCF-4360-4DC6-1E84-E1CC7CA9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7" y="1577076"/>
            <a:ext cx="6312429" cy="2215991"/>
          </a:xfrm>
        </p:spPr>
        <p:txBody>
          <a:bodyPr/>
          <a:lstStyle/>
          <a:p>
            <a:r>
              <a:rPr lang="pt-BR" dirty="0"/>
              <a:t>Encontrar o Melhor Modelo de Classificação com o Machine Learning Automatizado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4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0DA4BA-A403-584D-AFB0-453CA900AB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3223586"/>
            <a:ext cx="8264525" cy="1253164"/>
          </a:xfrm>
          <a:ln w="38100">
            <a:solidFill>
              <a:srgbClr val="C73ECC"/>
            </a:solidFill>
          </a:ln>
        </p:spPr>
        <p:txBody>
          <a:bodyPr lIns="205740" tIns="137160" rIns="205740" bIns="137160"/>
          <a:lstStyle/>
          <a:p>
            <a:r>
              <a:rPr lang="pt-BR" dirty="0" err="1"/>
              <a:t>returned_job</a:t>
            </a:r>
            <a:r>
              <a:rPr lang="pt-BR" dirty="0"/>
              <a:t> = </a:t>
            </a:r>
            <a:r>
              <a:rPr lang="pt-BR" dirty="0" err="1"/>
              <a:t>ml_client.jobs.create_or_update</a:t>
            </a:r>
            <a:r>
              <a:rPr lang="pt-BR" dirty="0"/>
              <a:t>(</a:t>
            </a:r>
            <a:r>
              <a:rPr lang="pt-BR" dirty="0" err="1"/>
              <a:t>classification_job</a:t>
            </a:r>
            <a:r>
              <a:rPr lang="pt-BR" dirty="0"/>
              <a:t>) 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4884AA-7A8D-4F68-401D-AFBF0A2460F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8328454" cy="534762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ea typeface="Segoe UI Semibold"/>
                <a:cs typeface="Segoe UI Semibold"/>
              </a:rPr>
              <a:t>Enviar um experimento de </a:t>
            </a:r>
            <a:r>
              <a:rPr lang="pt-BR" sz="2800" dirty="0" err="1">
                <a:latin typeface="+mj-lt"/>
                <a:ea typeface="Segoe UI Semibold"/>
                <a:cs typeface="Segoe UI Semibold"/>
              </a:rPr>
              <a:t>AutoML</a:t>
            </a:r>
            <a:endParaRPr lang="pt-BR" sz="2800" dirty="0">
              <a:latin typeface="+mj-lt"/>
              <a:ea typeface="Segoe UI Semibold"/>
              <a:cs typeface="Segoe UI Semibold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13AFCD0-D6FF-D0D7-0A3C-EBB37F88FB80}"/>
              </a:ext>
            </a:extLst>
          </p:cNvPr>
          <p:cNvSpPr txBox="1"/>
          <p:nvPr/>
        </p:nvSpPr>
        <p:spPr>
          <a:xfrm>
            <a:off x="439792" y="790521"/>
            <a:ext cx="8260106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45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Você pode enviar um experimento de AutoML com o seguinte código: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6F710-467E-CA05-8686-9D350DC45560}"/>
              </a:ext>
            </a:extLst>
          </p:cNvPr>
          <p:cNvSpPr/>
          <p:nvPr/>
        </p:nvSpPr>
        <p:spPr bwMode="auto">
          <a:xfrm>
            <a:off x="434579" y="2780191"/>
            <a:ext cx="8265319" cy="369332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50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3D7B444-9A87-3C82-6FC7-22EF6B77A52D}"/>
              </a:ext>
            </a:extLst>
          </p:cNvPr>
          <p:cNvSpPr txBox="1"/>
          <p:nvPr/>
        </p:nvSpPr>
        <p:spPr>
          <a:xfrm>
            <a:off x="434579" y="1349751"/>
            <a:ext cx="8260106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28016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45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experimento consistirá em trabalhos filho: 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definição de recursos é realizada em um trabalho filho.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modelo é treinado em um trabalho filho separado.</a:t>
            </a:r>
          </a:p>
        </p:txBody>
      </p:sp>
    </p:spTree>
    <p:extLst>
      <p:ext uri="{BB962C8B-B14F-4D97-AF65-F5344CB8AC3E}">
        <p14:creationId xmlns:p14="http://schemas.microsoft.com/office/powerpoint/2010/main" val="27566888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1FFB30C-2C32-49C6-A5C8-769EDDE4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/>
          <a:p>
            <a:r>
              <a:rPr lang="pt-BR"/>
              <a:t>Avaliar e comparar modelos</a:t>
            </a:r>
          </a:p>
        </p:txBody>
      </p:sp>
      <p:pic>
        <p:nvPicPr>
          <p:cNvPr id="4" name="图片 7" descr="Screenshot of the models tab in an automated machine learning experiment run in the Azure Machine Learning studio.">
            <a:extLst>
              <a:ext uri="{FF2B5EF4-FFF2-40B4-BE49-F238E27FC236}">
                <a16:creationId xmlns:a16="http://schemas.microsoft.com/office/drawing/2014/main" id="{324150F2-1F39-A771-CBEF-A0B7AB34FB3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t="6370" b="6370"/>
          <a:stretch/>
        </p:blipFill>
        <p:spPr>
          <a:xfrm>
            <a:off x="4459111" y="1185863"/>
            <a:ext cx="4240786" cy="2493375"/>
          </a:xfrm>
          <a:solidFill>
            <a:schemeClr val="bg1"/>
          </a:solidFill>
          <a:ln w="38100">
            <a:solidFill>
              <a:srgbClr val="C73ECC"/>
            </a:solidFill>
          </a:ln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9A199C5-DC67-4F91-1417-10221DCBD6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4020960" cy="3416320"/>
          </a:xfrm>
        </p:spPr>
        <p:txBody>
          <a:bodyPr wrap="square">
            <a:spAutoFit/>
          </a:bodyPr>
          <a:lstStyle/>
          <a:p>
            <a:r>
              <a:rPr lang="pt-BR" sz="2000" dirty="0">
                <a:latin typeface="+mn-lt"/>
              </a:rPr>
              <a:t>No Estúdio do Azure Machine Learning, você pode selecionar um experimento de </a:t>
            </a:r>
            <a:r>
              <a:rPr lang="pt-BR" sz="2000" dirty="0" err="1">
                <a:latin typeface="+mn-lt"/>
              </a:rPr>
              <a:t>AutoML</a:t>
            </a:r>
            <a:r>
              <a:rPr lang="pt-BR" sz="2000" dirty="0">
                <a:latin typeface="+mn-lt"/>
              </a:rPr>
              <a:t> para explorar os detalhes.</a:t>
            </a:r>
          </a:p>
          <a:p>
            <a:endParaRPr lang="pt-BR" sz="2000" dirty="0">
              <a:latin typeface="+mn-lt"/>
            </a:endParaRPr>
          </a:p>
          <a:p>
            <a:r>
              <a:rPr lang="pt-BR" sz="2000" dirty="0">
                <a:latin typeface="+mn-lt"/>
              </a:rPr>
              <a:t>Na página de Visão geral da execução do experimento de AutoML, você pode examinar o ativo de dados de entrada e o resumo do melhor modelo. Para explorar todos os modelos que foram treinados, selecione a guia Modelos:</a:t>
            </a:r>
          </a:p>
        </p:txBody>
      </p:sp>
    </p:spTree>
    <p:extLst>
      <p:ext uri="{BB962C8B-B14F-4D97-AF65-F5344CB8AC3E}">
        <p14:creationId xmlns:p14="http://schemas.microsoft.com/office/powerpoint/2010/main" val="6452523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A0946A-C13A-D5F6-C246-431BA59A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7849235" cy="369888"/>
          </a:xfrm>
        </p:spPr>
        <p:txBody>
          <a:bodyPr/>
          <a:lstStyle/>
          <a:p>
            <a:r>
              <a:rPr lang="pt-BR" dirty="0"/>
              <a:t>Recuperar a melhor execução e o modelo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E7CAE1-7DC7-DF37-0FB0-127C5321A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6412564" cy="3512058"/>
          </a:xfrm>
        </p:spPr>
        <p:txBody>
          <a:bodyPr/>
          <a:lstStyle/>
          <a:p>
            <a:r>
              <a:rPr lang="pt-BR" sz="2000" dirty="0"/>
              <a:t>Ao examinar os modelos no AutoML, você pode identificar facilmente a melhor execução com base na métrica primária especificada.</a:t>
            </a:r>
          </a:p>
          <a:p>
            <a:r>
              <a:rPr lang="pt-BR" sz="2000" dirty="0"/>
              <a:t>Na guia Modelos do experimento de AutoML, você poderá editar as colunas </a:t>
            </a:r>
            <a:br>
              <a:rPr lang="pt-BR" sz="2000" dirty="0"/>
            </a:br>
            <a:r>
              <a:rPr lang="pt-BR" sz="2000" dirty="0"/>
              <a:t>se quiser mostrar outras métricas na mesma visão geral.</a:t>
            </a:r>
          </a:p>
          <a:p>
            <a:r>
              <a:rPr lang="pt-BR" sz="2000" dirty="0"/>
              <a:t>Para explorar ainda mais um modelo, você pode gerar explicações para cada </a:t>
            </a:r>
            <a:br>
              <a:rPr lang="pt-BR" sz="2000" dirty="0"/>
            </a:br>
            <a:r>
              <a:rPr lang="pt-BR" sz="2000" dirty="0"/>
              <a:t>modelo que foi treinado.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626848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22C6D36-59B8-CD80-F3EE-B1AE2BF98A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656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cs typeface="Segoe UI Semibold"/>
              </a:rPr>
              <a:t>Pré-processar dados e configurar a definição de recursos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95964-D864-E962-26E8-C17670EA108D}"/>
              </a:ext>
            </a:extLst>
          </p:cNvPr>
          <p:cNvSpPr txBox="1"/>
          <p:nvPr/>
        </p:nvSpPr>
        <p:spPr>
          <a:xfrm>
            <a:off x="534874" y="992314"/>
            <a:ext cx="8265319" cy="20390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450"/>
              </a:spcAft>
            </a:pPr>
            <a:r>
              <a:rPr lang="pt-BR" sz="2400" dirty="0">
                <a:latin typeface="Segoe UI"/>
                <a:ea typeface="Segoe UI"/>
                <a:cs typeface="Segoe UI"/>
              </a:rPr>
              <a:t>Antes de executar um experimento de AutoML, você precisa preparar os dados.</a:t>
            </a:r>
          </a:p>
          <a:p>
            <a:pPr marL="304800" indent="-2190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Segoe UI"/>
                <a:ea typeface="Segoe UI"/>
                <a:cs typeface="Segoe UI"/>
              </a:rPr>
              <a:t>A classificação requer dados tabulares.</a:t>
            </a:r>
          </a:p>
          <a:p>
            <a:pPr marL="304800" indent="-2190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Segoe UI"/>
                <a:ea typeface="Segoe UI"/>
                <a:cs typeface="Segoe UI"/>
              </a:rPr>
              <a:t>Criar um </a:t>
            </a:r>
            <a:r>
              <a:rPr lang="pt-BR" sz="1800" b="1" dirty="0">
                <a:latin typeface="Segoe UI"/>
                <a:ea typeface="Segoe UI"/>
                <a:cs typeface="Segoe UI"/>
              </a:rPr>
              <a:t>ativo de dados</a:t>
            </a:r>
            <a:r>
              <a:rPr lang="pt-BR" sz="1800" dirty="0">
                <a:latin typeface="Segoe UI"/>
                <a:ea typeface="Segoe UI"/>
                <a:cs typeface="Segoe UI"/>
              </a:rPr>
              <a:t>no Azure Machine Learning. </a:t>
            </a:r>
          </a:p>
          <a:p>
            <a:pPr marL="304800" indent="-219075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Segoe UI"/>
                <a:ea typeface="Segoe UI"/>
                <a:cs typeface="Segoe UI"/>
              </a:rPr>
              <a:t>Criar um ativo de dados </a:t>
            </a:r>
            <a:r>
              <a:rPr lang="pt-BR" sz="1800" b="1" dirty="0">
                <a:latin typeface="Segoe UI"/>
                <a:ea typeface="Segoe UI"/>
                <a:cs typeface="Segoe UI"/>
              </a:rPr>
              <a:t>MLTable</a:t>
            </a:r>
            <a:r>
              <a:rPr lang="pt-BR" sz="1800" dirty="0">
                <a:latin typeface="Segoe UI"/>
                <a:ea typeface="Segoe UI"/>
                <a:cs typeface="Segoe UI"/>
              </a:rPr>
              <a:t>: armazene seus dados em uma pasta junto com um arquivo MLTable.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7B79B-6117-D7B0-C3B5-975BFF32DE58}"/>
              </a:ext>
            </a:extLst>
          </p:cNvPr>
          <p:cNvSpPr/>
          <p:nvPr/>
        </p:nvSpPr>
        <p:spPr bwMode="auto">
          <a:xfrm>
            <a:off x="439339" y="3057999"/>
            <a:ext cx="8265319" cy="325755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621C4027-C84E-C72F-7141-1656424C768E}"/>
              </a:ext>
            </a:extLst>
          </p:cNvPr>
          <p:cNvSpPr txBox="1">
            <a:spLocks/>
          </p:cNvSpPr>
          <p:nvPr/>
        </p:nvSpPr>
        <p:spPr>
          <a:xfrm>
            <a:off x="439339" y="3383754"/>
            <a:ext cx="6357244" cy="1236236"/>
          </a:xfrm>
          <a:prstGeom prst="rect">
            <a:avLst/>
          </a:prstGeom>
          <a:ln w="38100">
            <a:solidFill>
              <a:srgbClr val="C73ECC"/>
            </a:solidFill>
          </a:ln>
        </p:spPr>
        <p:txBody>
          <a:bodyPr vert="horz" wrap="square" lIns="205740" tIns="137160" rIns="205740" bIns="13716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400" kern="1200" spc="0" baseline="0">
                <a:solidFill>
                  <a:srgbClr val="2F2F2F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34644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3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2pPr>
            <a:lvl3pPr marL="58443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9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3pPr>
            <a:lvl4pPr marL="814319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4pPr>
            <a:lvl5pPr marL="105068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sz="1799" kern="1200" spc="0" baseline="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775">
              <a:spcBef>
                <a:spcPts val="450"/>
              </a:spcBef>
              <a:spcAft>
                <a:spcPts val="0"/>
              </a:spcAft>
              <a:buSzTx/>
              <a:defRPr/>
            </a:pPr>
            <a:r>
              <a:rPr lang="en-US" sz="1350" dirty="0">
                <a:solidFill>
                  <a:srgbClr val="0101FD"/>
                </a:solidFill>
                <a:latin typeface="SFMono-Regular"/>
                <a:cs typeface="+mn-cs"/>
              </a:rPr>
              <a:t>from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</a:t>
            </a:r>
            <a:r>
              <a:rPr lang="en-US" sz="1350" dirty="0" err="1">
                <a:solidFill>
                  <a:srgbClr val="161616"/>
                </a:solidFill>
                <a:latin typeface="SFMono-Regular"/>
                <a:cs typeface="+mn-cs"/>
              </a:rPr>
              <a:t>azure.ai.ml.constants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</a:t>
            </a:r>
            <a:r>
              <a:rPr lang="en-US" sz="1350" dirty="0">
                <a:solidFill>
                  <a:srgbClr val="0101FD"/>
                </a:solidFill>
                <a:latin typeface="SFMono-Regular"/>
                <a:cs typeface="+mn-cs"/>
              </a:rPr>
              <a:t>import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</a:t>
            </a:r>
            <a:r>
              <a:rPr lang="en-US" sz="1350" dirty="0" err="1">
                <a:solidFill>
                  <a:srgbClr val="161616"/>
                </a:solidFill>
                <a:latin typeface="SFMono-Regular"/>
                <a:cs typeface="+mn-cs"/>
              </a:rPr>
              <a:t>AssetTypes</a:t>
            </a:r>
            <a:endParaRPr lang="en-US" sz="1350" dirty="0">
              <a:solidFill>
                <a:srgbClr val="161616"/>
              </a:solidFill>
              <a:latin typeface="SFMono-Regular"/>
              <a:cs typeface="+mn-cs"/>
            </a:endParaRPr>
          </a:p>
          <a:p>
            <a:pPr defTabSz="685775">
              <a:spcBef>
                <a:spcPts val="450"/>
              </a:spcBef>
              <a:spcAft>
                <a:spcPts val="0"/>
              </a:spcAft>
              <a:buSzTx/>
              <a:defRPr/>
            </a:pPr>
            <a:r>
              <a:rPr lang="en-US" sz="1350" dirty="0">
                <a:solidFill>
                  <a:srgbClr val="0101FD"/>
                </a:solidFill>
                <a:latin typeface="SFMono-Regular"/>
                <a:cs typeface="+mn-cs"/>
              </a:rPr>
              <a:t>from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azure.ai.ml </a:t>
            </a:r>
            <a:r>
              <a:rPr lang="en-US" sz="1350" dirty="0">
                <a:solidFill>
                  <a:srgbClr val="0101FD"/>
                </a:solidFill>
                <a:latin typeface="SFMono-Regular"/>
                <a:cs typeface="+mn-cs"/>
              </a:rPr>
              <a:t>import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Input </a:t>
            </a:r>
          </a:p>
          <a:p>
            <a:pPr defTabSz="685775">
              <a:spcBef>
                <a:spcPts val="450"/>
              </a:spcBef>
              <a:spcAft>
                <a:spcPts val="0"/>
              </a:spcAft>
              <a:buSzTx/>
              <a:defRPr/>
            </a:pPr>
            <a:r>
              <a:rPr lang="en-US" sz="1350" dirty="0" err="1">
                <a:solidFill>
                  <a:srgbClr val="161616"/>
                </a:solidFill>
                <a:latin typeface="SFMono-Regular"/>
                <a:cs typeface="+mn-cs"/>
              </a:rPr>
              <a:t>my_training_data_input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 = Input(type=</a:t>
            </a:r>
            <a:r>
              <a:rPr lang="en-US" sz="1350" dirty="0" err="1">
                <a:solidFill>
                  <a:srgbClr val="161616"/>
                </a:solidFill>
                <a:latin typeface="SFMono-Regular"/>
                <a:cs typeface="+mn-cs"/>
              </a:rPr>
              <a:t>AssetTypes.MLTABLE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, path=</a:t>
            </a:r>
            <a:r>
              <a:rPr lang="en-US" sz="1350" dirty="0">
                <a:solidFill>
                  <a:srgbClr val="A31515"/>
                </a:solidFill>
                <a:latin typeface="SFMono-Regular"/>
                <a:cs typeface="+mn-cs"/>
              </a:rPr>
              <a:t>"azureml:input-data-automl:1"</a:t>
            </a:r>
            <a:r>
              <a:rPr lang="en-US" sz="1350" dirty="0">
                <a:solidFill>
                  <a:srgbClr val="161616"/>
                </a:solidFill>
                <a:latin typeface="SFMono-Regular"/>
                <a:cs typeface="+mn-cs"/>
              </a:rPr>
              <a:t>)</a:t>
            </a:r>
            <a:endParaRPr lang="en-US" sz="1350" dirty="0">
              <a:solidFill>
                <a:srgbClr val="000000"/>
              </a:solidFill>
              <a:latin typeface="Segoe U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1912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3AF4-7176-8F0E-0EFE-9026398D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731960" cy="369332"/>
          </a:xfrm>
        </p:spPr>
        <p:txBody>
          <a:bodyPr/>
          <a:lstStyle/>
          <a:p>
            <a:r>
              <a:rPr lang="pt-BR" dirty="0"/>
              <a:t>Entender o dimensionamento e a normalização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D02B-E920-117A-810A-68780FC902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197" y="1298223"/>
            <a:ext cx="6975603" cy="3322961"/>
          </a:xfrm>
        </p:spPr>
        <p:txBody>
          <a:bodyPr/>
          <a:lstStyle/>
          <a:p>
            <a:r>
              <a:rPr lang="pt-BR" sz="2800" dirty="0"/>
              <a:t>O </a:t>
            </a:r>
            <a:r>
              <a:rPr lang="pt-BR" sz="2800" dirty="0" err="1"/>
              <a:t>AutoML</a:t>
            </a:r>
            <a:r>
              <a:rPr lang="pt-BR" sz="2800" dirty="0"/>
              <a:t> aplica o dimensionamento e a normalização a dados numéricos automaticamente, ajudando </a:t>
            </a:r>
            <a:br>
              <a:rPr lang="pt-BR" sz="2800" dirty="0"/>
            </a:br>
            <a:r>
              <a:rPr lang="pt-BR" sz="2800" dirty="0"/>
              <a:t>a impedir que qualquer recurso de grande escala domine o treinamento.</a:t>
            </a:r>
          </a:p>
          <a:p>
            <a:r>
              <a:rPr lang="pt-BR" sz="2800" dirty="0"/>
              <a:t>Durante um experimento de </a:t>
            </a:r>
            <a:r>
              <a:rPr lang="pt-BR" sz="2800" dirty="0" err="1"/>
              <a:t>AutoML</a:t>
            </a:r>
            <a:r>
              <a:rPr lang="pt-BR" sz="2800" dirty="0"/>
              <a:t>, várias técnicas de dimensionamento ou normalização serão aplicadas.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955845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8683F-B3D0-A866-6851-D7C97A1B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A27F-4877-47B0-6699-03118A70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731960" cy="369332"/>
          </a:xfrm>
        </p:spPr>
        <p:txBody>
          <a:bodyPr/>
          <a:lstStyle/>
          <a:p>
            <a:r>
              <a:rPr lang="pt-BR" dirty="0"/>
              <a:t>Entender o dimensionamento e a normalização</a:t>
            </a:r>
            <a:endParaRPr lang="LID4096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319394-08C2-FDAE-F3DB-80CA25AE6E6F}"/>
              </a:ext>
            </a:extLst>
          </p:cNvPr>
          <p:cNvSpPr txBox="1">
            <a:spLocks/>
          </p:cNvSpPr>
          <p:nvPr/>
        </p:nvSpPr>
        <p:spPr>
          <a:xfrm>
            <a:off x="441196" y="1386297"/>
            <a:ext cx="7054626" cy="339580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96012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36" indent="-8915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BR" sz="2800" dirty="0"/>
              <a:t>Configurar a definição de recursos opcional:</a:t>
            </a:r>
          </a:p>
          <a:p>
            <a:pPr lvl="2">
              <a:buClrTx/>
            </a:pPr>
            <a:r>
              <a:rPr lang="pt-BR" dirty="0"/>
              <a:t>Imputação de valor ausente para eliminar os nulos do conjunto de dados de treinamento</a:t>
            </a:r>
          </a:p>
          <a:p>
            <a:pPr lvl="2">
              <a:buClrTx/>
            </a:pPr>
            <a:r>
              <a:rPr lang="pt-BR" dirty="0"/>
              <a:t>Codificação categórica para converter recursos categóricos em indicadores numéricos</a:t>
            </a:r>
          </a:p>
          <a:p>
            <a:pPr lvl="2">
              <a:buClrTx/>
            </a:pPr>
            <a:r>
              <a:rPr lang="pt-BR" dirty="0"/>
              <a:t>Remoção de recursos de alta cardinalidade, como </a:t>
            </a:r>
            <a:r>
              <a:rPr lang="pt-BR" dirty="0" err="1"/>
              <a:t>IDs</a:t>
            </a:r>
            <a:r>
              <a:rPr lang="pt-BR" dirty="0"/>
              <a:t> de registro</a:t>
            </a:r>
          </a:p>
          <a:p>
            <a:pPr lvl="2">
              <a:buClrTx/>
            </a:pPr>
            <a:r>
              <a:rPr lang="pt-BR" dirty="0"/>
              <a:t>Engenharia de recursos (por exemplo, derivação de partes de data individuais dos recursos de </a:t>
            </a:r>
            <a:r>
              <a:rPr lang="pt-BR" dirty="0" err="1"/>
              <a:t>DateTime</a:t>
            </a:r>
            <a:r>
              <a:rPr lang="pt-B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0790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CA6D1A-EFDF-FBEA-AF79-2C4579B6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7140575" cy="505778"/>
          </a:xfrm>
        </p:spPr>
        <p:txBody>
          <a:bodyPr/>
          <a:lstStyle/>
          <a:p>
            <a:r>
              <a:rPr lang="pt-BR" dirty="0"/>
              <a:t>Executar um experimento de ML automatizado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9FFF-D1F0-F17F-83F4-B156FEA3DA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8459" y="1332442"/>
            <a:ext cx="8407082" cy="3946721"/>
          </a:xfrm>
        </p:spPr>
        <p:txBody>
          <a:bodyPr wrap="square">
            <a:spAutoFit/>
          </a:bodyPr>
          <a:lstStyle/>
          <a:p>
            <a:pPr marL="102870" indent="-102870"/>
            <a:r>
              <a:rPr lang="pt-BR" sz="2400" dirty="0"/>
              <a:t>Quando você quiser treinar um modelo de classificação, o AutoML escolherá entre uma lista de algoritmos de classificação:</a:t>
            </a:r>
          </a:p>
          <a:p>
            <a:pPr marL="656071" lvl="2" indent="-96012"/>
            <a:r>
              <a:rPr lang="pt-BR" sz="2000" dirty="0"/>
              <a:t>Regressão Logística</a:t>
            </a:r>
          </a:p>
          <a:p>
            <a:pPr marL="656071" lvl="2" indent="-96012"/>
            <a:r>
              <a:rPr lang="pt-BR" sz="2000" dirty="0"/>
              <a:t>GBM (computador de gradient boosting) leve</a:t>
            </a:r>
          </a:p>
          <a:p>
            <a:pPr marL="656071" lvl="2" indent="-96012"/>
            <a:r>
              <a:rPr lang="pt-BR" sz="2000" dirty="0"/>
              <a:t>Árvore de Decisão</a:t>
            </a:r>
          </a:p>
          <a:p>
            <a:pPr marL="656071" lvl="2" indent="-96012"/>
            <a:r>
              <a:rPr lang="pt-BR" sz="2000" dirty="0"/>
              <a:t>Floresta aleatória</a:t>
            </a:r>
          </a:p>
          <a:p>
            <a:pPr marL="656071" lvl="2" indent="-96012"/>
            <a:r>
              <a:rPr lang="pt-BR" sz="2000" dirty="0"/>
              <a:t>Naïve Bayes</a:t>
            </a:r>
          </a:p>
          <a:p>
            <a:pPr marL="656071" lvl="2" indent="-96012"/>
            <a:r>
              <a:rPr lang="pt-BR" sz="2000" dirty="0"/>
              <a:t>SVM (computador de vetor de suporte) linear</a:t>
            </a:r>
          </a:p>
          <a:p>
            <a:pPr marL="656071" lvl="2" indent="-96012"/>
            <a:r>
              <a:rPr lang="pt-BR" sz="2000" dirty="0" err="1"/>
              <a:t>XGBoost</a:t>
            </a:r>
            <a:endParaRPr lang="en-US" sz="2000" dirty="0"/>
          </a:p>
          <a:p>
            <a:pPr marL="656071" lvl="2" indent="-96012"/>
            <a:r>
              <a:rPr lang="pt-BR" sz="2000" dirty="0"/>
              <a:t>E outros</a:t>
            </a:r>
          </a:p>
          <a:p>
            <a:pPr marL="102870" indent="-10287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2404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A0946A-C13A-D5F6-C246-431BA59A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8702804" cy="373887"/>
          </a:xfrm>
        </p:spPr>
        <p:txBody>
          <a:bodyPr/>
          <a:lstStyle/>
          <a:p>
            <a:r>
              <a:rPr lang="pt-BR" dirty="0"/>
              <a:t>Restringir a seleção de algoritmo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E7CAE1-7DC7-DF37-0FB0-127C5321A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1196" y="982639"/>
            <a:ext cx="7219444" cy="3883453"/>
          </a:xfrm>
        </p:spPr>
        <p:txBody>
          <a:bodyPr/>
          <a:lstStyle/>
          <a:p>
            <a:r>
              <a:rPr lang="pt-BR" dirty="0"/>
              <a:t>Por padrão, o AutoML fará uma seleção aleatória entre o intervalo completo de algoritmos para a tarefa especificada.</a:t>
            </a:r>
          </a:p>
          <a:p>
            <a:r>
              <a:rPr lang="pt-BR" dirty="0"/>
              <a:t>Você pode optar por bloquear a seleção de algoritmos individuais, o que poderá ser útil se souber que os dados não são adequados a um tipo específico de algoritmo.</a:t>
            </a:r>
          </a:p>
          <a:p>
            <a:r>
              <a:rPr lang="pt-BR" dirty="0"/>
              <a:t>Talvez você também queira bloquear determinados algoritmos se precisar cumprir uma política que restrinja o tipo de algoritmos de aprendizado de máquina que pode usar em sua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19285685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FA699-99BD-26A5-98CF-818AED5197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865751"/>
            <a:ext cx="8361362" cy="108952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Ao usar o SDK do Python (v2) para configurar um experimento ou trabalho de AutoML, configure o experimento usando o automl class.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C4C6C-2AB1-185C-CE83-37BDF345BBE2}"/>
              </a:ext>
            </a:extLst>
          </p:cNvPr>
          <p:cNvSpPr/>
          <p:nvPr/>
        </p:nvSpPr>
        <p:spPr bwMode="auto">
          <a:xfrm>
            <a:off x="439738" y="2423774"/>
            <a:ext cx="342900" cy="34290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6218A-89DB-747E-36ED-ED6FA7D4F07A}"/>
              </a:ext>
            </a:extLst>
          </p:cNvPr>
          <p:cNvSpPr txBox="1"/>
          <p:nvPr/>
        </p:nvSpPr>
        <p:spPr>
          <a:xfrm>
            <a:off x="896938" y="2479808"/>
            <a:ext cx="7804547" cy="2308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500" b="1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Especifique a métrica primária: </a:t>
            </a:r>
            <a:r>
              <a:rPr lang="pt-BR" sz="150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o "melhor" modelo é baseado no </a:t>
            </a:r>
            <a:r>
              <a:rPr lang="pt-BR" sz="1500" b="1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primary_metric</a:t>
            </a:r>
            <a:endParaRPr lang="en-US" sz="1500" b="1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FE1E8E-D226-8125-A1C0-9D7C17C51CC2}"/>
              </a:ext>
            </a:extLst>
          </p:cNvPr>
          <p:cNvSpPr/>
          <p:nvPr/>
        </p:nvSpPr>
        <p:spPr bwMode="auto">
          <a:xfrm>
            <a:off x="439738" y="3101012"/>
            <a:ext cx="342900" cy="34290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72EF97-C66F-985C-FD8D-27D80D636FCD}"/>
              </a:ext>
            </a:extLst>
          </p:cNvPr>
          <p:cNvSpPr txBox="1"/>
          <p:nvPr/>
        </p:nvSpPr>
        <p:spPr>
          <a:xfrm>
            <a:off x="896938" y="3041629"/>
            <a:ext cx="7804547" cy="46166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500" b="1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Defina os limites: </a:t>
            </a:r>
            <a:r>
              <a:rPr lang="pt-BR" sz="1500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Para minimizar os custos e o tempo gasto com treinamento, você pode definir limites para um experimento ou trabalho de AutoML usando </a:t>
            </a:r>
            <a:r>
              <a:rPr lang="pt-BR" sz="1500" i="1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set_limits()</a:t>
            </a:r>
            <a:r>
              <a:rPr lang="pt-BR" sz="1500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F1A95D6-E10B-44C2-C322-E9050F125E95}"/>
              </a:ext>
            </a:extLst>
          </p:cNvPr>
          <p:cNvSpPr/>
          <p:nvPr/>
        </p:nvSpPr>
        <p:spPr bwMode="auto">
          <a:xfrm>
            <a:off x="439738" y="3778250"/>
            <a:ext cx="342900" cy="342900"/>
          </a:xfrm>
          <a:prstGeom prst="ellipse">
            <a:avLst/>
          </a:prstGeom>
          <a:solidFill>
            <a:srgbClr val="8DC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1800" b="1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0BA1DE-A5BD-E329-E5FC-85691F49BE89}"/>
              </a:ext>
            </a:extLst>
          </p:cNvPr>
          <p:cNvSpPr txBox="1"/>
          <p:nvPr/>
        </p:nvSpPr>
        <p:spPr>
          <a:xfrm>
            <a:off x="896938" y="3781257"/>
            <a:ext cx="5831240" cy="923330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pt-BR" sz="1500" b="1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Defina as propriedades do treinamento: </a:t>
            </a:r>
            <a:r>
              <a:rPr lang="pt-BR" sz="1500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o AutoML experimentará várias combinações </a:t>
            </a:r>
            <a:br>
              <a:rPr lang="pt-BR" sz="1500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de definição de recursos e algoritmos para treinar um modelo de machine learning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55BDA94A-A741-9728-1B1F-A0A47A81E7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361362" cy="534762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37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u="none" strike="noStrike" kern="1200" cap="none" dirty="0">
                <a:solidFill>
                  <a:srgbClr val="EA4E60"/>
                </a:solidFill>
                <a:latin typeface="Century Gothic"/>
                <a:ea typeface="+mj-ea"/>
                <a:cs typeface="+mj-cs"/>
                <a:sym typeface="Arial"/>
              </a:defRPr>
            </a:lvl1pPr>
          </a:lstStyle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defRPr/>
            </a:pPr>
            <a:r>
              <a:rPr lang="pt-BR" sz="2800" dirty="0">
                <a:latin typeface="+mj-lt"/>
                <a:cs typeface="Segoe UI Semibold"/>
              </a:rPr>
              <a:t>Configurar um experimento de </a:t>
            </a:r>
            <a:r>
              <a:rPr lang="pt-BR" sz="2800" dirty="0" err="1">
                <a:latin typeface="+mj-lt"/>
                <a:cs typeface="Segoe UI Semibold"/>
              </a:rPr>
              <a:t>AutoML</a:t>
            </a:r>
            <a:r>
              <a:rPr lang="pt-BR" sz="2800" dirty="0">
                <a:latin typeface="+mj-lt"/>
                <a:cs typeface="Segoe UI Semibold"/>
              </a:rPr>
              <a:t> </a:t>
            </a:r>
            <a:r>
              <a:rPr lang="pt-BR" sz="2000" dirty="0">
                <a:latin typeface="+mj-lt"/>
                <a:cs typeface="Segoe UI Semibold"/>
              </a:rPr>
              <a:t>(1/2)</a:t>
            </a:r>
            <a:endParaRPr lang="pt-BR" sz="2800" dirty="0">
              <a:latin typeface="+mj-lt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017668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90745AE-13F6-14EF-6C2C-909FE7E72D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975" y="1986844"/>
            <a:ext cx="8264525" cy="2489906"/>
          </a:xfrm>
          <a:ln w="38100">
            <a:solidFill>
              <a:srgbClr val="C73ECC"/>
            </a:solidFill>
          </a:ln>
        </p:spPr>
        <p:txBody>
          <a:bodyPr lIns="205740" tIns="137160" rIns="205740" bIns="137160"/>
          <a:lstStyle/>
          <a:p>
            <a:r>
              <a:rPr lang="pt-BR" sz="1000" dirty="0"/>
              <a:t>from azure.ai.ml </a:t>
            </a:r>
            <a:r>
              <a:rPr lang="pt-BR" sz="1000" dirty="0" err="1"/>
              <a:t>import</a:t>
            </a:r>
            <a:r>
              <a:rPr lang="pt-BR" sz="1000" dirty="0"/>
              <a:t> </a:t>
            </a:r>
            <a:r>
              <a:rPr lang="pt-BR" sz="1000" dirty="0" err="1"/>
              <a:t>automl</a:t>
            </a:r>
            <a:r>
              <a:rPr lang="pt-BR" sz="1000" dirty="0"/>
              <a:t> </a:t>
            </a:r>
            <a:endParaRPr lang="en-US" sz="1000" dirty="0"/>
          </a:p>
          <a:p>
            <a:r>
              <a:rPr lang="pt-BR" sz="1000" dirty="0" err="1"/>
              <a:t>classification_job</a:t>
            </a:r>
            <a:r>
              <a:rPr lang="pt-BR" sz="1000" dirty="0"/>
              <a:t> = </a:t>
            </a:r>
            <a:r>
              <a:rPr lang="pt-BR" sz="1000" dirty="0" err="1"/>
              <a:t>automl.classification</a:t>
            </a:r>
            <a:r>
              <a:rPr lang="pt-BR" sz="1000" dirty="0"/>
              <a:t>( </a:t>
            </a:r>
          </a:p>
          <a:p>
            <a:r>
              <a:rPr lang="pt-BR" sz="1000" dirty="0"/>
              <a:t>	compute="</a:t>
            </a:r>
            <a:r>
              <a:rPr lang="pt-BR" sz="1000" dirty="0" err="1"/>
              <a:t>aml</a:t>
            </a:r>
            <a:r>
              <a:rPr lang="pt-BR" sz="1000" dirty="0"/>
              <a:t>-cluster",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experiment_name</a:t>
            </a:r>
            <a:r>
              <a:rPr lang="pt-BR" sz="1000" dirty="0"/>
              <a:t>="auto-ml-</a:t>
            </a:r>
            <a:r>
              <a:rPr lang="pt-BR" sz="1000" dirty="0" err="1"/>
              <a:t>class</a:t>
            </a:r>
            <a:r>
              <a:rPr lang="pt-BR" sz="1000" dirty="0"/>
              <a:t>-</a:t>
            </a:r>
            <a:r>
              <a:rPr lang="pt-BR" sz="1000" dirty="0" err="1"/>
              <a:t>dev</a:t>
            </a:r>
            <a:r>
              <a:rPr lang="pt-BR" sz="1000" dirty="0"/>
              <a:t>",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training_data</a:t>
            </a:r>
            <a:r>
              <a:rPr lang="pt-BR" sz="1000" dirty="0"/>
              <a:t>=</a:t>
            </a:r>
            <a:r>
              <a:rPr lang="pt-BR" sz="1000" dirty="0" err="1"/>
              <a:t>my_training_data_input</a:t>
            </a:r>
            <a:r>
              <a:rPr lang="pt-BR" sz="1000" dirty="0"/>
              <a:t>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target_column_name</a:t>
            </a:r>
            <a:r>
              <a:rPr lang="pt-BR" sz="1000" dirty="0"/>
              <a:t>="</a:t>
            </a:r>
            <a:r>
              <a:rPr lang="pt-BR" sz="1000" dirty="0" err="1"/>
              <a:t>Diabetic</a:t>
            </a:r>
            <a:r>
              <a:rPr lang="pt-BR" sz="1000" dirty="0"/>
              <a:t>",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primary_metric</a:t>
            </a:r>
            <a:r>
              <a:rPr lang="pt-BR" sz="1000" dirty="0"/>
              <a:t>="</a:t>
            </a:r>
            <a:r>
              <a:rPr lang="pt-BR" sz="1000" dirty="0" err="1"/>
              <a:t>accuracy</a:t>
            </a:r>
            <a:r>
              <a:rPr lang="pt-BR" sz="1000" dirty="0"/>
              <a:t>",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n_cross_validations</a:t>
            </a:r>
            <a:r>
              <a:rPr lang="pt-BR" sz="1000" dirty="0"/>
              <a:t>=5, </a:t>
            </a:r>
          </a:p>
          <a:p>
            <a:r>
              <a:rPr lang="pt-BR" sz="1000" dirty="0"/>
              <a:t>	</a:t>
            </a:r>
            <a:r>
              <a:rPr lang="pt-BR" sz="1000" dirty="0" err="1"/>
              <a:t>enable_model_explainability</a:t>
            </a:r>
            <a:r>
              <a:rPr lang="pt-BR" sz="1000" dirty="0"/>
              <a:t>=</a:t>
            </a:r>
            <a:r>
              <a:rPr lang="pt-BR" sz="1000" dirty="0" err="1"/>
              <a:t>True</a:t>
            </a:r>
            <a:r>
              <a:rPr lang="pt-BR" sz="1000" dirty="0"/>
              <a:t>)</a:t>
            </a:r>
            <a:endParaRPr lang="en-US" sz="1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F22A27E-4E3D-D118-C241-787C36BEC0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8386119" cy="534762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cs typeface="Segoe UI Semibold"/>
              </a:rPr>
              <a:t>Configurar um experimento de AutoML </a:t>
            </a:r>
            <a:r>
              <a:rPr lang="pt-BR" sz="2000" dirty="0">
                <a:latin typeface="+mj-lt"/>
                <a:cs typeface="Segoe UI Semibold"/>
              </a:rPr>
              <a:t>(2/2)</a:t>
            </a:r>
            <a:endParaRPr lang="pt-BR" sz="2800" dirty="0">
              <a:latin typeface="+mj-lt"/>
              <a:cs typeface="Segoe UI Semibold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82B9E-30E4-2BBA-2F6D-7812F0F5D988}"/>
              </a:ext>
            </a:extLst>
          </p:cNvPr>
          <p:cNvSpPr txBox="1"/>
          <p:nvPr/>
        </p:nvSpPr>
        <p:spPr>
          <a:xfrm>
            <a:off x="439792" y="790521"/>
            <a:ext cx="8260106" cy="61555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sz="20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configurar um experimento de </a:t>
            </a:r>
            <a:r>
              <a:rPr lang="pt-BR" sz="2000" dirty="0" err="1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AutoML</a:t>
            </a:r>
            <a:r>
              <a:rPr lang="pt-BR" sz="20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para classificação, use a função </a:t>
            </a:r>
            <a:r>
              <a:rPr lang="pt-BR" sz="2000" b="1" dirty="0" err="1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automl.classification</a:t>
            </a:r>
            <a:r>
              <a:rPr lang="pt-BR" sz="20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: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C91A26-7BCC-2581-41D0-312CE861DC39}"/>
              </a:ext>
            </a:extLst>
          </p:cNvPr>
          <p:cNvSpPr/>
          <p:nvPr/>
        </p:nvSpPr>
        <p:spPr bwMode="auto">
          <a:xfrm>
            <a:off x="434975" y="1554111"/>
            <a:ext cx="8265319" cy="369332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50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972907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B052A6-EFA0-7764-EA1D-8715C76F4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6472" y="3179928"/>
            <a:ext cx="6393028" cy="1419368"/>
          </a:xfrm>
          <a:ln w="38100">
            <a:solidFill>
              <a:srgbClr val="C73ECC"/>
            </a:solidFill>
          </a:ln>
        </p:spPr>
        <p:txBody>
          <a:bodyPr lIns="205740" tIns="137160" rIns="205740" bIns="137160"/>
          <a:lstStyle/>
          <a:p>
            <a:r>
              <a:rPr lang="pt-BR" dirty="0" err="1"/>
              <a:t>classification_job.set_limits</a:t>
            </a:r>
            <a:r>
              <a:rPr lang="pt-BR" dirty="0"/>
              <a:t>( </a:t>
            </a:r>
          </a:p>
          <a:p>
            <a:r>
              <a:rPr lang="pt-BR" dirty="0"/>
              <a:t>	</a:t>
            </a:r>
            <a:r>
              <a:rPr lang="pt-BR" dirty="0" err="1"/>
              <a:t>timeout_minutes</a:t>
            </a:r>
            <a:r>
              <a:rPr lang="pt-BR" dirty="0"/>
              <a:t>=60, </a:t>
            </a:r>
          </a:p>
          <a:p>
            <a:r>
              <a:rPr lang="pt-BR" dirty="0"/>
              <a:t>	</a:t>
            </a:r>
            <a:r>
              <a:rPr lang="pt-BR" dirty="0" err="1"/>
              <a:t>trial_timeout_minutes</a:t>
            </a:r>
            <a:r>
              <a:rPr lang="pt-BR" dirty="0"/>
              <a:t>=20, </a:t>
            </a:r>
          </a:p>
          <a:p>
            <a:r>
              <a:rPr lang="pt-BR" dirty="0"/>
              <a:t>	</a:t>
            </a:r>
            <a:r>
              <a:rPr lang="pt-BR" dirty="0" err="1"/>
              <a:t>max_trials</a:t>
            </a:r>
            <a:r>
              <a:rPr lang="pt-BR" dirty="0"/>
              <a:t>=5, </a:t>
            </a:r>
          </a:p>
          <a:p>
            <a:r>
              <a:rPr lang="pt-BR" dirty="0"/>
              <a:t>	</a:t>
            </a:r>
            <a:r>
              <a:rPr lang="pt-BR" dirty="0" err="1"/>
              <a:t>enable_early_termination</a:t>
            </a:r>
            <a:r>
              <a:rPr lang="pt-BR" dirty="0"/>
              <a:t>=</a:t>
            </a:r>
            <a:r>
              <a:rPr lang="pt-BR" dirty="0" err="1"/>
              <a:t>True</a:t>
            </a:r>
            <a:r>
              <a:rPr lang="pt-BR" dirty="0"/>
              <a:t>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CB75E9-B13E-199A-1095-65FD92FC6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2413" cy="534762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cs typeface="Segoe UI Semibold"/>
              </a:rPr>
              <a:t>Definir</a:t>
            </a:r>
            <a:r>
              <a:rPr lang="pt-BR" sz="2400" b="0" dirty="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</a:rPr>
              <a:t> </a:t>
            </a:r>
            <a:r>
              <a:rPr lang="pt-BR" sz="2800" dirty="0">
                <a:latin typeface="+mj-lt"/>
                <a:cs typeface="Segoe UI Semibold"/>
              </a:rPr>
              <a:t>os limites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0AFC357E-1014-95CD-46AF-D41419D4A8D7}"/>
              </a:ext>
            </a:extLst>
          </p:cNvPr>
          <p:cNvSpPr txBox="1"/>
          <p:nvPr/>
        </p:nvSpPr>
        <p:spPr>
          <a:xfrm>
            <a:off x="434975" y="662302"/>
            <a:ext cx="8260106" cy="228780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450"/>
              </a:spcAft>
              <a:buNone/>
            </a:pP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Há várias opções para definir limites para um experimento de AutoML: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Timeout_minutes: </a:t>
            </a:r>
            <a:r>
              <a:rPr lang="pt-BR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número de minutos após o qual o experimento de AutoML completo é encerrado.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Trial_timeout_minutes: 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número máximo de minutos que uma avaliação pode levar.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Max_trials: 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número máximo de avaliações ou de modelos que serão treinados.</a:t>
            </a:r>
          </a:p>
          <a:p>
            <a:pPr marL="260747" indent="-173831">
              <a:spcBef>
                <a:spcPct val="0"/>
              </a:spcBef>
              <a:spcAft>
                <a:spcPts val="450"/>
              </a:spcAft>
            </a:pPr>
            <a:r>
              <a:rPr lang="pt-BR" b="1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Enable_early_termination: 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deseja encerrar o experimento se a pontuação não estiver melhorando </a:t>
            </a:r>
            <a:b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curto prazo.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B5C7A-F2F5-33F6-B37C-AEA0A72C1A9F}"/>
              </a:ext>
            </a:extLst>
          </p:cNvPr>
          <p:cNvSpPr/>
          <p:nvPr/>
        </p:nvSpPr>
        <p:spPr bwMode="auto">
          <a:xfrm>
            <a:off x="2306472" y="2810596"/>
            <a:ext cx="6398187" cy="369332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91267456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46EC5-8F8C-4B65-B389-154E23236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1401</Words>
  <Application>Microsoft Office PowerPoint</Application>
  <PresentationFormat>Apresentação na tela (16:9)</PresentationFormat>
  <Paragraphs>132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SFMono-Regular</vt:lpstr>
      <vt:lpstr>Wingdings</vt:lpstr>
      <vt:lpstr>TemaDIO</vt:lpstr>
      <vt:lpstr>Office Theme</vt:lpstr>
      <vt:lpstr>Encontrar o Melhor Modelo de Classificação com o Machine Learning Automatizado</vt:lpstr>
      <vt:lpstr>Pré-processar dados e configurar a definição de recursos</vt:lpstr>
      <vt:lpstr>Entender o dimensionamento e a normalização</vt:lpstr>
      <vt:lpstr>Entender o dimensionamento e a normalização</vt:lpstr>
      <vt:lpstr>Executar um experimento de ML automatizado</vt:lpstr>
      <vt:lpstr>Restringir a seleção de algoritmo</vt:lpstr>
      <vt:lpstr>Apresentação do PowerPoint</vt:lpstr>
      <vt:lpstr>Configurar um experimento de AutoML (2/2)</vt:lpstr>
      <vt:lpstr>Definir os limites</vt:lpstr>
      <vt:lpstr>Enviar um experimento de AutoML</vt:lpstr>
      <vt:lpstr>Avaliar e comparar modelos</vt:lpstr>
      <vt:lpstr>Recuperar a melhor execução e o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Elidiana Andrade da Silva</cp:lastModifiedBy>
  <cp:revision>3</cp:revision>
  <dcterms:created xsi:type="dcterms:W3CDTF">2023-09-11T05:58:30Z</dcterms:created>
  <dcterms:modified xsi:type="dcterms:W3CDTF">2025-02-28T22:14:21Z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