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791" r:id="rId4"/>
    <p:sldMasterId id="2147484818" r:id="rId5"/>
  </p:sldMasterIdLst>
  <p:notesMasterIdLst>
    <p:notesMasterId r:id="rId31"/>
  </p:notesMasterIdLst>
  <p:handoutMasterIdLst>
    <p:handoutMasterId r:id="rId32"/>
  </p:handoutMasterIdLst>
  <p:sldIdLst>
    <p:sldId id="1627" r:id="rId6"/>
    <p:sldId id="1778" r:id="rId7"/>
    <p:sldId id="1684" r:id="rId8"/>
    <p:sldId id="1920" r:id="rId9"/>
    <p:sldId id="1921" r:id="rId10"/>
    <p:sldId id="2142533326" r:id="rId11"/>
    <p:sldId id="1894" r:id="rId12"/>
    <p:sldId id="1923" r:id="rId13"/>
    <p:sldId id="1924" r:id="rId14"/>
    <p:sldId id="1925" r:id="rId15"/>
    <p:sldId id="1895" r:id="rId16"/>
    <p:sldId id="1919" r:id="rId17"/>
    <p:sldId id="1911" r:id="rId18"/>
    <p:sldId id="1912" r:id="rId19"/>
    <p:sldId id="2142533320" r:id="rId20"/>
    <p:sldId id="1891" r:id="rId21"/>
    <p:sldId id="2142533321" r:id="rId22"/>
    <p:sldId id="2142533323" r:id="rId23"/>
    <p:sldId id="2142533327" r:id="rId24"/>
    <p:sldId id="1916" r:id="rId25"/>
    <p:sldId id="1910" r:id="rId26"/>
    <p:sldId id="2142533324" r:id="rId27"/>
    <p:sldId id="2142533325" r:id="rId28"/>
    <p:sldId id="2142533319" r:id="rId29"/>
    <p:sldId id="2142533328" r:id="rId30"/>
  </p:sldIdLst>
  <p:sldSz cx="9144000" cy="5143500" type="screen16x9"/>
  <p:notesSz cx="6858000" cy="9144000"/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627"/>
            <p14:sldId id="1778"/>
          </p14:sldIdLst>
        </p14:section>
        <p14:section name="Design a data ingestion solution for machine learning projects" id="{9D7294C4-C4E0-4C53-9222-E5BA0D2BC77F}">
          <p14:sldIdLst>
            <p14:sldId id="1684"/>
            <p14:sldId id="1920"/>
            <p14:sldId id="1921"/>
            <p14:sldId id="2142533326"/>
          </p14:sldIdLst>
        </p14:section>
        <p14:section name="Design a machine learning model training solution" id="{0088C72C-63F2-4DF0-B9FB-385C698DB760}">
          <p14:sldIdLst>
            <p14:sldId id="1894"/>
            <p14:sldId id="1923"/>
            <p14:sldId id="1924"/>
            <p14:sldId id="1925"/>
          </p14:sldIdLst>
        </p14:section>
        <p14:section name="Design a model deployment solution" id="{5DEF0F05-7FF2-4A91-B50F-58C463CCFCF1}">
          <p14:sldIdLst>
            <p14:sldId id="1895"/>
            <p14:sldId id="1919"/>
            <p14:sldId id="1911"/>
            <p14:sldId id="1912"/>
          </p14:sldIdLst>
        </p14:section>
        <p14:section name="Design a machine learning operations (MLOps) solution" id="{6926C83F-CE29-4BF4-A4A0-DB36404D019F}">
          <p14:sldIdLst>
            <p14:sldId id="2142533320"/>
            <p14:sldId id="1891"/>
            <p14:sldId id="2142533321"/>
            <p14:sldId id="2142533323"/>
            <p14:sldId id="2142533327"/>
            <p14:sldId id="1916"/>
            <p14:sldId id="1910"/>
            <p14:sldId id="2142533324"/>
            <p14:sldId id="2142533325"/>
          </p14:sldIdLst>
        </p14:section>
        <p14:section name="Recap" id="{8B864E3B-378C-4CAF-A8E3-F8D91E977CA9}">
          <p14:sldIdLst>
            <p14:sldId id="2142533319"/>
            <p14:sldId id="2142533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FFFFFF"/>
    <a:srgbClr val="27282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98436-5131-4496-BB34-138895B6DB90}" v="81" dt="2025-02-02T23:53:31.583"/>
    <p1510:client id="{BC4279D4-E212-4156-BC09-B07C562AF9D0}" v="126" dt="2025-02-02T14:27:54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3" autoAdjust="0"/>
    <p:restoredTop sz="54086" autoAdjust="0"/>
  </p:normalViewPr>
  <p:slideViewPr>
    <p:cSldViewPr snapToGrid="0">
      <p:cViewPr varScale="1">
        <p:scale>
          <a:sx n="33" d="100"/>
          <a:sy n="33" d="100"/>
        </p:scale>
        <p:origin x="1440" y="264"/>
      </p:cViewPr>
      <p:guideLst/>
    </p:cSldViewPr>
  </p:slideViewPr>
  <p:notesTextViewPr>
    <p:cViewPr>
      <p:scale>
        <a:sx n="100" d="100"/>
        <a:sy n="100" d="100"/>
      </p:scale>
      <p:origin x="0" y="-648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2/2/2025 8:30 PM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2/2/2025 8:30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training/paths/introduction-machine-learn-operation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training/paths/build-first-machine-operations-workflow" TargetMode="Externa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-105829">
              <a:buNone/>
            </a:pP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Como devemos treinar o modelo para prever o diabetes?</a:t>
            </a:r>
          </a:p>
          <a:p>
            <a:pPr marL="171450" indent="-171450">
              <a:buFontTx/>
              <a:buChar char="-"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Azure Machine Learning. Os cientistas de dados podem usar Python nos notebooks nativos do AML.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pt-BR" sz="882" b="0" i="0" strike="noStrike" cap="none" spc="0" baseline="0" dirty="0">
                <a:solidFill>
                  <a:srgbClr val="222222"/>
                </a:solidFill>
                <a:effectLst/>
                <a:latin typeface="segoe-ui_light"/>
                <a:ea typeface="segoe-ui_light"/>
                <a:cs typeface="segoe-ui_light"/>
              </a:rPr>
              <a:t>Qual computação você recomendaria para treinar o modelo?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Char char="-"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instância de computação com CPU para executar os notebooks. Não há necessidade de GPUs. Os clusters serão usados ao treinar o modelo com scripts em ambientes de produção.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2/2/2025 8:40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6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Use os slides do estudo de caso para ajudar o aluno a imaginar um cenário da vida real no qual você teria que projetar uma solução de implantação de modelo. Forneça o cenário, os requisitos e use as perguntas para orientar uma discussão sobre qual deve ser a solução.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3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8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1. Que tipo de previsões no aplicativo móvel são necessárias?</a:t>
            </a:r>
          </a:p>
          <a:p>
            <a:pPr algn="l"/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Previsões em tempo real</a:t>
            </a:r>
          </a:p>
          <a:p>
            <a:pPr algn="l"/>
            <a:endParaRPr lang="pt-BR" b="0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2. Que tipo de computação deve ser usado pelo modelo implantado?</a:t>
            </a:r>
          </a:p>
          <a:p>
            <a:pPr algn="l"/>
            <a:r>
              <a:rPr lang="pt-BR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Contêineres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2/2/2025 8:40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8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78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No MLOps, semelhante ao DevOps, um </a:t>
            </a:r>
            <a:r>
              <a:rPr lang="pt-BR" sz="882" b="1" i="0" strike="noStrike" cap="none" spc="0" baseline="0" dirty="0">
                <a:solidFill>
                  <a:srgbClr val="569CD6"/>
                </a:solidFill>
                <a:effectLst/>
                <a:latin typeface="Consolas"/>
                <a:ea typeface="Consolas"/>
                <a:cs typeface="Consolas"/>
              </a:rPr>
              <a:t>ambiente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é uma coleção de recursos. Esses recursos são usados para implantar um aplicativo ou, em projetos de aprendizado de máquina, implantar um modelo.</a:t>
            </a:r>
          </a:p>
          <a:p>
            <a:br>
              <a:rPr sz="882" dirty="0"/>
            </a:br>
            <a:r>
              <a:rPr lang="pt-BR" sz="882" b="1" i="0" strike="noStrike" cap="none" spc="0" baseline="0" dirty="0">
                <a:solidFill>
                  <a:srgbClr val="6A9955"/>
                </a:solidFill>
                <a:effectLst/>
                <a:latin typeface="Consolas"/>
                <a:ea typeface="Consolas"/>
                <a:cs typeface="Consolas"/>
              </a:rPr>
              <a:t>Observação!</a:t>
            </a:r>
            <a:r>
              <a:rPr lang="pt-BR" sz="882" b="0" i="0" strike="noStrike" cap="none" spc="0" baseline="0" dirty="0">
                <a:solidFill>
                  <a:srgbClr val="6A9955"/>
                </a:solidFill>
                <a:effectLst/>
                <a:latin typeface="Consolas"/>
                <a:ea typeface="Consolas"/>
                <a:cs typeface="Consolas"/>
              </a:rPr>
              <a:t> 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Neste módulo, nos referimos à interpretação de ambientes DevOps. Observe que o Azure Machine Learning também usa o termo ambientes para descrever uma coleção de pacotes do Python necessários para executar um script. Esses dois conceitos de ambientes são independentes um do outro. </a:t>
            </a:r>
          </a:p>
          <a:p>
            <a:br>
              <a:rPr sz="882" dirty="0"/>
            </a:b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quantidade de ambientes com os quais você trabalha depende da sua organização. Normalmente, há pelo menos dois ambientes: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*development*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*dev*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*production*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*prod*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 Além disso, você pode adicionar ambientes intermediários, como um ambiente de preparo ou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*pre-production*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(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*pre-prod*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),</a:t>
            </a:r>
          </a:p>
          <a:p>
            <a:br>
              <a:rPr sz="882" dirty="0"/>
            </a:b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 abordagem típica é:</a:t>
            </a:r>
          </a:p>
          <a:p>
            <a:br>
              <a:rPr sz="882" dirty="0"/>
            </a:br>
            <a:r>
              <a:rPr lang="pt-BR" sz="882" b="0" i="0" strike="noStrike" cap="none" spc="0" baseline="0" dirty="0">
                <a:solidFill>
                  <a:srgbClr val="6796E6"/>
                </a:solidFill>
                <a:effectLst/>
                <a:latin typeface="Consolas"/>
                <a:ea typeface="Consolas"/>
                <a:cs typeface="Consolas"/>
              </a:rPr>
              <a:t>-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Experimentar o treinamento de modelo no ambiente de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*desenvolvimento*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r>
              <a:rPr lang="pt-BR" sz="882" b="0" i="0" strike="noStrike" cap="none" spc="0" baseline="0" dirty="0">
                <a:solidFill>
                  <a:srgbClr val="6796E6"/>
                </a:solidFill>
                <a:effectLst/>
                <a:latin typeface="Consolas"/>
                <a:ea typeface="Consolas"/>
                <a:cs typeface="Consolas"/>
              </a:rPr>
              <a:t>-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Mover o melhor modelo para o ambiente de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*preparo*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ou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*pré-produção*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para implantá-lo e testá-lo.</a:t>
            </a:r>
          </a:p>
          <a:p>
            <a:pPr marL="171450" indent="-171450">
              <a:buFontTx/>
              <a:buChar char="-"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Por fim, liberar o modelo para o ambiente de </a:t>
            </a:r>
            <a:r>
              <a:rPr lang="pt-BR" sz="882" b="0" i="1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*produção*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para implantá-lo para consumo dos usuários finais.</a:t>
            </a:r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Ter ambientes separados facilitará o controle do acesso aos recursos. Cada ambiente pode ser associado a um workspace separado do Azure Machine Learning.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No Azure, você usará o RBAC (controle de acesso baseado em função) para fornecer aos colegas o nível certo de acesso ao subconjunto de recursos com os quais precisam trabalhar.</a:t>
            </a:r>
          </a:p>
          <a:p>
            <a:br>
              <a:rPr sz="882" dirty="0"/>
            </a:b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Como alternativa, você pode usar apenas um workspace do Azure Machine Learning. Ao usar um workspace para desenvolvimento e produção, você terá um espaço menor do Azure e menos sobrecarga de gerenciamento. No entanto, o RBAC se aplicará tanto aos ambientes de dev (desenvolvimento) quanto prod (produção), o que pode significar que você está dando às pessoas muito pouco ou muito acesso aos recursos.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Saiba mais sobre as práticas recomendadas para organizar workspaces do Azure Machine Learning: </a:t>
            </a:r>
            <a:r>
              <a:rPr lang="pt-BR" sz="882" b="0" i="0" u="sng" strike="noStrike" cap="none" spc="0" baseline="0" dirty="0">
                <a:solidFill>
                  <a:srgbClr val="D4D4D4"/>
                </a:solidFill>
                <a:effectLst/>
                <a:uFill>
                  <a:solidFill>
                    <a:srgbClr val="D4D4D4"/>
                  </a:solidFill>
                </a:uFill>
                <a:latin typeface="Consolas"/>
                <a:ea typeface="Consolas"/>
                <a:cs typeface="Consolas"/>
              </a:rPr>
              <a:t>https://docs.microsoft.com/azure/cloud-adoption-framework/ready/azure-best-practices/ai-machine-learning-resource-organization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58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EF6B-9555-C474-8149-71FF95EA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2E71C-6E28-F525-29BB-D9A823B9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1E797-154C-1A1B-C60C-19101174A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09724F2-603A-0231-8ABB-66D72B8867C4}"/>
              </a:ext>
            </a:extLst>
          </p:cNvPr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C236-0434-95E1-DC6F-3E521CA95D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4B0-4D3D-578A-6E62-9DAED959C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2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2/2/2025 8:30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Saiba mais sobre </a:t>
            </a:r>
            <a:r>
              <a:rPr lang="pt-BR" sz="882" b="0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como monitorar o workspace do Azure Machine Learning e seus recursos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: </a:t>
            </a:r>
            <a:r>
              <a:rPr lang="pt-BR" sz="882" b="0" i="0" u="sng" strike="noStrike" cap="none" spc="0" baseline="0" dirty="0">
                <a:solidFill>
                  <a:srgbClr val="D4D4D4"/>
                </a:solidFill>
                <a:effectLst/>
                <a:uFill>
                  <a:solidFill>
                    <a:srgbClr val="D4D4D4"/>
                  </a:solidFill>
                </a:uFill>
                <a:latin typeface="Consolas"/>
                <a:ea typeface="Consolas"/>
                <a:cs typeface="Consolas"/>
              </a:rPr>
              <a:t>https://learn.microsoft.com/azure/machine-learning/monitor-azure-machine-learning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3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Use os slides do estudo de caso para ajudar o aluno a imaginar um cenário da vida real no qual você teria que projetar uma solução de MLOps. Forneça o cenário, os requisitos e use as perguntas para orientar uma discussão sobre qual deve ser a solução.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1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8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Use estas perguntas para discutir o que pode ser uma solução </a:t>
            </a:r>
            <a:r>
              <a:rPr lang="pt-BR" sz="882" b="0" i="0" strike="noStrike" cap="none" spc="0" baseline="0" dirty="0" err="1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MLOps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 É mais importante discutir os requisitos e por que certas abordagens podem ou não funcionar. Como há muitos fatores que podem influenciar as decisões em uma solução de </a:t>
            </a:r>
            <a:r>
              <a:rPr lang="pt-BR" sz="882" b="0" i="0" strike="noStrike" cap="none" spc="0" baseline="0" dirty="0" err="1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MLOps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as respostas abaixo nem sempre são a melhor abordagem em um cenário semelhante. Use as respostas a seu próprio critério para dar exemplos de por que tais escolhas podem ser feitas.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Por exemplo, uma organização pode decidir que, mesmo sendo um projeto pequeno, ela deseja projetar para escala e implementar exatamente a mesma arquitetura de quando o projeto seria executado por uma equipe maior. Ao fazer isso, a organização não precisará reprojetar sua solução ao escalar o  projeto. No entanto, optar pela abordagem descrita nas respostas abaixo minimizará os custos e as despesas gerais quando for o primeiro projeto que uma organização tentar.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Quantos </a:t>
            </a:r>
            <a:r>
              <a:rPr lang="pt-BR" sz="882" b="0" i="0" strike="noStrike" cap="none" spc="0" baseline="0" dirty="0" err="1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workspaces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do Azure Machine Learning a equipe deve criar?</a:t>
            </a:r>
          </a:p>
          <a:p>
            <a:pPr marL="171450" indent="-171450">
              <a:buFontTx/>
              <a:buChar char="-"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Uma. Com uma equipe tão pequena, um </a:t>
            </a:r>
            <a:r>
              <a:rPr lang="pt-BR" sz="882" b="0" i="0" strike="noStrike" cap="none" spc="0" baseline="0" dirty="0" err="1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workspace</a:t>
            </a: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é suficiente.</a:t>
            </a:r>
          </a:p>
          <a:p>
            <a:pPr marL="171450" indent="-171450">
              <a:buFontTx/>
              <a:buChar char="-"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Quando devemos treinar novamente o modelo?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Char char="-"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Quando as métricas do modelo estão abaixo do parâmetro de comparação. O mais importante é que o modelo seja executado conforme o esperado. Quando o desempenho do modelo estiver em risco, devemos treinar novamente o modelo. 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Corporation. Todos os direitos reservados. A MICROSOFT NÃO OFERECE NENHUMA GARANTIA, EXPRESSA, IMPLÍCITA OU ESTATUTÁRIA, COM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2/2/2025 8:40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8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Se os alunos estiverem interessados em saber mais sobre MLOps, compartilhe os seguintes recursos de aprendizado com eles: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Introdução às operações de aprendizado de máquina: </a:t>
            </a:r>
            <a:r>
              <a:rPr lang="pt-BR" sz="900" b="0" i="0" strike="noStrike" cap="none" spc="0" baseline="0" dirty="0">
                <a:solidFill>
                  <a:srgbClr val="0078D4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https://learn.microsoft.com/training/paths/introduction-machine-learn-operations</a:t>
            </a: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Crie seu primeiro pipeline de automação MLOps com o GitHub Actions: </a:t>
            </a:r>
            <a:r>
              <a:rPr lang="pt-BR" sz="900" b="0" i="0" strike="noStrike" cap="none" spc="0" baseline="0" dirty="0">
                <a:solidFill>
                  <a:srgbClr val="0078D4"/>
                </a:solidFill>
                <a:effectLst/>
                <a:latin typeface="Segoe UI Light"/>
                <a:ea typeface="Segoe UI Light"/>
                <a:cs typeface="Segoe UI Light"/>
                <a:hlinkClick r:id="rId4" history="0"/>
              </a:rPr>
              <a:t>https://learn.microsoft.com/training/paths/build-first-machine-operations-workflow</a:t>
            </a:r>
            <a:endParaRPr lang="en-US" sz="900" dirty="0">
              <a:solidFill>
                <a:srgbClr val="0078D4"/>
              </a:solidFill>
            </a:endParaRPr>
          </a:p>
          <a:p>
            <a:endParaRPr lang="LID4096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0396-41D0-1E47-0643-2441F4E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03C0-E7F6-1097-C726-88B2B6BD3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3ABB9-65E3-41B5-739C-4A0FEC43E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1F4967C-58DE-1483-FDDB-132C084573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4E6-F9EE-F77D-6943-5EECAF70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0D98-2B7C-D27F-F52D-0778FBFAF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Use os slides do estudo de caso para ajudar o aluno a imaginar um cenário da vida real no qual você teria que projetar uma solução de ingestão de dados. Forneça o cenário, os requisitos e use as perguntas para orientar uma discussão sobre qual deve ser a solução.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1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A1D3-EAEA-FB7A-6086-3BB579CC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5F494-F050-13A8-BE30-BC34989B1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09F04F-E756-9E47-0E8E-57B700867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222222"/>
                </a:solidFill>
                <a:effectLst/>
                <a:latin typeface="segoe-ui_light"/>
                <a:ea typeface="segoe-ui_light"/>
                <a:cs typeface="segoe-ui_light"/>
              </a:rPr>
              <a:t>Qual solução de armazenamento você recomendaria para armazenar os dados?</a:t>
            </a:r>
          </a:p>
          <a:p>
            <a:pPr marL="171450" indent="-171450">
              <a:buFontTx/>
              <a:buChar char="-"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Azure Data Lake pode armazenar arquivos CSV e permite que o namespace hierárquico tenha mais controle sobre quem tem acesso aos dados.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FontTx/>
              <a:buNone/>
            </a:pP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Qual ferramenta você recomendaria que usássemos para mover os dados?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Char char="-"/>
              <a:defRPr/>
            </a:pPr>
            <a:r>
              <a:rPr lang="pt-BR" sz="882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Azure Synapse Analytics pode se conectar por meio de APIs ao banco de dados de origem e mover (e transformar) os dados a serem armazenados em um Azure Data Lake, pronto para ser usado pelo Azure Machine Learning (ou qualquer outra ferramenta).</a:t>
            </a:r>
          </a:p>
          <a:p>
            <a:pPr marL="0" indent="0">
              <a:buFontTx/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4F0B0F-9628-A4B1-D0C3-F7CCD75C3F4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D1CF-90FD-FDB2-4468-95859BE1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5012AE-5CCC-883F-A755-135FEFDEA35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2/2/2025 8:40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BDF6-5477-3981-B466-217668D74C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2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Use os slides do estudo de caso para ajudar o aluno a imaginar um cenário da vida real no qual você teria que projetar uma solução de treinamento de modelo. Forneça o cenário, os requisitos e use as perguntas para orientar uma discussão sobre qual deve ser a solução.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9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9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872" userDrawn="1">
          <p15:clr>
            <a:srgbClr val="5ACBF0"/>
          </p15:clr>
        </p15:guide>
        <p15:guide id="3" pos="2520" userDrawn="1">
          <p15:clr>
            <a:srgbClr val="5ACBF0"/>
          </p15:clr>
        </p15:guide>
        <p15:guide id="5" orient="horz" pos="1620" userDrawn="1">
          <p15:clr>
            <a:srgbClr val="FBAE40"/>
          </p15:clr>
        </p15:guide>
        <p15:guide id="6" orient="horz" pos="1672" userDrawn="1">
          <p15:clr>
            <a:srgbClr val="5ACBF0"/>
          </p15:clr>
        </p15:guide>
        <p15:guide id="7" pos="2247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A6FD2A8-720D-4961-EE5A-DE1728EB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4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73866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8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 dirty="0"/>
              <a:t>Click to edit Master text styles</a:t>
            </a:r>
          </a:p>
          <a:p>
            <a:pPr marL="198882" lvl="1" indent="-96012"/>
            <a:r>
              <a:rPr lang="en-US" dirty="0"/>
              <a:t>Second level</a:t>
            </a:r>
          </a:p>
          <a:p>
            <a:pPr marL="288036" lvl="2" indent="-89154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1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363633"/>
            <a:ext cx="6562793" cy="6718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91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/>
              <a:buChar char="ü"/>
              <a:defRPr lang="en-US" sz="2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3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  <p15:guide id="40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5436267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26082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564323"/>
            <a:ext cx="26082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B1DE51-5CDE-B96B-62FD-3A69CF6928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3048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8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3368999" cy="470898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2400" b="0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4A61D4-2EBC-3C89-B9B9-A7E300634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5C7F07-21BA-232C-099C-2DFC70761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55959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9EA958-BE84-43C9-98F0-0C08E8ED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78D634-25BA-4087-A772-1E555254B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55959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E9993-705A-488D-910E-290FD0A52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344212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99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with Head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00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4"/>
            <a:ext cx="8258701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01220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4023168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02148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758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3914775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913133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195616"/>
            <a:ext cx="3914775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1564323"/>
            <a:ext cx="389033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793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6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08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809" r:id="rId4"/>
    <p:sldLayoutId id="2147484810" r:id="rId5"/>
    <p:sldLayoutId id="2147484811" r:id="rId6"/>
    <p:sldLayoutId id="2147484813" r:id="rId7"/>
    <p:sldLayoutId id="2147484814" r:id="rId8"/>
    <p:sldLayoutId id="2147484815" r:id="rId9"/>
    <p:sldLayoutId id="2147484816" r:id="rId10"/>
    <p:sldLayoutId id="2147484740" r:id="rId11"/>
    <p:sldLayoutId id="2147484741" r:id="rId12"/>
    <p:sldLayoutId id="2147484742" r:id="rId13"/>
    <p:sldLayoutId id="2147484743" r:id="rId14"/>
    <p:sldLayoutId id="2147484749" r:id="rId15"/>
    <p:sldLayoutId id="2147484750" r:id="rId16"/>
    <p:sldLayoutId id="2147484751" r:id="rId17"/>
    <p:sldLayoutId id="2147484752" r:id="rId18"/>
    <p:sldLayoutId id="2147484753" r:id="rId19"/>
    <p:sldLayoutId id="2147484756" r:id="rId20"/>
    <p:sldLayoutId id="2147484757" r:id="rId21"/>
    <p:sldLayoutId id="2147484758" r:id="rId22"/>
    <p:sldLayoutId id="2147484759" r:id="rId23"/>
    <p:sldLayoutId id="2147484761" r:id="rId24"/>
    <p:sldLayoutId id="2147484762" r:id="rId25"/>
    <p:sldLayoutId id="2147484765" r:id="rId26"/>
    <p:sldLayoutId id="2147484766" r:id="rId27"/>
    <p:sldLayoutId id="2147484767" r:id="rId28"/>
    <p:sldLayoutId id="2147484768" r:id="rId29"/>
    <p:sldLayoutId id="2147484769" r:id="rId30"/>
    <p:sldLayoutId id="2147484770" r:id="rId31"/>
    <p:sldLayoutId id="2147484771" r:id="rId32"/>
    <p:sldLayoutId id="2147484772" r:id="rId33"/>
    <p:sldLayoutId id="2147484774" r:id="rId34"/>
    <p:sldLayoutId id="2147484775" r:id="rId35"/>
    <p:sldLayoutId id="2147484776" r:id="rId36"/>
    <p:sldLayoutId id="2147484777" r:id="rId37"/>
    <p:sldLayoutId id="2147484778" r:id="rId38"/>
    <p:sldLayoutId id="2147484779" r:id="rId39"/>
    <p:sldLayoutId id="2147484780" r:id="rId40"/>
    <p:sldLayoutId id="2147484782" r:id="rId41"/>
    <p:sldLayoutId id="2147484783" r:id="rId42"/>
    <p:sldLayoutId id="2147484784" r:id="rId43"/>
    <p:sldLayoutId id="2147484785" r:id="rId44"/>
    <p:sldLayoutId id="2147484786" r:id="rId45"/>
    <p:sldLayoutId id="2147484787" r:id="rId46"/>
    <p:sldLayoutId id="2147484788" r:id="rId47"/>
    <p:sldLayoutId id="2147484790" r:id="rId48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619" y="1553444"/>
            <a:ext cx="7458288" cy="83099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EA4E60"/>
                </a:solidFill>
                <a:latin typeface="Century Gothic"/>
              </a:rPr>
              <a:t>Projetar uma </a:t>
            </a:r>
            <a:r>
              <a:rPr lang="pt-BR" b="1" dirty="0">
                <a:solidFill>
                  <a:srgbClr val="EA4E60"/>
                </a:solidFill>
                <a:latin typeface="Century Gothic"/>
                <a:sym typeface="Arial"/>
              </a:rPr>
              <a:t>solução de aprendizado de </a:t>
            </a:r>
            <a:r>
              <a:rPr lang="pt-BR" b="1" dirty="0">
                <a:solidFill>
                  <a:srgbClr val="EA4E60"/>
                </a:solidFill>
                <a:latin typeface="Century Gothic"/>
              </a:rPr>
              <a:t>máquina</a:t>
            </a:r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4134677-E2BA-3231-50AE-2DCBC9B53D59}"/>
              </a:ext>
            </a:extLst>
          </p:cNvPr>
          <p:cNvSpPr txBox="1"/>
          <p:nvPr/>
        </p:nvSpPr>
        <p:spPr>
          <a:xfrm>
            <a:off x="565525" y="3011225"/>
            <a:ext cx="28730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Consultor Dados &amp; 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A21EE3-A7EF-3F5D-E234-04AD9B4A871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41197" y="438913"/>
            <a:ext cx="5783757" cy="3877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treinamento modelo (3/3)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529F93-28ED-2573-1BA4-09EFACD43764}"/>
              </a:ext>
            </a:extLst>
          </p:cNvPr>
          <p:cNvSpPr/>
          <p:nvPr/>
        </p:nvSpPr>
        <p:spPr bwMode="auto">
          <a:xfrm>
            <a:off x="441197" y="1373780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E35AB25-C1E5-EEC4-8F78-289E705E3BC9}"/>
              </a:ext>
            </a:extLst>
          </p:cNvPr>
          <p:cNvSpPr txBox="1"/>
          <p:nvPr/>
        </p:nvSpPr>
        <p:spPr>
          <a:xfrm>
            <a:off x="1042095" y="1452562"/>
            <a:ext cx="7657803" cy="2539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chemeClr val="bg1"/>
                </a:solidFill>
                <a:latin typeface="Segoe UI Semibold"/>
                <a:ea typeface="Segoe UI Semibold"/>
                <a:cs typeface="Segoe UI Semibold"/>
              </a:rPr>
              <a:t>Como devemos treinar o modelo para prever o diabetes?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D86E8B-C81A-8430-25D5-F21F40295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42272" y="1971091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9B9FE9B-2937-A41A-5E85-A8A4E15437B7}"/>
              </a:ext>
            </a:extLst>
          </p:cNvPr>
          <p:cNvSpPr/>
          <p:nvPr/>
        </p:nvSpPr>
        <p:spPr bwMode="auto">
          <a:xfrm>
            <a:off x="441197" y="2156923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6C54AA34-6D00-77B0-A06C-FC4AE7477970}"/>
              </a:ext>
            </a:extLst>
          </p:cNvPr>
          <p:cNvSpPr txBox="1"/>
          <p:nvPr/>
        </p:nvSpPr>
        <p:spPr>
          <a:xfrm>
            <a:off x="1042095" y="2235705"/>
            <a:ext cx="7657803" cy="2539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chemeClr val="bg1"/>
                </a:solidFill>
                <a:latin typeface="Segoe UI Semibold"/>
                <a:ea typeface="Segoe UI Semibold"/>
                <a:cs typeface="Segoe UI Semibold"/>
              </a:rPr>
              <a:t>Qual computação você recomendaria para treinar o modelo?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AFD78E1C-656E-BD65-70AE-37FC6F8BEA86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10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6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64C9A61-5BC9-C9BE-149B-C3A7CF05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34" y="2446125"/>
            <a:ext cx="4758929" cy="553998"/>
          </a:xfrm>
        </p:spPr>
        <p:txBody>
          <a:bodyPr/>
          <a:lstStyle/>
          <a:p>
            <a:r>
              <a:rPr lang="pt-BR" dirty="0"/>
              <a:t>Criar uma solução de implantação de modelo</a:t>
            </a:r>
            <a:endParaRPr lang="en-IN" dirty="0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4908D8C3-7A2B-DC81-4B6E-AAF0385BE24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11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5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854-46B9-3C46-86ED-051FEA18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8" y="438913"/>
            <a:ext cx="5264034" cy="369332"/>
          </a:xfrm>
        </p:spPr>
        <p:txBody>
          <a:bodyPr/>
          <a:lstStyle/>
          <a:p>
            <a:r>
              <a:rPr lang="pt-BR" sz="2500" dirty="0"/>
              <a:t>Estudo de caso</a:t>
            </a:r>
            <a:br>
              <a:rPr lang="pt-BR" sz="2500" dirty="0"/>
            </a:br>
            <a:r>
              <a:rPr lang="pt-BR" sz="1800" dirty="0"/>
              <a:t>Projetar uma solução de implantação de modelo (1/3)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AAF-C8A6-96A3-4EE7-E47C6C48D2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1195387"/>
            <a:ext cx="5561011" cy="261937"/>
          </a:xfrm>
        </p:spPr>
        <p:txBody>
          <a:bodyPr/>
          <a:lstStyle/>
          <a:p>
            <a:r>
              <a:rPr lang="pt-BR" dirty="0"/>
              <a:t>Bem-vindo(a) ao Proseware! Você vai trabalhar como cientista de dados líder para nos ajudar a criar uma solução de implantação de machine learning.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E00184-CFCA-C784-3820-7BFDC35BD8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48" y="1825625"/>
            <a:ext cx="5657851" cy="3385542"/>
          </a:xfrm>
        </p:spPr>
        <p:txBody>
          <a:bodyPr/>
          <a:lstStyle/>
          <a:p>
            <a:r>
              <a:rPr lang="pt-BR" sz="1500" dirty="0"/>
              <a:t>Na Proseware, estamos desenvolvendo um aplicativo móvel que ajudará os médicos a diagnosticar doenças em pacientes com mais rapidez. Um médico pode inserir os dados médicos do paciente no aplicativo para obter um diagnóstico.</a:t>
            </a:r>
          </a:p>
          <a:p>
            <a:r>
              <a:rPr lang="pt-BR" sz="1500" dirty="0"/>
              <a:t>Nosso primeiro recurso planejado é que o aplicativo informará ao médico </a:t>
            </a:r>
            <a:br>
              <a:rPr lang="pt-BR" sz="1500" dirty="0"/>
            </a:br>
            <a:r>
              <a:rPr lang="pt-BR" sz="1500" dirty="0"/>
              <a:t>se o paciente deve fazer mais exames ou receber o tratamento de diabetes.</a:t>
            </a:r>
          </a:p>
          <a:p>
            <a:r>
              <a:rPr lang="pt-BR" sz="1500" dirty="0"/>
              <a:t>Precisamos da sua ajuda para decidir como implantar o modelo para </a:t>
            </a:r>
            <a:br>
              <a:rPr lang="pt-BR" sz="1500" dirty="0"/>
            </a:br>
            <a:r>
              <a:rPr lang="pt-BR" sz="1500" dirty="0"/>
              <a:t>integrá-lo ao aplicativo móvel.</a:t>
            </a:r>
          </a:p>
          <a:p>
            <a:r>
              <a:rPr lang="pt-BR" sz="1500" dirty="0"/>
              <a:t>Aguardamos seus conselhos sobre como projetar a solução de implantação </a:t>
            </a:r>
            <a:br>
              <a:rPr lang="pt-BR" sz="1500" dirty="0"/>
            </a:br>
            <a:r>
              <a:rPr lang="pt-BR" sz="1500" dirty="0"/>
              <a:t>do modelo.</a:t>
            </a:r>
          </a:p>
        </p:txBody>
      </p:sp>
      <p:pic>
        <p:nvPicPr>
          <p:cNvPr id="5" name="Picture 2" descr="Show the mobile application.">
            <a:extLst>
              <a:ext uri="{FF2B5EF4-FFF2-40B4-BE49-F238E27FC236}">
                <a16:creationId xmlns:a16="http://schemas.microsoft.com/office/drawing/2014/main" id="{15BA5B79-7AEA-E3B8-51F5-5A98581F07F4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2">
            <a:extLst>
              <a:ext uri="{FF2B5EF4-FFF2-40B4-BE49-F238E27FC236}">
                <a16:creationId xmlns:a16="http://schemas.microsoft.com/office/drawing/2014/main" id="{A2618ABA-1CA5-4543-F95D-5FCAD74AA08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12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6362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41196" y="438913"/>
            <a:ext cx="6223373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implantação de modelo (2/2)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BDE472-E09C-75DF-A76F-F3DDB0DE45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1193800"/>
            <a:ext cx="8259762" cy="3241913"/>
          </a:xfrm>
        </p:spPr>
        <p:txBody>
          <a:bodyPr/>
          <a:lstStyle/>
          <a:p>
            <a:pPr marL="0" indent="0">
              <a:buNone/>
            </a:pPr>
            <a:r>
              <a:rPr lang="pt-BR" sz="1500" dirty="0"/>
              <a:t>Considere os requisitos:</a:t>
            </a:r>
          </a:p>
          <a:p>
            <a:pPr marL="0" indent="0">
              <a:buNone/>
            </a:pPr>
            <a:endParaRPr lang="pt-BR" sz="1500" dirty="0"/>
          </a:p>
          <a:p>
            <a:pPr lvl="1"/>
            <a:r>
              <a:rPr lang="pt-BR" sz="1500" dirty="0"/>
              <a:t>Considerar a frequência: o plano é que um médico insira as informações de um paciente no aplicativo, como a idade e o IMC. Após a inserção, o médico poderá clicar no botão Analisar para que o modelo preveja se um paciente tem ou não probabilidade de ter diabetes.</a:t>
            </a:r>
          </a:p>
          <a:p>
            <a:pPr lvl="1"/>
            <a:endParaRPr lang="pt-BR" sz="1500" dirty="0"/>
          </a:p>
          <a:p>
            <a:pPr lvl="1"/>
            <a:r>
              <a:rPr lang="pt-BR" sz="1500" dirty="0"/>
              <a:t>Considerar a computação: uma consulta médica normalmente leva menos de dez minutos. </a:t>
            </a:r>
            <a:br>
              <a:rPr lang="pt-BR" sz="1500" dirty="0"/>
            </a:br>
            <a:r>
              <a:rPr lang="pt-BR" sz="1500" dirty="0"/>
              <a:t>Se quisermos que os médicos usem esse aplicativo, precisamos que as respostas sejam retornadas </a:t>
            </a:r>
            <a:br>
              <a:rPr lang="pt-BR" sz="1500" dirty="0"/>
            </a:br>
            <a:r>
              <a:rPr lang="pt-BR" sz="1500" dirty="0"/>
              <a:t>o mais rápido possível. O modelo implantado deve estar sempre disponível, pois não sabemos quando um médico pode usá-lo.</a:t>
            </a:r>
          </a:p>
          <a:p>
            <a:pPr lvl="1"/>
            <a:endParaRPr lang="pt-BR" sz="1500" dirty="0"/>
          </a:p>
          <a:p>
            <a:pPr lvl="1"/>
            <a:r>
              <a:rPr lang="pt-BR" sz="1500" dirty="0"/>
              <a:t>Considerar o tamanho: um médico só usará o aplicativo para obter a previsão da situação de </a:t>
            </a:r>
            <a:br>
              <a:rPr lang="pt-BR" sz="1500" dirty="0"/>
            </a:br>
            <a:r>
              <a:rPr lang="pt-BR" sz="1500" dirty="0"/>
              <a:t>um só indivíduo. Não há necessidade de gerar previsões de vários pacientes ao mesmo tempo.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FC9A0CE6-7056-1139-85E9-DFCEE0A20D9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13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733192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41197" y="438913"/>
            <a:ext cx="6109072" cy="387798"/>
          </a:xfrm>
        </p:spPr>
        <p:txBody>
          <a:bodyPr/>
          <a:lstStyle/>
          <a:p>
            <a:r>
              <a:rPr lang="pt-BR" sz="2500" dirty="0"/>
              <a:t>Estudo de caso</a:t>
            </a:r>
            <a:br>
              <a:rPr lang="pt-BR" sz="2500" dirty="0"/>
            </a:br>
            <a:r>
              <a:rPr lang="pt-BR" sz="1800" dirty="0"/>
              <a:t>Projetar uma solução de implantação de modelo(3/3)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CA898E-8F4F-1E29-3874-54277A746729}"/>
              </a:ext>
            </a:extLst>
          </p:cNvPr>
          <p:cNvSpPr/>
          <p:nvPr/>
        </p:nvSpPr>
        <p:spPr bwMode="auto">
          <a:xfrm>
            <a:off x="441197" y="1178397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58B81C3D-E698-E0D1-CE41-33F0E5C4AE37}"/>
              </a:ext>
            </a:extLst>
          </p:cNvPr>
          <p:cNvSpPr txBox="1"/>
          <p:nvPr/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</a:rPr>
              <a:t>Que tipo de previsões no aplicativo móvel são necessárias?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0B3181-6777-33AE-4C85-D417C70E6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42272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8FA357A-F4EA-C16D-962B-C58E78E1F3B7}"/>
              </a:ext>
            </a:extLst>
          </p:cNvPr>
          <p:cNvSpPr/>
          <p:nvPr/>
        </p:nvSpPr>
        <p:spPr bwMode="auto">
          <a:xfrm>
            <a:off x="441197" y="1961540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D3F2617-ACB2-5F89-1515-01159288287E}"/>
              </a:ext>
            </a:extLst>
          </p:cNvPr>
          <p:cNvSpPr txBox="1"/>
          <p:nvPr/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</a:rPr>
              <a:t>Que tipo de computação deve ser usado pelo modelo implantado?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17D3DBB9-C67C-D772-14F1-72C99ADC63EC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14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94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CB1DD1-3342-CA53-60D7-7C695478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230386"/>
            <a:ext cx="4759325" cy="2769989"/>
          </a:xfrm>
        </p:spPr>
        <p:txBody>
          <a:bodyPr/>
          <a:lstStyle/>
          <a:p>
            <a:r>
              <a:rPr lang="pt-BR" dirty="0"/>
              <a:t>Criar uma MLOps </a:t>
            </a:r>
            <a:br>
              <a:rPr lang="pt-BR" dirty="0"/>
            </a:br>
            <a:r>
              <a:rPr lang="pt-BR" dirty="0"/>
              <a:t>(solução de operações de aprendizado de </a:t>
            </a:r>
            <a:r>
              <a:rPr lang="pt-BR" sz="3600" dirty="0"/>
              <a:t>máquina</a:t>
            </a:r>
            <a:r>
              <a:rPr lang="pt-BR" dirty="0"/>
              <a:t>) 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72DDAD9B-6F03-91FE-14CA-43A08709B82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15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1A9CDF-FF22-9E4B-8DB9-C268CDEB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Entenda as </a:t>
            </a:r>
            <a:r>
              <a:rPr lang="pt-BR" dirty="0" err="1"/>
              <a:t>MLOps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7F59B0-1D26-7B88-7BD8-AD79DEF8BA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595309"/>
          </a:xfrm>
        </p:spPr>
        <p:txBody>
          <a:bodyPr/>
          <a:lstStyle/>
          <a:p>
            <a:r>
              <a:rPr lang="pt-BR" sz="1500" dirty="0"/>
              <a:t>As operações de aprendizado de máquina ou MLOps ajudam você a dimensionar </a:t>
            </a:r>
            <a:br>
              <a:rPr lang="pt-BR" sz="1500" dirty="0"/>
            </a:br>
            <a:r>
              <a:rPr lang="pt-BR" sz="1500" dirty="0"/>
              <a:t>seu modelo, de uma prova de conceito ou um projeto piloto até a produção. </a:t>
            </a:r>
          </a:p>
          <a:p>
            <a:r>
              <a:rPr lang="pt-BR" sz="1500" dirty="0"/>
              <a:t>Um modelo em produção está pronto para implantação em grande escala e é retreinado e reimplantado quando necessário.</a:t>
            </a:r>
          </a:p>
          <a:p>
            <a:r>
              <a:rPr lang="pt-BR" sz="1500" dirty="0"/>
              <a:t>A implementação de MLOps ajuda você a tornar suas cargas de trabalho de aprendizado de máquina robustas e reproduzíveis.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E3B29D99-CB54-4C94-1B49-1A9721071412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16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3596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E189EF-BEBC-FC0E-EBAE-E4611E1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8258175" cy="757130"/>
          </a:xfrm>
        </p:spPr>
        <p:txBody>
          <a:bodyPr/>
          <a:lstStyle/>
          <a:p>
            <a:r>
              <a:rPr lang="pt-BR" sz="2400" dirty="0"/>
              <a:t>Configurar ambientes para desenvolvimento e produção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3D9F10-C355-5878-23E6-D30605934F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6765290" cy="368072"/>
          </a:xfrm>
        </p:spPr>
        <p:txBody>
          <a:bodyPr>
            <a:normAutofit/>
          </a:bodyPr>
          <a:lstStyle/>
          <a:p>
            <a:r>
              <a:rPr lang="pt-BR" sz="1200" dirty="0"/>
              <a:t>No MLOps (e DevOps), um ambiente constitui uma coleção de recursos.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180F78C-42C6-2EA9-04C9-5B5DCB8848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1563688"/>
            <a:ext cx="8258175" cy="715581"/>
          </a:xfrm>
        </p:spPr>
        <p:txBody>
          <a:bodyPr/>
          <a:lstStyle/>
          <a:p>
            <a:r>
              <a:rPr lang="pt-BR" sz="1500" dirty="0"/>
              <a:t>Esses recursos são usados para implantar um aplicativo ou, em projetos de aprendizado </a:t>
            </a:r>
            <a:br>
              <a:rPr lang="pt-BR" sz="1500" dirty="0"/>
            </a:br>
            <a:r>
              <a:rPr lang="pt-BR" sz="1500" dirty="0"/>
              <a:t>de máquina, implantar um modelo. Em um projeto MLOps, eles se referem aos recursos do </a:t>
            </a:r>
            <a:br>
              <a:rPr lang="pt-BR" sz="1500" dirty="0"/>
            </a:br>
            <a:r>
              <a:rPr lang="pt-BR" sz="1500" dirty="0"/>
              <a:t>Azure necessários para uma fase do projeto.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12AA3-B5FC-A577-56F1-766595613E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/>
          <p:nvPr/>
        </p:nvPicPr>
        <p:blipFill>
          <a:blip r:embed="rId3"/>
          <a:srcRect l="-628" t="-5943" r="-628" b="-5943"/>
          <a:stretch>
            <a:fillRect/>
          </a:stretch>
        </p:blipFill>
        <p:spPr>
          <a:xfrm>
            <a:off x="439792" y="2448214"/>
            <a:ext cx="8260104" cy="2174255"/>
          </a:xfrm>
          <a:prstGeom prst="rect">
            <a:avLst/>
          </a:prstGeom>
          <a:ln w="38100">
            <a:solidFill>
              <a:srgbClr val="C73ECC"/>
            </a:solidFill>
          </a:ln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794A423-D759-2EC6-29AF-04D03EBB8B7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17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42604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273A8C-1F13-0D0C-4A0B-D94ED149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Design para Monitorar o Modelo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E04255-CB87-6427-4529-EAB6CC34E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197" y="1422717"/>
            <a:ext cx="3913187" cy="2298065"/>
          </a:xfrm>
        </p:spPr>
        <p:txBody>
          <a:bodyPr/>
          <a:lstStyle/>
          <a:p>
            <a:r>
              <a:rPr lang="pt-BR" sz="1500" dirty="0"/>
              <a:t>Para monitorar um modelo em produção, </a:t>
            </a:r>
            <a:br>
              <a:rPr lang="pt-BR" sz="1500" dirty="0"/>
            </a:br>
            <a:r>
              <a:rPr lang="pt-BR" sz="1500" dirty="0"/>
              <a:t>você pode usar o modelo treinado para gerar previsões em um pequeno subconjunto de novos dados de entrada. Ao gerar as métricas de desempenho nesses dados de teste, você poderá verificar se o modelo ainda está atingindo sua meta.</a:t>
            </a:r>
          </a:p>
          <a:p>
            <a:r>
              <a:rPr lang="pt-BR" sz="1500" dirty="0"/>
              <a:t>Além disso, talvez você também queira monitorar quaisquer problemas de IA (inteligência artificial) responsável.</a:t>
            </a:r>
          </a:p>
        </p:txBody>
      </p:sp>
      <p:sp>
        <p:nvSpPr>
          <p:cNvPr id="8" name="Espaço Reservado para Número de Slide 2">
            <a:extLst>
              <a:ext uri="{FF2B5EF4-FFF2-40B4-BE49-F238E27FC236}">
                <a16:creationId xmlns:a16="http://schemas.microsoft.com/office/drawing/2014/main" id="{6EA1CCA0-BF7E-7F86-9A4A-259834E3A1C3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18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3917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81374-FD65-E742-137E-315542110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80F8271-951B-3FA8-4650-0A5A4366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Design para Monitorar os Dados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DB0FD0-E519-5D51-24D5-67D941222868}"/>
              </a:ext>
            </a:extLst>
          </p:cNvPr>
          <p:cNvSpPr txBox="1">
            <a:spLocks/>
          </p:cNvSpPr>
          <p:nvPr/>
        </p:nvSpPr>
        <p:spPr>
          <a:xfrm>
            <a:off x="441197" y="1422717"/>
            <a:ext cx="5906849" cy="20903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94" indent="-228594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ts val="1500"/>
            </a:pPr>
            <a:r>
              <a:rPr lang="pt-BR" sz="1500" dirty="0"/>
              <a:t>Normalmente, você treina um modelo de machine learning usando um conjunto de dados de histórico que representa os novos dados que seu modelo receberá quando implantado. </a:t>
            </a:r>
            <a:br>
              <a:rPr lang="pt-BR" sz="1500" dirty="0"/>
            </a:br>
            <a:r>
              <a:rPr lang="pt-BR" sz="1500" dirty="0"/>
              <a:t>No entanto, ao longo do tempo pode haver tendências que alteram o perfil dos dados, tornando o modelo menos preciso.</a:t>
            </a:r>
          </a:p>
          <a:p>
            <a:pPr>
              <a:buClrTx/>
              <a:buSzPts val="1500"/>
            </a:pPr>
            <a:r>
              <a:rPr lang="pt-BR" sz="1500" dirty="0"/>
              <a:t>Essa alteração nos perfis de dados entre os </a:t>
            </a:r>
            <a:br>
              <a:rPr lang="pt-BR" sz="1500" dirty="0"/>
            </a:br>
            <a:r>
              <a:rPr lang="pt-BR" sz="1500" dirty="0"/>
              <a:t>dados de treinamento e atuais é conhecida como descompasso de dados e pode ser um problema significativo para modelos de previsão usados na produção.</a:t>
            </a:r>
          </a:p>
        </p:txBody>
      </p:sp>
      <p:sp>
        <p:nvSpPr>
          <p:cNvPr id="9" name="Espaço Reservado para Número de Slide 2">
            <a:extLst>
              <a:ext uri="{FF2B5EF4-FFF2-40B4-BE49-F238E27FC236}">
                <a16:creationId xmlns:a16="http://schemas.microsoft.com/office/drawing/2014/main" id="{7445DFD6-C4A3-CC8F-0309-2FCF6AAAF3B2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19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1445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6A143A4F-C9A4-8500-367D-4B34B7DF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365760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+mj-lt"/>
                <a:ea typeface="Segoe UI Semibold"/>
                <a:cs typeface="Segoe UI Semibold"/>
              </a:rPr>
              <a:t>Agenda</a:t>
            </a:r>
            <a:endParaRPr lang="pt-BR" dirty="0">
              <a:latin typeface="+mj-lt"/>
              <a:ea typeface="Segoe UI Semibold"/>
              <a:cs typeface="Segoe UI Semibold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483A1C2-72AA-DC73-BDB0-ADD5689311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187" y="1211385"/>
            <a:ext cx="13010936" cy="2795291"/>
          </a:xfr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2400"/>
              <a:buFont typeface="Wingdings"/>
              <a:buChar char="ü"/>
            </a:pPr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rPr>
              <a:t>Criar uma solução de ingestão de dados para projetos de aprendizado de máquina</a:t>
            </a:r>
          </a:p>
          <a:p>
            <a:pPr marL="419100" lvl="1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2400"/>
              <a:buFont typeface="Wingdings"/>
              <a:buChar char="ü"/>
            </a:pPr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rPr>
              <a:t>Criar uma solução de treinamento de modelo de machine learning</a:t>
            </a:r>
          </a:p>
          <a:p>
            <a:pPr marL="419100" lvl="1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2400"/>
              <a:buFont typeface="Wingdings"/>
              <a:buChar char="ü"/>
            </a:pPr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rPr>
              <a:t>Criar uma solução de implantação de modelo</a:t>
            </a:r>
          </a:p>
          <a:p>
            <a:pPr marL="419100" lvl="1" indent="-342900">
              <a:lnSpc>
                <a:spcPct val="150000"/>
              </a:lnSpc>
              <a:spcBef>
                <a:spcPts val="0"/>
              </a:spcBef>
              <a:buClr>
                <a:schemeClr val="bg1"/>
              </a:buClr>
              <a:buSzPts val="2400"/>
              <a:buFont typeface="Wingdings"/>
              <a:buChar char="ü"/>
            </a:pPr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rPr>
              <a:t>Criar uma MLOps (solução de operações de aprendizado de máquina)</a:t>
            </a:r>
          </a:p>
          <a:p>
            <a:endParaRPr lang="en-US" sz="1800" dirty="0"/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6E57C3D4-78BC-2DB8-1509-6FCF490F2198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4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37A3828-6249-ACF8-9886-F15E3E0C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Monitorar a infraestrutura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E2EC456-BF16-5D16-C666-B7B8D7D57C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6"/>
            <a:ext cx="3914775" cy="25391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No </a:t>
            </a:r>
            <a:r>
              <a:rPr lang="pt-BR" dirty="0" err="1"/>
              <a:t>workspace</a:t>
            </a:r>
            <a:r>
              <a:rPr lang="pt-BR" dirty="0"/>
              <a:t>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801EA4-2CF9-3A45-BBD5-25FC4AA6EB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1563688"/>
            <a:ext cx="3913187" cy="1449628"/>
          </a:xfrm>
        </p:spPr>
        <p:txBody>
          <a:bodyPr/>
          <a:lstStyle/>
          <a:p>
            <a:r>
              <a:rPr lang="pt-BR" sz="1400" dirty="0"/>
              <a:t>Examine a utilização de computação no workspace do Azure Machine Learning para sua instância de computação e cluster de computação. Entender quanto da computação você está usando permite que você escale verticalmente para melhorar o desempenho ou reduza verticalmente para minimizar os custos.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E80D5C-9A39-10AA-D2C8-2DDD7D1F33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195616"/>
            <a:ext cx="3914775" cy="253916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Usar o Azure Monitor: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16F103-B733-F404-163A-443A42B9F7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9475" y="1563688"/>
            <a:ext cx="3890963" cy="1383969"/>
          </a:xfrm>
        </p:spPr>
        <p:txBody>
          <a:bodyPr/>
          <a:lstStyle/>
          <a:p>
            <a:r>
              <a:rPr lang="pt-BR" sz="1400" dirty="0"/>
              <a:t>Colete métricas de seus recursos do Azure </a:t>
            </a:r>
            <a:br>
              <a:rPr lang="pt-BR" sz="1400" dirty="0"/>
            </a:br>
            <a:r>
              <a:rPr lang="pt-BR" sz="1400" dirty="0"/>
              <a:t>e defina alertas para receber notificações quando surgirem problemas. </a:t>
            </a:r>
          </a:p>
          <a:p>
            <a:r>
              <a:rPr lang="pt-BR" sz="1400" dirty="0"/>
              <a:t>Você pode monitorar o workspace e a computação gerenciada, os armazenamentos de dados e os pontos de extremidade.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BFE2B292-8544-0979-08FE-E461A7373C6B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20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11503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B4D332-1134-7B21-968F-9F4E10C6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5436267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MLOps (1/3)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FC0F46-97C2-E503-89A7-73E612E017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1195388"/>
            <a:ext cx="5435599" cy="273904"/>
          </a:xfrm>
        </p:spPr>
        <p:txBody>
          <a:bodyPr/>
          <a:lstStyle/>
          <a:p>
            <a:r>
              <a:rPr lang="pt-BR" dirty="0"/>
              <a:t>Bem-vindo(a) ao Proseware! Você vai trabalhar como cientista de dados líder para nos ajudar a criar uma solução de implantação de machine learning.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9781EB-B9C3-A8C2-A1D8-A1E95BB671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49" y="1856642"/>
            <a:ext cx="5562477" cy="2970044"/>
          </a:xfrm>
        </p:spPr>
        <p:txBody>
          <a:bodyPr wrap="square">
            <a:spAutoFit/>
          </a:bodyPr>
          <a:lstStyle/>
          <a:p>
            <a:r>
              <a:rPr lang="pt-BR" sz="1500" dirty="0"/>
              <a:t>Na Proseware, estamos desenvolvendo um aplicativo móvel que ajudará os médicos a diagnosticar doenças em pacientes com mais rapidez. </a:t>
            </a:r>
            <a:br>
              <a:rPr lang="pt-BR" sz="1500" dirty="0"/>
            </a:br>
            <a:r>
              <a:rPr lang="pt-BR" sz="1500" dirty="0"/>
              <a:t>Um médico pode inserir os dados médicos do paciente no aplicativo para obter um diagnóstico.</a:t>
            </a:r>
          </a:p>
          <a:p>
            <a:r>
              <a:rPr lang="pt-BR" sz="1500" dirty="0"/>
              <a:t>Nosso primeiro recurso planejado é que o aplicativo informará ao médico se o paciente deve fazer mais exames ou receber o tratamento de diabetes.</a:t>
            </a:r>
          </a:p>
          <a:p>
            <a:r>
              <a:rPr lang="pt-BR" sz="1500" dirty="0"/>
              <a:t>Precisamos de sua ajuda para decidir como projetar para trazer </a:t>
            </a:r>
            <a:br>
              <a:rPr lang="pt-BR" sz="1500" dirty="0"/>
            </a:br>
            <a:r>
              <a:rPr lang="pt-BR" sz="1500" dirty="0"/>
              <a:t>o modelo para produção.</a:t>
            </a:r>
          </a:p>
          <a:p>
            <a:r>
              <a:rPr lang="pt-BR" sz="1500" dirty="0"/>
              <a:t>Queremos saber suas recomendações de como projetar a </a:t>
            </a:r>
            <a:br>
              <a:rPr lang="pt-BR" sz="1500" dirty="0"/>
            </a:br>
            <a:r>
              <a:rPr lang="pt-BR" sz="1500" dirty="0"/>
              <a:t>MLOps (solução de operações de aprendizado de máquina).</a:t>
            </a:r>
          </a:p>
        </p:txBody>
      </p:sp>
      <p:pic>
        <p:nvPicPr>
          <p:cNvPr id="3" name="Picture Placeholder 2" descr="Show the mobile application.">
            <a:extLst>
              <a:ext uri="{FF2B5EF4-FFF2-40B4-BE49-F238E27FC236}">
                <a16:creationId xmlns:a16="http://schemas.microsoft.com/office/drawing/2014/main" id="{AABA093A-4AF3-A47A-5D98-92FB06E6CA3F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" r="1338"/>
          <a:stretch>
            <a:fillRect/>
          </a:stretch>
        </p:blipFill>
        <p:spPr bwMode="auto">
          <a:noFill/>
          <a:ln w="38100">
            <a:solidFill>
              <a:srgbClr val="C73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527131A4-88EA-511C-F8E0-F6C94A83081F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21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78427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59A32-7460-F5E2-4B16-1C2D3CBF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/>
          <a:lstStyle/>
          <a:p>
            <a:r>
              <a:rPr lang="pt-BR" sz="2500" dirty="0"/>
              <a:t>Estudo de caso</a:t>
            </a:r>
            <a:br>
              <a:rPr lang="pt-BR" sz="2500" dirty="0"/>
            </a:br>
            <a:r>
              <a:rPr lang="pt-BR" sz="1800" dirty="0"/>
              <a:t>Projetar uma solução de </a:t>
            </a:r>
            <a:r>
              <a:rPr lang="pt-BR" sz="1800" dirty="0" err="1"/>
              <a:t>MLOps</a:t>
            </a:r>
            <a:r>
              <a:rPr lang="pt-BR" sz="1800" dirty="0"/>
              <a:t> (2/3)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7728A5A-5B19-7F59-8E52-D1C8008C56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4023168" cy="253916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Considere os requisitos: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DC9E0C8-6C10-B526-ED71-6A8FD069B6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1563688"/>
            <a:ext cx="8454170" cy="2218556"/>
          </a:xfrm>
        </p:spPr>
        <p:txBody>
          <a:bodyPr/>
          <a:lstStyle/>
          <a:p>
            <a:r>
              <a:rPr lang="pt-BR" sz="1500" dirty="0"/>
              <a:t>Considere os ambientes: atualmente, estamos trabalhando em uma pequena equipe </a:t>
            </a:r>
            <a:br>
              <a:rPr lang="pt-BR" sz="1500" dirty="0"/>
            </a:br>
            <a:r>
              <a:rPr lang="pt-BR" sz="1500" dirty="0"/>
              <a:t>e você é a única pessoa cientista de dados envolvida. Queremos ver se esse projeto </a:t>
            </a:r>
            <a:br>
              <a:rPr lang="pt-BR" sz="1500" dirty="0"/>
            </a:br>
            <a:r>
              <a:rPr lang="pt-BR" sz="1500" dirty="0"/>
              <a:t>é bem-sucedido antes de realmente escalar verticalmente e envolver uma grande equipe.</a:t>
            </a:r>
          </a:p>
          <a:p>
            <a:r>
              <a:rPr lang="pt-BR" sz="1500" dirty="0"/>
              <a:t>Considere o modelo: como o modelo é usado para ajudar os médicos, a precisão </a:t>
            </a:r>
            <a:br>
              <a:rPr lang="pt-BR" sz="1500" dirty="0"/>
            </a:br>
            <a:r>
              <a:rPr lang="pt-BR" sz="1500" dirty="0"/>
              <a:t>é importante para nós. O modelo só deve estar em uso quando soubermos que ele </a:t>
            </a:r>
            <a:br>
              <a:rPr lang="pt-BR" sz="1500" dirty="0"/>
            </a:br>
            <a:r>
              <a:rPr lang="pt-BR" sz="1500" dirty="0"/>
              <a:t>está funcionando conforme o esperado.</a:t>
            </a:r>
          </a:p>
          <a:p>
            <a:r>
              <a:rPr lang="pt-BR" sz="1500" dirty="0"/>
              <a:t>Considere os dados: estamos começando pequeno e usaremos principalmente o modelo implantado para testar nosso aplicativo. Os dados nos quais o modelo implantado gera previsões não devem ser usados para treinar novamente o modelo, pois ele pode ser tendencioso.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11DC2F1E-E007-B9DE-E33A-4AB130B6909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22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91467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5DF75A-1D2C-4070-BBE7-FBCB4C44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</a:t>
            </a:r>
            <a:r>
              <a:rPr lang="pt-BR" sz="2000" dirty="0" err="1"/>
              <a:t>MLOps</a:t>
            </a:r>
            <a:r>
              <a:rPr lang="pt-BR" sz="2000" dirty="0"/>
              <a:t> (3/3)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E4307D-E9EA-4792-74E8-191623BB3A25}"/>
              </a:ext>
            </a:extLst>
          </p:cNvPr>
          <p:cNvSpPr/>
          <p:nvPr/>
        </p:nvSpPr>
        <p:spPr bwMode="auto">
          <a:xfrm>
            <a:off x="438150" y="1257999"/>
            <a:ext cx="342900" cy="34290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C0A13-BD74-FB20-1682-6B84C0804F77}"/>
              </a:ext>
            </a:extLst>
          </p:cNvPr>
          <p:cNvSpPr txBox="1"/>
          <p:nvPr/>
        </p:nvSpPr>
        <p:spPr>
          <a:xfrm>
            <a:off x="895350" y="1302492"/>
            <a:ext cx="7804547" cy="25391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6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Quantos </a:t>
            </a:r>
            <a:r>
              <a:rPr lang="pt-BR" sz="165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workspaces</a:t>
            </a:r>
            <a:r>
              <a:rPr lang="pt-BR" sz="16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Azure Machine Learning a equipe deve criar?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B2B541-3F4C-441E-7892-CB62A00D175C}"/>
              </a:ext>
            </a:extLst>
          </p:cNvPr>
          <p:cNvSpPr/>
          <p:nvPr/>
        </p:nvSpPr>
        <p:spPr bwMode="auto">
          <a:xfrm>
            <a:off x="438150" y="1935237"/>
            <a:ext cx="342900" cy="34290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DDB5B-324A-5B92-82A8-22F55B91047F}"/>
              </a:ext>
            </a:extLst>
          </p:cNvPr>
          <p:cNvSpPr txBox="1"/>
          <p:nvPr/>
        </p:nvSpPr>
        <p:spPr>
          <a:xfrm>
            <a:off x="895350" y="1979730"/>
            <a:ext cx="7804547" cy="25391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65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devemos treinar novamente o modelo?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0DEA5403-C180-25C3-AD1E-C30CFCE1DF41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23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63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28B2AB-01E2-6928-258D-1DAA562F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/>
          <a:lstStyle/>
          <a:p>
            <a:r>
              <a:rPr lang="pt-BR"/>
              <a:t>Recapitulação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5F003-E1C2-521C-1511-DD6F813252FC}"/>
              </a:ext>
            </a:extLst>
          </p:cNvPr>
          <p:cNvSpPr txBox="1"/>
          <p:nvPr/>
        </p:nvSpPr>
        <p:spPr>
          <a:xfrm>
            <a:off x="441197" y="935853"/>
            <a:ext cx="8273880" cy="323165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r>
              <a:rPr lang="pt-BR" sz="1650" dirty="0">
                <a:solidFill>
                  <a:srgbClr val="EA4E60"/>
                </a:solidFill>
                <a:latin typeface="Segoe UI Semibold"/>
                <a:ea typeface="Segoe UI Semibold"/>
                <a:cs typeface="Segoe UI Semibold"/>
              </a:rPr>
              <a:t>Nesta seção abordamos:</a:t>
            </a:r>
          </a:p>
        </p:txBody>
      </p:sp>
      <p:sp>
        <p:nvSpPr>
          <p:cNvPr id="9" name="Rounded Rectangle 3_1">
            <a:extLst>
              <a:ext uri="{FF2B5EF4-FFF2-40B4-BE49-F238E27FC236}">
                <a16:creationId xmlns:a16="http://schemas.microsoft.com/office/drawing/2014/main" id="{32315778-2A70-4988-7FF9-64521C8CD251}"/>
              </a:ext>
            </a:extLst>
          </p:cNvPr>
          <p:cNvSpPr/>
          <p:nvPr/>
        </p:nvSpPr>
        <p:spPr>
          <a:xfrm>
            <a:off x="634822" y="1464286"/>
            <a:ext cx="7575728" cy="2421914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spcCol="457200" rtlCol="0" anchor="t">
            <a:noAutofit/>
          </a:bodyPr>
          <a:lstStyle/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projetar uma solução de ingestão de dados identificando suas fontes de dados existentes </a:t>
            </a:r>
            <a:b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como você deseja fornecer dados na sua estação de trabalho de aprendizado de máquina.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projetar uma solução de aprendizado de máquina entendendo o ambiente de desenvolvimento diferente e as opções de computação.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projetar uma solução de implantação de modelo com base nos requisitos de como seu modelo é consumido.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projetar uma arquitetura MLOps típica e entender o processo da perspectiva de um cientista de dados.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1D055672-FDD5-01F7-C164-6A39ABD66B5C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24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95980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DB64-EE60-971D-0401-B371E19D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7912B-92C1-3C56-E3AC-E71001BBBD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9619" y="1553444"/>
            <a:ext cx="7458288" cy="830997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EA4E60"/>
                </a:solidFill>
                <a:latin typeface="Century Gothic"/>
              </a:rPr>
              <a:t>Projetar uma </a:t>
            </a:r>
            <a:r>
              <a:rPr lang="pt-BR" b="1" dirty="0">
                <a:solidFill>
                  <a:srgbClr val="EA4E60"/>
                </a:solidFill>
                <a:latin typeface="Century Gothic"/>
                <a:sym typeface="Arial"/>
              </a:rPr>
              <a:t>solução de aprendizado de </a:t>
            </a:r>
            <a:r>
              <a:rPr lang="pt-BR" b="1" dirty="0">
                <a:solidFill>
                  <a:srgbClr val="EA4E60"/>
                </a:solidFill>
                <a:latin typeface="Century Gothic"/>
              </a:rPr>
              <a:t>máquina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D125D9-4646-8961-BFF6-9B4472A0D99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25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69F1F6BA-59BF-0166-833E-2426AF75D7B0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Obrigado e bons estudos! </a:t>
            </a:r>
            <a:endParaRPr lang="pt-BR"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64E9019-3C8A-1AED-2420-2FF65030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89" y="1463754"/>
            <a:ext cx="8396135" cy="2215991"/>
          </a:xfrm>
        </p:spPr>
        <p:txBody>
          <a:bodyPr/>
          <a:lstStyle/>
          <a:p>
            <a:r>
              <a:rPr lang="pt-BR" dirty="0">
                <a:ea typeface="+mj-ea"/>
                <a:cs typeface="+mj-cs"/>
              </a:rPr>
              <a:t>Criar uma solução de ingestão de dados para projetos de aprendizado </a:t>
            </a:r>
            <a:br>
              <a:rPr lang="pt-BR" dirty="0">
                <a:ea typeface="+mj-ea"/>
                <a:cs typeface="+mj-cs"/>
              </a:rPr>
            </a:br>
            <a:r>
              <a:rPr lang="pt-BR" dirty="0">
                <a:ea typeface="+mj-ea"/>
                <a:cs typeface="+mj-cs"/>
              </a:rPr>
              <a:t>de máquina</a:t>
            </a:r>
            <a:endParaRPr lang="en-IN" dirty="0">
              <a:ea typeface="+mj-ea"/>
              <a:cs typeface="+mj-cs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C8A9C7AA-4F5A-12D3-80ED-72DABEDBD643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3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75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854-46B9-3C46-86ED-051FEA18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5763532" cy="3698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Estudo de caso </a:t>
            </a:r>
            <a:br>
              <a:rPr lang="pt-BR" dirty="0"/>
            </a:br>
            <a:r>
              <a:rPr lang="pt-BR" sz="2000" dirty="0"/>
              <a:t>Criar uma solução de ingestão de dados (1/3)</a:t>
            </a:r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F46F4CC-C327-8013-ACE7-1A73DE66D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1195387"/>
            <a:ext cx="5570293" cy="471487"/>
          </a:xfrm>
        </p:spPr>
        <p:txBody>
          <a:bodyPr/>
          <a:lstStyle/>
          <a:p>
            <a:r>
              <a:rPr lang="pt-BR" dirty="0"/>
              <a:t>Bem-vindo(a) ao Proseware! Você vai trabalhar como cientista de dados líder para nos ajudar a criar uma solução de ingestão de dados.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5B6E22-DA70-C768-74AF-88BB0C3A6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49" y="1734843"/>
            <a:ext cx="5570293" cy="3177793"/>
          </a:xfrm>
        </p:spPr>
        <p:txBody>
          <a:bodyPr/>
          <a:lstStyle/>
          <a:p>
            <a:r>
              <a:rPr lang="pt-BR" sz="1500" dirty="0"/>
              <a:t>Na Proseware, estamos desenvolvendo um aplicativo móvel que ajudará </a:t>
            </a:r>
            <a:br>
              <a:rPr lang="pt-BR" sz="1500" dirty="0"/>
            </a:br>
            <a:r>
              <a:rPr lang="pt-BR" sz="1500" dirty="0"/>
              <a:t>os médicos a diagnosticar doenças em pacientes com mais rapidez. </a:t>
            </a:r>
            <a:br>
              <a:rPr lang="pt-BR" sz="1500" dirty="0"/>
            </a:br>
            <a:r>
              <a:rPr lang="pt-BR" sz="1500" dirty="0"/>
              <a:t>Um médico pode inserir os dados médicos do paciente no aplicativo </a:t>
            </a:r>
            <a:br>
              <a:rPr lang="pt-BR" sz="1500" dirty="0"/>
            </a:br>
            <a:r>
              <a:rPr lang="pt-BR" sz="1500" dirty="0"/>
              <a:t>para obter um diagnóstico.</a:t>
            </a:r>
          </a:p>
          <a:p>
            <a:r>
              <a:rPr lang="pt-BR" sz="1500" dirty="0"/>
              <a:t>Nosso primeiro recurso planejado é que o aplicativo informará ao médico se o paciente deve fazer mais exames ou receber o tratamento de diabetes.</a:t>
            </a:r>
          </a:p>
          <a:p>
            <a:r>
              <a:rPr lang="pt-BR" sz="1500" dirty="0"/>
              <a:t>Precisamos da sua ajuda para decidir como extrair, carregar e transformar os dados de que precisamos para treinar um modelo.</a:t>
            </a:r>
          </a:p>
          <a:p>
            <a:r>
              <a:rPr lang="pt-BR" sz="1500" dirty="0"/>
              <a:t>Aguardamos seus conselhos sobre como projetar a solução de ingestão </a:t>
            </a:r>
            <a:br>
              <a:rPr lang="pt-BR" sz="1500" dirty="0"/>
            </a:br>
            <a:r>
              <a:rPr lang="pt-BR" sz="1500" dirty="0"/>
              <a:t>de dados!</a:t>
            </a:r>
          </a:p>
        </p:txBody>
      </p:sp>
      <p:pic>
        <p:nvPicPr>
          <p:cNvPr id="4" name="Picture 2" descr="Show the mobile application.">
            <a:extLst>
              <a:ext uri="{FF2B5EF4-FFF2-40B4-BE49-F238E27FC236}">
                <a16:creationId xmlns:a16="http://schemas.microsoft.com/office/drawing/2014/main" id="{82BB7124-452F-165E-9E76-24D1FDF87A61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ln w="38100">
            <a:solidFill>
              <a:srgbClr val="C73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988495-A84A-AEF3-AEA4-06A3CB29EF28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4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37731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de caso </a:t>
            </a:r>
            <a:br>
              <a:rPr lang="pt-BR" dirty="0"/>
            </a:br>
            <a:r>
              <a:rPr lang="pt-BR" sz="2000" dirty="0"/>
              <a:t>Criar uma solução de ingestão de dados (2/3)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2DF7742-D966-DBBB-CBEE-875F65A3F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946687"/>
          </a:xfrm>
        </p:spPr>
        <p:txBody>
          <a:bodyPr/>
          <a:lstStyle/>
          <a:p>
            <a:r>
              <a:rPr lang="pt-BR" sz="1500" dirty="0"/>
              <a:t>Considere os requisitos:</a:t>
            </a:r>
          </a:p>
          <a:p>
            <a:pPr lvl="1"/>
            <a:r>
              <a:rPr lang="pt-BR" sz="1500" dirty="0"/>
              <a:t>Considerar o tipo de dados atual: já coletamos dados correlacionados com diabetes, como o número </a:t>
            </a:r>
            <a:br>
              <a:rPr lang="pt-BR" sz="1500" dirty="0"/>
            </a:br>
            <a:r>
              <a:rPr lang="pt-BR" sz="1500" dirty="0"/>
              <a:t>de gestações, idade e IMC (índice de massa corporal) em um banco de dados de pacientes.</a:t>
            </a:r>
          </a:p>
          <a:p>
            <a:pPr lvl="1"/>
            <a:r>
              <a:rPr lang="pt-BR" sz="1500" dirty="0"/>
              <a:t>Considerar o tipo de dados desejado: nossos cientistas de dados estão acostumados a trabalhar </a:t>
            </a:r>
            <a:br>
              <a:rPr lang="pt-BR" sz="1500" dirty="0"/>
            </a:br>
            <a:r>
              <a:rPr lang="pt-BR" sz="1500" dirty="0"/>
              <a:t>com Python e querem os dados como arquivos CSV.</a:t>
            </a:r>
          </a:p>
          <a:p>
            <a:pPr lvl="1"/>
            <a:r>
              <a:rPr lang="pt-BR" sz="1500" dirty="0"/>
              <a:t>Considerar o acesso aos dados: queremos que nosso design esteja preparado para o futuro e pronto para escala. Queremos extrair os dados confidenciais de privacidade do banco de dados do paciente </a:t>
            </a:r>
            <a:br>
              <a:rPr lang="pt-BR" sz="1500" dirty="0"/>
            </a:br>
            <a:r>
              <a:rPr lang="pt-BR" sz="1500" dirty="0"/>
              <a:t>e armazená-los em uma solução de armazenamento de dados do Azure. 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B845C0D1-FC18-AFF5-F558-DFC1D8167940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5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4419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D1FD-8F5D-37D1-8599-EC32013E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88307FD-A781-9EEA-D23C-B530D82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ingestão de dados (3/3)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B7F29D-D31D-4DA6-8D5A-BC7052F981A4}"/>
              </a:ext>
            </a:extLst>
          </p:cNvPr>
          <p:cNvSpPr/>
          <p:nvPr/>
        </p:nvSpPr>
        <p:spPr bwMode="auto">
          <a:xfrm>
            <a:off x="441197" y="1178397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6DA630D2-1C32-046B-6BCA-9CF2465C67E2}"/>
              </a:ext>
            </a:extLst>
          </p:cNvPr>
          <p:cNvSpPr txBox="1"/>
          <p:nvPr/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</a:rPr>
              <a:t>Qual solução de armazenamento você recomendaria para armazenar os dados?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0C87EA-1F28-B388-F785-850CA41C7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42272" y="177496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2666D8A-9995-AAEB-E2EE-8E5BF8F6F0E4}"/>
              </a:ext>
            </a:extLst>
          </p:cNvPr>
          <p:cNvSpPr/>
          <p:nvPr/>
        </p:nvSpPr>
        <p:spPr bwMode="auto">
          <a:xfrm>
            <a:off x="441197" y="1961540"/>
            <a:ext cx="411480" cy="41148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21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7E1DC8BF-20B6-7A06-ED35-25F023D9BE37}"/>
              </a:ext>
            </a:extLst>
          </p:cNvPr>
          <p:cNvSpPr txBox="1"/>
          <p:nvPr/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742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lang="en-US" sz="1568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800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7229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96386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pt-BR" sz="1650" dirty="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</a:rPr>
              <a:t>Qual ferramenta você recomendaria que usássemos para mover os dados?</a:t>
            </a:r>
          </a:p>
        </p:txBody>
      </p:sp>
      <p:pic>
        <p:nvPicPr>
          <p:cNvPr id="2" name="Picture 2" descr="Diagram showing data to flow to Azure Synapse Analytics, then to an Azure Data Lake.">
            <a:extLst>
              <a:ext uri="{FF2B5EF4-FFF2-40B4-BE49-F238E27FC236}">
                <a16:creationId xmlns:a16="http://schemas.microsoft.com/office/drawing/2014/main" id="{E8528C3B-EE8D-CB0C-4427-357CE7062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56" r="-17785"/>
          <a:stretch>
            <a:fillRect/>
          </a:stretch>
        </p:blipFill>
        <p:spPr bwMode="auto">
          <a:xfrm>
            <a:off x="1042095" y="2627522"/>
            <a:ext cx="7361020" cy="1784732"/>
          </a:xfrm>
          <a:prstGeom prst="rect">
            <a:avLst/>
          </a:prstGeom>
          <a:noFill/>
          <a:ln w="38100">
            <a:solidFill>
              <a:srgbClr val="C73E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EA0971-7DDD-060C-9662-E3FB2EB40C3B}"/>
              </a:ext>
            </a:extLst>
          </p:cNvPr>
          <p:cNvSpPr/>
          <p:nvPr/>
        </p:nvSpPr>
        <p:spPr bwMode="auto">
          <a:xfrm>
            <a:off x="1960493" y="2683277"/>
            <a:ext cx="5747303" cy="166179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699354" fontAlgn="base">
              <a:spcBef>
                <a:spcPct val="0"/>
              </a:spcBef>
              <a:spcAft>
                <a:spcPct val="0"/>
              </a:spcAft>
            </a:pPr>
            <a:endParaRPr lang="en-IN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Diagram showing data to flow to Azure Synapse Analytics, then to an Azure Data Lake.">
            <a:extLst>
              <a:ext uri="{FF2B5EF4-FFF2-40B4-BE49-F238E27FC236}">
                <a16:creationId xmlns:a16="http://schemas.microsoft.com/office/drawing/2014/main" id="{39EBF99C-7D97-BFBD-6092-6426EA5A6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780" b="-21780"/>
          <a:stretch>
            <a:fillRect/>
          </a:stretch>
        </p:blipFill>
        <p:spPr bwMode="auto">
          <a:xfrm>
            <a:off x="1902265" y="1801819"/>
            <a:ext cx="5651897" cy="332303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C9E56E8-0184-4666-6F08-4F0717906D8E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6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9EFDB7BD-34B4-84B1-5FD2-485BCE5E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57" y="1740753"/>
            <a:ext cx="8396135" cy="1661993"/>
          </a:xfrm>
        </p:spPr>
        <p:txBody>
          <a:bodyPr/>
          <a:lstStyle/>
          <a:p>
            <a: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Criar uma solução de treinamento de modelo </a:t>
            </a:r>
            <a:b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</a:br>
            <a:r>
              <a:rPr lang="pt-BR" b="1" i="0" kern="1200" dirty="0">
                <a:solidFill>
                  <a:srgbClr val="EA4E60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de machine learning</a:t>
            </a:r>
            <a:endParaRPr lang="en-IN" dirty="0">
              <a:ea typeface="+mj-ea"/>
              <a:cs typeface="+mj-cs"/>
            </a:endParaRP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E02CB707-3AD2-4267-0B1E-BC2C9AA6050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7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7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2854-46B9-3C46-86ED-051FEA18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5654675" cy="3698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treinamento modelo (1/3)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0020B3-B673-4CC3-E8C4-F99FF3075E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49" y="1195388"/>
            <a:ext cx="5571881" cy="258274"/>
          </a:xfrm>
        </p:spPr>
        <p:txBody>
          <a:bodyPr/>
          <a:lstStyle/>
          <a:p>
            <a:r>
              <a:rPr lang="pt-BR" dirty="0"/>
              <a:t>Bem-vindo(a) ao Proseware! Você vai trabalhar como cientista de dados líder para nos ajudar a criar uma solução de treinamento de modelo.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B262554-FC2D-606E-670A-76EE577D9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49" y="1757958"/>
            <a:ext cx="5435599" cy="3385542"/>
          </a:xfrm>
        </p:spPr>
        <p:txBody>
          <a:bodyPr/>
          <a:lstStyle/>
          <a:p>
            <a:r>
              <a:rPr lang="pt-BR" sz="1500" dirty="0"/>
              <a:t>Na Proseware, estamos desenvolvendo um aplicativo móvel que ajudará </a:t>
            </a:r>
            <a:br>
              <a:rPr lang="pt-BR" sz="1500" dirty="0"/>
            </a:br>
            <a:r>
              <a:rPr lang="pt-BR" sz="1500" dirty="0"/>
              <a:t>os médicos a diagnosticar doenças em pacientes com mais rapidez. </a:t>
            </a:r>
            <a:br>
              <a:rPr lang="pt-BR" sz="1500" dirty="0"/>
            </a:br>
            <a:r>
              <a:rPr lang="pt-BR" sz="1500" dirty="0"/>
              <a:t>Um médico pode inserir os dados médicos do paciente no aplicativo </a:t>
            </a:r>
            <a:br>
              <a:rPr lang="pt-BR" sz="1500" dirty="0"/>
            </a:br>
            <a:r>
              <a:rPr lang="pt-BR" sz="1500" dirty="0"/>
              <a:t>para obter um diagnóstico.</a:t>
            </a:r>
          </a:p>
          <a:p>
            <a:r>
              <a:rPr lang="pt-BR" sz="1500" dirty="0"/>
              <a:t>Nosso primeiro recurso planejado é que o aplicativo informará ao médico se o paciente deve fazer mais exames ou receber o tratamento de diabetes.</a:t>
            </a:r>
          </a:p>
          <a:p>
            <a:r>
              <a:rPr lang="pt-BR" sz="1500" dirty="0"/>
              <a:t>Precisamos da sua ajuda para decidir como treinar um modelo que possa detectar o diabetes.</a:t>
            </a:r>
          </a:p>
          <a:p>
            <a:r>
              <a:rPr lang="pt-BR" sz="1500" dirty="0"/>
              <a:t>Aguardamos seus conselhos sobre como projetar a solução de treinamento modelo!</a:t>
            </a:r>
          </a:p>
        </p:txBody>
      </p:sp>
      <p:pic>
        <p:nvPicPr>
          <p:cNvPr id="4" name="Picture 2" descr="Show the mobile application.">
            <a:extLst>
              <a:ext uri="{FF2B5EF4-FFF2-40B4-BE49-F238E27FC236}">
                <a16:creationId xmlns:a16="http://schemas.microsoft.com/office/drawing/2014/main" id="{271BF82D-9C6A-178B-C960-CBDFE29F2361}"/>
              </a:ext>
            </a:extLst>
          </p:cNvPr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3ED40CF-8ADD-5323-EC34-7661964E0EA4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8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7346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41196" y="438913"/>
            <a:ext cx="5731004" cy="369332"/>
          </a:xfrm>
        </p:spPr>
        <p:txBody>
          <a:bodyPr>
            <a:normAutofit fontScale="90000"/>
          </a:bodyPr>
          <a:lstStyle/>
          <a:p>
            <a:r>
              <a:rPr lang="pt-BR" dirty="0"/>
              <a:t>Estudo de caso</a:t>
            </a:r>
            <a:br>
              <a:rPr lang="pt-BR" dirty="0"/>
            </a:br>
            <a:r>
              <a:rPr lang="pt-BR" sz="2000" dirty="0"/>
              <a:t>Projetar uma solução de treinamento modelo (2/3)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8CD550-E7B9-D7F1-446E-6690DCEDE2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</p:spPr>
        <p:txBody>
          <a:bodyPr/>
          <a:lstStyle/>
          <a:p>
            <a:r>
              <a:rPr lang="pt-BR" dirty="0"/>
              <a:t>Considere os requisitos:</a:t>
            </a:r>
          </a:p>
          <a:p>
            <a:pPr lvl="1"/>
            <a:r>
              <a:rPr lang="pt-BR" dirty="0"/>
              <a:t>Considerar a equipe: temos uma equipe de cientistas de dados. Toda a equipe deve conseguir treinar </a:t>
            </a:r>
            <a:br>
              <a:rPr lang="pt-BR" dirty="0"/>
            </a:br>
            <a:r>
              <a:rPr lang="pt-BR" dirty="0"/>
              <a:t>um modelo de classificação. Eles estão acostumados a trabalhar com Python e não têm experiência com SQL ou Spark.</a:t>
            </a:r>
          </a:p>
          <a:p>
            <a:pPr lvl="1"/>
            <a:r>
              <a:rPr lang="pt-BR" dirty="0"/>
              <a:t>Considerar as ferramentas de preferência: preferimos não usar uma interface de usuário. Queremos que nossos cientistas de dados treinem o modelo com notebooks e scripts. Quando passarmos pela auditoria, precisamos mostrar exatamente como um modelo é treinado. Também queremos que </a:t>
            </a:r>
            <a:br>
              <a:rPr lang="pt-BR" dirty="0"/>
            </a:br>
            <a:r>
              <a:rPr lang="pt-BR" dirty="0"/>
              <a:t>nossos cientistas de dados tenham controle total sobre como um modelo é treinado.</a:t>
            </a:r>
            <a:endParaRPr lang="en-US" dirty="0"/>
          </a:p>
          <a:p>
            <a:pPr lvl="1"/>
            <a:r>
              <a:rPr lang="pt-BR" dirty="0"/>
              <a:t>Considerar a computação: queremos que nossos cientistas de dados comecem a usar os notebooks Jupyter, que é com o que eles estão familiarizados.</a:t>
            </a:r>
          </a:p>
        </p:txBody>
      </p:sp>
      <p:sp>
        <p:nvSpPr>
          <p:cNvPr id="2" name="Espaço Reservado para Número de Slide 2">
            <a:extLst>
              <a:ext uri="{FF2B5EF4-FFF2-40B4-BE49-F238E27FC236}">
                <a16:creationId xmlns:a16="http://schemas.microsoft.com/office/drawing/2014/main" id="{3D617550-6ABA-548C-7E29-D05713D70231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741034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</ds:schemaRefs>
</ds:datastoreItem>
</file>

<file path=customXml/itemProps2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ED6407-1F07-455E-A3F5-023F547C3A71}"/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3263</Words>
  <Application>Microsoft Office PowerPoint</Application>
  <PresentationFormat>Apresentação na tela (16:9)</PresentationFormat>
  <Paragraphs>233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segoe-ui_light</vt:lpstr>
      <vt:lpstr>Wingdings</vt:lpstr>
      <vt:lpstr>TemaDIO</vt:lpstr>
      <vt:lpstr>Office Theme</vt:lpstr>
      <vt:lpstr>Projetar uma solução de aprendizado de máquina</vt:lpstr>
      <vt:lpstr>Agenda</vt:lpstr>
      <vt:lpstr>Criar uma solução de ingestão de dados para projetos de aprendizado  de máquina</vt:lpstr>
      <vt:lpstr>Estudo de caso  Criar uma solução de ingestão de dados (1/3)</vt:lpstr>
      <vt:lpstr>Estudo de caso  Criar uma solução de ingestão de dados (2/3)</vt:lpstr>
      <vt:lpstr>Estudo de caso Projetar uma solução de ingestão de dados (3/3)</vt:lpstr>
      <vt:lpstr>Criar uma solução de treinamento de modelo  de machine learning</vt:lpstr>
      <vt:lpstr>Estudo de caso Projetar uma solução de treinamento modelo (1/3)</vt:lpstr>
      <vt:lpstr>Estudo de caso Projetar uma solução de treinamento modelo (2/3)</vt:lpstr>
      <vt:lpstr>Estudo de caso Projetar uma solução de treinamento modelo (3/3)</vt:lpstr>
      <vt:lpstr>Criar uma solução de implantação de modelo</vt:lpstr>
      <vt:lpstr>Estudo de caso Projetar uma solução de implantação de modelo (1/3)</vt:lpstr>
      <vt:lpstr>Estudo de caso Projetar uma solução de implantação de modelo (2/2)</vt:lpstr>
      <vt:lpstr>Estudo de caso Projetar uma solução de implantação de modelo(3/3)</vt:lpstr>
      <vt:lpstr>Criar uma MLOps  (solução de operações de aprendizado de máquina) </vt:lpstr>
      <vt:lpstr>Entenda as MLOps</vt:lpstr>
      <vt:lpstr>Configurar ambientes para desenvolvimento e produção</vt:lpstr>
      <vt:lpstr>Design para Monitorar o Modelo</vt:lpstr>
      <vt:lpstr>Design para Monitorar os Dados</vt:lpstr>
      <vt:lpstr>Monitorar a infraestrutura</vt:lpstr>
      <vt:lpstr>Estudo de caso Projetar uma solução de MLOps (1/3)</vt:lpstr>
      <vt:lpstr>Estudo de caso Projetar uma solução de MLOps (2/3)</vt:lpstr>
      <vt:lpstr>Estudo de caso Projetar uma solução de MLOps (3/3)</vt:lpstr>
      <vt:lpstr>Recapitulação</vt:lpstr>
      <vt:lpstr>Projetar uma solução de aprendizado de máquina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2023-09-11T05:58:30Z</dcterms:created>
  <dcterms:modified xsi:type="dcterms:W3CDTF">2025-02-03T00:28:10Z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