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Override1.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5.svg" ContentType="image/sv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6.svg" ContentType="image/sv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791" r:id="rId4"/>
    <p:sldMasterId id="2147484818" r:id="rId5"/>
  </p:sldMasterIdLst>
  <p:notesMasterIdLst>
    <p:notesMasterId r:id="rId21"/>
  </p:notesMasterIdLst>
  <p:handoutMasterIdLst>
    <p:handoutMasterId r:id="rId22"/>
  </p:handoutMasterIdLst>
  <p:sldIdLst>
    <p:sldId id="1627" r:id="rId6"/>
    <p:sldId id="1778" r:id="rId7"/>
    <p:sldId id="1927" r:id="rId8"/>
    <p:sldId id="2142533328" r:id="rId9"/>
    <p:sldId id="2142533327" r:id="rId10"/>
    <p:sldId id="1914" r:id="rId11"/>
    <p:sldId id="1833" r:id="rId12"/>
    <p:sldId id="1834" r:id="rId13"/>
    <p:sldId id="1903" r:id="rId14"/>
    <p:sldId id="1905" r:id="rId15"/>
    <p:sldId id="1915" r:id="rId16"/>
    <p:sldId id="1906" r:id="rId17"/>
    <p:sldId id="1928" r:id="rId18"/>
    <p:sldId id="2142533322" r:id="rId19"/>
    <p:sldId id="2142533329" r:id="rId20"/>
  </p:sldIdLst>
  <p:sldSz cx="9144000" cy="5143500" type="screen16x9"/>
  <p:notesSz cx="6858000" cy="9144000"/>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1627"/>
            <p14:sldId id="1778"/>
          </p14:sldIdLst>
        </p14:section>
        <p14:section name="Design a data ingestion solution for machine learning projects" id="{9D7294C4-C4E0-4C53-9222-E5BA0D2BC77F}">
          <p14:sldIdLst>
            <p14:sldId id="1927"/>
            <p14:sldId id="2142533328"/>
            <p14:sldId id="2142533327"/>
            <p14:sldId id="1914"/>
            <p14:sldId id="1833"/>
            <p14:sldId id="1834"/>
            <p14:sldId id="1903"/>
            <p14:sldId id="1905"/>
            <p14:sldId id="1915"/>
            <p14:sldId id="1906"/>
            <p14:sldId id="1928"/>
            <p14:sldId id="2142533322"/>
            <p14:sldId id="21425333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FFFFFF"/>
    <a:srgbClr val="27282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62B4A-FCC5-41BC-8E21-54FDEB11AFBE}" v="1" dt="2025-02-02T22:21:5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85109" autoAdjust="0"/>
  </p:normalViewPr>
  <p:slideViewPr>
    <p:cSldViewPr snapToGrid="0">
      <p:cViewPr varScale="1">
        <p:scale>
          <a:sx n="62" d="100"/>
          <a:sy n="62" d="100"/>
        </p:scale>
        <p:origin x="582" y="282"/>
      </p:cViewPr>
      <p:guideLst/>
    </p:cSldViewPr>
  </p:slideViewPr>
  <p:notesTextViewPr>
    <p:cViewPr>
      <p:scale>
        <a:sx n="100" d="100"/>
        <a:sy n="100" d="100"/>
      </p:scale>
      <p:origin x="0" y="0"/>
    </p:cViewPr>
  </p:notesTextViewPr>
  <p:notesViewPr>
    <p:cSldViewPr snapToGrid="0">
      <p:cViewPr>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2/2/2025 6:47 PM</a:t>
            </a:fld>
            <a:endParaRPr lang="en-US" dirty="0">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dirty="0">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dirty="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2/2/2025 6:47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park.apache.org/docs/latest/api/pyth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pt-BR" sz="800" b="0" i="0" strike="noStrike" cap="none" spc="0" baseline="0" dirty="0">
                <a:solidFill>
                  <a:srgbClr val="161616"/>
                </a:solidFill>
                <a:effectLst/>
                <a:latin typeface="Calibri"/>
                <a:ea typeface="Calibri"/>
                <a:cs typeface="Calibri"/>
              </a:rPr>
              <a:t>Use os Serviços de IA do Azure sempre que um dos modelos predefinidos personalizáveis atender às suas necessidades a fim de </a:t>
            </a:r>
            <a:r>
              <a:rPr lang="pt-BR" sz="800" b="1" i="0" strike="noStrike" cap="none" spc="0" baseline="0" dirty="0">
                <a:solidFill>
                  <a:srgbClr val="161616"/>
                </a:solidFill>
                <a:effectLst/>
                <a:latin typeface="Calibri"/>
                <a:ea typeface="Calibri"/>
                <a:cs typeface="Calibri"/>
              </a:rPr>
              <a:t>economizar tempo e esforço</a:t>
            </a:r>
            <a:r>
              <a:rPr lang="pt-BR" sz="800" b="0" i="0" strike="noStrike" cap="none" spc="0" baseline="0" dirty="0">
                <a:solidFill>
                  <a:srgbClr val="161616"/>
                </a:solidFill>
                <a:effectLst/>
                <a:latin typeface="Calibri"/>
                <a:ea typeface="Calibri"/>
                <a:cs typeface="Calibri"/>
              </a:rPr>
              <a:t>.</a:t>
            </a:r>
          </a:p>
          <a:p>
            <a:pPr marL="285750" indent="-285750" algn="l">
              <a:buFont typeface="Arial" panose="020B0604020202020204" pitchFamily="34" charset="0"/>
              <a:buChar char="•"/>
            </a:pPr>
            <a:r>
              <a:rPr lang="pt-BR" sz="800" b="0" i="0" strike="noStrike" cap="none" spc="0" baseline="0" dirty="0">
                <a:solidFill>
                  <a:srgbClr val="161616"/>
                </a:solidFill>
                <a:effectLst/>
                <a:latin typeface="Calibri"/>
                <a:ea typeface="Calibri"/>
                <a:cs typeface="Calibri"/>
              </a:rPr>
              <a:t>Use o Azure Synapse Analytics ou o Azure Databricks se quiser </a:t>
            </a:r>
            <a:r>
              <a:rPr lang="pt-BR" sz="800" b="1" i="0" strike="noStrike" cap="none" spc="0" baseline="0" dirty="0">
                <a:solidFill>
                  <a:srgbClr val="161616"/>
                </a:solidFill>
                <a:effectLst/>
                <a:latin typeface="Calibri"/>
                <a:ea typeface="Calibri"/>
                <a:cs typeface="Calibri"/>
              </a:rPr>
              <a:t>manter todos os projetos relacionados a dados</a:t>
            </a:r>
            <a:r>
              <a:rPr lang="pt-BR" sz="800" b="0" i="0" strike="noStrike" cap="none" spc="0" baseline="0" dirty="0">
                <a:solidFill>
                  <a:srgbClr val="161616"/>
                </a:solidFill>
                <a:effectLst/>
                <a:latin typeface="Calibri"/>
                <a:ea typeface="Calibri"/>
                <a:cs typeface="Calibri"/>
              </a:rPr>
              <a:t> (engenharia de dados e ciência de dados) </a:t>
            </a:r>
            <a:r>
              <a:rPr lang="pt-BR" sz="800" b="1" i="0" strike="noStrike" cap="none" spc="0" baseline="0" dirty="0">
                <a:solidFill>
                  <a:srgbClr val="161616"/>
                </a:solidFill>
                <a:effectLst/>
                <a:latin typeface="Calibri"/>
                <a:ea typeface="Calibri"/>
                <a:cs typeface="Calibri"/>
              </a:rPr>
              <a:t>dentro de um mesmo serviço</a:t>
            </a:r>
            <a:r>
              <a:rPr lang="pt-BR" sz="800" b="0" i="0" strike="noStrike" cap="none" spc="0" baseline="0" dirty="0">
                <a:solidFill>
                  <a:srgbClr val="161616"/>
                </a:solidFill>
                <a:effectLst/>
                <a:latin typeface="Calibri"/>
                <a:ea typeface="Calibri"/>
                <a:cs typeface="Calibri"/>
              </a:rPr>
              <a:t>.</a:t>
            </a:r>
          </a:p>
          <a:p>
            <a:pPr marL="285750" indent="-285750" algn="l">
              <a:buFont typeface="Arial" panose="020B0604020202020204" pitchFamily="34" charset="0"/>
              <a:buChar char="•"/>
            </a:pPr>
            <a:r>
              <a:rPr lang="pt-BR" sz="800" b="0" i="0" strike="noStrike" cap="none" spc="0" baseline="0" dirty="0">
                <a:solidFill>
                  <a:srgbClr val="161616"/>
                </a:solidFill>
                <a:effectLst/>
                <a:latin typeface="Calibri"/>
                <a:ea typeface="Calibri"/>
                <a:cs typeface="Calibri"/>
              </a:rPr>
              <a:t>Use o Azure Synapse Analytics ou o Azure Databricks se precisar de </a:t>
            </a:r>
            <a:r>
              <a:rPr lang="pt-BR" sz="800" b="1" i="0" strike="noStrike" cap="none" spc="0" baseline="0" dirty="0">
                <a:solidFill>
                  <a:srgbClr val="161616"/>
                </a:solidFill>
                <a:effectLst/>
                <a:latin typeface="Calibri"/>
                <a:ea typeface="Calibri"/>
                <a:cs typeface="Calibri"/>
              </a:rPr>
              <a:t>computação distribuída</a:t>
            </a:r>
            <a:r>
              <a:rPr lang="pt-BR" sz="800" b="0" i="0" strike="noStrike" cap="none" spc="0" baseline="0" dirty="0">
                <a:solidFill>
                  <a:srgbClr val="161616"/>
                </a:solidFill>
                <a:effectLst/>
                <a:latin typeface="Calibri"/>
                <a:ea typeface="Calibri"/>
                <a:cs typeface="Calibri"/>
              </a:rPr>
              <a:t> para trabalhar com grandes conjuntos de dados (os conjuntos de dados são grandes quando você experimenta restrições de capacidade com computação padrão). Você precisará trabalhar com o </a:t>
            </a:r>
            <a:r>
              <a:rPr lang="pt-BR" sz="800" b="0" i="0" strike="noStrike" cap="none" spc="0" baseline="0" dirty="0">
                <a:solidFill>
                  <a:srgbClr val="161616"/>
                </a:solidFill>
                <a:effectLst/>
                <a:latin typeface="Calibri"/>
                <a:ea typeface="Calibri"/>
                <a:cs typeface="Calibri"/>
                <a:hlinkClick r:id="rId3" history="0"/>
              </a:rPr>
              <a:t>PySpark</a:t>
            </a:r>
            <a:r>
              <a:rPr lang="pt-BR" sz="800" b="0" i="0" strike="noStrike" cap="none" spc="0" baseline="0" dirty="0">
                <a:solidFill>
                  <a:srgbClr val="161616"/>
                </a:solidFill>
                <a:effectLst/>
                <a:latin typeface="Calibri"/>
                <a:ea typeface="Calibri"/>
                <a:cs typeface="Calibri"/>
              </a:rPr>
              <a:t> para usar a computação distribuída.</a:t>
            </a:r>
          </a:p>
          <a:p>
            <a:pPr marL="285750" indent="-285750" algn="l">
              <a:buFont typeface="Arial" panose="020B0604020202020204" pitchFamily="34" charset="0"/>
              <a:buChar char="•"/>
            </a:pPr>
            <a:r>
              <a:rPr lang="pt-BR" sz="800" b="0" i="0" strike="noStrike" cap="none" spc="0" baseline="0" dirty="0">
                <a:solidFill>
                  <a:srgbClr val="161616"/>
                </a:solidFill>
                <a:effectLst/>
                <a:latin typeface="Calibri"/>
                <a:ea typeface="Calibri"/>
                <a:cs typeface="Calibri"/>
              </a:rPr>
              <a:t>Use o Azure Machine Learning ou o Azure Databricks quando quiser ter </a:t>
            </a:r>
            <a:r>
              <a:rPr lang="pt-BR" sz="800" b="1" i="0" strike="noStrike" cap="none" spc="0" baseline="0" dirty="0">
                <a:solidFill>
                  <a:srgbClr val="161616"/>
                </a:solidFill>
                <a:effectLst/>
                <a:latin typeface="Calibri"/>
                <a:ea typeface="Calibri"/>
                <a:cs typeface="Calibri"/>
              </a:rPr>
              <a:t>controle total</a:t>
            </a:r>
            <a:r>
              <a:rPr lang="pt-BR" sz="800" b="0" i="0" strike="noStrike" cap="none" spc="0" baseline="0" dirty="0">
                <a:solidFill>
                  <a:srgbClr val="161616"/>
                </a:solidFill>
                <a:effectLst/>
                <a:latin typeface="Calibri"/>
                <a:ea typeface="Calibri"/>
                <a:cs typeface="Calibri"/>
              </a:rPr>
              <a:t> sobre o treinamento e o gerenciamento de modelos.</a:t>
            </a:r>
          </a:p>
          <a:p>
            <a:pPr marL="285750" indent="-285750" algn="l">
              <a:buFont typeface="Arial" panose="020B0604020202020204" pitchFamily="34" charset="0"/>
              <a:buChar char="•"/>
            </a:pPr>
            <a:r>
              <a:rPr lang="pt-BR" sz="800" b="0" i="0" strike="noStrike" cap="none" spc="0" baseline="0" dirty="0">
                <a:solidFill>
                  <a:srgbClr val="161616"/>
                </a:solidFill>
                <a:effectLst/>
                <a:latin typeface="Calibri"/>
                <a:ea typeface="Calibri"/>
                <a:cs typeface="Calibri"/>
              </a:rPr>
              <a:t>Use o Azure Machine Learning quando o </a:t>
            </a:r>
            <a:r>
              <a:rPr lang="pt-BR" sz="800" b="1" i="0" strike="noStrike" cap="none" spc="0" baseline="0" dirty="0">
                <a:solidFill>
                  <a:srgbClr val="161616"/>
                </a:solidFill>
                <a:effectLst/>
                <a:latin typeface="Calibri"/>
                <a:ea typeface="Calibri"/>
                <a:cs typeface="Calibri"/>
              </a:rPr>
              <a:t>Python</a:t>
            </a:r>
            <a:r>
              <a:rPr lang="pt-BR" sz="800" b="0" i="0" strike="noStrike" cap="none" spc="0" baseline="0" dirty="0">
                <a:solidFill>
                  <a:srgbClr val="161616"/>
                </a:solidFill>
                <a:effectLst/>
                <a:latin typeface="Calibri"/>
                <a:ea typeface="Calibri"/>
                <a:cs typeface="Calibri"/>
              </a:rPr>
              <a:t> for sua linguagem de programação preferida.</a:t>
            </a:r>
          </a:p>
          <a:p>
            <a:pPr marL="285750" indent="-285750" algn="l">
              <a:buFont typeface="Arial" panose="020B0604020202020204" pitchFamily="34" charset="0"/>
              <a:buChar char="•"/>
            </a:pPr>
            <a:r>
              <a:rPr lang="pt-BR" sz="800" b="0" i="0" strike="noStrike" cap="none" spc="0" baseline="0" dirty="0">
                <a:solidFill>
                  <a:srgbClr val="161616"/>
                </a:solidFill>
                <a:effectLst/>
                <a:latin typeface="Calibri"/>
                <a:ea typeface="Calibri"/>
                <a:cs typeface="Calibri"/>
              </a:rPr>
              <a:t>Use o Azure Machine Learning quando quiser uma </a:t>
            </a:r>
            <a:r>
              <a:rPr lang="pt-BR" sz="800" b="1" i="0" strike="noStrike" cap="none" spc="0" baseline="0" dirty="0">
                <a:solidFill>
                  <a:srgbClr val="161616"/>
                </a:solidFill>
                <a:effectLst/>
                <a:latin typeface="Calibri"/>
                <a:ea typeface="Calibri"/>
                <a:cs typeface="Calibri"/>
              </a:rPr>
              <a:t>interface do usuário intuitiva</a:t>
            </a:r>
            <a:r>
              <a:rPr lang="pt-BR" sz="800" b="0" i="0" strike="noStrike" cap="none" spc="0" baseline="0" dirty="0">
                <a:solidFill>
                  <a:srgbClr val="161616"/>
                </a:solidFill>
                <a:effectLst/>
                <a:latin typeface="Calibri"/>
                <a:ea typeface="Calibri"/>
                <a:cs typeface="Calibri"/>
              </a:rPr>
              <a:t> para gerenciar o ciclo de vida de aprendizado de máquina.</a:t>
            </a:r>
          </a:p>
          <a:p>
            <a:pPr algn="l"/>
            <a:endParaRPr lang="en-US" b="1" dirty="0"/>
          </a:p>
          <a:p>
            <a:pPr algn="l"/>
            <a:endParaRPr lang="en-US" b="1" dirty="0"/>
          </a:p>
          <a:p>
            <a:pPr algn="l"/>
            <a:r>
              <a:rPr lang="pt-BR" sz="882" b="1" i="0" strike="noStrike" cap="none" spc="0" baseline="0" dirty="0">
                <a:solidFill>
                  <a:srgbClr val="000000"/>
                </a:solidFill>
                <a:effectLst/>
                <a:latin typeface="Segoe UI Light"/>
                <a:ea typeface="Segoe UI Light"/>
                <a:cs typeface="Segoe UI Light"/>
              </a:rPr>
              <a:t>Observação: </a:t>
            </a:r>
            <a:r>
              <a:rPr lang="pt-BR" sz="882" b="0" i="0" strike="noStrike" cap="none" spc="0" baseline="0" dirty="0">
                <a:solidFill>
                  <a:srgbClr val="000000"/>
                </a:solidFill>
                <a:effectLst/>
                <a:latin typeface="Segoe UI Light"/>
                <a:ea typeface="Segoe UI Light"/>
                <a:cs typeface="Segoe UI Light"/>
              </a:rPr>
              <a:t>há muitos fatores que podem influenciar sua escolha de serviço. Por fim, cabe a você e à sua organização decidir qual é a melhor opção. Essas são simplesmente diretrizes para ajudar a entender como diferenciar entre serviços.</a:t>
            </a:r>
          </a:p>
          <a:p>
            <a:pPr algn="l"/>
            <a:endParaRPr lang="en-US" dirty="0"/>
          </a:p>
          <a:p>
            <a:pPr algn="l"/>
            <a:r>
              <a:rPr lang="pt-BR" sz="882" b="0" i="0" strike="noStrike" cap="none" spc="0" baseline="0" dirty="0">
                <a:solidFill>
                  <a:srgbClr val="000000"/>
                </a:solidFill>
                <a:effectLst/>
                <a:latin typeface="Segoe UI Light"/>
                <a:ea typeface="Segoe UI Light"/>
                <a:cs typeface="Segoe UI Light"/>
              </a:rPr>
              <a:t>Quando você deseja usar o Azure Databricks e o Azure Machine Learning juntos, o Mlflow pode ajudar você a mover facilmente modelos entre ferramentas/plataformas.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 Todos os direitos reservados. A MICROSOFT NÃO FORNECE NENHUMA GARANTIA, EXPRESSA, IMPLÍCITA OU REGULAMENTAR, QUANTO ÀS INFORMAÇÕES PRESENTES NESTA APRESENTAÇÃO.</a:t>
            </a:r>
          </a:p>
        </p:txBody>
      </p:sp>
      <p:sp>
        <p:nvSpPr>
          <p:cNvPr id="6" name="Date Placeholder 5"/>
          <p:cNvSpPr>
            <a:spLocks noGrp="1"/>
          </p:cNvSpPr>
          <p:nvPr>
            <p:ph type="dt" idx="12"/>
          </p:nvPr>
        </p:nvSpPr>
        <p:spPr/>
        <p:txBody>
          <a:bodyPr/>
          <a:lstStyle/>
          <a:p>
            <a:fld id="{C9F26854-F9AE-4E32-B2A5-59EE421C280D}" type="datetime8">
              <a:rPr lang="en-US" smtClean="0"/>
              <a:t>2/2/2025 6:47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a:p>
        </p:txBody>
      </p:sp>
    </p:spTree>
    <p:extLst>
      <p:ext uri="{BB962C8B-B14F-4D97-AF65-F5344CB8AC3E}">
        <p14:creationId xmlns:p14="http://schemas.microsoft.com/office/powerpoint/2010/main" val="307282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 Todos os direitos reservados. A MICROSOFT NÃO OFERECE GARANTIAS, CONTRATUAIS, LEGAIS OU ESTATUTÁRIAS, EM RELAÇÃO ÀS INFORMAÇÕES CONTIDAS NESTA APRESENTAÇÃO.</a:t>
            </a:r>
          </a:p>
        </p:txBody>
      </p:sp>
      <p:sp>
        <p:nvSpPr>
          <p:cNvPr id="6" name="Date Placeholder 5"/>
          <p:cNvSpPr>
            <a:spLocks noGrp="1"/>
          </p:cNvSpPr>
          <p:nvPr>
            <p:ph type="dt" idx="12"/>
          </p:nvPr>
        </p:nvSpPr>
        <p:spPr/>
        <p:txBody>
          <a:bodyPr/>
          <a:lstStyle/>
          <a:p>
            <a:fld id="{C9F26854-F9AE-4E32-B2A5-59EE421C280D}" type="datetime8">
              <a:rPr lang="en-US" smtClean="0"/>
              <a:t>2/2/2025 6:47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a:p>
        </p:txBody>
      </p:sp>
    </p:spTree>
    <p:extLst>
      <p:ext uri="{BB962C8B-B14F-4D97-AF65-F5344CB8AC3E}">
        <p14:creationId xmlns:p14="http://schemas.microsoft.com/office/powerpoint/2010/main" val="1803028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dirty="0">
                <a:solidFill>
                  <a:srgbClr val="000000"/>
                </a:solidFill>
                <a:effectLst/>
                <a:latin typeface="Segoe UI Light"/>
                <a:ea typeface="Segoe UI Light"/>
                <a:cs typeface="Segoe UI Light"/>
              </a:rPr>
              <a:t>A ilustração mostra um aplicativo fazendo uma chamada para um ponto de extremidade que representa o modelo implantado (hospedado no Azure Machine Learning). O modelo gera as previsões e as envia de volta ao aplicativo. Como se comunicar com o ponto de extremidade dependerá se você implantar seu modelo em tempo real ou em lote. Chamar um ponto de extremidade, no entanto, é possível a partir de qualquer aplicativo fazendo uma chamada à API simples.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 Todos os direitos reservados. A MICROSOFT NÃO OFERECE GARANTIAS, CONTRATUAIS, LEGAIS OU ESTATUTÁRIAS, EM RELAÇÃO ÀS INFORMAÇÕES CONTIDAS NESTA APRESENTAÇÃO.</a:t>
            </a:r>
          </a:p>
        </p:txBody>
      </p:sp>
      <p:sp>
        <p:nvSpPr>
          <p:cNvPr id="6" name="Date Placeholder 5"/>
          <p:cNvSpPr>
            <a:spLocks noGrp="1"/>
          </p:cNvSpPr>
          <p:nvPr>
            <p:ph type="dt" idx="12"/>
          </p:nvPr>
        </p:nvSpPr>
        <p:spPr/>
        <p:txBody>
          <a:bodyPr/>
          <a:lstStyle/>
          <a:p>
            <a:fld id="{C9F26854-F9AE-4E32-B2A5-59EE421C280D}" type="datetime8">
              <a:rPr lang="en-US" smtClean="0"/>
              <a:t>2/2/2025 6:47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a:p>
        </p:txBody>
      </p:sp>
    </p:spTree>
    <p:extLst>
      <p:ext uri="{BB962C8B-B14F-4D97-AF65-F5344CB8AC3E}">
        <p14:creationId xmlns:p14="http://schemas.microsoft.com/office/powerpoint/2010/main" val="372139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882" b="0" i="0" strike="noStrike" cap="none" spc="0" baseline="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Para decidir se você deseja criar uma solução de implantação em tempo real ou em lote, é necessário considerar as seguintes perguntas:</a:t>
            </a:r>
          </a:p>
          <a:p>
            <a:pPr marL="171450" indent="-171450" algn="l">
              <a:buFont typeface="Arial" panose="020B0604020202020204" pitchFamily="34" charset="0"/>
              <a:buChar char="•"/>
            </a:pPr>
            <a:r>
              <a:rPr lang="pt-BR" sz="882" b="0" i="0" strike="noStrike" cap="none" spc="0" baseline="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Com que frequência as previsões devem ser geradas?</a:t>
            </a:r>
          </a:p>
          <a:p>
            <a:pPr marL="171450" indent="-171450" algn="l">
              <a:buFont typeface="Arial" panose="020B0604020202020204" pitchFamily="34" charset="0"/>
              <a:buChar char="•"/>
            </a:pPr>
            <a:r>
              <a:rPr lang="pt-BR" sz="882" b="0" i="0" strike="noStrike" cap="none" spc="0" baseline="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Em quanto tempo os resultados são necessários?</a:t>
            </a:r>
          </a:p>
          <a:p>
            <a:pPr marL="171450" indent="-171450" algn="l">
              <a:buFont typeface="Arial" panose="020B0604020202020204" pitchFamily="34" charset="0"/>
              <a:buChar char="•"/>
            </a:pPr>
            <a:r>
              <a:rPr lang="pt-BR" sz="882" b="0" i="0" strike="noStrike" cap="none" spc="0" baseline="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As previsões devem ser geradas individualmente ou em lotes?</a:t>
            </a:r>
          </a:p>
          <a:p>
            <a:pPr marL="171450" indent="-171450" algn="l">
              <a:buFont typeface="Arial" panose="020B0604020202020204" pitchFamily="34" charset="0"/>
              <a:buChar char="•"/>
            </a:pPr>
            <a:r>
              <a:rPr lang="pt-BR" sz="882" b="0" i="0" strike="noStrike" cap="none" spc="0" baseline="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Quanto poder de computação é necessário para executar o modelo?</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 Todos os direitos reservados. A MICROSOFT NÃO OFERECE GARANTIAS, CONTRATUAIS, LEGAIS OU ESTATUTÁRIAS, EM RELAÇÃO ÀS INFORMAÇÕES CONTIDAS NESTA APRESENTAÇÃO.</a:t>
            </a:r>
          </a:p>
        </p:txBody>
      </p:sp>
      <p:sp>
        <p:nvSpPr>
          <p:cNvPr id="6" name="Date Placeholder 5"/>
          <p:cNvSpPr>
            <a:spLocks noGrp="1"/>
          </p:cNvSpPr>
          <p:nvPr>
            <p:ph type="dt" idx="12"/>
          </p:nvPr>
        </p:nvSpPr>
        <p:spPr/>
        <p:txBody>
          <a:bodyPr/>
          <a:lstStyle/>
          <a:p>
            <a:fld id="{C9F26854-F9AE-4E32-B2A5-59EE421C280D}" type="datetime8">
              <a:rPr lang="en-US" smtClean="0"/>
              <a:t>2/2/2025 6:47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a:p>
        </p:txBody>
      </p:sp>
    </p:spTree>
    <p:extLst>
      <p:ext uri="{BB962C8B-B14F-4D97-AF65-F5344CB8AC3E}">
        <p14:creationId xmlns:p14="http://schemas.microsoft.com/office/powerpoint/2010/main" val="369928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dirty="0">
                <a:solidFill>
                  <a:srgbClr val="D4D4D4"/>
                </a:solidFill>
                <a:effectLst/>
                <a:latin typeface="Consolas"/>
                <a:ea typeface="Consolas"/>
                <a:cs typeface="Consolas"/>
              </a:rPr>
              <a:t>Colocar um modelo em produção significa que você precisa escalar sua solução e trabalhar em conjunto com outras equipes. Junto com os outros cientistas de dados, os engenheiros de dados e uma equipe de infraestrutura, você decidiu usar a seguinte abordagem:</a:t>
            </a:r>
          </a:p>
          <a:p>
            <a:br>
              <a:rPr sz="882" dirty="0"/>
            </a:br>
            <a:r>
              <a:rPr lang="pt-BR" sz="882" b="0" i="0" strike="noStrike" cap="none" spc="0" baseline="0" dirty="0">
                <a:solidFill>
                  <a:srgbClr val="6796E6"/>
                </a:solidFill>
                <a:effectLst/>
                <a:latin typeface="Consolas"/>
                <a:ea typeface="Consolas"/>
                <a:cs typeface="Consolas"/>
              </a:rPr>
              <a:t>-</a:t>
            </a:r>
            <a:r>
              <a:rPr lang="pt-BR" sz="882" b="0" i="0" strike="noStrike" cap="none" spc="0" baseline="0" dirty="0">
                <a:solidFill>
                  <a:srgbClr val="D4D4D4"/>
                </a:solidFill>
                <a:effectLst/>
                <a:latin typeface="Consolas"/>
                <a:ea typeface="Consolas"/>
                <a:cs typeface="Consolas"/>
              </a:rPr>
              <a:t> Armazenar todos os dados em um armazenamento de Blobs do Azure, gerenciado pelo engenheiro de dados.</a:t>
            </a:r>
          </a:p>
          <a:p>
            <a:r>
              <a:rPr lang="pt-BR" sz="882" b="0" i="0" strike="noStrike" cap="none" spc="0" baseline="0" dirty="0">
                <a:solidFill>
                  <a:srgbClr val="6796E6"/>
                </a:solidFill>
                <a:effectLst/>
                <a:latin typeface="Consolas"/>
                <a:ea typeface="Consolas"/>
                <a:cs typeface="Consolas"/>
              </a:rPr>
              <a:t>-</a:t>
            </a:r>
            <a:r>
              <a:rPr lang="pt-BR" sz="882" b="0" i="0" strike="noStrike" cap="none" spc="0" baseline="0" dirty="0">
                <a:solidFill>
                  <a:srgbClr val="D4D4D4"/>
                </a:solidFill>
                <a:effectLst/>
                <a:latin typeface="Consolas"/>
                <a:ea typeface="Consolas"/>
                <a:cs typeface="Consolas"/>
              </a:rPr>
              <a:t> A equipe de infraestrutura criará os recursos necessários do Azure, como o workspace do Azure Machine Learning.</a:t>
            </a:r>
          </a:p>
          <a:p>
            <a:r>
              <a:rPr lang="pt-BR" sz="882" b="0" i="0" strike="noStrike" cap="none" spc="0" baseline="0" dirty="0">
                <a:solidFill>
                  <a:srgbClr val="6796E6"/>
                </a:solidFill>
                <a:effectLst/>
                <a:latin typeface="Consolas"/>
                <a:ea typeface="Consolas"/>
                <a:cs typeface="Consolas"/>
              </a:rPr>
              <a:t>-</a:t>
            </a:r>
            <a:r>
              <a:rPr lang="pt-BR" sz="882" b="0" i="0" strike="noStrike" cap="none" spc="0" baseline="0" dirty="0">
                <a:solidFill>
                  <a:srgbClr val="D4D4D4"/>
                </a:solidFill>
                <a:effectLst/>
                <a:latin typeface="Consolas"/>
                <a:ea typeface="Consolas"/>
                <a:cs typeface="Consolas"/>
              </a:rPr>
              <a:t> Os cientistas de dados se concentram no que fazem de melhor: desenvolver e treinar o modelo (loop interno).</a:t>
            </a:r>
          </a:p>
          <a:p>
            <a:pPr marL="0" indent="0">
              <a:buFontTx/>
              <a:buNone/>
            </a:pPr>
            <a:r>
              <a:rPr lang="pt-BR" sz="882" b="0" i="0" strike="noStrike" cap="none" spc="0" baseline="0" dirty="0">
                <a:solidFill>
                  <a:srgbClr val="D4D4D4"/>
                </a:solidFill>
                <a:effectLst/>
                <a:latin typeface="Consolas"/>
                <a:ea typeface="Consolas"/>
                <a:cs typeface="Consolas"/>
              </a:rPr>
              <a:t>– Os engenheiros de aprendizado de máquina implantam os modelos treinados (loop externo).</a:t>
            </a:r>
          </a:p>
          <a:p>
            <a:pPr marL="0" indent="0">
              <a:buFontTx/>
              <a:buNone/>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0" i="0" strike="noStrike" cap="none" spc="0" baseline="0" dirty="0">
                <a:solidFill>
                  <a:srgbClr val="D4D4D4"/>
                </a:solidFill>
                <a:effectLst/>
                <a:latin typeface="Consolas"/>
                <a:ea typeface="Consolas"/>
                <a:cs typeface="Consolas"/>
              </a:rPr>
              <a:t>Quando você está trabalhando com equipes maiores, não se espera que você seja responsável por todas as partes da arquitetura de MLOps como cientista de dados. O ideal é que haja uma equipe responsável pela arquitetura completa. Na realidade, no entanto, você, como cientista de dados, pode ter que ser responsável por todos os aspectos quando o projeto está começando ou os recursos são limitados. </a:t>
            </a:r>
          </a:p>
          <a:p>
            <a:pPr marL="0" marR="0" lvl="0" indent="0" algn="l" defTabSz="914367" rtl="0" eaLnBrk="1" fontAlgn="auto" latinLnBrk="0" hangingPunct="1">
              <a:lnSpc>
                <a:spcPct val="90000"/>
              </a:lnSpc>
              <a:spcBef>
                <a:spcPct val="0"/>
              </a:spcBef>
              <a:spcAft>
                <a:spcPts val="333"/>
              </a:spcAft>
              <a:buClrTx/>
              <a:buSzTx/>
              <a:buFontTx/>
              <a:buNone/>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0" i="0" strike="noStrike" cap="none" spc="0" baseline="0" dirty="0">
                <a:solidFill>
                  <a:srgbClr val="D4D4D4"/>
                </a:solidFill>
                <a:effectLst/>
                <a:latin typeface="Consolas"/>
                <a:ea typeface="Consolas"/>
                <a:cs typeface="Consolas"/>
              </a:rPr>
              <a:t>No entanto, para preparar seu modelo para as MLOps, você deve pensar em como projetar para monitoramento e novo treinamento.</a:t>
            </a:r>
          </a:p>
          <a:p>
            <a:pPr marL="0" marR="0" lvl="0" indent="0" algn="l" defTabSz="914367" rtl="0" eaLnBrk="1" fontAlgn="auto" latinLnBrk="0" hangingPunct="1">
              <a:lnSpc>
                <a:spcPct val="90000"/>
              </a:lnSpc>
              <a:spcBef>
                <a:spcPct val="0"/>
              </a:spcBef>
              <a:spcAft>
                <a:spcPts val="333"/>
              </a:spcAft>
              <a:buClrTx/>
              <a:buSzTx/>
              <a:buFontTx/>
              <a:buNone/>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dirty="0">
                <a:solidFill>
                  <a:srgbClr val="D4D4D4"/>
                </a:solidFill>
                <a:effectLst/>
                <a:latin typeface="Consolas"/>
                <a:ea typeface="Consolas"/>
                <a:cs typeface="Consolas"/>
              </a:rPr>
              <a:t>Observação! </a:t>
            </a:r>
            <a:r>
              <a:rPr lang="pt-BR" sz="882" b="0" i="0" strike="noStrike" cap="none" spc="0" baseline="0" dirty="0">
                <a:solidFill>
                  <a:srgbClr val="D4D4D4"/>
                </a:solidFill>
                <a:effectLst/>
                <a:latin typeface="Consolas"/>
                <a:ea typeface="Consolas"/>
                <a:cs typeface="Consolas"/>
              </a:rPr>
              <a:t>A arquitetura das MLOps simplificada é baseada na arquitetura criada para o acelerador de solução. Saiba mais sobre MLOps com o AML v2: https://learn.microsoft.com/pt-br/azure/architecture/data-guide/technology-choices/machine-learning-operations-v2</a:t>
            </a:r>
            <a:endParaRPr lang="en-US" b="1" dirty="0">
              <a:solidFill>
                <a:srgbClr val="D4D4D4"/>
              </a:solidFill>
              <a:effectLst/>
              <a:latin typeface="Consolas" panose="020B0609020204030204" pitchFamily="49" charset="0"/>
            </a:endParaRPr>
          </a:p>
          <a:p>
            <a:pPr marL="0" indent="0">
              <a:buFontTx/>
              <a:buNone/>
            </a:pPr>
            <a:endParaRPr lang="en-US" b="0" dirty="0">
              <a:solidFill>
                <a:srgbClr val="D4D4D4"/>
              </a:solidFill>
              <a:effectLst/>
              <a:latin typeface="Consolas" panose="020B0609020204030204" pitchFamily="49"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14</a:t>
            </a:fld>
            <a:endParaRPr lang="en-US"/>
          </a:p>
        </p:txBody>
      </p:sp>
    </p:spTree>
    <p:extLst>
      <p:ext uri="{BB962C8B-B14F-4D97-AF65-F5344CB8AC3E}">
        <p14:creationId xmlns:p14="http://schemas.microsoft.com/office/powerpoint/2010/main" val="2050702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2AC88-9537-F04D-8B4D-A29C6794E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A40C9-4C03-79D9-A6A0-5594D3B3BD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4B655-0EFD-FE8B-55DF-AF28707531E7}"/>
              </a:ext>
            </a:extLst>
          </p:cNvPr>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a:extLst>
              <a:ext uri="{FF2B5EF4-FFF2-40B4-BE49-F238E27FC236}">
                <a16:creationId xmlns:a16="http://schemas.microsoft.com/office/drawing/2014/main" id="{2B3BE357-D543-D463-23FF-F842E169B348}"/>
              </a:ext>
            </a:extLst>
          </p:cNvPr>
          <p:cNvSpPr>
            <a:spLocks noGrp="1"/>
          </p:cNvSpPr>
          <p:nvPr>
            <p:ph type="hdr" sz="quarter" idx="10"/>
          </p:nvPr>
        </p:nvSpPr>
        <p:spPr/>
        <p:txBody>
          <a:bodyPr/>
          <a:lstStyle/>
          <a:p>
            <a:endParaRPr lang="en-US"/>
          </a:p>
        </p:txBody>
      </p:sp>
      <p:sp>
        <p:nvSpPr>
          <p:cNvPr id="5" name="Footer Placeholder 4">
            <a:extLst>
              <a:ext uri="{FF2B5EF4-FFF2-40B4-BE49-F238E27FC236}">
                <a16:creationId xmlns:a16="http://schemas.microsoft.com/office/drawing/2014/main" id="{D8BC1BAF-9658-9916-29DD-CB24EA425AA9}"/>
              </a:ext>
            </a:extLst>
          </p:cNvPr>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7" name="Slide Number Placeholder 6">
            <a:extLst>
              <a:ext uri="{FF2B5EF4-FFF2-40B4-BE49-F238E27FC236}">
                <a16:creationId xmlns:a16="http://schemas.microsoft.com/office/drawing/2014/main" id="{1D312A2D-04DE-B091-F48E-73C25FCEF457}"/>
              </a:ext>
            </a:extLst>
          </p:cNvPr>
          <p:cNvSpPr>
            <a:spLocks noGrp="1"/>
          </p:cNvSpPr>
          <p:nvPr>
            <p:ph type="sldNum" sz="quarter" idx="13"/>
          </p:nvPr>
        </p:nvSpPr>
        <p:spPr/>
        <p:txBody>
          <a:bodyPr/>
          <a:lstStyle/>
          <a:p>
            <a:fld id="{B4008EB6-D09E-4580-8CD6-DDB14511944F}" type="slidenum">
              <a:rPr lang="en-US" smtClean="0"/>
              <a:t>15</a:t>
            </a:fld>
            <a:endParaRPr lang="en-US"/>
          </a:p>
        </p:txBody>
      </p:sp>
    </p:spTree>
    <p:extLst>
      <p:ext uri="{BB962C8B-B14F-4D97-AF65-F5344CB8AC3E}">
        <p14:creationId xmlns:p14="http://schemas.microsoft.com/office/powerpoint/2010/main" val="132910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 Todos os direitos reservados. A MICROSOFT NÃO FORNECE NENHUMA GARANTIA, EXPRESSA, IMPLÍCITA OU REGULAMENTAR, QUANTO ÀS INFORMAÇÕES PRESENTES NESTA APRESENTAÇÃO.</a:t>
            </a:r>
          </a:p>
        </p:txBody>
      </p:sp>
      <p:sp>
        <p:nvSpPr>
          <p:cNvPr id="6" name="Date Placeholder 5"/>
          <p:cNvSpPr>
            <a:spLocks noGrp="1"/>
          </p:cNvSpPr>
          <p:nvPr>
            <p:ph type="dt" idx="12"/>
          </p:nvPr>
        </p:nvSpPr>
        <p:spPr/>
        <p:txBody>
          <a:bodyPr/>
          <a:lstStyle/>
          <a:p>
            <a:fld id="{C9F26854-F9AE-4E32-B2A5-59EE421C280D}" type="datetime8">
              <a:rPr lang="en-US" smtClean="0"/>
              <a:t>2/2/2025 6:47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1" i="0" strike="noStrike" cap="none" spc="0" baseline="0" dirty="0">
                <a:solidFill>
                  <a:srgbClr val="000000"/>
                </a:solidFill>
                <a:effectLst/>
                <a:latin typeface="Segoe UI Light"/>
                <a:ea typeface="Segoe UI Light"/>
                <a:cs typeface="Segoe UI Light"/>
              </a:rPr>
              <a:t>Observação</a:t>
            </a:r>
            <a:r>
              <a:rPr lang="pt-BR" sz="882" b="0" i="0" strike="noStrike" cap="none" spc="0" baseline="0" dirty="0">
                <a:solidFill>
                  <a:srgbClr val="000000"/>
                </a:solidFill>
                <a:effectLst/>
                <a:latin typeface="Segoe UI Light"/>
                <a:ea typeface="Segoe UI Light"/>
                <a:cs typeface="Segoe UI Light"/>
              </a:rPr>
              <a:t>: o diagrama é uma representação simplificada do processo de aprendizado de máquina. Normalmente o processo é iterativo e contínuo. Por exemplo, ao monitorar o modelo, você pode decidir voltar e novamente treinar esse modelo.</a:t>
            </a:r>
          </a:p>
          <a:p>
            <a:endParaRPr lang="en-US" dirty="0"/>
          </a:p>
          <a:p>
            <a:r>
              <a:rPr lang="pt-BR" sz="882" b="0" i="0" strike="noStrike" cap="none" spc="0" baseline="0" dirty="0">
                <a:solidFill>
                  <a:srgbClr val="000000"/>
                </a:solidFill>
                <a:effectLst/>
                <a:latin typeface="Segoe UI Light"/>
                <a:ea typeface="Segoe UI Light"/>
                <a:cs typeface="Segoe UI Light"/>
              </a:rPr>
              <a:t>O Azure Machine Learning pode ser usado para obter os dados e prepará-los. Isso é principalmente aconselhado ao experimentar/desenvolver: quando um cientista de dados quer acesso total aos dados brutos e quer explorar a melhor abordagem para preparar os dados e treinar o modelo. Ao passar para a produção, é provável que você queira usar uma solução mais escalonável para preparar os dados. Por exemplo, você pode usar o Azure Synapse Analytics (pipelines) ou o Azure Databricks (trabalhos) para preparar os dados usando computação distribuída em uma agenda. Os dados preparados serão fornecidos ao Azure Machine Learning por meio de uma solução de armazenamento de dados como o Azure Data Lake. </a:t>
            </a:r>
          </a:p>
          <a:p>
            <a:endParaRPr lang="en-US" dirty="0"/>
          </a:p>
          <a:p>
            <a:r>
              <a:rPr lang="pt-BR" sz="882" b="0" i="0" strike="noStrike" cap="none" spc="0" baseline="0" dirty="0">
                <a:solidFill>
                  <a:srgbClr val="000000"/>
                </a:solidFill>
                <a:effectLst/>
                <a:latin typeface="Segoe UI Light"/>
                <a:ea typeface="Segoe UI Light"/>
                <a:cs typeface="Segoe UI Light"/>
              </a:rPr>
              <a:t>Uma arquitetura para o processo é abordada nos módulos de MLOps.</a:t>
            </a: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39256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331E2-02CD-2CA2-2DFA-D2FE3A5A4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BA5CC-BB6D-2381-225E-670D797EC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27C62-D628-6DAB-EB21-F9C4BABF04C7}"/>
              </a:ext>
            </a:extLst>
          </p:cNvPr>
          <p:cNvSpPr>
            <a:spLocks noGrp="1"/>
          </p:cNvSpPr>
          <p:nvPr>
            <p:ph type="body" idx="1"/>
          </p:nvPr>
        </p:nvSpPr>
        <p:spPr/>
        <p:txBody>
          <a:bodyPr/>
          <a:lstStyle/>
          <a:p>
            <a:r>
              <a:rPr lang="pt-BR" sz="882" b="1" i="0" strike="noStrike" cap="none" spc="0" baseline="0" dirty="0">
                <a:solidFill>
                  <a:srgbClr val="000000"/>
                </a:solidFill>
                <a:effectLst/>
                <a:latin typeface="Segoe UI Light"/>
                <a:ea typeface="Segoe UI Light"/>
                <a:cs typeface="Segoe UI Light"/>
              </a:rPr>
              <a:t>Observação</a:t>
            </a:r>
            <a:r>
              <a:rPr lang="pt-BR" sz="882" b="0" i="0" strike="noStrike" cap="none" spc="0" baseline="0" dirty="0">
                <a:solidFill>
                  <a:srgbClr val="000000"/>
                </a:solidFill>
                <a:effectLst/>
                <a:latin typeface="Segoe UI Light"/>
                <a:ea typeface="Segoe UI Light"/>
                <a:cs typeface="Segoe UI Light"/>
              </a:rPr>
              <a:t>: o diagrama é uma representação simplificada do processo de aprendizado de máquina. Normalmente o processo é iterativo e contínuo. Por exemplo, ao monitorar o modelo, você pode decidir voltar e novamente treinar esse modelo.</a:t>
            </a:r>
          </a:p>
          <a:p>
            <a:endParaRPr lang="en-US" dirty="0"/>
          </a:p>
          <a:p>
            <a:r>
              <a:rPr lang="pt-BR" sz="882" b="0" i="0" strike="noStrike" cap="none" spc="0" baseline="0" dirty="0">
                <a:solidFill>
                  <a:srgbClr val="000000"/>
                </a:solidFill>
                <a:effectLst/>
                <a:latin typeface="Segoe UI Light"/>
                <a:ea typeface="Segoe UI Light"/>
                <a:cs typeface="Segoe UI Light"/>
              </a:rPr>
              <a:t>O Azure Machine Learning pode ser usado para obter os dados e prepará-los. Isso é principalmente aconselhado ao experimentar/desenvolver: quando um cientista de dados quer acesso total aos dados brutos e quer explorar a melhor abordagem para preparar os dados e treinar o modelo. Ao passar para a produção, é provável que você queira usar uma solução mais escalonável para preparar os dados. Por exemplo, você pode usar o Azure Synapse Analytics (pipelines) ou o Azure Databricks (trabalhos) para preparar os dados usando computação distribuída em uma agenda. Os dados preparados serão fornecidos ao Azure Machine Learning por meio de uma solução de armazenamento de dados como o Azure Data Lake. </a:t>
            </a:r>
          </a:p>
          <a:p>
            <a:endParaRPr lang="en-US" dirty="0"/>
          </a:p>
          <a:p>
            <a:r>
              <a:rPr lang="pt-BR" sz="882" b="0" i="0" strike="noStrike" cap="none" spc="0" baseline="0" dirty="0">
                <a:solidFill>
                  <a:srgbClr val="000000"/>
                </a:solidFill>
                <a:effectLst/>
                <a:latin typeface="Segoe UI Light"/>
                <a:ea typeface="Segoe UI Light"/>
                <a:cs typeface="Segoe UI Light"/>
              </a:rPr>
              <a:t>Uma arquitetura para o processo é abordada nos módulos de MLOps.</a:t>
            </a:r>
          </a:p>
        </p:txBody>
      </p:sp>
      <p:sp>
        <p:nvSpPr>
          <p:cNvPr id="4" name="Header Placeholder 3">
            <a:extLst>
              <a:ext uri="{FF2B5EF4-FFF2-40B4-BE49-F238E27FC236}">
                <a16:creationId xmlns:a16="http://schemas.microsoft.com/office/drawing/2014/main" id="{DC3C3791-7434-4A0B-0B16-1272385F1A1F}"/>
              </a:ext>
            </a:extLst>
          </p:cNvPr>
          <p:cNvSpPr>
            <a:spLocks noGrp="1"/>
          </p:cNvSpPr>
          <p:nvPr>
            <p:ph type="hdr" sz="quarter" idx="6"/>
          </p:nvPr>
        </p:nvSpPr>
        <p:spPr/>
        <p:txBody>
          <a:bodyPr/>
          <a:lstStyle/>
          <a:p>
            <a:endParaRPr lang="en-US"/>
          </a:p>
        </p:txBody>
      </p:sp>
      <p:sp>
        <p:nvSpPr>
          <p:cNvPr id="5" name="Footer Placeholder 4">
            <a:extLst>
              <a:ext uri="{FF2B5EF4-FFF2-40B4-BE49-F238E27FC236}">
                <a16:creationId xmlns:a16="http://schemas.microsoft.com/office/drawing/2014/main" id="{20A80AE8-A4D7-7218-36AC-F9F478EFA206}"/>
              </a:ext>
            </a:extLst>
          </p:cNvPr>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a:extLst>
              <a:ext uri="{FF2B5EF4-FFF2-40B4-BE49-F238E27FC236}">
                <a16:creationId xmlns:a16="http://schemas.microsoft.com/office/drawing/2014/main" id="{9ABB8DAD-AB12-D6D9-043B-0745B3FA55A5}"/>
              </a:ext>
            </a:extLst>
          </p:cNvPr>
          <p:cNvSpPr>
            <a:spLocks noGrp="1"/>
          </p:cNvSpPr>
          <p:nvPr>
            <p:ph type="sldNum" sz="quarter" idx="5"/>
          </p:nvPr>
        </p:nvSpPr>
        <p:spPr/>
        <p:txBody>
          <a:bodyPr/>
          <a:lstStyle/>
          <a:p>
            <a:fld id="{B4008EB6-D09E-4580-8CD6-DDB14511944F}" type="slidenum">
              <a:rPr lang="en-US" smtClean="0"/>
              <a:t>4</a:t>
            </a:fld>
            <a:endParaRPr lang="en-US"/>
          </a:p>
        </p:txBody>
      </p:sp>
    </p:spTree>
    <p:extLst>
      <p:ext uri="{BB962C8B-B14F-4D97-AF65-F5344CB8AC3E}">
        <p14:creationId xmlns:p14="http://schemas.microsoft.com/office/powerpoint/2010/main" val="91733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EF185-5FC4-4730-D852-C98B762F36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C75CF-FAEF-52DE-0C51-246C74AEF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1E5C6A-EF37-EFD2-02E2-440D9AD829F8}"/>
              </a:ext>
            </a:extLst>
          </p:cNvPr>
          <p:cNvSpPr>
            <a:spLocks noGrp="1"/>
          </p:cNvSpPr>
          <p:nvPr>
            <p:ph type="body" idx="1"/>
          </p:nvPr>
        </p:nvSpPr>
        <p:spPr/>
        <p:txBody>
          <a:bodyPr/>
          <a:lstStyle/>
          <a:p>
            <a:r>
              <a:rPr lang="pt-BR" sz="882" b="1" i="0" strike="noStrike" cap="none" spc="0" baseline="0" dirty="0">
                <a:solidFill>
                  <a:srgbClr val="000000"/>
                </a:solidFill>
                <a:effectLst/>
                <a:latin typeface="Segoe UI Light"/>
                <a:ea typeface="Segoe UI Light"/>
                <a:cs typeface="Segoe UI Light"/>
              </a:rPr>
              <a:t>Observação</a:t>
            </a:r>
            <a:r>
              <a:rPr lang="pt-BR" sz="882" b="0" i="0" strike="noStrike" cap="none" spc="0" baseline="0" dirty="0">
                <a:solidFill>
                  <a:srgbClr val="000000"/>
                </a:solidFill>
                <a:effectLst/>
                <a:latin typeface="Segoe UI Light"/>
                <a:ea typeface="Segoe UI Light"/>
                <a:cs typeface="Segoe UI Light"/>
              </a:rPr>
              <a:t>: o diagrama é uma representação simplificada do processo de aprendizado de máquina. Normalmente o processo é iterativo e contínuo. Por exemplo, ao monitorar o modelo, você pode decidir voltar e novamente treinar esse modelo.</a:t>
            </a:r>
          </a:p>
          <a:p>
            <a:endParaRPr lang="en-US" dirty="0"/>
          </a:p>
          <a:p>
            <a:r>
              <a:rPr lang="pt-BR" sz="882" b="0" i="0" strike="noStrike" cap="none" spc="0" baseline="0" dirty="0">
                <a:solidFill>
                  <a:srgbClr val="000000"/>
                </a:solidFill>
                <a:effectLst/>
                <a:latin typeface="Segoe UI Light"/>
                <a:ea typeface="Segoe UI Light"/>
                <a:cs typeface="Segoe UI Light"/>
              </a:rPr>
              <a:t>O Azure Machine Learning pode ser usado para obter os dados e prepará-los. Isso é principalmente aconselhado ao experimentar/desenvolver: quando um cientista de dados quer acesso total aos dados brutos e quer explorar a melhor abordagem para preparar os dados e treinar o modelo. Ao passar para a produção, é provável que você queira usar uma solução mais escalonável para preparar os dados. Por exemplo, você pode usar o Azure Synapse Analytics (pipelines) ou o Azure Databricks (trabalhos) para preparar os dados usando computação distribuída em uma agenda. Os dados preparados serão fornecidos ao Azure Machine Learning por meio de uma solução de armazenamento de dados como o Azure Data Lake. </a:t>
            </a:r>
          </a:p>
          <a:p>
            <a:endParaRPr lang="en-US" dirty="0"/>
          </a:p>
          <a:p>
            <a:r>
              <a:rPr lang="pt-BR" sz="882" b="0" i="0" strike="noStrike" cap="none" spc="0" baseline="0" dirty="0">
                <a:solidFill>
                  <a:srgbClr val="000000"/>
                </a:solidFill>
                <a:effectLst/>
                <a:latin typeface="Segoe UI Light"/>
                <a:ea typeface="Segoe UI Light"/>
                <a:cs typeface="Segoe UI Light"/>
              </a:rPr>
              <a:t>Uma arquitetura para o processo é abordada nos módulos de MLOps.</a:t>
            </a:r>
          </a:p>
        </p:txBody>
      </p:sp>
      <p:sp>
        <p:nvSpPr>
          <p:cNvPr id="4" name="Header Placeholder 3">
            <a:extLst>
              <a:ext uri="{FF2B5EF4-FFF2-40B4-BE49-F238E27FC236}">
                <a16:creationId xmlns:a16="http://schemas.microsoft.com/office/drawing/2014/main" id="{16942061-A334-373C-4473-C5D55D179E64}"/>
              </a:ext>
            </a:extLst>
          </p:cNvPr>
          <p:cNvSpPr>
            <a:spLocks noGrp="1"/>
          </p:cNvSpPr>
          <p:nvPr>
            <p:ph type="hdr" sz="quarter" idx="6"/>
          </p:nvPr>
        </p:nvSpPr>
        <p:spPr/>
        <p:txBody>
          <a:bodyPr/>
          <a:lstStyle/>
          <a:p>
            <a:endParaRPr lang="en-US"/>
          </a:p>
        </p:txBody>
      </p:sp>
      <p:sp>
        <p:nvSpPr>
          <p:cNvPr id="5" name="Footer Placeholder 4">
            <a:extLst>
              <a:ext uri="{FF2B5EF4-FFF2-40B4-BE49-F238E27FC236}">
                <a16:creationId xmlns:a16="http://schemas.microsoft.com/office/drawing/2014/main" id="{51A4D03E-5A2A-2FBB-96EB-22201C08ADC1}"/>
              </a:ext>
            </a:extLst>
          </p:cNvPr>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a:extLst>
              <a:ext uri="{FF2B5EF4-FFF2-40B4-BE49-F238E27FC236}">
                <a16:creationId xmlns:a16="http://schemas.microsoft.com/office/drawing/2014/main" id="{FDC5F852-268C-2304-4194-41640D51A100}"/>
              </a:ext>
            </a:extLst>
          </p:cNvPr>
          <p:cNvSpPr>
            <a:spLocks noGrp="1"/>
          </p:cNvSpPr>
          <p:nvPr>
            <p:ph type="sldNum" sz="quarter" idx="5"/>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391900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6</a:t>
            </a:fld>
            <a:endParaRPr lang="en-US"/>
          </a:p>
        </p:txBody>
      </p:sp>
    </p:spTree>
    <p:extLst>
      <p:ext uri="{BB962C8B-B14F-4D97-AF65-F5344CB8AC3E}">
        <p14:creationId xmlns:p14="http://schemas.microsoft.com/office/powerpoint/2010/main" val="337246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pt-BR" sz="1000" b="0" i="0" strike="noStrike" cap="none" spc="0" baseline="0" dirty="0">
                <a:solidFill>
                  <a:srgbClr val="000000"/>
                </a:solidFill>
                <a:effectLst/>
                <a:latin typeface="Calibri"/>
                <a:ea typeface="Calibri"/>
                <a:cs typeface="Calibri"/>
              </a:rPr>
              <a:t>Para identificar a fonte de dados e o formato, há três partes essenciais:</a:t>
            </a:r>
          </a:p>
          <a:p>
            <a:pPr>
              <a:spcAft>
                <a:spcPts val="300"/>
              </a:spcAft>
            </a:pPr>
            <a:r>
              <a:rPr lang="pt-BR" sz="1000" b="0" i="0" strike="noStrike" cap="none" spc="0" baseline="0" dirty="0">
                <a:solidFill>
                  <a:srgbClr val="000000"/>
                </a:solidFill>
                <a:effectLst/>
                <a:latin typeface="Calibri"/>
                <a:ea typeface="Calibri"/>
                <a:cs typeface="Calibri"/>
              </a:rPr>
              <a:t>1. Identifique a fonte de dados: </a:t>
            </a:r>
            <a:r>
              <a:rPr lang="pt-BR" sz="882" b="0" i="0" strike="noStrike" cap="none" spc="0" baseline="0" dirty="0">
                <a:solidFill>
                  <a:srgbClr val="000000"/>
                </a:solidFill>
                <a:effectLst/>
                <a:latin typeface="Calibri"/>
                <a:ea typeface="Calibri"/>
                <a:cs typeface="Calibri"/>
              </a:rPr>
              <a:t>primeiro, identifique onde os dados que você deseja usar estão armazenados.</a:t>
            </a:r>
          </a:p>
          <a:p>
            <a:pPr>
              <a:spcBef>
                <a:spcPts val="600"/>
              </a:spcBef>
              <a:spcAft>
                <a:spcPts val="300"/>
              </a:spcAft>
            </a:pPr>
            <a:r>
              <a:rPr lang="pt-BR" sz="1000" b="0" i="0" strike="noStrike" cap="none" spc="0" baseline="0" dirty="0">
                <a:solidFill>
                  <a:srgbClr val="000000"/>
                </a:solidFill>
                <a:effectLst/>
                <a:latin typeface="Calibri"/>
                <a:ea typeface="Calibri"/>
                <a:cs typeface="Calibri"/>
              </a:rPr>
              <a:t>2. Identifique o formato de dados atual: entenda se os dados estão armazenados atualmente como </a:t>
            </a:r>
            <a:r>
              <a:rPr lang="pt-BR" sz="882" b="0" i="0" strike="noStrike" cap="none" spc="0" baseline="0" dirty="0">
                <a:solidFill>
                  <a:srgbClr val="000000"/>
                </a:solidFill>
                <a:effectLst/>
                <a:latin typeface="Calibri"/>
                <a:ea typeface="Calibri"/>
                <a:cs typeface="Calibri"/>
              </a:rPr>
              <a:t>dados tabulares ou estruturados, dados semiestruturados ou dados não estruturados.</a:t>
            </a:r>
          </a:p>
          <a:p>
            <a:pPr>
              <a:spcBef>
                <a:spcPts val="600"/>
              </a:spcBef>
              <a:spcAft>
                <a:spcPts val="300"/>
              </a:spcAft>
            </a:pPr>
            <a:r>
              <a:rPr lang="pt-BR" sz="882" b="0" i="0" strike="noStrike" cap="none" spc="0" baseline="0" dirty="0">
                <a:solidFill>
                  <a:srgbClr val="000000"/>
                </a:solidFill>
                <a:effectLst/>
                <a:latin typeface="Calibri"/>
                <a:ea typeface="Calibri"/>
                <a:cs typeface="Calibri"/>
              </a:rPr>
              <a:t>3. </a:t>
            </a:r>
            <a:r>
              <a:rPr lang="pt-BR" sz="1000" b="0" i="0" strike="noStrike" cap="none" spc="0" baseline="0" dirty="0">
                <a:solidFill>
                  <a:srgbClr val="000000"/>
                </a:solidFill>
                <a:effectLst/>
                <a:latin typeface="Calibri"/>
                <a:ea typeface="Calibri"/>
                <a:cs typeface="Calibri"/>
              </a:rPr>
              <a:t>Identifique o formato de dados desejado: </a:t>
            </a:r>
            <a:r>
              <a:rPr lang="pt-BR" sz="882" b="0" i="0" strike="noStrike" cap="none" spc="0" baseline="0" dirty="0">
                <a:solidFill>
                  <a:srgbClr val="000000"/>
                </a:solidFill>
                <a:effectLst/>
                <a:latin typeface="Calibri"/>
                <a:ea typeface="Calibri"/>
                <a:cs typeface="Calibri"/>
              </a:rPr>
              <a:t>transforme os dados para alterar o formato dos dados e torná-los mais adequados para o treinamento do modelo. Entenda qual formato e fonte são necessários para tornar os dados facilmente acessíveis durante o treinamento do modelo.</a:t>
            </a:r>
          </a:p>
          <a:p>
            <a:pPr algn="l"/>
            <a:endParaRPr lang="en-US" b="1" dirty="0">
              <a:latin typeface="Segoe UI Light" pitchFamily="34" charset="0"/>
              <a:cs typeface="Segoe UI Light" panose="020B0502040204020203" pitchFamily="34" charset="0"/>
            </a:endParaRPr>
          </a:p>
          <a:p>
            <a:pPr algn="l"/>
            <a:r>
              <a:rPr lang="pt-BR" sz="882" b="1" i="0" strike="noStrike" cap="none" spc="0" baseline="0" dirty="0">
                <a:solidFill>
                  <a:srgbClr val="000000"/>
                </a:solidFill>
                <a:effectLst/>
                <a:latin typeface="Segoe UI Light"/>
                <a:ea typeface="Segoe UI Light"/>
                <a:cs typeface="Segoe UI Light"/>
              </a:rPr>
              <a:t>Exemplo: </a:t>
            </a:r>
            <a:r>
              <a:rPr lang="pt-BR" sz="882" b="0" i="0" strike="noStrike" cap="none" spc="0" baseline="0" dirty="0">
                <a:solidFill>
                  <a:srgbClr val="161616"/>
                </a:solidFill>
                <a:effectLst/>
                <a:latin typeface="Segoe UI Light"/>
                <a:ea typeface="Segoe UI Light"/>
                <a:cs typeface="Segoe UI Light"/>
              </a:rPr>
              <a:t>para criar um conjunto de dados que você pode usar para treinar o modelo de previsão, você pode:</a:t>
            </a:r>
          </a:p>
          <a:p>
            <a:pPr marL="228600" indent="-228600" algn="l">
              <a:buFont typeface="+mj-lt"/>
              <a:buAutoNum type="arabicPeriod"/>
            </a:pPr>
            <a:r>
              <a:rPr lang="pt-BR" sz="882" b="0" i="0" strike="noStrike" cap="none" spc="0" baseline="0" dirty="0">
                <a:solidFill>
                  <a:srgbClr val="161616"/>
                </a:solidFill>
                <a:effectLst/>
                <a:latin typeface="Segoe UI Light"/>
                <a:ea typeface="Segoe UI Light"/>
                <a:cs typeface="Segoe UI Light"/>
              </a:rPr>
              <a:t>Extrair medidas de dados como objetos JSON dos dispositivos IoT.</a:t>
            </a:r>
          </a:p>
          <a:p>
            <a:pPr marL="228600" indent="-228600" algn="l">
              <a:buFont typeface="+mj-lt"/>
              <a:buAutoNum type="arabicPeriod"/>
            </a:pPr>
            <a:r>
              <a:rPr lang="pt-BR" sz="882" b="0" i="0" strike="noStrike" cap="none" spc="0" baseline="0" dirty="0">
                <a:solidFill>
                  <a:srgbClr val="161616"/>
                </a:solidFill>
                <a:effectLst/>
                <a:latin typeface="Segoe UI Light"/>
                <a:ea typeface="Segoe UI Light"/>
                <a:cs typeface="Segoe UI Light"/>
              </a:rPr>
              <a:t>Converter os objetos JSON em uma tabela.</a:t>
            </a:r>
          </a:p>
          <a:p>
            <a:pPr marL="228600" indent="-228600" algn="l">
              <a:buFont typeface="+mj-lt"/>
              <a:buAutoNum type="arabicPeriod"/>
            </a:pPr>
            <a:r>
              <a:rPr lang="pt-BR" sz="882" b="0" i="0" strike="noStrike" cap="none" spc="0" baseline="0" dirty="0">
                <a:solidFill>
                  <a:srgbClr val="161616"/>
                </a:solidFill>
                <a:effectLst/>
                <a:latin typeface="Segoe UI Light"/>
                <a:ea typeface="Segoe UI Light"/>
                <a:cs typeface="Segoe UI Light"/>
              </a:rPr>
              <a:t>Transformar os dados para obter a temperatura por computador por minuto.</a:t>
            </a:r>
          </a:p>
          <a:p>
            <a:endParaRPr lang="en-US" b="1" dirty="0"/>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7</a:t>
            </a:fld>
            <a:endParaRPr lang="en-US"/>
          </a:p>
        </p:txBody>
      </p:sp>
    </p:spTree>
    <p:extLst>
      <p:ext uri="{BB962C8B-B14F-4D97-AF65-F5344CB8AC3E}">
        <p14:creationId xmlns:p14="http://schemas.microsoft.com/office/powerpoint/2010/main" val="213485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1" i="0" strike="noStrike" cap="none" spc="0" baseline="0" dirty="0">
                <a:solidFill>
                  <a:srgbClr val="000000"/>
                </a:solidFill>
                <a:effectLst/>
                <a:latin typeface="Segoe UI Light"/>
                <a:ea typeface="Segoe UI Light"/>
                <a:cs typeface="Segoe UI Light"/>
              </a:rPr>
              <a:t>Observação</a:t>
            </a:r>
            <a:r>
              <a:rPr lang="pt-BR" sz="882" b="0" i="0" strike="noStrike" cap="none" spc="0" baseline="0" dirty="0">
                <a:solidFill>
                  <a:srgbClr val="000000"/>
                </a:solidFill>
                <a:effectLst/>
                <a:latin typeface="Segoe UI Light"/>
                <a:ea typeface="Segoe UI Light"/>
                <a:cs typeface="Segoe UI Light"/>
              </a:rPr>
              <a:t>: há outros serviços do Azure para armazenar e fornecer dados para serviços, como o Azure Machine Learning, Azure Databricks e Azure Synapse Analytics. As três opções de armazenamento listadas aqui são as soluções de armazenamento de dados mais usadas em combinação com o aprendizado de máquina, especialmente para novos projetos. Para saber mais sobre quando usar qual opção, explore este guia sobre armazenamentos de dados do Azure.</a:t>
            </a: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8</a:t>
            </a:fld>
            <a:endParaRPr lang="en-US"/>
          </a:p>
        </p:txBody>
      </p:sp>
    </p:spTree>
    <p:extLst>
      <p:ext uri="{BB962C8B-B14F-4D97-AF65-F5344CB8AC3E}">
        <p14:creationId xmlns:p14="http://schemas.microsoft.com/office/powerpoint/2010/main" val="10490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pt-BR" sz="1050" b="0" i="0" strike="noStrike" cap="none" spc="0" baseline="0" dirty="0">
                <a:solidFill>
                  <a:srgbClr val="000000"/>
                </a:solidFill>
                <a:effectLst/>
                <a:latin typeface="Segoe UI Light"/>
                <a:ea typeface="Segoe UI Light"/>
                <a:cs typeface="Segoe UI Light"/>
              </a:rPr>
              <a:t>Ao projetar uma solução de ingestão de dados, pense na ferramenta que você pode usar para implementar o pipeline de ingestão de dados. Por exemplo, você pode </a:t>
            </a:r>
            <a:r>
              <a:rPr lang="pt-BR" sz="882" b="0" i="0" strike="noStrike" cap="none" spc="0" baseline="0" dirty="0">
                <a:solidFill>
                  <a:srgbClr val="000000"/>
                </a:solidFill>
                <a:effectLst/>
                <a:latin typeface="Calibri"/>
                <a:ea typeface="Calibri"/>
                <a:cs typeface="Calibri"/>
              </a:rPr>
              <a:t>usar o Microsoft Fabric, Azure Synapse Analytics, Azure Databricks ou Azure Machine Learning. </a:t>
            </a:r>
          </a:p>
          <a:p>
            <a:pPr>
              <a:spcAft>
                <a:spcPts val="600"/>
              </a:spcAft>
            </a:pPr>
            <a:r>
              <a:rPr lang="pt-BR" sz="900" b="0" i="0" strike="noStrike" cap="none" spc="0" baseline="0" dirty="0">
                <a:solidFill>
                  <a:srgbClr val="000000"/>
                </a:solidFill>
                <a:effectLst/>
                <a:latin typeface="Calibri"/>
                <a:ea typeface="Calibri"/>
                <a:cs typeface="Calibri"/>
              </a:rPr>
              <a:t>Uma abordagem comum para uma solução de ingestão de dados é:</a:t>
            </a:r>
          </a:p>
          <a:p>
            <a:pPr marL="346075" indent="-234950">
              <a:spcAft>
                <a:spcPts val="600"/>
              </a:spcAft>
              <a:buFont typeface="+mj-lt"/>
              <a:buAutoNum type="arabicPeriod"/>
            </a:pPr>
            <a:r>
              <a:rPr lang="pt-BR" sz="900" b="0" i="0" strike="noStrike" cap="none" spc="0" baseline="0" dirty="0">
                <a:solidFill>
                  <a:srgbClr val="000000"/>
                </a:solidFill>
                <a:effectLst/>
                <a:latin typeface="Calibri"/>
                <a:ea typeface="Calibri"/>
                <a:cs typeface="Calibri"/>
              </a:rPr>
              <a:t>Extrair dados brutos da respectiva fonte (como um sistema CRM ou dispositivo IoT).</a:t>
            </a:r>
          </a:p>
          <a:p>
            <a:pPr marL="346075" indent="-234950">
              <a:spcAft>
                <a:spcPts val="600"/>
              </a:spcAft>
              <a:buFont typeface="+mj-lt"/>
              <a:buAutoNum type="arabicPeriod"/>
            </a:pPr>
            <a:r>
              <a:rPr lang="pt-BR" sz="900" b="0" i="0" strike="noStrike" cap="none" spc="0" baseline="0" dirty="0">
                <a:solidFill>
                  <a:srgbClr val="000000"/>
                </a:solidFill>
                <a:effectLst/>
                <a:latin typeface="Calibri"/>
                <a:ea typeface="Calibri"/>
                <a:cs typeface="Calibri"/>
              </a:rPr>
              <a:t>Copiar e transformar dados com o Azure Synapse Analytics.</a:t>
            </a:r>
          </a:p>
          <a:p>
            <a:pPr marL="346075" indent="-234950">
              <a:spcAft>
                <a:spcPts val="600"/>
              </a:spcAft>
              <a:buFont typeface="+mj-lt"/>
              <a:buAutoNum type="arabicPeriod"/>
            </a:pPr>
            <a:r>
              <a:rPr lang="pt-BR" sz="900" b="0" i="0" strike="noStrike" cap="none" spc="0" baseline="0" dirty="0">
                <a:solidFill>
                  <a:srgbClr val="000000"/>
                </a:solidFill>
                <a:effectLst/>
                <a:latin typeface="Calibri"/>
                <a:ea typeface="Calibri"/>
                <a:cs typeface="Calibri"/>
              </a:rPr>
              <a:t>Armazenar/exibir os dados preparados em um Armazenamento de Blobs do Azure.</a:t>
            </a:r>
          </a:p>
          <a:p>
            <a:pPr marL="346075" indent="-234950">
              <a:spcAft>
                <a:spcPts val="600"/>
              </a:spcAft>
              <a:buFont typeface="+mj-lt"/>
              <a:buAutoNum type="arabicPeriod"/>
            </a:pPr>
            <a:r>
              <a:rPr lang="pt-BR" sz="900" b="0" i="0" strike="noStrike" cap="none" spc="0" baseline="0" dirty="0">
                <a:solidFill>
                  <a:srgbClr val="000000"/>
                </a:solidFill>
                <a:effectLst/>
                <a:latin typeface="Calibri"/>
                <a:ea typeface="Calibri"/>
                <a:cs typeface="Calibri"/>
              </a:rPr>
              <a:t>Treinar o modelo com o Azure Machine Learning.</a:t>
            </a:r>
            <a:endParaRPr lang="en-US" sz="1050" dirty="0">
              <a:latin typeface="+mn-lt"/>
            </a:endParaRPr>
          </a:p>
          <a:p>
            <a:endParaRPr lang="en-US" b="1" dirty="0">
              <a:latin typeface="Segoe UI Light" pitchFamily="34" charset="0"/>
              <a:cs typeface="Segoe UI Light" panose="020B0502040204020203" pitchFamily="34" charset="0"/>
            </a:endParaRPr>
          </a:p>
          <a:p>
            <a:endParaRPr lang="en-US" b="1" dirty="0">
              <a:latin typeface="Segoe UI Light" pitchFamily="34" charset="0"/>
              <a:cs typeface="Segoe UI Light" panose="020B0502040204020203" pitchFamily="34" charset="0"/>
            </a:endParaRPr>
          </a:p>
          <a:p>
            <a:r>
              <a:rPr lang="pt-BR" sz="882" b="1" i="0" strike="noStrike" cap="none" spc="0" baseline="0" dirty="0">
                <a:solidFill>
                  <a:srgbClr val="000000"/>
                </a:solidFill>
                <a:effectLst/>
                <a:latin typeface="Segoe UI Light"/>
                <a:ea typeface="Segoe UI Light"/>
                <a:cs typeface="Segoe UI Light"/>
              </a:rPr>
              <a:t>Dica: </a:t>
            </a:r>
            <a:r>
              <a:rPr lang="pt-BR" sz="882" b="0" i="0" strike="noStrike" cap="none" spc="0" baseline="0" dirty="0">
                <a:solidFill>
                  <a:srgbClr val="161616"/>
                </a:solidFill>
                <a:effectLst/>
                <a:latin typeface="Segoe UI Light"/>
                <a:ea typeface="Segoe UI Light"/>
                <a:cs typeface="Segoe UI Light"/>
              </a:rPr>
              <a:t>é uma prática recomendada pensar sobre a arquitetura de uma solução de ingestão de dados antes de treinar seu modelo. Pensar em como os dados são extraídos automaticamente e preparados para treinamento de modelo ajudará você a se preparar para quando o modelo estiver pronto para produção.</a:t>
            </a:r>
            <a:endParaRPr lang="en-US" b="1" dirty="0">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9</a:t>
            </a:fld>
            <a:endParaRPr lang="en-US"/>
          </a:p>
        </p:txBody>
      </p:sp>
    </p:spTree>
    <p:extLst>
      <p:ext uri="{BB962C8B-B14F-4D97-AF65-F5344CB8AC3E}">
        <p14:creationId xmlns:p14="http://schemas.microsoft.com/office/powerpoint/2010/main" val="205070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27282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9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2" orient="horz" pos="1872" userDrawn="1">
          <p15:clr>
            <a:srgbClr val="5ACBF0"/>
          </p15:clr>
        </p15:guide>
        <p15:guide id="3" pos="2520" userDrawn="1">
          <p15:clr>
            <a:srgbClr val="5ACBF0"/>
          </p15:clr>
        </p15:guide>
        <p15:guide id="5" orient="horz" pos="1620" userDrawn="1">
          <p15:clr>
            <a:srgbClr val="FBAE40"/>
          </p15:clr>
        </p15:guide>
        <p15:guide id="6" orient="horz" pos="1672" userDrawn="1">
          <p15:clr>
            <a:srgbClr val="5ACBF0"/>
          </p15:clr>
        </p15:guide>
        <p15:guide id="7" pos="2247"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ttendee-Intro">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738664"/>
          </a:xfrm>
        </p:spPr>
        <p:txBody>
          <a:bodyPr vert="horz" lIns="91440" tIns="45720" rIns="91440" bIns="45720" rtlCol="0" anchor="ctr">
            <a:noAutofit/>
          </a:bodyPr>
          <a:lstStyle>
            <a:lvl1pPr>
              <a:defRPr lang="en-US" sz="2800" dirty="0">
                <a:latin typeface="+mj-lt"/>
                <a:cs typeface="Segoe UI Semibold" panose="020B0502040204020203" pitchFamily="34" charset="0"/>
              </a:defRPr>
            </a:lvl1pPr>
          </a:lstStyle>
          <a:p>
            <a:pPr lvl="0"/>
            <a:r>
              <a:rPr lang="en-US" dirty="0"/>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dirty="0"/>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dirty="0">
                <a:latin typeface="+mj-lt"/>
                <a:cs typeface="Segoe UI Semibold" panose="020B0502040204020203" pitchFamily="34" charset="0"/>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_Text_with Subhead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8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dirty="0"/>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dirty="0"/>
              <a:t>Click to edit Master text styles</a:t>
            </a:r>
          </a:p>
          <a:p>
            <a:pPr marL="198882" lvl="1" indent="-96012"/>
            <a:r>
              <a:rPr lang="en-US" dirty="0"/>
              <a:t>Second level</a:t>
            </a:r>
          </a:p>
          <a:p>
            <a:pPr marL="288036" lvl="2" indent="-89154"/>
            <a:r>
              <a:rPr lang="en-US" dirty="0"/>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5342099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bg>
      <p:bgPr>
        <a:solidFill>
          <a:srgbClr val="27282C"/>
        </a:solidFill>
        <a:effectLst/>
      </p:bgPr>
    </p:bg>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221012021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bg>
      <p:bgPr>
        <a:solidFill>
          <a:srgbClr val="27282C"/>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329521857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_1-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28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CAC2502E-5D9F-F851-3464-EDB3AAD612FA}"/>
              </a:ext>
            </a:extLst>
          </p:cNvPr>
          <p:cNvSpPr>
            <a:spLocks noGrp="1"/>
          </p:cNvSpPr>
          <p:nvPr>
            <p:ph type="body" sz="quarter" idx="15"/>
          </p:nvPr>
        </p:nvSpPr>
        <p:spPr>
          <a:xfrm>
            <a:off x="439792" y="1363633"/>
            <a:ext cx="6562793" cy="671851"/>
          </a:xfrm>
          <a:prstGeom prst="rect">
            <a:avLst/>
          </a:prstGeom>
        </p:spPr>
        <p:txBody>
          <a:bodyPr wrap="square">
            <a:spAutoFit/>
          </a:bodyPr>
          <a:lstStyle>
            <a:lvl1pPr marL="419100" marR="0" indent="-342900" algn="l" rtl="0">
              <a:lnSpc>
                <a:spcPct val="150000"/>
              </a:lnSpc>
              <a:spcBef>
                <a:spcPts val="0"/>
              </a:spcBef>
              <a:spcAft>
                <a:spcPts val="0"/>
              </a:spcAft>
              <a:buClr>
                <a:schemeClr val="bg1"/>
              </a:buClr>
              <a:buSzPts val="2400"/>
              <a:buFont typeface="Wingdings"/>
              <a:buChar char="ü"/>
              <a:defRPr lang="en-US" sz="2800" b="0" i="0" u="none" strike="noStrike" cap="none" dirty="0">
                <a:solidFill>
                  <a:schemeClr val="bg1"/>
                </a:solidFill>
                <a:latin typeface="Calibri"/>
                <a:ea typeface="Calibri"/>
                <a:cs typeface="Calibri"/>
                <a:sym typeface="Aria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dirty="0"/>
              <a:t>Click to edit Master text styles</a:t>
            </a:r>
          </a:p>
        </p:txBody>
      </p:sp>
    </p:spTree>
    <p:extLst>
      <p:ext uri="{BB962C8B-B14F-4D97-AF65-F5344CB8AC3E}">
        <p14:creationId xmlns:p14="http://schemas.microsoft.com/office/powerpoint/2010/main" val="15423797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guide id="40"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column_Tex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dirty="0"/>
              <a:t>Drag &amp; drop your photo here </a:t>
            </a:r>
            <a:br>
              <a:rPr lang="en-US" dirty="0"/>
            </a:br>
            <a:r>
              <a:rPr lang="en-US" dirty="0"/>
              <a:t>or click or tap icon below </a:t>
            </a:r>
            <a:br>
              <a:rPr lang="en-US" dirty="0"/>
            </a:br>
            <a:r>
              <a:rPr lang="en-US" dirty="0"/>
              <a:t>to insert</a:t>
            </a:r>
          </a:p>
          <a:p>
            <a:endParaRPr lang="en-US" dirty="0"/>
          </a:p>
          <a:p>
            <a:endParaRPr lang="en-US" dirty="0"/>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dirty="0"/>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dirty="0"/>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nowledge">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35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pare for labs">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icing">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UI 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icing 2">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column_Callout_with Image">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column_Callou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83704" cy="369332"/>
          </a:xfrm>
        </p:spPr>
        <p:txBody>
          <a:bodyPr vert="horz" lIns="91440" tIns="45720" rIns="91440" bIns="45720" rtlCol="0" anchor="ctr">
            <a:noAutofit/>
          </a:bodyPr>
          <a:lstStyle>
            <a:lvl1pPr>
              <a:defRPr lang="en-US" sz="2800" dirty="0">
                <a:latin typeface="+mj-lt"/>
                <a:cs typeface="Segoe UI Semibold" panose="020B0502040204020203" pitchFamily="34" charset="0"/>
              </a:defRPr>
            </a:lvl1pPr>
          </a:lstStyle>
          <a:p>
            <a:pPr lvl="0"/>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1185863"/>
            <a:ext cx="5651897" cy="332304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6" name="Text Placeholder 11">
            <a:extLst>
              <a:ext uri="{FF2B5EF4-FFF2-40B4-BE49-F238E27FC236}">
                <a16:creationId xmlns:a16="http://schemas.microsoft.com/office/drawing/2014/main" id="{BA3E60F0-F025-04E8-0E46-71699A62E435}"/>
              </a:ext>
            </a:extLst>
          </p:cNvPr>
          <p:cNvSpPr>
            <a:spLocks noGrp="1"/>
          </p:cNvSpPr>
          <p:nvPr>
            <p:ph type="body" sz="quarter" idx="16"/>
          </p:nvPr>
        </p:nvSpPr>
        <p:spPr>
          <a:xfrm>
            <a:off x="438151" y="1195617"/>
            <a:ext cx="2380607" cy="184666"/>
          </a:xfrm>
          <a:prstGeom prst="rect">
            <a:avLst/>
          </a:prstGeom>
        </p:spPr>
        <p:txBody>
          <a:bodyPr anchor="t"/>
          <a:lstStyle>
            <a:lvl1pPr marL="0" indent="0">
              <a:spcBef>
                <a:spcPct val="0"/>
              </a:spcBef>
              <a:buNone/>
              <a:defRPr sz="120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a:t>Click to edit Master text styles</a:t>
            </a:r>
          </a:p>
        </p:txBody>
      </p:sp>
      <p:sp>
        <p:nvSpPr>
          <p:cNvPr id="8" name="Text Placeholder 3">
            <a:extLst>
              <a:ext uri="{FF2B5EF4-FFF2-40B4-BE49-F238E27FC236}">
                <a16:creationId xmlns:a16="http://schemas.microsoft.com/office/drawing/2014/main" id="{4D105096-7BC3-1383-8EE1-744002B706B2}"/>
              </a:ext>
            </a:extLst>
          </p:cNvPr>
          <p:cNvSpPr>
            <a:spLocks noGrp="1"/>
          </p:cNvSpPr>
          <p:nvPr>
            <p:ph type="body" sz="quarter" idx="15"/>
          </p:nvPr>
        </p:nvSpPr>
        <p:spPr>
          <a:xfrm>
            <a:off x="439792" y="1564323"/>
            <a:ext cx="2379608" cy="1993366"/>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marL="198882" indent="-96012">
              <a:spcAft>
                <a:spcPct val="0"/>
              </a:spcAft>
              <a:buFont typeface="Arial" panose="020B0604020202020204" pitchFamily="34" charset="0"/>
              <a:buChar char="•"/>
              <a:defRPr>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marL="288036" indent="-89154">
              <a:spcAft>
                <a:spcPct val="0"/>
              </a:spcAft>
              <a:buFont typeface="Arial" panose="020B0604020202020204" pitchFamily="34" charset="0"/>
              <a:buChar char="•"/>
              <a:defRPr>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23235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arn Clickdown">
    <p:bg>
      <p:bgPr>
        <a:solidFill>
          <a:srgbClr val="2728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dirty="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website screenshot here or click or tap icon below to insert</a:t>
            </a:r>
          </a:p>
          <a:p>
            <a:endParaRPr lang="en-US" dirty="0"/>
          </a:p>
          <a:p>
            <a:endParaRPr lang="en-US" dirty="0"/>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with Head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_with Head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column container">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nowledge Check">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Knowledge Check">
    <p:bg>
      <p:bgPr>
        <a:solidFill>
          <a:srgbClr val="27282C"/>
        </a:solidFill>
        <a:effectLst/>
      </p:bgPr>
    </p:bg>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3446588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full page">
    <p:bg>
      <p:bgPr>
        <a:solidFill>
          <a:srgbClr val="27282C"/>
        </a:solidFill>
        <a:effectLst/>
      </p:bgPr>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3368999" cy="470898"/>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2400" b="0" i="0" u="none" strike="noStrike" cap="none" normalizeH="0">
                <a:ln>
                  <a:noFill/>
                </a:ln>
                <a:solidFill>
                  <a:srgbClr val="FFFFFF"/>
                </a:solidFill>
                <a:effectLst/>
                <a:uLnTx/>
                <a:uFillTx/>
                <a:latin typeface="+mj-lt"/>
              </a:defRPr>
            </a:lvl1pPr>
          </a:lstStyle>
          <a:p>
            <a:pPr marL="171450" lvl="0" indent="-171450"/>
            <a:r>
              <a:rPr lang="en-US"/>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56643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userDrawn="1">
          <p15:clr>
            <a:srgbClr val="5ACBF0"/>
          </p15:clr>
        </p15:guide>
        <p15:guide id="3" orient="horz" pos="216"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dirty="0">
                <a:latin typeface="+mj-lt"/>
                <a:cs typeface="Segoe UI Semibold" panose="020B0502040204020203" pitchFamily="34" charset="0"/>
              </a:defRPr>
            </a:lvl1pPr>
          </a:lstStyle>
          <a:p>
            <a:pPr lvl="0"/>
            <a:r>
              <a:rPr lang="en-US" dirty="0"/>
              <a:t>Click to edit Master title style</a:t>
            </a:r>
          </a:p>
        </p:txBody>
      </p:sp>
      <p:sp>
        <p:nvSpPr>
          <p:cNvPr id="12" name="Text Placeholder 3">
            <a:extLst>
              <a:ext uri="{FF2B5EF4-FFF2-40B4-BE49-F238E27FC236}">
                <a16:creationId xmlns:a16="http://schemas.microsoft.com/office/drawing/2014/main" id="{53CBC165-170D-08C9-3B02-A3330AE9A5C6}"/>
              </a:ext>
            </a:extLst>
          </p:cNvPr>
          <p:cNvSpPr>
            <a:spLocks noGrp="1"/>
          </p:cNvSpPr>
          <p:nvPr>
            <p:ph type="body" sz="quarter" idx="15"/>
          </p:nvPr>
        </p:nvSpPr>
        <p:spPr>
          <a:xfrm>
            <a:off x="439792" y="1193292"/>
            <a:ext cx="3913133" cy="1605568"/>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tx1"/>
                </a:solidFill>
              </a:defRPr>
            </a:lvl1pPr>
            <a:lvl2pPr marL="205740" indent="-102870">
              <a:spcAft>
                <a:spcPct val="0"/>
              </a:spcAft>
              <a:buFont typeface="Arial" panose="020B0604020202020204" pitchFamily="34" charset="0"/>
              <a:buChar char="•"/>
              <a:defRPr>
                <a:solidFill>
                  <a:schemeClr val="tx1"/>
                </a:solidFill>
              </a:defRPr>
            </a:lvl2pPr>
            <a:lvl3pPr marL="308610" indent="-102870">
              <a:spcAft>
                <a:spcPct val="0"/>
              </a:spcAft>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
        <p:nvSpPr>
          <p:cNvPr id="13" name="Text Placeholder 3">
            <a:extLst>
              <a:ext uri="{FF2B5EF4-FFF2-40B4-BE49-F238E27FC236}">
                <a16:creationId xmlns:a16="http://schemas.microsoft.com/office/drawing/2014/main" id="{7382E19E-C6C9-5DF7-1994-AFE741475188}"/>
              </a:ext>
            </a:extLst>
          </p:cNvPr>
          <p:cNvSpPr>
            <a:spLocks noGrp="1"/>
          </p:cNvSpPr>
          <p:nvPr>
            <p:ph type="body" sz="quarter" idx="20"/>
          </p:nvPr>
        </p:nvSpPr>
        <p:spPr>
          <a:xfrm>
            <a:off x="4690248" y="1193292"/>
            <a:ext cx="3890330" cy="1605568"/>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tx1"/>
                </a:solidFill>
              </a:defRPr>
            </a:lvl1pPr>
            <a:lvl2pPr marL="205740" indent="-102870">
              <a:spcAft>
                <a:spcPct val="0"/>
              </a:spcAft>
              <a:buFont typeface="Arial" panose="020B0604020202020204" pitchFamily="34" charset="0"/>
              <a:buChar char="•"/>
              <a:defRPr>
                <a:solidFill>
                  <a:schemeClr val="tx1"/>
                </a:solidFill>
              </a:defRPr>
            </a:lvl2pPr>
            <a:lvl3pPr marL="308610" indent="-102870">
              <a:spcAft>
                <a:spcPct val="0"/>
              </a:spcAft>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953481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6" userDrawn="1">
          <p15:clr>
            <a:srgbClr val="954F72"/>
          </p15:clr>
        </p15:guide>
        <p15:guide id="9" pos="1613" userDrawn="1">
          <p15:clr>
            <a:srgbClr val="954F72"/>
          </p15:clr>
        </p15:guide>
        <p15:guide id="10" pos="1908"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66"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right">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605568"/>
          </a:xfrm>
          <a:prstGeom prst="rect">
            <a:avLst/>
          </a:prstGeom>
        </p:spPr>
        <p:txBody>
          <a:bodyPr wrap="square">
            <a:spAutoFit/>
          </a:bodyPr>
          <a:lstStyle>
            <a:lvl1pPr marL="0" indent="0">
              <a:buFont typeface="Arial" panose="020B0604020202020204" pitchFamily="34" charset="0"/>
              <a:buNone/>
              <a:defRPr>
                <a:solidFill>
                  <a:schemeClr val="tx1"/>
                </a:solidFill>
              </a:defRPr>
            </a:lvl1pPr>
            <a:lvl2pPr marL="102870" indent="0">
              <a:buFont typeface="Arial" panose="020B0604020202020204" pitchFamily="34" charset="0"/>
              <a:buNone/>
              <a:defRPr>
                <a:solidFill>
                  <a:schemeClr val="tx1"/>
                </a:solidFill>
              </a:defRPr>
            </a:lvl2pPr>
            <a:lvl3pPr marL="198882" indent="0">
              <a:buFont typeface="Arial" panose="020B0604020202020204" pitchFamily="34" charset="0"/>
              <a:buNone/>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esource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bg>
      <p:bgPr>
        <a:solidFill>
          <a:srgbClr val="27282C"/>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cxnSp>
        <p:nvCxnSpPr>
          <p:cNvPr id="7" name="Straight Connector 6">
            <a:extLst>
              <a:ext uri="{FF2B5EF4-FFF2-40B4-BE49-F238E27FC236}">
                <a16:creationId xmlns:a16="http://schemas.microsoft.com/office/drawing/2014/main" id="{984A61D4-2EBC-3C89-B9B9-A7E3006349EC}"/>
              </a:ext>
              <a:ext uri="{C183D7F6-B498-43B3-948B-1728B52AA6E4}">
                <adec:decorative xmlns:adec="http://schemas.microsoft.com/office/drawing/2017/decorative" val="1"/>
              </a:ext>
            </a:extLst>
          </p:cNvPr>
          <p:cNvCxnSpPr/>
          <p:nvPr userDrawn="1"/>
        </p:nvCxnSpPr>
        <p:spPr>
          <a:xfrm>
            <a:off x="1042272" y="177496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5C7F07-21BA-232C-099C-2DFC70761A21}"/>
              </a:ext>
              <a:ext uri="{C183D7F6-B498-43B3-948B-1728B52AA6E4}">
                <adec:decorative xmlns:adec="http://schemas.microsoft.com/office/drawing/2017/decorative" val="1"/>
              </a:ext>
            </a:extLst>
          </p:cNvPr>
          <p:cNvCxnSpPr/>
          <p:nvPr userDrawn="1"/>
        </p:nvCxnSpPr>
        <p:spPr>
          <a:xfrm>
            <a:off x="1042272" y="255959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99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bg>
      <p:bgPr>
        <a:solidFill>
          <a:srgbClr val="27282C"/>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p:nvPr userDrawn="1"/>
        </p:nvCxnSpPr>
        <p:spPr>
          <a:xfrm>
            <a:off x="1042272" y="177496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p:nvPr userDrawn="1"/>
        </p:nvCxnSpPr>
        <p:spPr>
          <a:xfrm>
            <a:off x="1042272" y="255959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p:nvPr userDrawn="1"/>
        </p:nvCxnSpPr>
        <p:spPr>
          <a:xfrm>
            <a:off x="1042272" y="3344212"/>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05908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bg>
      <p:bgPr>
        <a:solidFill>
          <a:srgbClr val="27282C"/>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losing slide_with Logo">
    <p:bg>
      <p:bgPr>
        <a:solidFill>
          <a:srgbClr val="27282C"/>
        </a:solidFill>
        <a:effectLst/>
      </p:bgPr>
    </p:bg>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dirty="0"/>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dirty="0"/>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_with Head">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dirty="0"/>
              <a:t>Click to edit Master title style</a:t>
            </a:r>
          </a:p>
        </p:txBody>
      </p:sp>
    </p:spTree>
    <p:extLst>
      <p:ext uri="{BB962C8B-B14F-4D97-AF65-F5344CB8AC3E}">
        <p14:creationId xmlns:p14="http://schemas.microsoft.com/office/powerpoint/2010/main" val="17797004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7282C"/>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7282C"/>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preserve="1">
  <p:cSld name="1_Title slide">
    <p:bg>
      <p:bgPr>
        <a:solidFill>
          <a:srgbClr val="27282C"/>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op horizontal photo and title">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968470"/>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dirty="0"/>
              <a:t>Click to edit Master text styles</a:t>
            </a:r>
          </a:p>
          <a:p>
            <a:pPr marL="198882" lvl="1" indent="-96012"/>
            <a:r>
              <a:rPr lang="en-US" dirty="0"/>
              <a:t>Second level</a:t>
            </a:r>
          </a:p>
          <a:p>
            <a:pPr marL="288036" lvl="2" indent="-89154"/>
            <a:r>
              <a:rPr lang="en-US" dirty="0"/>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D54F7E24-0716-000F-A23E-D45713ECDD7E}"/>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 name="Title 1">
            <a:extLst>
              <a:ext uri="{FF2B5EF4-FFF2-40B4-BE49-F238E27FC236}">
                <a16:creationId xmlns:a16="http://schemas.microsoft.com/office/drawing/2014/main" id="{64830DA7-1CDF-18F6-E151-AAB776959AA8}"/>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93071522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subheading">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vert="horz" lIns="91440" tIns="45720" rIns="91440" bIns="45720" rtlCol="0" anchor="ctr">
            <a:noAutofit/>
          </a:bodyPr>
          <a:lstStyle>
            <a:lvl1pPr>
              <a:defRPr lang="en-US" sz="2800">
                <a:latin typeface="+mj-lt"/>
                <a:cs typeface="Segoe UI Semibold" panose="020B0502040204020203" pitchFamily="34" charset="0"/>
              </a:defRPr>
            </a:lvl1pPr>
          </a:lstStyle>
          <a:p>
            <a:pPr lvl="0"/>
            <a:r>
              <a:rPr lang="en-US"/>
              <a:t>Click to edit Master title style</a:t>
            </a:r>
          </a:p>
        </p:txBody>
      </p:sp>
      <p:sp>
        <p:nvSpPr>
          <p:cNvPr id="3" name="Text Placeholder 11">
            <a:extLst>
              <a:ext uri="{FF2B5EF4-FFF2-40B4-BE49-F238E27FC236}">
                <a16:creationId xmlns:a16="http://schemas.microsoft.com/office/drawing/2014/main" id="{CA4E92E8-A50E-5AB4-8891-983AC58DB6A9}"/>
              </a:ext>
            </a:extLst>
          </p:cNvPr>
          <p:cNvSpPr>
            <a:spLocks noGrp="1"/>
          </p:cNvSpPr>
          <p:nvPr>
            <p:ph type="body" sz="quarter" idx="17"/>
          </p:nvPr>
        </p:nvSpPr>
        <p:spPr>
          <a:xfrm>
            <a:off x="438150" y="1040074"/>
            <a:ext cx="8258701"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2012209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Agenda_2-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28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BIo">
    <p:bg>
      <p:bgPr>
        <a:solidFill>
          <a:srgbClr val="2728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dirty="0"/>
              <a:t>Click icon to </a:t>
            </a:r>
            <a:br>
              <a:rPr lang="en-US" dirty="0"/>
            </a:br>
            <a:r>
              <a:rPr lang="en-US" dirty="0"/>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2.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273844"/>
            <a:ext cx="8402543" cy="994172"/>
          </a:xfrm>
          <a:prstGeom prst="rect">
            <a:avLst/>
          </a:prstGeom>
        </p:spPr>
        <p:txBody>
          <a:bodyPr vert="horz" lIns="91440" tIns="45720" rIns="91440" bIns="45720" rtlCol="0" anchor="ctr">
            <a:noAutofit/>
          </a:bodyPr>
          <a:lstStyle/>
          <a:p>
            <a:r>
              <a:rPr lang="pt-BR" dirty="0"/>
              <a:t>Clique para editar o título Mestre</a:t>
            </a:r>
            <a:endParaRPr lang="en-US" dirty="0"/>
          </a:p>
        </p:txBody>
      </p:sp>
      <p:grpSp>
        <p:nvGrpSpPr>
          <p:cNvPr id="7" name="GRID" hidden="1">
            <a:extLst>
              <a:ext uri="{FF2B5EF4-FFF2-40B4-BE49-F238E27FC236}">
                <a16:creationId xmlns:a16="http://schemas.microsoft.com/office/drawing/2014/main" id="{D2965A9E-8E32-539B-3F39-A48751A132D0}"/>
              </a:ext>
            </a:extLst>
          </p:cNvPr>
          <p:cNvGrpSpPr/>
          <p:nvPr userDrawn="1"/>
        </p:nvGrpSpPr>
        <p:grpSpPr>
          <a:xfrm>
            <a:off x="0" y="0"/>
            <a:ext cx="9144000" cy="5143500"/>
            <a:chOff x="0" y="0"/>
            <a:chExt cx="12192000" cy="6858000"/>
          </a:xfrm>
        </p:grpSpPr>
        <p:cxnSp>
          <p:nvCxnSpPr>
            <p:cNvPr id="8" name="Straight Connector 6">
              <a:extLst>
                <a:ext uri="{FF2B5EF4-FFF2-40B4-BE49-F238E27FC236}">
                  <a16:creationId xmlns:a16="http://schemas.microsoft.com/office/drawing/2014/main" id="{52E30311-F9CF-A4E6-7373-6F9EE6CCC14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E2CF12-BC8D-C283-FD1E-0CFA736F0F5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880613-1E45-51F5-453F-4635C93BC82D}"/>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8B7D-594F-0989-9174-B8D5270DEDAC}"/>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60B7E-4E0C-0A8E-1922-371312761954}"/>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DF1698-9CEC-E94C-7115-AF5D5AE0DDF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1029D-A212-D737-176E-1EBCF93D9DC1}"/>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46A0D5-63BE-03F5-1D3C-067DD000537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50D9A5-5883-ED99-BD32-E1BA8B1380A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BF4A89-FAC6-776B-ABBA-1A365894E782}"/>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3FD495-B576-889E-D1A1-B8A90F6A066E}"/>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81555-06EC-355D-4E4A-E1CC8B94B2BC}"/>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833FCC-6463-F9AF-E1A0-7129C3C8A293}"/>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0857EC-B9B4-7D91-106E-8B0C9046B80D}"/>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64EA-BF2C-37B7-FF7E-AEAEFB2FC66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5607D7-CDAD-8D24-F9B3-08A25456E30D}"/>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B3DEF7-F0F5-96DA-E66E-56B39D8FD7C6}"/>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271A09-71E7-2F9B-B1B6-4CF90DAC651A}"/>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9DE3D-A428-F3B4-8B7E-E64D5463AAD5}"/>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D049AA-9CA0-C306-C287-69228659296A}"/>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9A2D34-CB02-BF1C-E125-DB0C3F04380E}"/>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90A1C7-7C45-7613-E05A-B4515200E0A7}"/>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A54C19-73DC-25FC-8892-14F35F00733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1AFEBB-E64E-2089-980C-06101F831CC3}"/>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ACFFC3-1162-67F0-4DD0-B2C3C6EEF12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BB6B4-E90B-23C8-003A-BB6ED42ECC0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8">
              <a:extLst>
                <a:ext uri="{FF2B5EF4-FFF2-40B4-BE49-F238E27FC236}">
                  <a16:creationId xmlns:a16="http://schemas.microsoft.com/office/drawing/2014/main" id="{77DB1B78-0F3B-A8B4-AD39-E5DF406C31F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1300FA54-616F-7885-D82D-BC59423132E9}"/>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0">
              <a:extLst>
                <a:ext uri="{FF2B5EF4-FFF2-40B4-BE49-F238E27FC236}">
                  <a16:creationId xmlns:a16="http://schemas.microsoft.com/office/drawing/2014/main" id="{F650A575-B7FA-DDBF-BC3B-DC598613725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334DB450-D5AC-46FF-8EA8-D3D8A3B73E3D}"/>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42">
              <a:extLst>
                <a:ext uri="{FF2B5EF4-FFF2-40B4-BE49-F238E27FC236}">
                  <a16:creationId xmlns:a16="http://schemas.microsoft.com/office/drawing/2014/main" id="{226929A7-876E-1461-478A-2E33B1A8F18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4FF15E4A-0815-6A63-DAC6-81A7F1BD8AB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44">
              <a:extLst>
                <a:ext uri="{FF2B5EF4-FFF2-40B4-BE49-F238E27FC236}">
                  <a16:creationId xmlns:a16="http://schemas.microsoft.com/office/drawing/2014/main" id="{2DB8B6FB-4B25-A5F8-C687-13C042F264D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452FC883-3D25-02FC-D2F4-A5BCB8B0F143}"/>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146">
            <a:extLst>
              <a:ext uri="{FF2B5EF4-FFF2-40B4-BE49-F238E27FC236}">
                <a16:creationId xmlns:a16="http://schemas.microsoft.com/office/drawing/2014/main" id="{2DE4585E-71D9-F168-B993-487A676C4190}"/>
              </a:ext>
            </a:extLst>
          </p:cNvPr>
          <p:cNvGrpSpPr/>
          <p:nvPr userDrawn="1"/>
        </p:nvGrpSpPr>
        <p:grpSpPr>
          <a:xfrm rot="5400000">
            <a:off x="7999837" y="2969972"/>
            <a:ext cx="3448050" cy="936654"/>
            <a:chOff x="2983209" y="3959962"/>
            <a:chExt cx="4597400" cy="1248872"/>
          </a:xfrm>
        </p:grpSpPr>
        <p:grpSp>
          <p:nvGrpSpPr>
            <p:cNvPr id="45" name="Group 122">
              <a:extLst>
                <a:ext uri="{FF2B5EF4-FFF2-40B4-BE49-F238E27FC236}">
                  <a16:creationId xmlns:a16="http://schemas.microsoft.com/office/drawing/2014/main" id="{1BF3AE7D-762A-32BC-49E2-AEBC99AC92EC}"/>
                </a:ext>
              </a:extLst>
            </p:cNvPr>
            <p:cNvGrpSpPr/>
            <p:nvPr userDrawn="1"/>
          </p:nvGrpSpPr>
          <p:grpSpPr>
            <a:xfrm>
              <a:off x="4130985" y="4976997"/>
              <a:ext cx="1122349" cy="231837"/>
              <a:chOff x="4135734" y="4976997"/>
              <a:chExt cx="1120775" cy="231837"/>
            </a:xfrm>
          </p:grpSpPr>
          <p:sp>
            <p:nvSpPr>
              <p:cNvPr id="131" name="Rectangle 52">
                <a:extLst>
                  <a:ext uri="{FF2B5EF4-FFF2-40B4-BE49-F238E27FC236}">
                    <a16:creationId xmlns:a16="http://schemas.microsoft.com/office/drawing/2014/main" id="{93F8EDDA-31D4-F6D4-2CB3-C3F1B68479A2}"/>
                  </a:ext>
                </a:extLst>
              </p:cNvPr>
              <p:cNvSpPr>
                <a:spLocks noChangeArrowheads="1"/>
              </p:cNvSpPr>
              <p:nvPr/>
            </p:nvSpPr>
            <p:spPr bwMode="auto">
              <a:xfrm>
                <a:off x="4135734" y="4976997"/>
                <a:ext cx="1120775" cy="231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32" name="Rectangle 53">
                <a:extLst>
                  <a:ext uri="{FF2B5EF4-FFF2-40B4-BE49-F238E27FC236}">
                    <a16:creationId xmlns:a16="http://schemas.microsoft.com/office/drawing/2014/main" id="{645B7F7D-1DF2-9AEE-E9DA-71E1472BF0C0}"/>
                  </a:ext>
                </a:extLst>
              </p:cNvPr>
              <p:cNvSpPr>
                <a:spLocks noChangeArrowheads="1"/>
              </p:cNvSpPr>
              <p:nvPr userDrawn="1"/>
            </p:nvSpPr>
            <p:spPr bwMode="auto">
              <a:xfrm>
                <a:off x="4135734"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nvGrpSpPr>
            <p:cNvPr id="46" name="Group 120">
              <a:extLst>
                <a:ext uri="{FF2B5EF4-FFF2-40B4-BE49-F238E27FC236}">
                  <a16:creationId xmlns:a16="http://schemas.microsoft.com/office/drawing/2014/main" id="{C0048947-F5BF-ADD7-15B1-C2C7631F4D26}"/>
                </a:ext>
              </a:extLst>
            </p:cNvPr>
            <p:cNvGrpSpPr/>
            <p:nvPr userDrawn="1"/>
          </p:nvGrpSpPr>
          <p:grpSpPr>
            <a:xfrm>
              <a:off x="2989559" y="4976997"/>
              <a:ext cx="1122349" cy="231837"/>
              <a:chOff x="2989559" y="4976997"/>
              <a:chExt cx="1120775" cy="231837"/>
            </a:xfrm>
          </p:grpSpPr>
          <p:sp>
            <p:nvSpPr>
              <p:cNvPr id="129" name="Rectangle 62">
                <a:extLst>
                  <a:ext uri="{FF2B5EF4-FFF2-40B4-BE49-F238E27FC236}">
                    <a16:creationId xmlns:a16="http://schemas.microsoft.com/office/drawing/2014/main" id="{04D9B4B6-BD02-DCFC-A59E-D02BBB93CAB1}"/>
                  </a:ext>
                </a:extLst>
              </p:cNvPr>
              <p:cNvSpPr>
                <a:spLocks noChangeArrowheads="1"/>
              </p:cNvSpPr>
              <p:nvPr/>
            </p:nvSpPr>
            <p:spPr bwMode="auto">
              <a:xfrm>
                <a:off x="2989559" y="4976997"/>
                <a:ext cx="1120775" cy="231837"/>
              </a:xfrm>
              <a:prstGeom prst="rect">
                <a:avLst/>
              </a:prstGeom>
              <a:solidFill>
                <a:srgbClr val="F4F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30" name="Rectangle 63">
                <a:extLst>
                  <a:ext uri="{FF2B5EF4-FFF2-40B4-BE49-F238E27FC236}">
                    <a16:creationId xmlns:a16="http://schemas.microsoft.com/office/drawing/2014/main" id="{5492B477-E926-9A58-F9E8-B0D238A626A5}"/>
                  </a:ext>
                </a:extLst>
              </p:cNvPr>
              <p:cNvSpPr>
                <a:spLocks noChangeArrowheads="1"/>
              </p:cNvSpPr>
              <p:nvPr userDrawn="1"/>
            </p:nvSpPr>
            <p:spPr bwMode="auto">
              <a:xfrm>
                <a:off x="2989559"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sp>
          <p:nvSpPr>
            <p:cNvPr id="47" name="Rectangle 69">
              <a:extLst>
                <a:ext uri="{FF2B5EF4-FFF2-40B4-BE49-F238E27FC236}">
                  <a16:creationId xmlns:a16="http://schemas.microsoft.com/office/drawing/2014/main" id="{E3357313-2DF5-35E3-8210-42D46EA2A608}"/>
                </a:ext>
              </a:extLst>
            </p:cNvPr>
            <p:cNvSpPr>
              <a:spLocks noChangeArrowheads="1"/>
            </p:cNvSpPr>
            <p:nvPr/>
          </p:nvSpPr>
          <p:spPr bwMode="auto">
            <a:xfrm>
              <a:off x="6424129" y="4724853"/>
              <a:ext cx="1122349" cy="231837"/>
            </a:xfrm>
            <a:prstGeom prst="rect">
              <a:avLst/>
            </a:prstGeom>
            <a:solidFill>
              <a:srgbClr val="2A44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8" name="Rectangle 89">
              <a:extLst>
                <a:ext uri="{FF2B5EF4-FFF2-40B4-BE49-F238E27FC236}">
                  <a16:creationId xmlns:a16="http://schemas.microsoft.com/office/drawing/2014/main" id="{0922CD33-84FB-978D-F5E7-CCEBB2073322}"/>
                </a:ext>
              </a:extLst>
            </p:cNvPr>
            <p:cNvSpPr>
              <a:spLocks noChangeArrowheads="1"/>
            </p:cNvSpPr>
            <p:nvPr/>
          </p:nvSpPr>
          <p:spPr bwMode="auto">
            <a:xfrm>
              <a:off x="5282703" y="4724853"/>
              <a:ext cx="1122349" cy="231837"/>
            </a:xfrm>
            <a:prstGeom prst="rect">
              <a:avLst/>
            </a:prstGeom>
            <a:solidFill>
              <a:srgbClr val="702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9" name="Rectangle 35">
              <a:extLst>
                <a:ext uri="{FF2B5EF4-FFF2-40B4-BE49-F238E27FC236}">
                  <a16:creationId xmlns:a16="http://schemas.microsoft.com/office/drawing/2014/main" id="{C90F2A3D-61EC-1B99-E9B1-E494899675DD}"/>
                </a:ext>
              </a:extLst>
            </p:cNvPr>
            <p:cNvSpPr>
              <a:spLocks noChangeArrowheads="1"/>
            </p:cNvSpPr>
            <p:nvPr/>
          </p:nvSpPr>
          <p:spPr bwMode="auto">
            <a:xfrm>
              <a:off x="4130985" y="4724853"/>
              <a:ext cx="1122349" cy="231837"/>
            </a:xfrm>
            <a:prstGeom prst="rect">
              <a:avLst/>
            </a:prstGeom>
            <a:solidFill>
              <a:srgbClr val="7326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0" name="Rectangle 54">
              <a:extLst>
                <a:ext uri="{FF2B5EF4-FFF2-40B4-BE49-F238E27FC236}">
                  <a16:creationId xmlns:a16="http://schemas.microsoft.com/office/drawing/2014/main" id="{74043480-E144-4A53-4BF9-7679492B70CF}"/>
                </a:ext>
              </a:extLst>
            </p:cNvPr>
            <p:cNvSpPr>
              <a:spLocks noChangeArrowheads="1"/>
            </p:cNvSpPr>
            <p:nvPr/>
          </p:nvSpPr>
          <p:spPr bwMode="auto">
            <a:xfrm>
              <a:off x="2989559" y="4724853"/>
              <a:ext cx="1122349" cy="231837"/>
            </a:xfrm>
            <a:prstGeom prst="rect">
              <a:avLst/>
            </a:prstGeom>
            <a:solidFill>
              <a:srgbClr val="733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1" name="Rectangle 7">
              <a:extLst>
                <a:ext uri="{FF2B5EF4-FFF2-40B4-BE49-F238E27FC236}">
                  <a16:creationId xmlns:a16="http://schemas.microsoft.com/office/drawing/2014/main" id="{4CB3D242-DE27-D86C-21B0-9F73A3A12CA6}"/>
                </a:ext>
              </a:extLst>
            </p:cNvPr>
            <p:cNvSpPr>
              <a:spLocks noChangeArrowheads="1"/>
            </p:cNvSpPr>
            <p:nvPr/>
          </p:nvSpPr>
          <p:spPr bwMode="auto">
            <a:xfrm>
              <a:off x="4130985" y="4479479"/>
              <a:ext cx="1122349" cy="231837"/>
            </a:xfrm>
            <a:prstGeom prst="rect">
              <a:avLst/>
            </a:prstGeom>
            <a:solidFill>
              <a:srgbClr val="F436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2" name="Rectangle 50">
              <a:extLst>
                <a:ext uri="{FF2B5EF4-FFF2-40B4-BE49-F238E27FC236}">
                  <a16:creationId xmlns:a16="http://schemas.microsoft.com/office/drawing/2014/main" id="{206FE1C0-9947-F984-A602-B21061CFFC70}"/>
                </a:ext>
              </a:extLst>
            </p:cNvPr>
            <p:cNvSpPr>
              <a:spLocks noChangeArrowheads="1"/>
            </p:cNvSpPr>
            <p:nvPr/>
          </p:nvSpPr>
          <p:spPr bwMode="auto">
            <a:xfrm>
              <a:off x="2989559" y="4479479"/>
              <a:ext cx="1122349" cy="231837"/>
            </a:xfrm>
            <a:prstGeom prst="rect">
              <a:avLst/>
            </a:prstGeom>
            <a:solidFill>
              <a:srgbClr val="FF5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3" name="Rectangle 65">
              <a:extLst>
                <a:ext uri="{FF2B5EF4-FFF2-40B4-BE49-F238E27FC236}">
                  <a16:creationId xmlns:a16="http://schemas.microsoft.com/office/drawing/2014/main" id="{7EB787F1-1159-F97B-5550-232AE6EAE1DA}"/>
                </a:ext>
              </a:extLst>
            </p:cNvPr>
            <p:cNvSpPr>
              <a:spLocks noChangeArrowheads="1"/>
            </p:cNvSpPr>
            <p:nvPr/>
          </p:nvSpPr>
          <p:spPr bwMode="auto">
            <a:xfrm>
              <a:off x="6424129" y="4479479"/>
              <a:ext cx="1122349" cy="23183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4" name="Rectangle 86">
              <a:extLst>
                <a:ext uri="{FF2B5EF4-FFF2-40B4-BE49-F238E27FC236}">
                  <a16:creationId xmlns:a16="http://schemas.microsoft.com/office/drawing/2014/main" id="{9BA88E9D-789A-9DD3-5057-59576737B885}"/>
                </a:ext>
              </a:extLst>
            </p:cNvPr>
            <p:cNvSpPr>
              <a:spLocks noChangeArrowheads="1"/>
            </p:cNvSpPr>
            <p:nvPr/>
          </p:nvSpPr>
          <p:spPr bwMode="auto">
            <a:xfrm>
              <a:off x="5282703" y="4479479"/>
              <a:ext cx="1122349" cy="231837"/>
            </a:xfrm>
            <a:prstGeom prst="rect">
              <a:avLst/>
            </a:prstGeom>
            <a:solidFill>
              <a:srgbClr val="C73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5" name="Rectangle 48">
              <a:extLst>
                <a:ext uri="{FF2B5EF4-FFF2-40B4-BE49-F238E27FC236}">
                  <a16:creationId xmlns:a16="http://schemas.microsoft.com/office/drawing/2014/main" id="{9DAD8990-C07B-FD70-EFCA-E51966B480F3}"/>
                </a:ext>
              </a:extLst>
            </p:cNvPr>
            <p:cNvSpPr>
              <a:spLocks noChangeArrowheads="1"/>
            </p:cNvSpPr>
            <p:nvPr/>
          </p:nvSpPr>
          <p:spPr bwMode="auto">
            <a:xfrm>
              <a:off x="4130985" y="4235797"/>
              <a:ext cx="1122349" cy="231837"/>
            </a:xfrm>
            <a:prstGeom prst="rect">
              <a:avLst/>
            </a:prstGeom>
            <a:solidFill>
              <a:srgbClr val="FFB3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6" name="Rectangle 58">
              <a:extLst>
                <a:ext uri="{FF2B5EF4-FFF2-40B4-BE49-F238E27FC236}">
                  <a16:creationId xmlns:a16="http://schemas.microsoft.com/office/drawing/2014/main" id="{370AE873-DC0A-74D3-6513-311F2B86A428}"/>
                </a:ext>
              </a:extLst>
            </p:cNvPr>
            <p:cNvSpPr>
              <a:spLocks noChangeArrowheads="1"/>
            </p:cNvSpPr>
            <p:nvPr/>
          </p:nvSpPr>
          <p:spPr bwMode="auto">
            <a:xfrm>
              <a:off x="2989559" y="4235797"/>
              <a:ext cx="1122349" cy="231837"/>
            </a:xfrm>
            <a:prstGeom prst="rect">
              <a:avLst/>
            </a:prstGeom>
            <a:solidFill>
              <a:srgbClr val="FFA3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7" name="Rectangle 73">
              <a:extLst>
                <a:ext uri="{FF2B5EF4-FFF2-40B4-BE49-F238E27FC236}">
                  <a16:creationId xmlns:a16="http://schemas.microsoft.com/office/drawing/2014/main" id="{5361E772-F053-5383-DD3D-3B30D1507F5F}"/>
                </a:ext>
              </a:extLst>
            </p:cNvPr>
            <p:cNvSpPr>
              <a:spLocks noChangeArrowheads="1"/>
            </p:cNvSpPr>
            <p:nvPr/>
          </p:nvSpPr>
          <p:spPr bwMode="auto">
            <a:xfrm>
              <a:off x="6424129" y="4235797"/>
              <a:ext cx="1122349" cy="231837"/>
            </a:xfrm>
            <a:prstGeom prst="rect">
              <a:avLst/>
            </a:prstGeom>
            <a:solidFill>
              <a:srgbClr val="8DC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8" name="Rectangle 93">
              <a:extLst>
                <a:ext uri="{FF2B5EF4-FFF2-40B4-BE49-F238E27FC236}">
                  <a16:creationId xmlns:a16="http://schemas.microsoft.com/office/drawing/2014/main" id="{E8B7AFE5-4C19-896E-0509-8C22A4B7A144}"/>
                </a:ext>
              </a:extLst>
            </p:cNvPr>
            <p:cNvSpPr>
              <a:spLocks noChangeArrowheads="1"/>
            </p:cNvSpPr>
            <p:nvPr/>
          </p:nvSpPr>
          <p:spPr bwMode="auto">
            <a:xfrm>
              <a:off x="5282703" y="4235797"/>
              <a:ext cx="1122349" cy="231837"/>
            </a:xfrm>
            <a:prstGeom prst="rect">
              <a:avLst/>
            </a:prstGeom>
            <a:solidFill>
              <a:srgbClr val="CD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9" name="AutoShape 3">
              <a:extLst>
                <a:ext uri="{FF2B5EF4-FFF2-40B4-BE49-F238E27FC236}">
                  <a16:creationId xmlns:a16="http://schemas.microsoft.com/office/drawing/2014/main" id="{C0ADB5A3-0380-803D-C0B4-5DA6136D23D7}"/>
                </a:ext>
              </a:extLst>
            </p:cNvPr>
            <p:cNvSpPr>
              <a:spLocks noChangeAspect="1" noChangeArrowheads="1" noTextEdit="1"/>
            </p:cNvSpPr>
            <p:nvPr userDrawn="1"/>
          </p:nvSpPr>
          <p:spPr bwMode="auto">
            <a:xfrm>
              <a:off x="2983209" y="3959962"/>
              <a:ext cx="4597400" cy="124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60" name="Group 137">
              <a:extLst>
                <a:ext uri="{FF2B5EF4-FFF2-40B4-BE49-F238E27FC236}">
                  <a16:creationId xmlns:a16="http://schemas.microsoft.com/office/drawing/2014/main" id="{933F59A1-198B-8941-5C09-4CD96028E60F}"/>
                </a:ext>
              </a:extLst>
            </p:cNvPr>
            <p:cNvGrpSpPr/>
            <p:nvPr userDrawn="1"/>
          </p:nvGrpSpPr>
          <p:grpSpPr>
            <a:xfrm>
              <a:off x="4161941" y="4724853"/>
              <a:ext cx="213765" cy="208937"/>
              <a:chOff x="4150022" y="4707932"/>
              <a:chExt cx="213765" cy="208937"/>
            </a:xfrm>
          </p:grpSpPr>
          <p:sp>
            <p:nvSpPr>
              <p:cNvPr id="126" name="Rectangle 36">
                <a:extLst>
                  <a:ext uri="{FF2B5EF4-FFF2-40B4-BE49-F238E27FC236}">
                    <a16:creationId xmlns:a16="http://schemas.microsoft.com/office/drawing/2014/main" id="{58630D16-5C66-990F-A782-1D9A75AE9C6D}"/>
                  </a:ext>
                </a:extLst>
              </p:cNvPr>
              <p:cNvSpPr>
                <a:spLocks noChangeArrowheads="1"/>
              </p:cNvSpPr>
              <p:nvPr userDrawn="1"/>
            </p:nvSpPr>
            <p:spPr bwMode="auto">
              <a:xfrm>
                <a:off x="4150022" y="47079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B3B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B3BB"/>
                  </a:solidFill>
                  <a:effectLst/>
                  <a:uLnTx/>
                  <a:uFillTx/>
                  <a:latin typeface="Arial" panose="020B0604020202020204" pitchFamily="34" charset="0"/>
                  <a:ea typeface="+mn-ea"/>
                  <a:cs typeface="+mn-cs"/>
                </a:endParaRPr>
              </a:p>
            </p:txBody>
          </p:sp>
          <p:sp>
            <p:nvSpPr>
              <p:cNvPr id="127" name="Rectangle 37">
                <a:extLst>
                  <a:ext uri="{FF2B5EF4-FFF2-40B4-BE49-F238E27FC236}">
                    <a16:creationId xmlns:a16="http://schemas.microsoft.com/office/drawing/2014/main" id="{39552111-E265-31D7-1054-BEC65C2EFF68}"/>
                  </a:ext>
                </a:extLst>
              </p:cNvPr>
              <p:cNvSpPr>
                <a:spLocks noChangeArrowheads="1"/>
              </p:cNvSpPr>
              <p:nvPr userDrawn="1"/>
            </p:nvSpPr>
            <p:spPr bwMode="auto">
              <a:xfrm>
                <a:off x="4253210"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47">
                <a:extLst>
                  <a:ext uri="{FF2B5EF4-FFF2-40B4-BE49-F238E27FC236}">
                    <a16:creationId xmlns:a16="http://schemas.microsoft.com/office/drawing/2014/main" id="{161E1CC7-7F59-4BB6-33E6-368DF772E759}"/>
                  </a:ext>
                </a:extLst>
              </p:cNvPr>
              <p:cNvSpPr>
                <a:spLocks noChangeArrowheads="1"/>
              </p:cNvSpPr>
              <p:nvPr userDrawn="1"/>
            </p:nvSpPr>
            <p:spPr bwMode="auto">
              <a:xfrm>
                <a:off x="4173563" y="4839925"/>
                <a:ext cx="19022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73262F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1" name="Group 133">
              <a:extLst>
                <a:ext uri="{FF2B5EF4-FFF2-40B4-BE49-F238E27FC236}">
                  <a16:creationId xmlns:a16="http://schemas.microsoft.com/office/drawing/2014/main" id="{011C78AA-EF4A-C8D6-4344-44EEE40E9A07}"/>
                </a:ext>
              </a:extLst>
            </p:cNvPr>
            <p:cNvGrpSpPr/>
            <p:nvPr userDrawn="1"/>
          </p:nvGrpSpPr>
          <p:grpSpPr>
            <a:xfrm>
              <a:off x="4161941" y="4235794"/>
              <a:ext cx="219106" cy="207246"/>
              <a:chOff x="4150022" y="4220565"/>
              <a:chExt cx="219106" cy="207246"/>
            </a:xfrm>
          </p:grpSpPr>
          <p:sp>
            <p:nvSpPr>
              <p:cNvPr id="123" name="Rectangle 49">
                <a:extLst>
                  <a:ext uri="{FF2B5EF4-FFF2-40B4-BE49-F238E27FC236}">
                    <a16:creationId xmlns:a16="http://schemas.microsoft.com/office/drawing/2014/main" id="{F83EA768-CD53-952B-E3AF-ADB559ABCB67}"/>
                  </a:ext>
                </a:extLst>
              </p:cNvPr>
              <p:cNvSpPr>
                <a:spLocks noChangeArrowheads="1"/>
              </p:cNvSpPr>
              <p:nvPr userDrawn="1"/>
            </p:nvSpPr>
            <p:spPr bwMode="auto">
              <a:xfrm>
                <a:off x="4150022" y="422056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262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262F"/>
                  </a:solidFill>
                  <a:effectLst/>
                  <a:uLnTx/>
                  <a:uFillTx/>
                  <a:latin typeface="Arial" panose="020B0604020202020204" pitchFamily="34" charset="0"/>
                  <a:ea typeface="+mn-ea"/>
                  <a:cs typeface="+mn-cs"/>
                </a:endParaRPr>
              </a:p>
            </p:txBody>
          </p:sp>
          <p:sp>
            <p:nvSpPr>
              <p:cNvPr id="124" name="Rectangle 50">
                <a:extLst>
                  <a:ext uri="{FF2B5EF4-FFF2-40B4-BE49-F238E27FC236}">
                    <a16:creationId xmlns:a16="http://schemas.microsoft.com/office/drawing/2014/main" id="{7C6243F8-1BEE-E4D2-2EB9-B3FFA2A84B17}"/>
                  </a:ext>
                </a:extLst>
              </p:cNvPr>
              <p:cNvSpPr>
                <a:spLocks noChangeArrowheads="1"/>
              </p:cNvSpPr>
              <p:nvPr userDrawn="1"/>
            </p:nvSpPr>
            <p:spPr bwMode="auto">
              <a:xfrm>
                <a:off x="4253208" y="422057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51">
                <a:extLst>
                  <a:ext uri="{FF2B5EF4-FFF2-40B4-BE49-F238E27FC236}">
                    <a16:creationId xmlns:a16="http://schemas.microsoft.com/office/drawing/2014/main" id="{F0CC48E9-E481-A316-66FE-DFCB64C80F29}"/>
                  </a:ext>
                </a:extLst>
              </p:cNvPr>
              <p:cNvSpPr>
                <a:spLocks noChangeArrowheads="1"/>
              </p:cNvSpPr>
              <p:nvPr userDrawn="1"/>
            </p:nvSpPr>
            <p:spPr bwMode="auto">
              <a:xfrm>
                <a:off x="4174630" y="4350867"/>
                <a:ext cx="1944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FFB3BB</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62" name="Rectangle 54">
              <a:extLst>
                <a:ext uri="{FF2B5EF4-FFF2-40B4-BE49-F238E27FC236}">
                  <a16:creationId xmlns:a16="http://schemas.microsoft.com/office/drawing/2014/main" id="{BAD2E9C9-A324-3250-65DB-60A0D90C1E32}"/>
                </a:ext>
              </a:extLst>
            </p:cNvPr>
            <p:cNvSpPr>
              <a:spLocks noChangeArrowheads="1"/>
            </p:cNvSpPr>
            <p:nvPr userDrawn="1"/>
          </p:nvSpPr>
          <p:spPr bwMode="auto">
            <a:xfrm>
              <a:off x="4182808" y="4998426"/>
              <a:ext cx="17953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FFFFFF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nvGrpSpPr>
            <p:cNvPr id="63" name="Group 134">
              <a:extLst>
                <a:ext uri="{FF2B5EF4-FFF2-40B4-BE49-F238E27FC236}">
                  <a16:creationId xmlns:a16="http://schemas.microsoft.com/office/drawing/2014/main" id="{07C8267B-4506-7448-62EE-7FA491CA2899}"/>
                </a:ext>
              </a:extLst>
            </p:cNvPr>
            <p:cNvGrpSpPr/>
            <p:nvPr userDrawn="1"/>
          </p:nvGrpSpPr>
          <p:grpSpPr>
            <a:xfrm>
              <a:off x="3020517" y="4479479"/>
              <a:ext cx="214564" cy="208938"/>
              <a:chOff x="3003849" y="4465943"/>
              <a:chExt cx="214564" cy="208938"/>
            </a:xfrm>
          </p:grpSpPr>
          <p:sp>
            <p:nvSpPr>
              <p:cNvPr id="120" name="Rectangle 51">
                <a:extLst>
                  <a:ext uri="{FF2B5EF4-FFF2-40B4-BE49-F238E27FC236}">
                    <a16:creationId xmlns:a16="http://schemas.microsoft.com/office/drawing/2014/main" id="{C2DAC0E6-3C8D-F3B1-5856-AF6A18F4BB32}"/>
                  </a:ext>
                </a:extLst>
              </p:cNvPr>
              <p:cNvSpPr>
                <a:spLocks noChangeArrowheads="1"/>
              </p:cNvSpPr>
              <p:nvPr userDrawn="1"/>
            </p:nvSpPr>
            <p:spPr bwMode="auto">
              <a:xfrm>
                <a:off x="3003849"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52">
                <a:extLst>
                  <a:ext uri="{FF2B5EF4-FFF2-40B4-BE49-F238E27FC236}">
                    <a16:creationId xmlns:a16="http://schemas.microsoft.com/office/drawing/2014/main" id="{91DAA448-B59C-5F7F-E7DC-A7DF6C7F98C3}"/>
                  </a:ext>
                </a:extLst>
              </p:cNvPr>
              <p:cNvSpPr>
                <a:spLocks noChangeArrowheads="1"/>
              </p:cNvSpPr>
              <p:nvPr userDrawn="1"/>
            </p:nvSpPr>
            <p:spPr bwMode="auto">
              <a:xfrm>
                <a:off x="3108623" y="446594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53">
                <a:extLst>
                  <a:ext uri="{FF2B5EF4-FFF2-40B4-BE49-F238E27FC236}">
                    <a16:creationId xmlns:a16="http://schemas.microsoft.com/office/drawing/2014/main" id="{BA11AC84-AB26-4A4D-36B2-2FE7B1793F55}"/>
                  </a:ext>
                </a:extLst>
              </p:cNvPr>
              <p:cNvSpPr>
                <a:spLocks noChangeArrowheads="1"/>
              </p:cNvSpPr>
              <p:nvPr userDrawn="1"/>
            </p:nvSpPr>
            <p:spPr bwMode="auto">
              <a:xfrm>
                <a:off x="3028190" y="4597937"/>
                <a:ext cx="19022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FF5C39</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4" name="Group 136">
              <a:extLst>
                <a:ext uri="{FF2B5EF4-FFF2-40B4-BE49-F238E27FC236}">
                  <a16:creationId xmlns:a16="http://schemas.microsoft.com/office/drawing/2014/main" id="{094FA0B3-B4A8-AFF7-AE6A-7FFA69A5815F}"/>
                </a:ext>
              </a:extLst>
            </p:cNvPr>
            <p:cNvGrpSpPr/>
            <p:nvPr userDrawn="1"/>
          </p:nvGrpSpPr>
          <p:grpSpPr>
            <a:xfrm>
              <a:off x="3020515" y="4724853"/>
              <a:ext cx="224452" cy="208937"/>
              <a:chOff x="3003847" y="4707931"/>
              <a:chExt cx="224452" cy="208937"/>
            </a:xfrm>
          </p:grpSpPr>
          <p:sp>
            <p:nvSpPr>
              <p:cNvPr id="117" name="Rectangle 55">
                <a:extLst>
                  <a:ext uri="{FF2B5EF4-FFF2-40B4-BE49-F238E27FC236}">
                    <a16:creationId xmlns:a16="http://schemas.microsoft.com/office/drawing/2014/main" id="{911B100D-3861-24A8-D66C-BB1F9170D89D}"/>
                  </a:ext>
                </a:extLst>
              </p:cNvPr>
              <p:cNvSpPr>
                <a:spLocks noChangeArrowheads="1"/>
              </p:cNvSpPr>
              <p:nvPr userDrawn="1"/>
            </p:nvSpPr>
            <p:spPr bwMode="auto">
              <a:xfrm>
                <a:off x="3003847"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A38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A38B"/>
                  </a:solidFill>
                  <a:effectLst/>
                  <a:uLnTx/>
                  <a:uFillTx/>
                  <a:latin typeface="Arial" panose="020B0604020202020204" pitchFamily="34" charset="0"/>
                  <a:ea typeface="+mn-ea"/>
                  <a:cs typeface="+mn-cs"/>
                </a:endParaRPr>
              </a:p>
            </p:txBody>
          </p:sp>
          <p:sp>
            <p:nvSpPr>
              <p:cNvPr id="118" name="Rectangle 56">
                <a:extLst>
                  <a:ext uri="{FF2B5EF4-FFF2-40B4-BE49-F238E27FC236}">
                    <a16:creationId xmlns:a16="http://schemas.microsoft.com/office/drawing/2014/main" id="{F6BF805F-A5FB-629B-74E1-030231B0D188}"/>
                  </a:ext>
                </a:extLst>
              </p:cNvPr>
              <p:cNvSpPr>
                <a:spLocks noChangeArrowheads="1"/>
              </p:cNvSpPr>
              <p:nvPr userDrawn="1"/>
            </p:nvSpPr>
            <p:spPr bwMode="auto">
              <a:xfrm>
                <a:off x="3108621" y="470793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57">
                <a:extLst>
                  <a:ext uri="{FF2B5EF4-FFF2-40B4-BE49-F238E27FC236}">
                    <a16:creationId xmlns:a16="http://schemas.microsoft.com/office/drawing/2014/main" id="{9214875E-AC82-855C-B11A-3D62F8695933}"/>
                  </a:ext>
                </a:extLst>
              </p:cNvPr>
              <p:cNvSpPr>
                <a:spLocks noChangeArrowheads="1"/>
              </p:cNvSpPr>
              <p:nvPr userDrawn="1"/>
            </p:nvSpPr>
            <p:spPr bwMode="auto">
              <a:xfrm>
                <a:off x="3029526" y="4839924"/>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73391D</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5" name="Group 132">
              <a:extLst>
                <a:ext uri="{FF2B5EF4-FFF2-40B4-BE49-F238E27FC236}">
                  <a16:creationId xmlns:a16="http://schemas.microsoft.com/office/drawing/2014/main" id="{D7179933-C6ED-9DED-CA98-4EED65DCB786}"/>
                </a:ext>
              </a:extLst>
            </p:cNvPr>
            <p:cNvGrpSpPr/>
            <p:nvPr userDrawn="1"/>
          </p:nvGrpSpPr>
          <p:grpSpPr>
            <a:xfrm>
              <a:off x="3020515" y="4235795"/>
              <a:ext cx="217504" cy="207250"/>
              <a:chOff x="3003847" y="4220566"/>
              <a:chExt cx="217504" cy="207250"/>
            </a:xfrm>
          </p:grpSpPr>
          <p:grpSp>
            <p:nvGrpSpPr>
              <p:cNvPr id="113" name="Group 131">
                <a:extLst>
                  <a:ext uri="{FF2B5EF4-FFF2-40B4-BE49-F238E27FC236}">
                    <a16:creationId xmlns:a16="http://schemas.microsoft.com/office/drawing/2014/main" id="{477B4412-F068-E51E-2177-005EBED0C78C}"/>
                  </a:ext>
                </a:extLst>
              </p:cNvPr>
              <p:cNvGrpSpPr/>
              <p:nvPr userDrawn="1"/>
            </p:nvGrpSpPr>
            <p:grpSpPr>
              <a:xfrm>
                <a:off x="3003847" y="4220566"/>
                <a:ext cx="200955" cy="153889"/>
                <a:chOff x="3003847" y="4220567"/>
                <a:chExt cx="200955" cy="153889"/>
              </a:xfrm>
            </p:grpSpPr>
            <p:sp>
              <p:nvSpPr>
                <p:cNvPr id="115" name="Rectangle 59">
                  <a:extLst>
                    <a:ext uri="{FF2B5EF4-FFF2-40B4-BE49-F238E27FC236}">
                      <a16:creationId xmlns:a16="http://schemas.microsoft.com/office/drawing/2014/main" id="{C15CAE65-37E1-2F75-A211-72F937CD1115}"/>
                    </a:ext>
                  </a:extLst>
                </p:cNvPr>
                <p:cNvSpPr>
                  <a:spLocks noChangeArrowheads="1"/>
                </p:cNvSpPr>
                <p:nvPr userDrawn="1"/>
              </p:nvSpPr>
              <p:spPr bwMode="auto">
                <a:xfrm>
                  <a:off x="3003847" y="4220567"/>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391D"/>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391D"/>
                    </a:solidFill>
                    <a:effectLst/>
                    <a:uLnTx/>
                    <a:uFillTx/>
                    <a:latin typeface="Arial" panose="020B0604020202020204" pitchFamily="34" charset="0"/>
                    <a:ea typeface="+mn-ea"/>
                    <a:cs typeface="+mn-cs"/>
                  </a:endParaRPr>
                </a:p>
              </p:txBody>
            </p:sp>
            <p:sp>
              <p:nvSpPr>
                <p:cNvPr id="116" name="Rectangle 60">
                  <a:extLst>
                    <a:ext uri="{FF2B5EF4-FFF2-40B4-BE49-F238E27FC236}">
                      <a16:creationId xmlns:a16="http://schemas.microsoft.com/office/drawing/2014/main" id="{A0F8A39D-3C92-539A-245A-4380DA191D79}"/>
                    </a:ext>
                  </a:extLst>
                </p:cNvPr>
                <p:cNvSpPr>
                  <a:spLocks noChangeArrowheads="1"/>
                </p:cNvSpPr>
                <p:nvPr userDrawn="1"/>
              </p:nvSpPr>
              <p:spPr bwMode="auto">
                <a:xfrm>
                  <a:off x="3108621" y="4220568"/>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4" name="Rectangle 61">
                <a:extLst>
                  <a:ext uri="{FF2B5EF4-FFF2-40B4-BE49-F238E27FC236}">
                    <a16:creationId xmlns:a16="http://schemas.microsoft.com/office/drawing/2014/main" id="{EE216EA8-2740-4539-BA14-F80A48597E29}"/>
                  </a:ext>
                </a:extLst>
              </p:cNvPr>
              <p:cNvSpPr>
                <a:spLocks noChangeArrowheads="1"/>
              </p:cNvSpPr>
              <p:nvPr userDrawn="1"/>
            </p:nvSpPr>
            <p:spPr bwMode="auto">
              <a:xfrm>
                <a:off x="3026852" y="4350872"/>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FFA38B</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66" name="Rectangle 64">
              <a:extLst>
                <a:ext uri="{FF2B5EF4-FFF2-40B4-BE49-F238E27FC236}">
                  <a16:creationId xmlns:a16="http://schemas.microsoft.com/office/drawing/2014/main" id="{01864610-99B6-897C-CC5F-E2D71D99F3E8}"/>
                </a:ext>
              </a:extLst>
            </p:cNvPr>
            <p:cNvSpPr>
              <a:spLocks noChangeArrowheads="1"/>
            </p:cNvSpPr>
            <p:nvPr userDrawn="1"/>
          </p:nvSpPr>
          <p:spPr bwMode="auto">
            <a:xfrm>
              <a:off x="3042985" y="4998427"/>
              <a:ext cx="18594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F4F3F5</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nvGrpSpPr>
            <p:cNvPr id="67" name="Group 141">
              <a:extLst>
                <a:ext uri="{FF2B5EF4-FFF2-40B4-BE49-F238E27FC236}">
                  <a16:creationId xmlns:a16="http://schemas.microsoft.com/office/drawing/2014/main" id="{0FFFF9C5-76B7-E428-ADCD-EF6A29A39361}"/>
                </a:ext>
              </a:extLst>
            </p:cNvPr>
            <p:cNvGrpSpPr/>
            <p:nvPr userDrawn="1"/>
          </p:nvGrpSpPr>
          <p:grpSpPr>
            <a:xfrm>
              <a:off x="6454550" y="4479477"/>
              <a:ext cx="224985" cy="208940"/>
              <a:chOff x="6440249" y="4467632"/>
              <a:chExt cx="224985" cy="208940"/>
            </a:xfrm>
          </p:grpSpPr>
          <p:sp>
            <p:nvSpPr>
              <p:cNvPr id="110" name="Rectangle 66">
                <a:extLst>
                  <a:ext uri="{FF2B5EF4-FFF2-40B4-BE49-F238E27FC236}">
                    <a16:creationId xmlns:a16="http://schemas.microsoft.com/office/drawing/2014/main" id="{D82EA519-F0A9-2B95-476A-581BBB0C0F17}"/>
                  </a:ext>
                </a:extLst>
              </p:cNvPr>
              <p:cNvSpPr>
                <a:spLocks noChangeArrowheads="1"/>
              </p:cNvSpPr>
              <p:nvPr userDrawn="1"/>
            </p:nvSpPr>
            <p:spPr bwMode="auto">
              <a:xfrm>
                <a:off x="6440249" y="4467634"/>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Rectangle 67">
                <a:extLst>
                  <a:ext uri="{FF2B5EF4-FFF2-40B4-BE49-F238E27FC236}">
                    <a16:creationId xmlns:a16="http://schemas.microsoft.com/office/drawing/2014/main" id="{E5A3948E-C2A8-8A75-0564-78585D661632}"/>
                  </a:ext>
                </a:extLst>
              </p:cNvPr>
              <p:cNvSpPr>
                <a:spLocks noChangeArrowheads="1"/>
              </p:cNvSpPr>
              <p:nvPr userDrawn="1"/>
            </p:nvSpPr>
            <p:spPr bwMode="auto">
              <a:xfrm>
                <a:off x="6545025" y="4467632"/>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Rectangle 68">
                <a:extLst>
                  <a:ext uri="{FF2B5EF4-FFF2-40B4-BE49-F238E27FC236}">
                    <a16:creationId xmlns:a16="http://schemas.microsoft.com/office/drawing/2014/main" id="{E3AB3163-F4D9-2462-F230-6F689F52DF88}"/>
                  </a:ext>
                </a:extLst>
              </p:cNvPr>
              <p:cNvSpPr>
                <a:spLocks noChangeArrowheads="1"/>
              </p:cNvSpPr>
              <p:nvPr userDrawn="1"/>
            </p:nvSpPr>
            <p:spPr bwMode="auto">
              <a:xfrm>
                <a:off x="6466461" y="4599628"/>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0078D4</a:t>
                </a:r>
                <a:endParaRPr kumimoji="0" lang="en-US" altLang="en-US" sz="13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grpSp>
          <p:nvGrpSpPr>
            <p:cNvPr id="68" name="Group 143">
              <a:extLst>
                <a:ext uri="{FF2B5EF4-FFF2-40B4-BE49-F238E27FC236}">
                  <a16:creationId xmlns:a16="http://schemas.microsoft.com/office/drawing/2014/main" id="{7EE2BB93-6FAE-F133-5229-416A85162CDF}"/>
                </a:ext>
              </a:extLst>
            </p:cNvPr>
            <p:cNvGrpSpPr/>
            <p:nvPr userDrawn="1"/>
          </p:nvGrpSpPr>
          <p:grpSpPr>
            <a:xfrm>
              <a:off x="6455084" y="4724854"/>
              <a:ext cx="217504" cy="208939"/>
              <a:chOff x="6440784" y="4709624"/>
              <a:chExt cx="217504" cy="208939"/>
            </a:xfrm>
          </p:grpSpPr>
          <p:sp>
            <p:nvSpPr>
              <p:cNvPr id="107" name="Rectangle 70">
                <a:extLst>
                  <a:ext uri="{FF2B5EF4-FFF2-40B4-BE49-F238E27FC236}">
                    <a16:creationId xmlns:a16="http://schemas.microsoft.com/office/drawing/2014/main" id="{678EFEAA-4CCB-A6E1-7A06-3F237ABF6D56}"/>
                  </a:ext>
                </a:extLst>
              </p:cNvPr>
              <p:cNvSpPr>
                <a:spLocks noChangeArrowheads="1"/>
              </p:cNvSpPr>
              <p:nvPr userDrawn="1"/>
            </p:nvSpPr>
            <p:spPr bwMode="auto">
              <a:xfrm>
                <a:off x="6440784" y="470962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8DC8E8"/>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8DC8E8"/>
                  </a:solidFill>
                  <a:effectLst/>
                  <a:uLnTx/>
                  <a:uFillTx/>
                  <a:latin typeface="Arial" panose="020B0604020202020204" pitchFamily="34" charset="0"/>
                  <a:ea typeface="+mn-ea"/>
                  <a:cs typeface="+mn-cs"/>
                </a:endParaRPr>
              </a:p>
            </p:txBody>
          </p:sp>
          <p:sp>
            <p:nvSpPr>
              <p:cNvPr id="108" name="Rectangle 71">
                <a:extLst>
                  <a:ext uri="{FF2B5EF4-FFF2-40B4-BE49-F238E27FC236}">
                    <a16:creationId xmlns:a16="http://schemas.microsoft.com/office/drawing/2014/main" id="{49A48D51-F92A-4487-2092-5145091BF252}"/>
                  </a:ext>
                </a:extLst>
              </p:cNvPr>
              <p:cNvSpPr>
                <a:spLocks noChangeArrowheads="1"/>
              </p:cNvSpPr>
              <p:nvPr userDrawn="1"/>
            </p:nvSpPr>
            <p:spPr bwMode="auto">
              <a:xfrm>
                <a:off x="6545560" y="47096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Rectangle 72">
                <a:extLst>
                  <a:ext uri="{FF2B5EF4-FFF2-40B4-BE49-F238E27FC236}">
                    <a16:creationId xmlns:a16="http://schemas.microsoft.com/office/drawing/2014/main" id="{20BDDDF3-8966-A3A0-692B-2223D66FC5D6}"/>
                  </a:ext>
                </a:extLst>
              </p:cNvPr>
              <p:cNvSpPr>
                <a:spLocks noChangeArrowheads="1"/>
              </p:cNvSpPr>
              <p:nvPr userDrawn="1"/>
            </p:nvSpPr>
            <p:spPr bwMode="auto">
              <a:xfrm>
                <a:off x="6463789" y="4841619"/>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2A446F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9" name="Group 139">
              <a:extLst>
                <a:ext uri="{FF2B5EF4-FFF2-40B4-BE49-F238E27FC236}">
                  <a16:creationId xmlns:a16="http://schemas.microsoft.com/office/drawing/2014/main" id="{88A7D6A8-3870-5ADF-035B-F1AC49AD5D46}"/>
                </a:ext>
              </a:extLst>
            </p:cNvPr>
            <p:cNvGrpSpPr/>
            <p:nvPr userDrawn="1"/>
          </p:nvGrpSpPr>
          <p:grpSpPr>
            <a:xfrm>
              <a:off x="6455083" y="4235798"/>
              <a:ext cx="227927" cy="207242"/>
              <a:chOff x="6440783" y="4222260"/>
              <a:chExt cx="227927" cy="207242"/>
            </a:xfrm>
          </p:grpSpPr>
          <p:sp>
            <p:nvSpPr>
              <p:cNvPr id="104" name="Rectangle 74">
                <a:extLst>
                  <a:ext uri="{FF2B5EF4-FFF2-40B4-BE49-F238E27FC236}">
                    <a16:creationId xmlns:a16="http://schemas.microsoft.com/office/drawing/2014/main" id="{75726165-8F35-A9D1-2213-0DD80F0345BC}"/>
                  </a:ext>
                </a:extLst>
              </p:cNvPr>
              <p:cNvSpPr>
                <a:spLocks noChangeArrowheads="1"/>
              </p:cNvSpPr>
              <p:nvPr userDrawn="1"/>
            </p:nvSpPr>
            <p:spPr bwMode="auto">
              <a:xfrm>
                <a:off x="6440783" y="422226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2A446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2A446F"/>
                  </a:solidFill>
                  <a:effectLst/>
                  <a:uLnTx/>
                  <a:uFillTx/>
                  <a:latin typeface="Arial" panose="020B0604020202020204" pitchFamily="34" charset="0"/>
                  <a:ea typeface="+mn-ea"/>
                  <a:cs typeface="+mn-cs"/>
                </a:endParaRPr>
              </a:p>
            </p:txBody>
          </p:sp>
          <p:sp>
            <p:nvSpPr>
              <p:cNvPr id="105" name="Rectangle 75">
                <a:extLst>
                  <a:ext uri="{FF2B5EF4-FFF2-40B4-BE49-F238E27FC236}">
                    <a16:creationId xmlns:a16="http://schemas.microsoft.com/office/drawing/2014/main" id="{69824CF5-1663-1F8C-EA69-A079CEEDBF7D}"/>
                  </a:ext>
                </a:extLst>
              </p:cNvPr>
              <p:cNvSpPr>
                <a:spLocks noChangeArrowheads="1"/>
              </p:cNvSpPr>
              <p:nvPr userDrawn="1"/>
            </p:nvSpPr>
            <p:spPr bwMode="auto">
              <a:xfrm>
                <a:off x="6545558" y="422226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Rectangle 76">
                <a:extLst>
                  <a:ext uri="{FF2B5EF4-FFF2-40B4-BE49-F238E27FC236}">
                    <a16:creationId xmlns:a16="http://schemas.microsoft.com/office/drawing/2014/main" id="{F69C28C7-2D96-65EB-051A-A4C5E29C11F4}"/>
                  </a:ext>
                </a:extLst>
              </p:cNvPr>
              <p:cNvSpPr>
                <a:spLocks noChangeArrowheads="1"/>
              </p:cNvSpPr>
              <p:nvPr userDrawn="1"/>
            </p:nvSpPr>
            <p:spPr bwMode="auto">
              <a:xfrm>
                <a:off x="6467801" y="4352558"/>
                <a:ext cx="200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8DC8E8</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0" name="Group 109">
              <a:extLst>
                <a:ext uri="{FF2B5EF4-FFF2-40B4-BE49-F238E27FC236}">
                  <a16:creationId xmlns:a16="http://schemas.microsoft.com/office/drawing/2014/main" id="{838E8968-6FB6-4D32-E8EC-47D519611DE7}"/>
                </a:ext>
              </a:extLst>
            </p:cNvPr>
            <p:cNvGrpSpPr/>
            <p:nvPr userDrawn="1"/>
          </p:nvGrpSpPr>
          <p:grpSpPr>
            <a:xfrm>
              <a:off x="5282703" y="3983653"/>
              <a:ext cx="2263775" cy="231837"/>
              <a:chOff x="5282703" y="3983653"/>
              <a:chExt cx="2263775" cy="231837"/>
            </a:xfrm>
          </p:grpSpPr>
          <p:sp>
            <p:nvSpPr>
              <p:cNvPr id="100" name="Rectangle 80">
                <a:extLst>
                  <a:ext uri="{FF2B5EF4-FFF2-40B4-BE49-F238E27FC236}">
                    <a16:creationId xmlns:a16="http://schemas.microsoft.com/office/drawing/2014/main" id="{979AFF5A-0F12-9095-53AD-1E8E943009F6}"/>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1" name="Rectangle 81">
                <a:extLst>
                  <a:ext uri="{FF2B5EF4-FFF2-40B4-BE49-F238E27FC236}">
                    <a16:creationId xmlns:a16="http://schemas.microsoft.com/office/drawing/2014/main" id="{CA043161-5869-3438-C8B0-26B135D66A32}"/>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2" name="Freeform 82">
                <a:extLst>
                  <a:ext uri="{FF2B5EF4-FFF2-40B4-BE49-F238E27FC236}">
                    <a16:creationId xmlns:a16="http://schemas.microsoft.com/office/drawing/2014/main" id="{F854A7C9-BF23-416C-DE21-C287ED7839A2}"/>
                  </a:ext>
                </a:extLst>
              </p:cNvPr>
              <p:cNvSpPr>
                <a:spLocks noEditPoints="1"/>
              </p:cNvSpPr>
              <p:nvPr/>
            </p:nvSpPr>
            <p:spPr bwMode="auto">
              <a:xfrm>
                <a:off x="5282703" y="3983653"/>
                <a:ext cx="2263775" cy="231837"/>
              </a:xfrm>
              <a:custGeom>
                <a:avLst/>
                <a:gdLst>
                  <a:gd name="T0" fmla="*/ 0 w 15200"/>
                  <a:gd name="T1" fmla="*/ 4 h 960"/>
                  <a:gd name="T2" fmla="*/ 4 w 15200"/>
                  <a:gd name="T3" fmla="*/ 0 h 960"/>
                  <a:gd name="T4" fmla="*/ 15196 w 15200"/>
                  <a:gd name="T5" fmla="*/ 0 h 960"/>
                  <a:gd name="T6" fmla="*/ 15200 w 15200"/>
                  <a:gd name="T7" fmla="*/ 4 h 960"/>
                  <a:gd name="T8" fmla="*/ 15200 w 15200"/>
                  <a:gd name="T9" fmla="*/ 956 h 960"/>
                  <a:gd name="T10" fmla="*/ 15196 w 15200"/>
                  <a:gd name="T11" fmla="*/ 960 h 960"/>
                  <a:gd name="T12" fmla="*/ 4 w 15200"/>
                  <a:gd name="T13" fmla="*/ 960 h 960"/>
                  <a:gd name="T14" fmla="*/ 0 w 15200"/>
                  <a:gd name="T15" fmla="*/ 956 h 960"/>
                  <a:gd name="T16" fmla="*/ 0 w 15200"/>
                  <a:gd name="T17" fmla="*/ 4 h 960"/>
                  <a:gd name="T18" fmla="*/ 8 w 15200"/>
                  <a:gd name="T19" fmla="*/ 956 h 960"/>
                  <a:gd name="T20" fmla="*/ 4 w 15200"/>
                  <a:gd name="T21" fmla="*/ 952 h 960"/>
                  <a:gd name="T22" fmla="*/ 15196 w 15200"/>
                  <a:gd name="T23" fmla="*/ 952 h 960"/>
                  <a:gd name="T24" fmla="*/ 15192 w 15200"/>
                  <a:gd name="T25" fmla="*/ 956 h 960"/>
                  <a:gd name="T26" fmla="*/ 15192 w 15200"/>
                  <a:gd name="T27" fmla="*/ 4 h 960"/>
                  <a:gd name="T28" fmla="*/ 15196 w 15200"/>
                  <a:gd name="T29" fmla="*/ 8 h 960"/>
                  <a:gd name="T30" fmla="*/ 4 w 15200"/>
                  <a:gd name="T31" fmla="*/ 8 h 960"/>
                  <a:gd name="T32" fmla="*/ 8 w 15200"/>
                  <a:gd name="T33" fmla="*/ 4 h 960"/>
                  <a:gd name="T34" fmla="*/ 8 w 15200"/>
                  <a:gd name="T35" fmla="*/ 95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00" h="96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w="0">
                <a:solidFill>
                  <a:srgbClr val="000000"/>
                </a:solidFill>
                <a:prstDash val="solid"/>
                <a:round/>
              </a:ln>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3" name="Rectangle 83">
                <a:extLst>
                  <a:ext uri="{FF2B5EF4-FFF2-40B4-BE49-F238E27FC236}">
                    <a16:creationId xmlns:a16="http://schemas.microsoft.com/office/drawing/2014/main" id="{9B92D8ED-A306-B6EF-361F-52B67F9A34F7}"/>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nvGrpSpPr>
            <p:cNvPr id="71" name="Group 145">
              <a:extLst>
                <a:ext uri="{FF2B5EF4-FFF2-40B4-BE49-F238E27FC236}">
                  <a16:creationId xmlns:a16="http://schemas.microsoft.com/office/drawing/2014/main" id="{EAFA3D0D-E1F4-CCBA-0285-00A5B5FCF424}"/>
                </a:ext>
              </a:extLst>
            </p:cNvPr>
            <p:cNvGrpSpPr/>
            <p:nvPr userDrawn="1"/>
          </p:nvGrpSpPr>
          <p:grpSpPr>
            <a:xfrm>
              <a:off x="5338537" y="4005085"/>
              <a:ext cx="485213" cy="192013"/>
              <a:chOff x="5325837" y="3988732"/>
              <a:chExt cx="485213" cy="192013"/>
            </a:xfrm>
          </p:grpSpPr>
          <p:sp>
            <p:nvSpPr>
              <p:cNvPr id="98" name="Rectangle 84">
                <a:extLst>
                  <a:ext uri="{FF2B5EF4-FFF2-40B4-BE49-F238E27FC236}">
                    <a16:creationId xmlns:a16="http://schemas.microsoft.com/office/drawing/2014/main" id="{EF089FA5-800C-4F36-81FA-BED49D38BE03}"/>
                  </a:ext>
                </a:extLst>
              </p:cNvPr>
              <p:cNvSpPr>
                <a:spLocks noChangeArrowheads="1"/>
              </p:cNvSpPr>
              <p:nvPr userDrawn="1"/>
            </p:nvSpPr>
            <p:spPr bwMode="auto">
              <a:xfrm>
                <a:off x="5379307" y="3988732"/>
                <a:ext cx="431743" cy="12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Preto azul</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9" name="Rectangle 85">
                <a:extLst>
                  <a:ext uri="{FF2B5EF4-FFF2-40B4-BE49-F238E27FC236}">
                    <a16:creationId xmlns:a16="http://schemas.microsoft.com/office/drawing/2014/main" id="{8BC46617-756B-CF3B-FD05-768C247618A9}"/>
                  </a:ext>
                </a:extLst>
              </p:cNvPr>
              <p:cNvSpPr>
                <a:spLocks noChangeArrowheads="1"/>
              </p:cNvSpPr>
              <p:nvPr userDrawn="1"/>
            </p:nvSpPr>
            <p:spPr bwMode="auto">
              <a:xfrm>
                <a:off x="5325837" y="41038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091F2C</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2" name="Group 142">
              <a:extLst>
                <a:ext uri="{FF2B5EF4-FFF2-40B4-BE49-F238E27FC236}">
                  <a16:creationId xmlns:a16="http://schemas.microsoft.com/office/drawing/2014/main" id="{A4BC9E77-82A5-3EFA-3058-2EC65BA0E748}"/>
                </a:ext>
              </a:extLst>
            </p:cNvPr>
            <p:cNvGrpSpPr/>
            <p:nvPr userDrawn="1"/>
          </p:nvGrpSpPr>
          <p:grpSpPr>
            <a:xfrm>
              <a:off x="5313660" y="4724852"/>
              <a:ext cx="216433" cy="207245"/>
              <a:chOff x="5294610" y="4714700"/>
              <a:chExt cx="216433" cy="207245"/>
            </a:xfrm>
          </p:grpSpPr>
          <p:sp>
            <p:nvSpPr>
              <p:cNvPr id="95" name="Rectangle 90">
                <a:extLst>
                  <a:ext uri="{FF2B5EF4-FFF2-40B4-BE49-F238E27FC236}">
                    <a16:creationId xmlns:a16="http://schemas.microsoft.com/office/drawing/2014/main" id="{AF09E3BD-9728-A21E-5A82-AB81A42FE3A4}"/>
                  </a:ext>
                </a:extLst>
              </p:cNvPr>
              <p:cNvSpPr>
                <a:spLocks noChangeArrowheads="1"/>
              </p:cNvSpPr>
              <p:nvPr userDrawn="1"/>
            </p:nvSpPr>
            <p:spPr bwMode="auto">
              <a:xfrm>
                <a:off x="5294610" y="471470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CD9BC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CD9BCF"/>
                  </a:solidFill>
                  <a:effectLst/>
                  <a:uLnTx/>
                  <a:uFillTx/>
                  <a:latin typeface="Arial" panose="020B0604020202020204" pitchFamily="34" charset="0"/>
                  <a:ea typeface="+mn-ea"/>
                  <a:cs typeface="+mn-cs"/>
                </a:endParaRPr>
              </a:p>
            </p:txBody>
          </p:sp>
          <p:sp>
            <p:nvSpPr>
              <p:cNvPr id="96" name="Rectangle 91">
                <a:extLst>
                  <a:ext uri="{FF2B5EF4-FFF2-40B4-BE49-F238E27FC236}">
                    <a16:creationId xmlns:a16="http://schemas.microsoft.com/office/drawing/2014/main" id="{E2F168F8-F012-F54E-D6E8-988E1F30A04A}"/>
                  </a:ext>
                </a:extLst>
              </p:cNvPr>
              <p:cNvSpPr>
                <a:spLocks noChangeArrowheads="1"/>
              </p:cNvSpPr>
              <p:nvPr userDrawn="1"/>
            </p:nvSpPr>
            <p:spPr bwMode="auto">
              <a:xfrm>
                <a:off x="5399386" y="4714701"/>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92">
                <a:extLst>
                  <a:ext uri="{FF2B5EF4-FFF2-40B4-BE49-F238E27FC236}">
                    <a16:creationId xmlns:a16="http://schemas.microsoft.com/office/drawing/2014/main" id="{7062F2A9-8366-B9D7-CE56-9D3BEDDFC33E}"/>
                  </a:ext>
                </a:extLst>
              </p:cNvPr>
              <p:cNvSpPr>
                <a:spLocks noChangeArrowheads="1"/>
              </p:cNvSpPr>
              <p:nvPr userDrawn="1"/>
            </p:nvSpPr>
            <p:spPr bwMode="auto">
              <a:xfrm>
                <a:off x="5318683" y="48450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702573</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3" name="Group 138">
              <a:extLst>
                <a:ext uri="{FF2B5EF4-FFF2-40B4-BE49-F238E27FC236}">
                  <a16:creationId xmlns:a16="http://schemas.microsoft.com/office/drawing/2014/main" id="{C7648200-1077-8B14-64FA-84104D6CF8D5}"/>
                </a:ext>
              </a:extLst>
            </p:cNvPr>
            <p:cNvGrpSpPr/>
            <p:nvPr userDrawn="1"/>
          </p:nvGrpSpPr>
          <p:grpSpPr>
            <a:xfrm>
              <a:off x="5313659" y="4235795"/>
              <a:ext cx="231401" cy="208940"/>
              <a:chOff x="5294609" y="4225643"/>
              <a:chExt cx="231401" cy="208940"/>
            </a:xfrm>
          </p:grpSpPr>
          <p:sp>
            <p:nvSpPr>
              <p:cNvPr id="92" name="Rectangle 94">
                <a:extLst>
                  <a:ext uri="{FF2B5EF4-FFF2-40B4-BE49-F238E27FC236}">
                    <a16:creationId xmlns:a16="http://schemas.microsoft.com/office/drawing/2014/main" id="{536D9EF9-6251-269B-28DE-E378138209F5}"/>
                  </a:ext>
                </a:extLst>
              </p:cNvPr>
              <p:cNvSpPr>
                <a:spLocks noChangeArrowheads="1"/>
              </p:cNvSpPr>
              <p:nvPr userDrawn="1"/>
            </p:nvSpPr>
            <p:spPr bwMode="auto">
              <a:xfrm>
                <a:off x="5294609"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02573"/>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02573"/>
                  </a:solidFill>
                  <a:effectLst/>
                  <a:uLnTx/>
                  <a:uFillTx/>
                  <a:latin typeface="Arial" panose="020B0604020202020204" pitchFamily="34" charset="0"/>
                  <a:ea typeface="+mn-ea"/>
                  <a:cs typeface="+mn-cs"/>
                </a:endParaRPr>
              </a:p>
            </p:txBody>
          </p:sp>
          <p:sp>
            <p:nvSpPr>
              <p:cNvPr id="93" name="Rectangle 95">
                <a:extLst>
                  <a:ext uri="{FF2B5EF4-FFF2-40B4-BE49-F238E27FC236}">
                    <a16:creationId xmlns:a16="http://schemas.microsoft.com/office/drawing/2014/main" id="{0BA7170F-2B9C-2CCF-7C8B-8B44BB477AE0}"/>
                  </a:ext>
                </a:extLst>
              </p:cNvPr>
              <p:cNvSpPr>
                <a:spLocks noChangeArrowheads="1"/>
              </p:cNvSpPr>
              <p:nvPr userDrawn="1"/>
            </p:nvSpPr>
            <p:spPr bwMode="auto">
              <a:xfrm>
                <a:off x="5399385"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96">
                <a:extLst>
                  <a:ext uri="{FF2B5EF4-FFF2-40B4-BE49-F238E27FC236}">
                    <a16:creationId xmlns:a16="http://schemas.microsoft.com/office/drawing/2014/main" id="{C8D1150F-B2CF-DAE3-A2D4-55786231E08C}"/>
                  </a:ext>
                </a:extLst>
              </p:cNvPr>
              <p:cNvSpPr>
                <a:spLocks noChangeArrowheads="1"/>
              </p:cNvSpPr>
              <p:nvPr userDrawn="1"/>
            </p:nvSpPr>
            <p:spPr bwMode="auto">
              <a:xfrm>
                <a:off x="5322962" y="4357639"/>
                <a:ext cx="2030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CD9BCF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4" name="Group 112">
              <a:extLst>
                <a:ext uri="{FF2B5EF4-FFF2-40B4-BE49-F238E27FC236}">
                  <a16:creationId xmlns:a16="http://schemas.microsoft.com/office/drawing/2014/main" id="{A06DB24E-D29F-3ECA-48C9-2CDEE6311782}"/>
                </a:ext>
              </a:extLst>
            </p:cNvPr>
            <p:cNvGrpSpPr/>
            <p:nvPr userDrawn="1"/>
          </p:nvGrpSpPr>
          <p:grpSpPr>
            <a:xfrm>
              <a:off x="5280323" y="4976997"/>
              <a:ext cx="2263775" cy="231837"/>
              <a:chOff x="5280323" y="4976997"/>
              <a:chExt cx="2263775" cy="231837"/>
            </a:xfrm>
          </p:grpSpPr>
          <p:sp>
            <p:nvSpPr>
              <p:cNvPr id="90" name="Rectangle 97">
                <a:extLst>
                  <a:ext uri="{FF2B5EF4-FFF2-40B4-BE49-F238E27FC236}">
                    <a16:creationId xmlns:a16="http://schemas.microsoft.com/office/drawing/2014/main" id="{32B1E0D8-76A9-F151-5149-4F14B42F28CD}"/>
                  </a:ext>
                </a:extLst>
              </p:cNvPr>
              <p:cNvSpPr>
                <a:spLocks noChangeArrowheads="1"/>
              </p:cNvSpPr>
              <p:nvPr/>
            </p:nvSpPr>
            <p:spPr bwMode="auto">
              <a:xfrm>
                <a:off x="5280323" y="4976997"/>
                <a:ext cx="2263775" cy="2318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1" name="Rectangle 98">
                <a:extLst>
                  <a:ext uri="{FF2B5EF4-FFF2-40B4-BE49-F238E27FC236}">
                    <a16:creationId xmlns:a16="http://schemas.microsoft.com/office/drawing/2014/main" id="{0251CB51-501A-8EF3-B6BA-AFEA5E945956}"/>
                  </a:ext>
                </a:extLst>
              </p:cNvPr>
              <p:cNvSpPr>
                <a:spLocks noChangeArrowheads="1"/>
              </p:cNvSpPr>
              <p:nvPr/>
            </p:nvSpPr>
            <p:spPr bwMode="auto">
              <a:xfrm>
                <a:off x="5280323" y="4976997"/>
                <a:ext cx="2263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sp>
          <p:nvSpPr>
            <p:cNvPr id="75" name="Rectangle 99">
              <a:extLst>
                <a:ext uri="{FF2B5EF4-FFF2-40B4-BE49-F238E27FC236}">
                  <a16:creationId xmlns:a16="http://schemas.microsoft.com/office/drawing/2014/main" id="{DE773428-3901-6189-57D0-D9539E6B0781}"/>
                </a:ext>
              </a:extLst>
            </p:cNvPr>
            <p:cNvSpPr>
              <a:spLocks noChangeArrowheads="1"/>
            </p:cNvSpPr>
            <p:nvPr userDrawn="1"/>
          </p:nvSpPr>
          <p:spPr bwMode="auto">
            <a:xfrm>
              <a:off x="5335353" y="4998427"/>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000000</a:t>
              </a:r>
              <a:endParaRPr kumimoji="0" lang="en-US" altLang="en-US" sz="13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nvGrpSpPr>
            <p:cNvPr id="76" name="Group 110">
              <a:extLst>
                <a:ext uri="{FF2B5EF4-FFF2-40B4-BE49-F238E27FC236}">
                  <a16:creationId xmlns:a16="http://schemas.microsoft.com/office/drawing/2014/main" id="{7A4AC604-D0F1-64D5-4C17-1E9A5CFEBF42}"/>
                </a:ext>
              </a:extLst>
            </p:cNvPr>
            <p:cNvGrpSpPr/>
            <p:nvPr userDrawn="1"/>
          </p:nvGrpSpPr>
          <p:grpSpPr>
            <a:xfrm>
              <a:off x="2987973" y="3983653"/>
              <a:ext cx="2263775" cy="231837"/>
              <a:chOff x="2987972" y="3987038"/>
              <a:chExt cx="2268538" cy="230144"/>
            </a:xfrm>
          </p:grpSpPr>
          <p:sp>
            <p:nvSpPr>
              <p:cNvPr id="88" name="Rectangle 100">
                <a:extLst>
                  <a:ext uri="{FF2B5EF4-FFF2-40B4-BE49-F238E27FC236}">
                    <a16:creationId xmlns:a16="http://schemas.microsoft.com/office/drawing/2014/main" id="{759D5EB9-CA64-7641-298E-FEE162B61421}"/>
                  </a:ext>
                </a:extLst>
              </p:cNvPr>
              <p:cNvSpPr>
                <a:spLocks noChangeArrowheads="1"/>
              </p:cNvSpPr>
              <p:nvPr/>
            </p:nvSpPr>
            <p:spPr bwMode="auto">
              <a:xfrm>
                <a:off x="2987972" y="3987038"/>
                <a:ext cx="2268538" cy="230144"/>
              </a:xfrm>
              <a:prstGeom prst="rect">
                <a:avLst/>
              </a:prstGeom>
              <a:solidFill>
                <a:srgbClr val="E8E6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89" name="Rectangle 101">
                <a:extLst>
                  <a:ext uri="{FF2B5EF4-FFF2-40B4-BE49-F238E27FC236}">
                    <a16:creationId xmlns:a16="http://schemas.microsoft.com/office/drawing/2014/main" id="{D7F8DD37-5200-F99E-8510-0F9E59FFC887}"/>
                  </a:ext>
                </a:extLst>
              </p:cNvPr>
              <p:cNvSpPr>
                <a:spLocks noChangeArrowheads="1"/>
              </p:cNvSpPr>
              <p:nvPr/>
            </p:nvSpPr>
            <p:spPr bwMode="auto">
              <a:xfrm>
                <a:off x="2987972" y="3987038"/>
                <a:ext cx="2268538" cy="230144"/>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nvGrpSpPr>
            <p:cNvPr id="77" name="Group 144">
              <a:extLst>
                <a:ext uri="{FF2B5EF4-FFF2-40B4-BE49-F238E27FC236}">
                  <a16:creationId xmlns:a16="http://schemas.microsoft.com/office/drawing/2014/main" id="{4040D053-3BB2-95A6-F8A6-726273DF98E6}"/>
                </a:ext>
              </a:extLst>
            </p:cNvPr>
            <p:cNvGrpSpPr/>
            <p:nvPr userDrawn="1"/>
          </p:nvGrpSpPr>
          <p:grpSpPr>
            <a:xfrm>
              <a:off x="3044072" y="4005086"/>
              <a:ext cx="613209" cy="190320"/>
              <a:chOff x="3027401" y="3980272"/>
              <a:chExt cx="613209" cy="190320"/>
            </a:xfrm>
          </p:grpSpPr>
          <p:sp>
            <p:nvSpPr>
              <p:cNvPr id="86" name="Rectangle 102">
                <a:extLst>
                  <a:ext uri="{FF2B5EF4-FFF2-40B4-BE49-F238E27FC236}">
                    <a16:creationId xmlns:a16="http://schemas.microsoft.com/office/drawing/2014/main" id="{C88EBB53-3096-FB1E-E9B2-AEC2C69B766A}"/>
                  </a:ext>
                </a:extLst>
              </p:cNvPr>
              <p:cNvSpPr>
                <a:spLocks noChangeArrowheads="1"/>
              </p:cNvSpPr>
              <p:nvPr userDrawn="1"/>
            </p:nvSpPr>
            <p:spPr bwMode="auto">
              <a:xfrm>
                <a:off x="3099864" y="3980272"/>
                <a:ext cx="54074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Cinza neutro</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7" name="Rectangle 103">
                <a:extLst>
                  <a:ext uri="{FF2B5EF4-FFF2-40B4-BE49-F238E27FC236}">
                    <a16:creationId xmlns:a16="http://schemas.microsoft.com/office/drawing/2014/main" id="{6D1AA927-24A4-8BDA-FE78-E89285200412}"/>
                  </a:ext>
                </a:extLst>
              </p:cNvPr>
              <p:cNvSpPr>
                <a:spLocks noChangeArrowheads="1"/>
              </p:cNvSpPr>
              <p:nvPr userDrawn="1"/>
            </p:nvSpPr>
            <p:spPr bwMode="auto">
              <a:xfrm>
                <a:off x="3027401" y="4093648"/>
                <a:ext cx="19663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E8E6DF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8" name="Group 135">
              <a:extLst>
                <a:ext uri="{FF2B5EF4-FFF2-40B4-BE49-F238E27FC236}">
                  <a16:creationId xmlns:a16="http://schemas.microsoft.com/office/drawing/2014/main" id="{F77F1B3B-1D83-1347-1A89-5E6FEB43EAAC}"/>
                </a:ext>
              </a:extLst>
            </p:cNvPr>
            <p:cNvGrpSpPr/>
            <p:nvPr userDrawn="1"/>
          </p:nvGrpSpPr>
          <p:grpSpPr>
            <a:xfrm>
              <a:off x="4161941" y="4479482"/>
              <a:ext cx="217239" cy="208932"/>
              <a:chOff x="4150022" y="4465944"/>
              <a:chExt cx="217239" cy="208932"/>
            </a:xfrm>
          </p:grpSpPr>
          <p:sp>
            <p:nvSpPr>
              <p:cNvPr id="83" name="Rectangle 33">
                <a:extLst>
                  <a:ext uri="{FF2B5EF4-FFF2-40B4-BE49-F238E27FC236}">
                    <a16:creationId xmlns:a16="http://schemas.microsoft.com/office/drawing/2014/main" id="{2C92730D-4595-85F9-216F-2C7D89FA66D7}"/>
                  </a:ext>
                </a:extLst>
              </p:cNvPr>
              <p:cNvSpPr>
                <a:spLocks noChangeArrowheads="1"/>
              </p:cNvSpPr>
              <p:nvPr userDrawn="1"/>
            </p:nvSpPr>
            <p:spPr bwMode="auto">
              <a:xfrm>
                <a:off x="4150022"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4" name="Rectangle 34">
                <a:extLst>
                  <a:ext uri="{FF2B5EF4-FFF2-40B4-BE49-F238E27FC236}">
                    <a16:creationId xmlns:a16="http://schemas.microsoft.com/office/drawing/2014/main" id="{048D0BD3-6578-DCA6-FD8B-A18525BD4219}"/>
                  </a:ext>
                </a:extLst>
              </p:cNvPr>
              <p:cNvSpPr>
                <a:spLocks noChangeArrowheads="1"/>
              </p:cNvSpPr>
              <p:nvPr userDrawn="1"/>
            </p:nvSpPr>
            <p:spPr bwMode="auto">
              <a:xfrm>
                <a:off x="4174901" y="4597932"/>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F4364C</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5" name="Rectangle 14">
                <a:extLst>
                  <a:ext uri="{FF2B5EF4-FFF2-40B4-BE49-F238E27FC236}">
                    <a16:creationId xmlns:a16="http://schemas.microsoft.com/office/drawing/2014/main" id="{14EE38D1-F9B9-EA7C-8410-8E2EC300A446}"/>
                  </a:ext>
                </a:extLst>
              </p:cNvPr>
              <p:cNvSpPr>
                <a:spLocks noChangeArrowheads="1"/>
              </p:cNvSpPr>
              <p:nvPr userDrawn="1"/>
            </p:nvSpPr>
            <p:spPr bwMode="auto">
              <a:xfrm>
                <a:off x="4253209" y="44693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9" name="Group 140">
              <a:extLst>
                <a:ext uri="{FF2B5EF4-FFF2-40B4-BE49-F238E27FC236}">
                  <a16:creationId xmlns:a16="http://schemas.microsoft.com/office/drawing/2014/main" id="{85540BD3-045B-E3E5-DB1E-0C459B3F909F}"/>
                </a:ext>
              </a:extLst>
            </p:cNvPr>
            <p:cNvGrpSpPr/>
            <p:nvPr userDrawn="1"/>
          </p:nvGrpSpPr>
          <p:grpSpPr>
            <a:xfrm>
              <a:off x="5313659" y="4479478"/>
              <a:ext cx="226856" cy="212328"/>
              <a:chOff x="5294609" y="4467632"/>
              <a:chExt cx="226856" cy="212328"/>
            </a:xfrm>
          </p:grpSpPr>
          <p:sp>
            <p:nvSpPr>
              <p:cNvPr id="80" name="Rectangle 87">
                <a:extLst>
                  <a:ext uri="{FF2B5EF4-FFF2-40B4-BE49-F238E27FC236}">
                    <a16:creationId xmlns:a16="http://schemas.microsoft.com/office/drawing/2014/main" id="{E6A3F9E7-1DCB-C10A-B147-78B38D78456A}"/>
                  </a:ext>
                </a:extLst>
              </p:cNvPr>
              <p:cNvSpPr>
                <a:spLocks noChangeArrowheads="1"/>
              </p:cNvSpPr>
              <p:nvPr userDrawn="1"/>
            </p:nvSpPr>
            <p:spPr bwMode="auto">
              <a:xfrm>
                <a:off x="5294609" y="44676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88">
                <a:extLst>
                  <a:ext uri="{FF2B5EF4-FFF2-40B4-BE49-F238E27FC236}">
                    <a16:creationId xmlns:a16="http://schemas.microsoft.com/office/drawing/2014/main" id="{1D343AE2-5B07-935C-D110-BCF5D1AA8D5C}"/>
                  </a:ext>
                </a:extLst>
              </p:cNvPr>
              <p:cNvSpPr>
                <a:spLocks noChangeArrowheads="1"/>
              </p:cNvSpPr>
              <p:nvPr userDrawn="1"/>
            </p:nvSpPr>
            <p:spPr bwMode="auto">
              <a:xfrm>
                <a:off x="5322692" y="4603016"/>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C73ECC</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2" name="Rectangle 95">
                <a:extLst>
                  <a:ext uri="{FF2B5EF4-FFF2-40B4-BE49-F238E27FC236}">
                    <a16:creationId xmlns:a16="http://schemas.microsoft.com/office/drawing/2014/main" id="{70688A6E-D5DA-2C00-F782-3EE162ED6A5D}"/>
                  </a:ext>
                </a:extLst>
              </p:cNvPr>
              <p:cNvSpPr>
                <a:spLocks noChangeArrowheads="1"/>
              </p:cNvSpPr>
              <p:nvPr userDrawn="1"/>
            </p:nvSpPr>
            <p:spPr bwMode="auto">
              <a:xfrm>
                <a:off x="5399384" y="44676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pic>
        <p:nvPicPr>
          <p:cNvPr id="134" name="Imagem 133">
            <a:extLst>
              <a:ext uri="{FF2B5EF4-FFF2-40B4-BE49-F238E27FC236}">
                <a16:creationId xmlns:a16="http://schemas.microsoft.com/office/drawing/2014/main" id="{6D87FBBB-B5C8-AE2C-A7D0-CE984C423D77}"/>
              </a:ext>
            </a:extLst>
          </p:cNvPr>
          <p:cNvPicPr>
            <a:picLocks noChangeAspect="1"/>
          </p:cNvPicPr>
          <p:nvPr userDrawn="1"/>
        </p:nvPicPr>
        <p:blipFill>
          <a:blip r:embed="rId47"/>
          <a:stretch>
            <a:fillRect/>
          </a:stretch>
        </p:blipFill>
        <p:spPr>
          <a:xfrm>
            <a:off x="8394292" y="161566"/>
            <a:ext cx="651673" cy="271497"/>
          </a:xfrm>
          <a:prstGeom prst="rect">
            <a:avLst/>
          </a:prstGeom>
        </p:spPr>
      </p:pic>
      <p:sp>
        <p:nvSpPr>
          <p:cNvPr id="135" name="Google Shape;11;g109ffa863cd_0_285">
            <a:extLst>
              <a:ext uri="{FF2B5EF4-FFF2-40B4-BE49-F238E27FC236}">
                <a16:creationId xmlns:a16="http://schemas.microsoft.com/office/drawing/2014/main" id="{FDBD2388-1B74-6275-E8C8-3D44CC4FE9B2}"/>
              </a:ext>
            </a:extLst>
          </p:cNvPr>
          <p:cNvSpPr txBox="1">
            <a:spLocks noGrp="1"/>
          </p:cNvSpPr>
          <p:nvPr>
            <p:ph type="sldNum" idx="4"/>
          </p:nvPr>
        </p:nvSpPr>
        <p:spPr>
          <a:xfrm>
            <a:off x="8499764" y="4749851"/>
            <a:ext cx="60572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361134877"/>
      </p:ext>
    </p:extLst>
  </p:cSld>
  <p:clrMap bg1="lt1" tx1="dk1" bg2="lt2" tx2="dk2" accent1="accent1" accent2="accent2" accent3="accent3" accent4="accent4" accent5="accent5" accent6="accent6" hlink="hlink" folHlink="folHlink"/>
  <p:sldLayoutIdLst>
    <p:sldLayoutId id="2147484804" r:id="rId1"/>
    <p:sldLayoutId id="2147484805" r:id="rId2"/>
    <p:sldLayoutId id="2147484807" r:id="rId3"/>
    <p:sldLayoutId id="2147484808" r:id="rId4"/>
    <p:sldLayoutId id="2147484811" r:id="rId5"/>
    <p:sldLayoutId id="2147484812" r:id="rId6"/>
    <p:sldLayoutId id="2147484813" r:id="rId7"/>
    <p:sldLayoutId id="2147484740" r:id="rId8"/>
    <p:sldLayoutId id="2147484741" r:id="rId9"/>
    <p:sldLayoutId id="2147484742" r:id="rId10"/>
    <p:sldLayoutId id="2147484743" r:id="rId11"/>
    <p:sldLayoutId id="2147484749" r:id="rId12"/>
    <p:sldLayoutId id="2147484750" r:id="rId13"/>
    <p:sldLayoutId id="2147484751" r:id="rId14"/>
    <p:sldLayoutId id="2147484752" r:id="rId15"/>
    <p:sldLayoutId id="2147484753" r:id="rId16"/>
    <p:sldLayoutId id="2147484756" r:id="rId17"/>
    <p:sldLayoutId id="2147484757" r:id="rId18"/>
    <p:sldLayoutId id="2147484758" r:id="rId19"/>
    <p:sldLayoutId id="2147484759" r:id="rId20"/>
    <p:sldLayoutId id="2147484761" r:id="rId21"/>
    <p:sldLayoutId id="2147484762"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4" r:id="rId31"/>
    <p:sldLayoutId id="2147484775" r:id="rId32"/>
    <p:sldLayoutId id="2147484776" r:id="rId33"/>
    <p:sldLayoutId id="2147484777" r:id="rId34"/>
    <p:sldLayoutId id="2147484778" r:id="rId35"/>
    <p:sldLayoutId id="2147484779" r:id="rId36"/>
    <p:sldLayoutId id="2147484780" r:id="rId37"/>
    <p:sldLayoutId id="2147484782" r:id="rId38"/>
    <p:sldLayoutId id="2147484783" r:id="rId39"/>
    <p:sldLayoutId id="2147484784" r:id="rId40"/>
    <p:sldLayoutId id="2147484785" r:id="rId41"/>
    <p:sldLayoutId id="2147484786" r:id="rId42"/>
    <p:sldLayoutId id="2147484787" r:id="rId43"/>
    <p:sldLayoutId id="2147484788" r:id="rId44"/>
    <p:sldLayoutId id="2147484790" r:id="rId45"/>
  </p:sldLayoutIdLst>
  <p:transition>
    <p:fade/>
  </p:transition>
  <p:txStyles>
    <p:title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2/2/2025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idx="4294967295"/>
          </p:nvPr>
        </p:nvSpPr>
        <p:spPr>
          <a:xfrm>
            <a:off x="419619" y="1553444"/>
            <a:ext cx="7458288" cy="830997"/>
          </a:xfrm>
        </p:spPr>
        <p:txBody>
          <a:bodyPr>
            <a:noAutofit/>
          </a:bodyPr>
          <a:lstStyle/>
          <a:p>
            <a:r>
              <a:rPr lang="pt-BR" dirty="0"/>
              <a:t>Ciclo de Vida do Processo de Ciência de Dados</a:t>
            </a:r>
            <a:endParaRPr lang="pt-BR" b="1" dirty="0">
              <a:solidFill>
                <a:srgbClr val="EA4E60"/>
              </a:solidFill>
              <a:latin typeface="Century Gothic"/>
            </a:endParaRPr>
          </a:p>
        </p:txBody>
      </p:sp>
      <p:sp>
        <p:nvSpPr>
          <p:cNvPr id="2" name="Google Shape;154;p2">
            <a:extLst>
              <a:ext uri="{FF2B5EF4-FFF2-40B4-BE49-F238E27FC236}">
                <a16:creationId xmlns:a16="http://schemas.microsoft.com/office/drawing/2014/main" id="{34134677-E2BA-3231-50AE-2DCBC9B53D59}"/>
              </a:ext>
            </a:extLst>
          </p:cNvPr>
          <p:cNvSpPr txBox="1"/>
          <p:nvPr/>
        </p:nvSpPr>
        <p:spPr>
          <a:xfrm>
            <a:off x="565525" y="3011225"/>
            <a:ext cx="28730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chemeClr val="bg1"/>
                </a:solidFill>
                <a:latin typeface="Calibri"/>
                <a:ea typeface="Calibri"/>
                <a:cs typeface="Calibri"/>
                <a:sym typeface="Calibri"/>
              </a:rPr>
              <a:t>Felipe Kenji Chikuji</a:t>
            </a:r>
            <a:endParaRPr sz="1600" b="0" i="0" u="none" strike="noStrike" cap="none" dirty="0">
              <a:solidFill>
                <a:schemeClr val="bg1"/>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400" dirty="0">
                <a:solidFill>
                  <a:schemeClr val="bg1"/>
                </a:solidFill>
                <a:latin typeface="Calibri"/>
                <a:ea typeface="Calibri"/>
                <a:cs typeface="Calibri"/>
                <a:sym typeface="Calibri"/>
              </a:rPr>
              <a:t>Consultor Dados &amp; IA</a:t>
            </a:r>
          </a:p>
        </p:txBody>
      </p:sp>
      <p:sp>
        <p:nvSpPr>
          <p:cNvPr id="3" name="Espaço Reservado para Número de Slide 2">
            <a:extLst>
              <a:ext uri="{FF2B5EF4-FFF2-40B4-BE49-F238E27FC236}">
                <a16:creationId xmlns:a16="http://schemas.microsoft.com/office/drawing/2014/main" id="{6AA21EE3-A7EF-3F5D-E234-04AD9B4A871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a:t>
            </a:fld>
            <a:r>
              <a:rPr lang="en-US"/>
              <a:t>]</a:t>
            </a:r>
            <a:endParaRPr lang="pt-BR" dirty="0"/>
          </a:p>
        </p:txBody>
      </p:sp>
    </p:spTree>
    <p:extLst>
      <p:ext uri="{BB962C8B-B14F-4D97-AF65-F5344CB8AC3E}">
        <p14:creationId xmlns:p14="http://schemas.microsoft.com/office/powerpoint/2010/main" val="301864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38913"/>
            <a:ext cx="8258700" cy="387798"/>
          </a:xfrm>
        </p:spPr>
        <p:txBody>
          <a:bodyPr/>
          <a:lstStyle/>
          <a:p>
            <a:r>
              <a:rPr lang="pt-BR" dirty="0"/>
              <a:t>Escolher um serviço para treinar um modelo de machine learning</a:t>
            </a:r>
          </a:p>
        </p:txBody>
      </p:sp>
      <p:cxnSp>
        <p:nvCxnSpPr>
          <p:cNvPr id="44" name="Straight Connector 43" descr="Microsoft Certification renewal process flow">
            <a:extLst>
              <a:ext uri="{FF2B5EF4-FFF2-40B4-BE49-F238E27FC236}">
                <a16:creationId xmlns:a16="http://schemas.microsoft.com/office/drawing/2014/main" id="{55C95CFF-96FB-2415-8848-DB45DB18323C}"/>
              </a:ext>
              <a:ext uri="{C183D7F6-B498-43B3-948B-1728B52AA6E4}">
                <adec:decorative xmlns:adec="http://schemas.microsoft.com/office/drawing/2017/decorative" val="0"/>
              </a:ext>
            </a:extLst>
          </p:cNvPr>
          <p:cNvCxnSpPr/>
          <p:nvPr/>
        </p:nvCxnSpPr>
        <p:spPr>
          <a:xfrm>
            <a:off x="1143"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82" name="Oval 81">
            <a:extLst>
              <a:ext uri="{FF2B5EF4-FFF2-40B4-BE49-F238E27FC236}">
                <a16:creationId xmlns:a16="http://schemas.microsoft.com/office/drawing/2014/main" id="{5A6B9F4A-4922-E930-C519-1A9199532F85}"/>
              </a:ext>
              <a:ext uri="{C183D7F6-B498-43B3-948B-1728B52AA6E4}">
                <adec:decorative xmlns:adec="http://schemas.microsoft.com/office/drawing/2017/decorative" val="1"/>
              </a:ext>
            </a:extLst>
          </p:cNvPr>
          <p:cNvSpPr/>
          <p:nvPr/>
        </p:nvSpPr>
        <p:spPr bwMode="auto">
          <a:xfrm>
            <a:off x="1043402"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pic>
        <p:nvPicPr>
          <p:cNvPr id="24" name="Graphic 23">
            <a:extLst>
              <a:ext uri="{FF2B5EF4-FFF2-40B4-BE49-F238E27FC236}">
                <a16:creationId xmlns:a16="http://schemas.microsoft.com/office/drawing/2014/main" id="{E83829D5-3626-307B-8C88-0A3DE0C671F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0993" y="1266825"/>
            <a:ext cx="518013" cy="518013"/>
          </a:xfrm>
          <a:prstGeom prst="rect">
            <a:avLst/>
          </a:prstGeom>
        </p:spPr>
      </p:pic>
      <p:sp>
        <p:nvSpPr>
          <p:cNvPr id="66" name="Rectangle 65">
            <a:extLst>
              <a:ext uri="{FF2B5EF4-FFF2-40B4-BE49-F238E27FC236}">
                <a16:creationId xmlns:a16="http://schemas.microsoft.com/office/drawing/2014/main" id="{54225570-4C36-ED17-A029-B4C89A2B7232}"/>
              </a:ext>
            </a:extLst>
          </p:cNvPr>
          <p:cNvSpPr/>
          <p:nvPr/>
        </p:nvSpPr>
        <p:spPr bwMode="auto">
          <a:xfrm>
            <a:off x="419426" y="2016171"/>
            <a:ext cx="1941605" cy="10746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450"/>
              </a:spcAft>
            </a:pPr>
            <a:r>
              <a:rPr lang="pt-BR" sz="1350" dirty="0">
                <a:solidFill>
                  <a:srgbClr val="EA4E60"/>
                </a:solidFill>
                <a:ea typeface="Segoe UI Semibold"/>
                <a:cs typeface="Segoe UI Semibold"/>
              </a:rPr>
              <a:t>Serviços de IA do Azure</a:t>
            </a:r>
          </a:p>
          <a:p>
            <a:pPr>
              <a:spcAft>
                <a:spcPts val="450"/>
              </a:spcAft>
            </a:pPr>
            <a:r>
              <a:rPr lang="pt-BR" sz="1200" dirty="0">
                <a:solidFill>
                  <a:schemeClr val="bg1"/>
                </a:solidFill>
                <a:ea typeface="Calibri" panose="020F0502020204030204" pitchFamily="34" charset="0"/>
                <a:cs typeface="Calibri" panose="020F0502020204030204" pitchFamily="34" charset="0"/>
              </a:rPr>
              <a:t>Personalizar ou consumir modelos predefinidos. </a:t>
            </a:r>
          </a:p>
          <a:p>
            <a:pPr>
              <a:spcAft>
                <a:spcPts val="450"/>
              </a:spcAft>
            </a:pPr>
            <a:r>
              <a:rPr lang="pt-BR" sz="1200" dirty="0">
                <a:solidFill>
                  <a:schemeClr val="bg1"/>
                </a:solidFill>
                <a:ea typeface="Calibri" panose="020F0502020204030204" pitchFamily="34" charset="0"/>
                <a:cs typeface="Calibri" panose="020F0502020204030204" pitchFamily="34" charset="0"/>
              </a:rPr>
              <a:t>Economizar tempo </a:t>
            </a:r>
            <a:br>
              <a:rPr lang="pt-BR" sz="1200" dirty="0">
                <a:solidFill>
                  <a:schemeClr val="bg1"/>
                </a:solidFill>
                <a:ea typeface="Calibri" panose="020F0502020204030204" pitchFamily="34" charset="0"/>
                <a:cs typeface="Calibri" panose="020F0502020204030204" pitchFamily="34" charset="0"/>
              </a:rPr>
            </a:br>
            <a:r>
              <a:rPr lang="pt-BR" sz="1200" dirty="0">
                <a:solidFill>
                  <a:schemeClr val="bg1"/>
                </a:solidFill>
                <a:ea typeface="Calibri" panose="020F0502020204030204" pitchFamily="34" charset="0"/>
                <a:cs typeface="Calibri" panose="020F0502020204030204" pitchFamily="34" charset="0"/>
              </a:rPr>
              <a:t>e esforço.</a:t>
            </a:r>
          </a:p>
        </p:txBody>
      </p:sp>
      <p:sp>
        <p:nvSpPr>
          <p:cNvPr id="85" name="Oval 84">
            <a:extLst>
              <a:ext uri="{FF2B5EF4-FFF2-40B4-BE49-F238E27FC236}">
                <a16:creationId xmlns:a16="http://schemas.microsoft.com/office/drawing/2014/main" id="{26E1932C-EE49-2BAC-CB8E-FD63A7ECB753}"/>
              </a:ext>
              <a:ext uri="{C183D7F6-B498-43B3-948B-1728B52AA6E4}">
                <adec:decorative xmlns:adec="http://schemas.microsoft.com/office/drawing/2017/decorative" val="1"/>
              </a:ext>
            </a:extLst>
          </p:cNvPr>
          <p:cNvSpPr/>
          <p:nvPr/>
        </p:nvSpPr>
        <p:spPr bwMode="auto">
          <a:xfrm>
            <a:off x="3149100"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sp>
        <p:nvSpPr>
          <p:cNvPr id="88" name="Oval 87">
            <a:extLst>
              <a:ext uri="{FF2B5EF4-FFF2-40B4-BE49-F238E27FC236}">
                <a16:creationId xmlns:a16="http://schemas.microsoft.com/office/drawing/2014/main" id="{0390B966-97A7-4261-553E-0315BD54C34F}"/>
              </a:ext>
              <a:ext uri="{C183D7F6-B498-43B3-948B-1728B52AA6E4}">
                <adec:decorative xmlns:adec="http://schemas.microsoft.com/office/drawing/2017/decorative" val="1"/>
              </a:ext>
            </a:extLst>
          </p:cNvPr>
          <p:cNvSpPr/>
          <p:nvPr/>
        </p:nvSpPr>
        <p:spPr bwMode="auto">
          <a:xfrm>
            <a:off x="5254799"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pic>
        <p:nvPicPr>
          <p:cNvPr id="22" name="Graphic 21">
            <a:extLst>
              <a:ext uri="{FF2B5EF4-FFF2-40B4-BE49-F238E27FC236}">
                <a16:creationId xmlns:a16="http://schemas.microsoft.com/office/drawing/2014/main" id="{76AF43EE-DD8B-730F-E262-399B98E6E88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62692" y="1266825"/>
            <a:ext cx="518013" cy="518013"/>
          </a:xfrm>
          <a:prstGeom prst="rect">
            <a:avLst/>
          </a:prstGeom>
        </p:spPr>
      </p:pic>
      <p:sp>
        <p:nvSpPr>
          <p:cNvPr id="68" name="Rectangle 67">
            <a:extLst>
              <a:ext uri="{FF2B5EF4-FFF2-40B4-BE49-F238E27FC236}">
                <a16:creationId xmlns:a16="http://schemas.microsoft.com/office/drawing/2014/main" id="{9D1D637F-C82E-5465-2D90-9472EBB81380}"/>
              </a:ext>
            </a:extLst>
          </p:cNvPr>
          <p:cNvSpPr/>
          <p:nvPr/>
        </p:nvSpPr>
        <p:spPr bwMode="auto">
          <a:xfrm>
            <a:off x="4685251" y="2016171"/>
            <a:ext cx="1941605" cy="14439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450"/>
              </a:spcAft>
            </a:pPr>
            <a:r>
              <a:rPr lang="pt-BR" sz="1350" dirty="0">
                <a:solidFill>
                  <a:srgbClr val="EA4E60"/>
                </a:solidFill>
                <a:ea typeface="Segoe UI Semibold"/>
                <a:cs typeface="Segoe UI Semibold"/>
              </a:rPr>
              <a:t>Azure </a:t>
            </a:r>
            <a:r>
              <a:rPr lang="pt-BR" sz="1350" dirty="0" err="1">
                <a:solidFill>
                  <a:srgbClr val="EA4E60"/>
                </a:solidFill>
                <a:ea typeface="Segoe UI Semibold"/>
                <a:cs typeface="Segoe UI Semibold"/>
              </a:rPr>
              <a:t>Databricks</a:t>
            </a:r>
            <a:endParaRPr lang="pt-BR" sz="1350" dirty="0">
              <a:solidFill>
                <a:srgbClr val="EA4E60"/>
              </a:solidFill>
              <a:ea typeface="Segoe UI Semibold"/>
              <a:cs typeface="Segoe UI Semibold"/>
            </a:endParaRPr>
          </a:p>
          <a:p>
            <a:pPr>
              <a:spcAft>
                <a:spcPts val="450"/>
              </a:spcAft>
            </a:pPr>
            <a:r>
              <a:rPr lang="pt-BR" sz="1200" dirty="0">
                <a:solidFill>
                  <a:schemeClr val="bg1"/>
                </a:solidFill>
                <a:ea typeface="Calibri" panose="020F0502020204030204" pitchFamily="34" charset="0"/>
                <a:cs typeface="Calibri" panose="020F0502020204030204" pitchFamily="34" charset="0"/>
              </a:rPr>
              <a:t>Use notebooks para engenharia de dados </a:t>
            </a:r>
            <a:br>
              <a:rPr lang="pt-BR" sz="1200" dirty="0">
                <a:solidFill>
                  <a:schemeClr val="bg1"/>
                </a:solidFill>
                <a:ea typeface="Calibri" panose="020F0502020204030204" pitchFamily="34" charset="0"/>
                <a:cs typeface="Calibri" panose="020F0502020204030204" pitchFamily="34" charset="0"/>
              </a:rPr>
            </a:br>
            <a:r>
              <a:rPr lang="pt-BR" sz="1200" dirty="0">
                <a:solidFill>
                  <a:schemeClr val="bg1"/>
                </a:solidFill>
                <a:ea typeface="Calibri" panose="020F0502020204030204" pitchFamily="34" charset="0"/>
                <a:cs typeface="Calibri" panose="020F0502020204030204" pitchFamily="34" charset="0"/>
              </a:rPr>
              <a:t>e ciência de dados </a:t>
            </a:r>
            <a:br>
              <a:rPr lang="pt-BR" sz="1200" dirty="0">
                <a:solidFill>
                  <a:schemeClr val="bg1"/>
                </a:solidFill>
                <a:ea typeface="Calibri" panose="020F0502020204030204" pitchFamily="34" charset="0"/>
                <a:cs typeface="Calibri" panose="020F0502020204030204" pitchFamily="34" charset="0"/>
              </a:rPr>
            </a:br>
            <a:r>
              <a:rPr lang="pt-BR" sz="1200" dirty="0">
                <a:solidFill>
                  <a:schemeClr val="bg1"/>
                </a:solidFill>
                <a:ea typeface="Calibri" panose="020F0502020204030204" pitchFamily="34" charset="0"/>
                <a:cs typeface="Calibri" panose="020F0502020204030204" pitchFamily="34" charset="0"/>
              </a:rPr>
              <a:t>em escala.</a:t>
            </a:r>
          </a:p>
          <a:p>
            <a:pPr>
              <a:spcAft>
                <a:spcPts val="450"/>
              </a:spcAft>
            </a:pPr>
            <a:r>
              <a:rPr lang="pt-BR" sz="1200" dirty="0">
                <a:solidFill>
                  <a:schemeClr val="bg1"/>
                </a:solidFill>
                <a:ea typeface="Calibri" panose="020F0502020204030204" pitchFamily="34" charset="0"/>
                <a:cs typeface="Calibri" panose="020F0502020204030204" pitchFamily="34" charset="0"/>
              </a:rPr>
              <a:t>Oferece computação distribuída (PySpark).</a:t>
            </a:r>
          </a:p>
        </p:txBody>
      </p:sp>
      <p:sp>
        <p:nvSpPr>
          <p:cNvPr id="91" name="Oval 90">
            <a:extLst>
              <a:ext uri="{FF2B5EF4-FFF2-40B4-BE49-F238E27FC236}">
                <a16:creationId xmlns:a16="http://schemas.microsoft.com/office/drawing/2014/main" id="{C0BE3B34-2607-6EB3-87B5-4BC1D46F4FC9}"/>
              </a:ext>
              <a:ext uri="{C183D7F6-B498-43B3-948B-1728B52AA6E4}">
                <adec:decorative xmlns:adec="http://schemas.microsoft.com/office/drawing/2017/decorative" val="1"/>
              </a:ext>
            </a:extLst>
          </p:cNvPr>
          <p:cNvSpPr/>
          <p:nvPr/>
        </p:nvSpPr>
        <p:spPr bwMode="auto">
          <a:xfrm>
            <a:off x="73604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pic>
        <p:nvPicPr>
          <p:cNvPr id="21" name="Graphic 20">
            <a:extLst>
              <a:ext uri="{FF2B5EF4-FFF2-40B4-BE49-F238E27FC236}">
                <a16:creationId xmlns:a16="http://schemas.microsoft.com/office/drawing/2014/main" id="{B847DAC7-A315-CA43-17A8-A35D627575CD}"/>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70089" y="1266825"/>
            <a:ext cx="518013" cy="518013"/>
          </a:xfrm>
          <a:prstGeom prst="rect">
            <a:avLst/>
          </a:prstGeom>
        </p:spPr>
      </p:pic>
      <p:sp>
        <p:nvSpPr>
          <p:cNvPr id="69" name="Rectangle 68">
            <a:extLst>
              <a:ext uri="{FF2B5EF4-FFF2-40B4-BE49-F238E27FC236}">
                <a16:creationId xmlns:a16="http://schemas.microsoft.com/office/drawing/2014/main" id="{873D318D-8834-A8C0-0F5B-1F67BE48E088}"/>
              </a:ext>
            </a:extLst>
          </p:cNvPr>
          <p:cNvSpPr/>
          <p:nvPr/>
        </p:nvSpPr>
        <p:spPr bwMode="auto">
          <a:xfrm>
            <a:off x="6758293" y="2016170"/>
            <a:ext cx="2037365" cy="16286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450"/>
              </a:spcAft>
            </a:pPr>
            <a:r>
              <a:rPr lang="pt-BR" sz="1350" dirty="0">
                <a:solidFill>
                  <a:srgbClr val="EA4E60"/>
                </a:solidFill>
                <a:ea typeface="Segoe UI Semibold"/>
                <a:cs typeface="Segoe UI Semibold"/>
              </a:rPr>
              <a:t>Azure Machine Learning</a:t>
            </a:r>
          </a:p>
          <a:p>
            <a:pPr>
              <a:spcAft>
                <a:spcPts val="450"/>
              </a:spcAft>
            </a:pPr>
            <a:r>
              <a:rPr lang="pt-BR" sz="1200" dirty="0">
                <a:solidFill>
                  <a:schemeClr val="bg1"/>
                </a:solidFill>
                <a:ea typeface="Calibri" panose="020F0502020204030204" pitchFamily="34" charset="0"/>
                <a:cs typeface="Calibri" panose="020F0502020204030204" pitchFamily="34" charset="0"/>
              </a:rPr>
              <a:t>Gerenciar modelos de aprendizado de máquina desde o desenvolvimento, passando pelo teste </a:t>
            </a:r>
            <a:br>
              <a:rPr lang="pt-BR" sz="1200" dirty="0">
                <a:solidFill>
                  <a:schemeClr val="bg1"/>
                </a:solidFill>
                <a:ea typeface="Calibri" panose="020F0502020204030204" pitchFamily="34" charset="0"/>
                <a:cs typeface="Calibri" panose="020F0502020204030204" pitchFamily="34" charset="0"/>
              </a:rPr>
            </a:br>
            <a:r>
              <a:rPr lang="pt-BR" sz="1200" dirty="0">
                <a:solidFill>
                  <a:schemeClr val="bg1"/>
                </a:solidFill>
                <a:ea typeface="Calibri" panose="020F0502020204030204" pitchFamily="34" charset="0"/>
                <a:cs typeface="Calibri" panose="020F0502020204030204" pitchFamily="34" charset="0"/>
              </a:rPr>
              <a:t>e chegando à produção.</a:t>
            </a:r>
          </a:p>
          <a:p>
            <a:pPr>
              <a:spcAft>
                <a:spcPts val="450"/>
              </a:spcAft>
            </a:pPr>
            <a:r>
              <a:rPr lang="pt-BR" sz="1200" dirty="0">
                <a:solidFill>
                  <a:schemeClr val="bg1"/>
                </a:solidFill>
                <a:ea typeface="Calibri" panose="020F0502020204030204" pitchFamily="34" charset="0"/>
                <a:cs typeface="Calibri" panose="020F0502020204030204" pitchFamily="34" charset="0"/>
              </a:rPr>
              <a:t>Usar Python em notebooks e scripts.</a:t>
            </a:r>
          </a:p>
        </p:txBody>
      </p:sp>
      <p:sp>
        <p:nvSpPr>
          <p:cNvPr id="3" name="Rectangle 66">
            <a:extLst>
              <a:ext uri="{FF2B5EF4-FFF2-40B4-BE49-F238E27FC236}">
                <a16:creationId xmlns:a16="http://schemas.microsoft.com/office/drawing/2014/main" id="{C5F727C1-647A-3475-EB2D-ECC80275434D}"/>
              </a:ext>
            </a:extLst>
          </p:cNvPr>
          <p:cNvSpPr>
            <a:spLocks/>
          </p:cNvSpPr>
          <p:nvPr/>
        </p:nvSpPr>
        <p:spPr bwMode="auto">
          <a:xfrm>
            <a:off x="2688519" y="2016170"/>
            <a:ext cx="1669244" cy="125931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450"/>
              </a:spcAft>
            </a:pPr>
            <a:r>
              <a:rPr lang="en-US" sz="1350" dirty="0">
                <a:solidFill>
                  <a:srgbClr val="EA4E60"/>
                </a:solidFill>
                <a:cs typeface="Segoe UI Semibold"/>
              </a:rPr>
              <a:t>Microsoft Fabric</a:t>
            </a:r>
          </a:p>
          <a:p>
            <a:pPr marL="114300" lvl="1">
              <a:spcAft>
                <a:spcPts val="450"/>
              </a:spcAft>
            </a:pPr>
            <a:r>
              <a:rPr lang="en-US" sz="1200" dirty="0">
                <a:solidFill>
                  <a:schemeClr val="bg1"/>
                </a:solidFill>
                <a:ea typeface="Calibri" panose="020F0502020204030204" pitchFamily="34" charset="0"/>
                <a:cs typeface="Calibri" panose="020F0502020204030204" pitchFamily="34" charset="0"/>
              </a:rPr>
              <a:t>One platform for all data engineering and data science projects at scale.</a:t>
            </a:r>
          </a:p>
          <a:p>
            <a:pPr marL="114300" lvl="1">
              <a:spcAft>
                <a:spcPts val="450"/>
              </a:spcAft>
            </a:pPr>
            <a:r>
              <a:rPr lang="en-US" sz="1200" dirty="0">
                <a:solidFill>
                  <a:schemeClr val="bg1"/>
                </a:solidFill>
                <a:ea typeface="Calibri" panose="020F0502020204030204" pitchFamily="34" charset="0"/>
                <a:cs typeface="Calibri" panose="020F0502020204030204" pitchFamily="34" charset="0"/>
              </a:rPr>
              <a:t>Offers an easy-to-use UI, notebooks, and scripts.</a:t>
            </a:r>
          </a:p>
        </p:txBody>
      </p:sp>
      <p:pic>
        <p:nvPicPr>
          <p:cNvPr id="4" name="Graphic 2">
            <a:extLst>
              <a:ext uri="{FF2B5EF4-FFF2-40B4-BE49-F238E27FC236}">
                <a16:creationId xmlns:a16="http://schemas.microsoft.com/office/drawing/2014/main" id="{51866F2F-7BFA-9453-EF28-0F6ADC62D1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30494" y="1238627"/>
            <a:ext cx="574408" cy="574408"/>
          </a:xfrm>
          <a:prstGeom prst="rect">
            <a:avLst/>
          </a:prstGeom>
        </p:spPr>
      </p:pic>
    </p:spTree>
    <p:extLst>
      <p:ext uri="{BB962C8B-B14F-4D97-AF65-F5344CB8AC3E}">
        <p14:creationId xmlns:p14="http://schemas.microsoft.com/office/powerpoint/2010/main" val="25890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38913"/>
            <a:ext cx="8258700" cy="387798"/>
          </a:xfrm>
        </p:spPr>
        <p:txBody>
          <a:bodyPr/>
          <a:lstStyle/>
          <a:p>
            <a:r>
              <a:rPr lang="pt-BR"/>
              <a:t>Decidir entre opções de computação</a:t>
            </a:r>
          </a:p>
        </p:txBody>
      </p:sp>
      <p:cxnSp>
        <p:nvCxnSpPr>
          <p:cNvPr id="91" name="Straight Connector 90">
            <a:extLst>
              <a:ext uri="{FF2B5EF4-FFF2-40B4-BE49-F238E27FC236}">
                <a16:creationId xmlns:a16="http://schemas.microsoft.com/office/drawing/2014/main" id="{CD8A804D-9870-D7F1-0CBB-860EB74B5F93}"/>
              </a:ext>
              <a:ext uri="{C183D7F6-B498-43B3-948B-1728B52AA6E4}">
                <adec:decorative xmlns:adec="http://schemas.microsoft.com/office/drawing/2017/decorative" val="1"/>
              </a:ext>
            </a:extLst>
          </p:cNvPr>
          <p:cNvCxnSpPr/>
          <p:nvPr/>
        </p:nvCxnSpPr>
        <p:spPr>
          <a:xfrm>
            <a:off x="1325" y="1531616"/>
            <a:ext cx="9141714" cy="1"/>
          </a:xfrm>
          <a:prstGeom prst="line">
            <a:avLst/>
          </a:prstGeom>
          <a:noFill/>
          <a:ln w="76200" cap="flat">
            <a:gradFill>
              <a:gsLst>
                <a:gs pos="0">
                  <a:srgbClr val="FF5C39"/>
                </a:gs>
                <a:gs pos="54796">
                  <a:srgbClr val="C73ECC"/>
                </a:gs>
                <a:gs pos="100000">
                  <a:srgbClr val="8DC8E8"/>
                </a:gs>
              </a:gsLst>
              <a:lin ang="21399750" scaled="1"/>
            </a:gradFill>
            <a:prstDash val="solid"/>
            <a:miter/>
          </a:ln>
        </p:spPr>
      </p:cxnSp>
      <p:grpSp>
        <p:nvGrpSpPr>
          <p:cNvPr id="92" name="Group 91" descr="Icon of a gear surrounded by a circle with lines of varying length">
            <a:extLst>
              <a:ext uri="{FF2B5EF4-FFF2-40B4-BE49-F238E27FC236}">
                <a16:creationId xmlns:a16="http://schemas.microsoft.com/office/drawing/2014/main" id="{57C83D76-FB06-32A1-3FE8-F8F982B4987C}"/>
              </a:ext>
            </a:extLst>
          </p:cNvPr>
          <p:cNvGrpSpPr/>
          <p:nvPr/>
        </p:nvGrpSpPr>
        <p:grpSpPr>
          <a:xfrm>
            <a:off x="956318" y="1157234"/>
            <a:ext cx="737196" cy="737196"/>
            <a:chOff x="1391202" y="1542978"/>
            <a:chExt cx="982928" cy="982928"/>
          </a:xfrm>
        </p:grpSpPr>
        <p:sp>
          <p:nvSpPr>
            <p:cNvPr id="93" name="Oval 92">
              <a:extLst>
                <a:ext uri="{FF2B5EF4-FFF2-40B4-BE49-F238E27FC236}">
                  <a16:creationId xmlns:a16="http://schemas.microsoft.com/office/drawing/2014/main" id="{AD73E7DF-4CC8-CE17-C391-F0A54E114E07}"/>
                </a:ext>
                <a:ext uri="{C183D7F6-B498-43B3-948B-1728B52AA6E4}">
                  <adec:decorative xmlns:adec="http://schemas.microsoft.com/office/drawing/2017/decorative" val="1"/>
                </a:ext>
              </a:extLst>
            </p:cNvPr>
            <p:cNvSpPr/>
            <p:nvPr/>
          </p:nvSpPr>
          <p:spPr bwMode="auto">
            <a:xfrm>
              <a:off x="1391202" y="1542978"/>
              <a:ext cx="982928" cy="982928"/>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sp>
          <p:nvSpPr>
            <p:cNvPr id="94" name="gear" title="Icon of a gear surrounded by a circle with lines of varying length">
              <a:extLst>
                <a:ext uri="{FF2B5EF4-FFF2-40B4-BE49-F238E27FC236}">
                  <a16:creationId xmlns:a16="http://schemas.microsoft.com/office/drawing/2014/main" id="{EE3534AA-2527-2943-E3B8-7E0C61E8C3CE}"/>
                </a:ext>
              </a:extLst>
            </p:cNvPr>
            <p:cNvSpPr>
              <a:spLocks noChangeAspect="1" noEditPoints="1"/>
            </p:cNvSpPr>
            <p:nvPr/>
          </p:nvSpPr>
          <p:spPr bwMode="auto">
            <a:xfrm>
              <a:off x="1629632" y="1782503"/>
              <a:ext cx="506068" cy="503878"/>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19050" cap="flat">
              <a:solidFill>
                <a:srgbClr val="FF5C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88"/>
            </a:p>
          </p:txBody>
        </p:sp>
      </p:grpSp>
      <p:sp>
        <p:nvSpPr>
          <p:cNvPr id="95" name="TextBox 94">
            <a:extLst>
              <a:ext uri="{FF2B5EF4-FFF2-40B4-BE49-F238E27FC236}">
                <a16:creationId xmlns:a16="http://schemas.microsoft.com/office/drawing/2014/main" id="{5228F674-CCA2-6A3F-60CC-DE3468064449}"/>
              </a:ext>
            </a:extLst>
          </p:cNvPr>
          <p:cNvSpPr txBox="1"/>
          <p:nvPr/>
        </p:nvSpPr>
        <p:spPr>
          <a:xfrm>
            <a:off x="452083" y="2016171"/>
            <a:ext cx="1833918" cy="1997983"/>
          </a:xfrm>
          <a:prstGeom prst="rect">
            <a:avLst/>
          </a:prstGeom>
          <a:noFill/>
        </p:spPr>
        <p:txBody>
          <a:bodyPr wrap="square" lIns="0" tIns="0" rIns="0" bIns="0">
            <a:spAutoFit/>
          </a:bodyPr>
          <a:lstStyle/>
          <a:p>
            <a:pPr>
              <a:spcAft>
                <a:spcPts val="450"/>
              </a:spcAft>
            </a:pPr>
            <a:r>
              <a:rPr lang="pt-BR" sz="1350" dirty="0">
                <a:solidFill>
                  <a:srgbClr val="EA4E60"/>
                </a:solidFill>
                <a:latin typeface="+mn-lt"/>
                <a:ea typeface="Segoe UI Semibold"/>
                <a:cs typeface="Segoe UI Semibold"/>
              </a:rPr>
              <a:t>CPU ou GPU</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Para conjuntos de dados tabulares menores, a CPU será suficiente e mais barata de usar</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Sempre que trabalhar com dados não estruturados, como imagens ou texto, as GPUs serão mais eficientes e eficazes.</a:t>
            </a:r>
          </a:p>
        </p:txBody>
      </p:sp>
      <p:grpSp>
        <p:nvGrpSpPr>
          <p:cNvPr id="96" name="Group 95" descr="Icon of a clock with an arrow pointing counterclockwise">
            <a:extLst>
              <a:ext uri="{FF2B5EF4-FFF2-40B4-BE49-F238E27FC236}">
                <a16:creationId xmlns:a16="http://schemas.microsoft.com/office/drawing/2014/main" id="{32152E00-D36F-6EC7-4207-7AD855F391FC}"/>
              </a:ext>
            </a:extLst>
          </p:cNvPr>
          <p:cNvGrpSpPr/>
          <p:nvPr/>
        </p:nvGrpSpPr>
        <p:grpSpPr>
          <a:xfrm>
            <a:off x="3149100" y="1157234"/>
            <a:ext cx="737196" cy="737196"/>
            <a:chOff x="4198800" y="1542978"/>
            <a:chExt cx="982928" cy="982928"/>
          </a:xfrm>
        </p:grpSpPr>
        <p:sp>
          <p:nvSpPr>
            <p:cNvPr id="97" name="Oval 96">
              <a:extLst>
                <a:ext uri="{FF2B5EF4-FFF2-40B4-BE49-F238E27FC236}">
                  <a16:creationId xmlns:a16="http://schemas.microsoft.com/office/drawing/2014/main" id="{A4D27372-4522-18B1-2058-780F22F6E636}"/>
                </a:ext>
                <a:ext uri="{C183D7F6-B498-43B3-948B-1728B52AA6E4}">
                  <adec:decorative xmlns:adec="http://schemas.microsoft.com/office/drawing/2017/decorative" val="1"/>
                </a:ext>
              </a:extLst>
            </p:cNvPr>
            <p:cNvSpPr/>
            <p:nvPr/>
          </p:nvSpPr>
          <p:spPr bwMode="auto">
            <a:xfrm>
              <a:off x="4198800" y="1542978"/>
              <a:ext cx="982928" cy="982928"/>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sp>
          <p:nvSpPr>
            <p:cNvPr id="98" name="clock_2" title="Icon of a clock with an arrow pointing counterclockwise">
              <a:extLst>
                <a:ext uri="{FF2B5EF4-FFF2-40B4-BE49-F238E27FC236}">
                  <a16:creationId xmlns:a16="http://schemas.microsoft.com/office/drawing/2014/main" id="{662C0F10-CC9E-C04A-6D16-5667939732FB}"/>
                </a:ext>
              </a:extLst>
            </p:cNvPr>
            <p:cNvSpPr>
              <a:spLocks noChangeAspect="1" noEditPoints="1"/>
            </p:cNvSpPr>
            <p:nvPr/>
          </p:nvSpPr>
          <p:spPr bwMode="auto">
            <a:xfrm>
              <a:off x="4426885" y="1787525"/>
              <a:ext cx="526758" cy="493834"/>
            </a:xfrm>
            <a:custGeom>
              <a:avLst/>
              <a:gdLst>
                <a:gd name="T0" fmla="*/ 43 w 354"/>
                <a:gd name="T1" fmla="*/ 245 h 332"/>
                <a:gd name="T2" fmla="*/ 22 w 354"/>
                <a:gd name="T3" fmla="*/ 166 h 332"/>
                <a:gd name="T4" fmla="*/ 188 w 354"/>
                <a:gd name="T5" fmla="*/ 0 h 332"/>
                <a:gd name="T6" fmla="*/ 354 w 354"/>
                <a:gd name="T7" fmla="*/ 166 h 332"/>
                <a:gd name="T8" fmla="*/ 188 w 354"/>
                <a:gd name="T9" fmla="*/ 332 h 332"/>
                <a:gd name="T10" fmla="*/ 110 w 354"/>
                <a:gd name="T11" fmla="*/ 313 h 332"/>
                <a:gd name="T12" fmla="*/ 0 w 354"/>
                <a:gd name="T13" fmla="*/ 234 h 332"/>
                <a:gd name="T14" fmla="*/ 43 w 354"/>
                <a:gd name="T15" fmla="*/ 245 h 332"/>
                <a:gd name="T16" fmla="*/ 55 w 354"/>
                <a:gd name="T17" fmla="*/ 202 h 332"/>
                <a:gd name="T18" fmla="*/ 184 w 354"/>
                <a:gd name="T19" fmla="*/ 36 h 332"/>
                <a:gd name="T20" fmla="*/ 184 w 354"/>
                <a:gd name="T21" fmla="*/ 169 h 332"/>
                <a:gd name="T22" fmla="*/ 272 w 354"/>
                <a:gd name="T23" fmla="*/ 24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4" h="332">
                  <a:moveTo>
                    <a:pt x="43" y="245"/>
                  </a:moveTo>
                  <a:cubicBezTo>
                    <a:pt x="30" y="222"/>
                    <a:pt x="22" y="195"/>
                    <a:pt x="22" y="166"/>
                  </a:cubicBezTo>
                  <a:cubicBezTo>
                    <a:pt x="22" y="75"/>
                    <a:pt x="97" y="0"/>
                    <a:pt x="188" y="0"/>
                  </a:cubicBezTo>
                  <a:cubicBezTo>
                    <a:pt x="280" y="0"/>
                    <a:pt x="354" y="75"/>
                    <a:pt x="354" y="166"/>
                  </a:cubicBezTo>
                  <a:cubicBezTo>
                    <a:pt x="354" y="258"/>
                    <a:pt x="280" y="332"/>
                    <a:pt x="188" y="332"/>
                  </a:cubicBezTo>
                  <a:cubicBezTo>
                    <a:pt x="160" y="332"/>
                    <a:pt x="134" y="325"/>
                    <a:pt x="110" y="313"/>
                  </a:cubicBezTo>
                  <a:moveTo>
                    <a:pt x="0" y="234"/>
                  </a:moveTo>
                  <a:cubicBezTo>
                    <a:pt x="43" y="245"/>
                    <a:pt x="43" y="245"/>
                    <a:pt x="43" y="245"/>
                  </a:cubicBezTo>
                  <a:cubicBezTo>
                    <a:pt x="55" y="202"/>
                    <a:pt x="55" y="202"/>
                    <a:pt x="55" y="202"/>
                  </a:cubicBezTo>
                  <a:moveTo>
                    <a:pt x="184" y="36"/>
                  </a:moveTo>
                  <a:cubicBezTo>
                    <a:pt x="184" y="169"/>
                    <a:pt x="184" y="169"/>
                    <a:pt x="184" y="169"/>
                  </a:cubicBezTo>
                  <a:cubicBezTo>
                    <a:pt x="272" y="242"/>
                    <a:pt x="272" y="242"/>
                    <a:pt x="272" y="242"/>
                  </a:cubicBezTo>
                </a:path>
              </a:pathLst>
            </a:custGeom>
            <a:noFill/>
            <a:ln w="19050" cap="sq">
              <a:solidFill>
                <a:schemeClr val="accent2"/>
              </a:solidFill>
              <a:prstDash val="solid"/>
              <a:miter lim="800000"/>
            </a:ln>
          </p:spPr>
          <p:txBody>
            <a:bodyPr vert="horz" wrap="square" lIns="68580" tIns="34290" rIns="68580" bIns="34290" numCol="1" anchor="t" anchorCtr="0" compatLnSpc="1">
              <a:prstTxWarp prst="textNoShape">
                <a:avLst/>
              </a:prstTxWarp>
            </a:bodyPr>
            <a:lstStyle/>
            <a:p>
              <a:endParaRPr lang="en-US" sz="788">
                <a:gradFill>
                  <a:gsLst>
                    <a:gs pos="0">
                      <a:srgbClr val="505050"/>
                    </a:gs>
                    <a:gs pos="100000">
                      <a:srgbClr val="505050"/>
                    </a:gs>
                  </a:gsLst>
                </a:gradFill>
              </a:endParaRPr>
            </a:p>
          </p:txBody>
        </p:sp>
      </p:grpSp>
      <p:sp>
        <p:nvSpPr>
          <p:cNvPr id="99" name="TextBox 98">
            <a:extLst>
              <a:ext uri="{FF2B5EF4-FFF2-40B4-BE49-F238E27FC236}">
                <a16:creationId xmlns:a16="http://schemas.microsoft.com/office/drawing/2014/main" id="{42C79582-988B-8940-ECA1-539A5963314C}"/>
              </a:ext>
            </a:extLst>
          </p:cNvPr>
          <p:cNvSpPr txBox="1"/>
          <p:nvPr/>
        </p:nvSpPr>
        <p:spPr>
          <a:xfrm>
            <a:off x="2568667" y="2016170"/>
            <a:ext cx="1941605" cy="2390398"/>
          </a:xfrm>
          <a:prstGeom prst="rect">
            <a:avLst/>
          </a:prstGeom>
          <a:noFill/>
        </p:spPr>
        <p:txBody>
          <a:bodyPr wrap="square" lIns="0" tIns="0" rIns="0" bIns="0">
            <a:spAutoFit/>
          </a:bodyPr>
          <a:lstStyle/>
          <a:p>
            <a:pPr>
              <a:spcAft>
                <a:spcPts val="450"/>
              </a:spcAft>
            </a:pPr>
            <a:r>
              <a:rPr lang="pt-BR" sz="1350" dirty="0">
                <a:solidFill>
                  <a:srgbClr val="EA4E60"/>
                </a:solidFill>
                <a:latin typeface="+mn-lt"/>
                <a:ea typeface="Segoe UI Semibold"/>
                <a:cs typeface="Segoe UI Semibold"/>
              </a:rPr>
              <a:t>Uso geral ou otimizado para memória</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Uso geral: tem uma taxa de CPU/memória equilibrada. Ideal para teste e desenvolvimento com conjuntos de dados menores.</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Otimizado para memória: tem uma alta taxa de memória para CPU. </a:t>
            </a:r>
            <a:br>
              <a:rPr lang="pt-BR" sz="1200" dirty="0">
                <a:solidFill>
                  <a:schemeClr val="bg1"/>
                </a:solidFill>
                <a:latin typeface="+mn-lt"/>
                <a:ea typeface="Calibri" panose="020F0502020204030204" pitchFamily="34" charset="0"/>
                <a:cs typeface="Calibri" panose="020F0502020204030204" pitchFamily="34" charset="0"/>
              </a:rPr>
            </a:br>
            <a:r>
              <a:rPr lang="pt-BR" sz="1200" dirty="0">
                <a:solidFill>
                  <a:schemeClr val="bg1"/>
                </a:solidFill>
                <a:latin typeface="+mn-lt"/>
                <a:ea typeface="Calibri" panose="020F0502020204030204" pitchFamily="34" charset="0"/>
                <a:cs typeface="Calibri" panose="020F0502020204030204" pitchFamily="34" charset="0"/>
              </a:rPr>
              <a:t>Ótima opção para </a:t>
            </a:r>
            <a:br>
              <a:rPr lang="pt-BR" sz="1200" dirty="0">
                <a:solidFill>
                  <a:schemeClr val="bg1"/>
                </a:solidFill>
                <a:latin typeface="+mn-lt"/>
                <a:ea typeface="Calibri" panose="020F0502020204030204" pitchFamily="34" charset="0"/>
                <a:cs typeface="Calibri" panose="020F0502020204030204" pitchFamily="34" charset="0"/>
              </a:rPr>
            </a:br>
            <a:r>
              <a:rPr lang="pt-BR" sz="1200" dirty="0">
                <a:solidFill>
                  <a:schemeClr val="bg1"/>
                </a:solidFill>
                <a:latin typeface="+mn-lt"/>
                <a:ea typeface="Calibri" panose="020F0502020204030204" pitchFamily="34" charset="0"/>
                <a:cs typeface="Calibri" panose="020F0502020204030204" pitchFamily="34" charset="0"/>
              </a:rPr>
              <a:t>análise na memória.</a:t>
            </a:r>
          </a:p>
        </p:txBody>
      </p:sp>
      <p:grpSp>
        <p:nvGrpSpPr>
          <p:cNvPr id="100" name="Group 99" descr="Icon of two chevron brackets with two dots between them">
            <a:extLst>
              <a:ext uri="{FF2B5EF4-FFF2-40B4-BE49-F238E27FC236}">
                <a16:creationId xmlns:a16="http://schemas.microsoft.com/office/drawing/2014/main" id="{1D380D2E-3031-2CF6-CD2D-0B8E4BFAFAEF}"/>
              </a:ext>
            </a:extLst>
          </p:cNvPr>
          <p:cNvGrpSpPr/>
          <p:nvPr/>
        </p:nvGrpSpPr>
        <p:grpSpPr>
          <a:xfrm>
            <a:off x="5254799" y="1157234"/>
            <a:ext cx="737196" cy="737196"/>
            <a:chOff x="7006399" y="1542978"/>
            <a:chExt cx="982928" cy="982928"/>
          </a:xfrm>
        </p:grpSpPr>
        <p:sp>
          <p:nvSpPr>
            <p:cNvPr id="101" name="Oval 100">
              <a:extLst>
                <a:ext uri="{FF2B5EF4-FFF2-40B4-BE49-F238E27FC236}">
                  <a16:creationId xmlns:a16="http://schemas.microsoft.com/office/drawing/2014/main" id="{54A1FEE9-DB7E-BF9F-03A8-D3535FDE7C90}"/>
                </a:ext>
                <a:ext uri="{C183D7F6-B498-43B3-948B-1728B52AA6E4}">
                  <adec:decorative xmlns:adec="http://schemas.microsoft.com/office/drawing/2017/decorative" val="1"/>
                </a:ext>
              </a:extLst>
            </p:cNvPr>
            <p:cNvSpPr/>
            <p:nvPr/>
          </p:nvSpPr>
          <p:spPr bwMode="auto">
            <a:xfrm>
              <a:off x="7006399" y="1542978"/>
              <a:ext cx="982928" cy="982928"/>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sp>
          <p:nvSpPr>
            <p:cNvPr id="102" name="bot_3" title="Icon of two chevron brackets with two dots between them">
              <a:extLst>
                <a:ext uri="{FF2B5EF4-FFF2-40B4-BE49-F238E27FC236}">
                  <a16:creationId xmlns:a16="http://schemas.microsoft.com/office/drawing/2014/main" id="{D8EA85A1-3FF3-EBE0-2EF8-C8780F950D4F}"/>
                </a:ext>
              </a:extLst>
            </p:cNvPr>
            <p:cNvSpPr>
              <a:spLocks noChangeAspect="1" noEditPoints="1"/>
            </p:cNvSpPr>
            <p:nvPr/>
          </p:nvSpPr>
          <p:spPr bwMode="auto">
            <a:xfrm>
              <a:off x="7219433" y="1834668"/>
              <a:ext cx="556860" cy="399548"/>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9050" cap="sq">
              <a:solidFill>
                <a:srgbClr val="F4364C"/>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88"/>
            </a:p>
          </p:txBody>
        </p:sp>
      </p:grpSp>
      <p:sp>
        <p:nvSpPr>
          <p:cNvPr id="103" name="TextBox 102">
            <a:extLst>
              <a:ext uri="{FF2B5EF4-FFF2-40B4-BE49-F238E27FC236}">
                <a16:creationId xmlns:a16="http://schemas.microsoft.com/office/drawing/2014/main" id="{3ADE7606-B6DF-653F-E4EA-E3A097D5EB59}"/>
              </a:ext>
            </a:extLst>
          </p:cNvPr>
          <p:cNvSpPr txBox="1"/>
          <p:nvPr/>
        </p:nvSpPr>
        <p:spPr>
          <a:xfrm>
            <a:off x="4707022" y="2016171"/>
            <a:ext cx="1846178" cy="1628651"/>
          </a:xfrm>
          <a:prstGeom prst="rect">
            <a:avLst/>
          </a:prstGeom>
          <a:noFill/>
        </p:spPr>
        <p:txBody>
          <a:bodyPr wrap="square" lIns="0" tIns="0" rIns="0" bIns="0">
            <a:spAutoFit/>
          </a:bodyPr>
          <a:lstStyle/>
          <a:p>
            <a:pPr>
              <a:spcAft>
                <a:spcPts val="450"/>
              </a:spcAft>
            </a:pPr>
            <a:r>
              <a:rPr lang="pt-BR" sz="1350" dirty="0">
                <a:solidFill>
                  <a:srgbClr val="EA4E60"/>
                </a:solidFill>
                <a:latin typeface="+mn-lt"/>
                <a:ea typeface="Segoe UI Semibold"/>
                <a:cs typeface="Segoe UI Semibold"/>
              </a:rPr>
              <a:t>Spark</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Serviços como o Azure Synapse Analytics e o Azure Databricks oferecem computação do Spark.</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Um cluster do Spark consiste em um nó de driver e nós de trabalho.</a:t>
            </a:r>
          </a:p>
        </p:txBody>
      </p:sp>
      <p:grpSp>
        <p:nvGrpSpPr>
          <p:cNvPr id="104" name="Group 103" descr="Icon of a lightbulb">
            <a:extLst>
              <a:ext uri="{FF2B5EF4-FFF2-40B4-BE49-F238E27FC236}">
                <a16:creationId xmlns:a16="http://schemas.microsoft.com/office/drawing/2014/main" id="{C65E28C1-85C8-0729-F9C4-C67F661C852D}"/>
              </a:ext>
            </a:extLst>
          </p:cNvPr>
          <p:cNvGrpSpPr/>
          <p:nvPr/>
        </p:nvGrpSpPr>
        <p:grpSpPr>
          <a:xfrm>
            <a:off x="7360497" y="1157234"/>
            <a:ext cx="737196" cy="737196"/>
            <a:chOff x="9813996" y="1542978"/>
            <a:chExt cx="982928" cy="982928"/>
          </a:xfrm>
        </p:grpSpPr>
        <p:sp>
          <p:nvSpPr>
            <p:cNvPr id="105" name="Oval 104">
              <a:extLst>
                <a:ext uri="{FF2B5EF4-FFF2-40B4-BE49-F238E27FC236}">
                  <a16:creationId xmlns:a16="http://schemas.microsoft.com/office/drawing/2014/main" id="{D2BF105D-1718-FFA5-D615-9F99C2A30CA9}"/>
                </a:ext>
                <a:ext uri="{C183D7F6-B498-43B3-948B-1728B52AA6E4}">
                  <adec:decorative xmlns:adec="http://schemas.microsoft.com/office/drawing/2017/decorative" val="1"/>
                </a:ext>
              </a:extLst>
            </p:cNvPr>
            <p:cNvSpPr/>
            <p:nvPr/>
          </p:nvSpPr>
          <p:spPr bwMode="auto">
            <a:xfrm>
              <a:off x="9813996" y="1542978"/>
              <a:ext cx="982928" cy="982928"/>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defTabSz="309500">
                <a:spcBef>
                  <a:spcPct val="0"/>
                </a:spcBef>
                <a:spcAft>
                  <a:spcPct val="0"/>
                </a:spcAft>
                <a:buClrTx/>
                <a:defRPr/>
              </a:pPr>
              <a:endParaRPr lang="en-IN" sz="1200" dirty="0">
                <a:solidFill>
                  <a:srgbClr val="2F2F2F"/>
                </a:solidFill>
                <a:cs typeface="Calibri" panose="020F0502020204030204" pitchFamily="34" charset="0"/>
              </a:endParaRPr>
            </a:p>
          </p:txBody>
        </p:sp>
        <p:sp>
          <p:nvSpPr>
            <p:cNvPr id="106" name="light" title="Icon of a lightbulb">
              <a:extLst>
                <a:ext uri="{FF2B5EF4-FFF2-40B4-BE49-F238E27FC236}">
                  <a16:creationId xmlns:a16="http://schemas.microsoft.com/office/drawing/2014/main" id="{564EC334-29D3-C06D-4069-AE3E37E89C7B}"/>
                </a:ext>
              </a:extLst>
            </p:cNvPr>
            <p:cNvSpPr>
              <a:spLocks noChangeAspect="1" noEditPoints="1"/>
            </p:cNvSpPr>
            <p:nvPr/>
          </p:nvSpPr>
          <p:spPr bwMode="auto">
            <a:xfrm>
              <a:off x="10136697" y="1783885"/>
              <a:ext cx="337528" cy="501114"/>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0078D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88"/>
            </a:p>
          </p:txBody>
        </p:sp>
      </p:grpSp>
      <p:sp>
        <p:nvSpPr>
          <p:cNvPr id="107" name="TextBox 106">
            <a:extLst>
              <a:ext uri="{FF2B5EF4-FFF2-40B4-BE49-F238E27FC236}">
                <a16:creationId xmlns:a16="http://schemas.microsoft.com/office/drawing/2014/main" id="{AC8132A7-3B97-A331-FA1D-1113B75A89DA}"/>
              </a:ext>
            </a:extLst>
          </p:cNvPr>
          <p:cNvSpPr txBox="1"/>
          <p:nvPr/>
        </p:nvSpPr>
        <p:spPr>
          <a:xfrm>
            <a:off x="6801835" y="2016170"/>
            <a:ext cx="1941605" cy="1402948"/>
          </a:xfrm>
          <a:prstGeom prst="rect">
            <a:avLst/>
          </a:prstGeom>
          <a:noFill/>
        </p:spPr>
        <p:txBody>
          <a:bodyPr wrap="square" lIns="0" tIns="0" rIns="0" bIns="0">
            <a:spAutoFit/>
          </a:bodyPr>
          <a:lstStyle/>
          <a:p>
            <a:pPr>
              <a:spcAft>
                <a:spcPts val="450"/>
              </a:spcAft>
            </a:pPr>
            <a:r>
              <a:rPr lang="pt-BR" sz="1350" dirty="0">
                <a:solidFill>
                  <a:srgbClr val="EA4E60"/>
                </a:solidFill>
                <a:latin typeface="+mn-lt"/>
                <a:ea typeface="Segoe UI Semibold"/>
                <a:cs typeface="Segoe UI Semibold"/>
              </a:rPr>
              <a:t>Monitorar a utilização da computação</a:t>
            </a:r>
          </a:p>
          <a:p>
            <a:pPr lvl="1">
              <a:spcAft>
                <a:spcPts val="450"/>
              </a:spcAft>
            </a:pPr>
            <a:r>
              <a:rPr lang="pt-BR" sz="1200" dirty="0">
                <a:solidFill>
                  <a:schemeClr val="bg1"/>
                </a:solidFill>
                <a:latin typeface="+mn-lt"/>
                <a:ea typeface="Calibri" panose="020F0502020204030204" pitchFamily="34" charset="0"/>
                <a:cs typeface="Calibri" panose="020F0502020204030204" pitchFamily="34" charset="0"/>
              </a:rPr>
              <a:t>Configurar seus recursos de computação para treinar </a:t>
            </a:r>
            <a:br>
              <a:rPr lang="pt-BR" sz="1200" dirty="0">
                <a:solidFill>
                  <a:schemeClr val="bg1"/>
                </a:solidFill>
                <a:latin typeface="+mn-lt"/>
                <a:ea typeface="Calibri" panose="020F0502020204030204" pitchFamily="34" charset="0"/>
                <a:cs typeface="Calibri" panose="020F0502020204030204" pitchFamily="34" charset="0"/>
              </a:rPr>
            </a:br>
            <a:r>
              <a:rPr lang="pt-BR" sz="1200" dirty="0">
                <a:solidFill>
                  <a:schemeClr val="bg1"/>
                </a:solidFill>
                <a:latin typeface="+mn-lt"/>
                <a:ea typeface="Calibri" panose="020F0502020204030204" pitchFamily="34" charset="0"/>
                <a:cs typeface="Calibri" panose="020F0502020204030204" pitchFamily="34" charset="0"/>
              </a:rPr>
              <a:t>o aprendizado de máquina de um modelo é um processo iterativo. </a:t>
            </a:r>
          </a:p>
        </p:txBody>
      </p:sp>
    </p:spTree>
    <p:extLst>
      <p:ext uri="{BB962C8B-B14F-4D97-AF65-F5344CB8AC3E}">
        <p14:creationId xmlns:p14="http://schemas.microsoft.com/office/powerpoint/2010/main" val="332878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6C4BB281-F8E9-7136-7073-CCB4964C7E6B}"/>
              </a:ext>
            </a:extLst>
          </p:cNvPr>
          <p:cNvSpPr>
            <a:spLocks noGrp="1"/>
          </p:cNvSpPr>
          <p:nvPr>
            <p:ph type="pic" sz="quarter" idx="21"/>
          </p:nvPr>
        </p:nvSpPr>
        <p:spPr/>
        <p:txBody>
          <a:bodyPr/>
          <a:lstStyle/>
          <a:p>
            <a:endParaRPr lang="pt-BR"/>
          </a:p>
        </p:txBody>
      </p:sp>
      <p:sp>
        <p:nvSpPr>
          <p:cNvPr id="17" name="Title 16"/>
          <p:cNvSpPr>
            <a:spLocks noGrp="1"/>
          </p:cNvSpPr>
          <p:nvPr>
            <p:ph type="title"/>
          </p:nvPr>
        </p:nvSpPr>
        <p:spPr>
          <a:xfrm>
            <a:off x="441197" y="438913"/>
            <a:ext cx="8258700" cy="369332"/>
          </a:xfrm>
        </p:spPr>
        <p:txBody>
          <a:bodyPr>
            <a:normAutofit fontScale="90000"/>
          </a:bodyPr>
          <a:lstStyle/>
          <a:p>
            <a:r>
              <a:rPr lang="pt-BR" dirty="0"/>
              <a:t>Entender como o modelo será consumido</a:t>
            </a:r>
          </a:p>
        </p:txBody>
      </p:sp>
      <p:grpSp>
        <p:nvGrpSpPr>
          <p:cNvPr id="16" name="Group 15">
            <a:extLst>
              <a:ext uri="{FF2B5EF4-FFF2-40B4-BE49-F238E27FC236}">
                <a16:creationId xmlns:a16="http://schemas.microsoft.com/office/drawing/2014/main" id="{4CDF0D79-AC2B-566D-54B2-646E414A8F6C}"/>
              </a:ext>
            </a:extLst>
          </p:cNvPr>
          <p:cNvGrpSpPr/>
          <p:nvPr/>
        </p:nvGrpSpPr>
        <p:grpSpPr>
          <a:xfrm>
            <a:off x="1547253" y="982980"/>
            <a:ext cx="6049494" cy="2346665"/>
            <a:chOff x="2634343" y="3386334"/>
            <a:chExt cx="4686421" cy="1817914"/>
          </a:xfrm>
        </p:grpSpPr>
        <p:pic>
          <p:nvPicPr>
            <p:cNvPr id="18" name="Graphic 17">
              <a:extLst>
                <a:ext uri="{FF2B5EF4-FFF2-40B4-BE49-F238E27FC236}">
                  <a16:creationId xmlns:a16="http://schemas.microsoft.com/office/drawing/2014/main" id="{20EB3C24-7055-5C13-B279-F43D7667AE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1337" y="3645578"/>
              <a:ext cx="1299427" cy="1299427"/>
            </a:xfrm>
            <a:prstGeom prst="rect">
              <a:avLst/>
            </a:prstGeom>
          </p:spPr>
        </p:pic>
        <p:cxnSp>
          <p:nvCxnSpPr>
            <p:cNvPr id="19" name="Straight Arrow Connector 18">
              <a:extLst>
                <a:ext uri="{FF2B5EF4-FFF2-40B4-BE49-F238E27FC236}">
                  <a16:creationId xmlns:a16="http://schemas.microsoft.com/office/drawing/2014/main" id="{A283D318-43B1-D203-4545-DD9B1D93B362}"/>
                </a:ext>
              </a:extLst>
            </p:cNvPr>
            <p:cNvCxnSpPr/>
            <p:nvPr/>
          </p:nvCxnSpPr>
          <p:spPr>
            <a:xfrm>
              <a:off x="4648201" y="4049486"/>
              <a:ext cx="892628" cy="0"/>
            </a:xfrm>
            <a:prstGeom prst="straightConnector1">
              <a:avLst/>
            </a:prstGeom>
            <a:ln w="25400" cap="flat" cmpd="sng" algn="ctr">
              <a:solidFill>
                <a:srgbClr val="BF3AC4"/>
              </a:solidFill>
              <a:prstDash val="lgDash"/>
              <a:round/>
              <a:headEnd type="none" w="med" len="med"/>
              <a:tailEnd type="triangle" w="lg"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4B9EFB0D-7EAE-F603-B33C-DB0850C37EE7}"/>
                </a:ext>
              </a:extLst>
            </p:cNvPr>
            <p:cNvCxnSpPr/>
            <p:nvPr/>
          </p:nvCxnSpPr>
          <p:spPr>
            <a:xfrm flipH="1">
              <a:off x="4648201" y="4515023"/>
              <a:ext cx="892628" cy="0"/>
            </a:xfrm>
            <a:prstGeom prst="straightConnector1">
              <a:avLst/>
            </a:prstGeom>
            <a:ln w="25400" cap="flat" cmpd="sng" algn="ctr">
              <a:solidFill>
                <a:srgbClr val="BF3AC4"/>
              </a:solidFill>
              <a:prstDash val="lgDash"/>
              <a:round/>
              <a:headEnd type="none" w="med" len="med"/>
              <a:tailEnd type="triangle" w="lg" len="med"/>
            </a:ln>
          </p:spPr>
          <p:style>
            <a:lnRef idx="0">
              <a:scrgbClr r="0" g="0" b="0"/>
            </a:lnRef>
            <a:fillRef idx="0">
              <a:scrgbClr r="0" g="0" b="0"/>
            </a:fillRef>
            <a:effectRef idx="0">
              <a:scrgbClr r="0" g="0" b="0"/>
            </a:effectRef>
            <a:fontRef idx="minor">
              <a:schemeClr val="tx1"/>
            </a:fontRef>
          </p:style>
        </p:cxnSp>
        <p:pic>
          <p:nvPicPr>
            <p:cNvPr id="28" name="Graphic 27" descr="Smart Phone with solid fill">
              <a:extLst>
                <a:ext uri="{FF2B5EF4-FFF2-40B4-BE49-F238E27FC236}">
                  <a16:creationId xmlns:a16="http://schemas.microsoft.com/office/drawing/2014/main" id="{DD0FD72F-4E96-1BA1-A079-9BB69AD0B2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4343" y="3386334"/>
              <a:ext cx="1817914" cy="1817914"/>
            </a:xfrm>
            <a:prstGeom prst="rect">
              <a:avLst/>
            </a:prstGeom>
          </p:spPr>
        </p:pic>
      </p:grpSp>
      <p:sp>
        <p:nvSpPr>
          <p:cNvPr id="54" name="Rectangle 53">
            <a:extLst>
              <a:ext uri="{FF2B5EF4-FFF2-40B4-BE49-F238E27FC236}">
                <a16:creationId xmlns:a16="http://schemas.microsoft.com/office/drawing/2014/main" id="{0B1DEF83-F9E8-DB1C-3012-BBE6C3B74C04}"/>
              </a:ext>
              <a:ext uri="{C183D7F6-B498-43B3-948B-1728B52AA6E4}">
                <adec:decorative xmlns:adec="http://schemas.microsoft.com/office/drawing/2017/decorative" val="1"/>
              </a:ext>
            </a:extLst>
          </p:cNvPr>
          <p:cNvSpPr/>
          <p:nvPr/>
        </p:nvSpPr>
        <p:spPr bwMode="auto">
          <a:xfrm>
            <a:off x="0" y="864574"/>
            <a:ext cx="9144000" cy="2583476"/>
          </a:xfrm>
          <a:prstGeom prst="rect">
            <a:avLst/>
          </a:prstGeom>
          <a:noFill/>
          <a:ln w="38100">
            <a:solidFill>
              <a:srgbClr val="C73E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IN" sz="1800" dirty="0">
              <a:gradFill>
                <a:gsLst>
                  <a:gs pos="0">
                    <a:srgbClr val="FFFFFF"/>
                  </a:gs>
                  <a:gs pos="100000">
                    <a:srgbClr val="FFFFFF"/>
                  </a:gs>
                </a:gsLst>
                <a:lin ang="5400000" scaled="0"/>
              </a:gradFill>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53B6944-20F2-F633-CCD8-3522F91CD9B4}"/>
              </a:ext>
            </a:extLst>
          </p:cNvPr>
          <p:cNvSpPr txBox="1"/>
          <p:nvPr/>
        </p:nvSpPr>
        <p:spPr>
          <a:xfrm>
            <a:off x="4441647" y="1609893"/>
            <a:ext cx="501740" cy="184666"/>
          </a:xfrm>
          <a:prstGeom prst="rect">
            <a:avLst/>
          </a:prstGeom>
          <a:noFill/>
        </p:spPr>
        <p:txBody>
          <a:bodyPr wrap="none" lIns="0" tIns="0" rIns="0" bIns="0" rtlCol="0" anchor="ctr">
            <a:spAutoFit/>
          </a:bodyPr>
          <a:lstStyle/>
          <a:p>
            <a:pPr algn="ctr"/>
            <a:r>
              <a:rPr lang="pt-BR" sz="1200" dirty="0">
                <a:latin typeface="Calibri" panose="020F0502020204030204" pitchFamily="34" charset="0"/>
                <a:ea typeface="Calibri" panose="020F0502020204030204" pitchFamily="34" charset="0"/>
                <a:cs typeface="Calibri" panose="020F0502020204030204" pitchFamily="34" charset="0"/>
              </a:rPr>
              <a:t>Solicitar</a:t>
            </a:r>
            <a:endParaRPr lang="LID4096" sz="1200" dirty="0"/>
          </a:p>
        </p:txBody>
      </p:sp>
      <p:sp>
        <p:nvSpPr>
          <p:cNvPr id="3" name="TextBox 2">
            <a:extLst>
              <a:ext uri="{FF2B5EF4-FFF2-40B4-BE49-F238E27FC236}">
                <a16:creationId xmlns:a16="http://schemas.microsoft.com/office/drawing/2014/main" id="{5A529B30-5020-3A58-9F53-B3689D078699}"/>
              </a:ext>
            </a:extLst>
          </p:cNvPr>
          <p:cNvSpPr txBox="1"/>
          <p:nvPr/>
        </p:nvSpPr>
        <p:spPr>
          <a:xfrm>
            <a:off x="4407983" y="2466312"/>
            <a:ext cx="569066" cy="184666"/>
          </a:xfrm>
          <a:prstGeom prst="rect">
            <a:avLst/>
          </a:prstGeom>
          <a:noFill/>
        </p:spPr>
        <p:txBody>
          <a:bodyPr wrap="none" lIns="0" tIns="0" rIns="0" bIns="0" rtlCol="0" anchor="ctr">
            <a:spAutoFit/>
          </a:bodyPr>
          <a:lstStyle/>
          <a:p>
            <a:pPr algn="ctr"/>
            <a:r>
              <a:rPr lang="pt-BR" sz="1200" dirty="0">
                <a:latin typeface="Calibri" panose="020F0502020204030204" pitchFamily="34" charset="0"/>
                <a:ea typeface="Calibri" panose="020F0502020204030204" pitchFamily="34" charset="0"/>
                <a:cs typeface="Calibri" panose="020F0502020204030204" pitchFamily="34" charset="0"/>
              </a:rPr>
              <a:t>Resposta</a:t>
            </a:r>
            <a:endParaRPr lang="LID4096" sz="1200" dirty="0"/>
          </a:p>
        </p:txBody>
      </p:sp>
      <p:sp>
        <p:nvSpPr>
          <p:cNvPr id="8" name="Text Placeholder 5">
            <a:extLst>
              <a:ext uri="{FF2B5EF4-FFF2-40B4-BE49-F238E27FC236}">
                <a16:creationId xmlns:a16="http://schemas.microsoft.com/office/drawing/2014/main" id="{3F51377D-848D-B2AB-7D4D-0716DF4F3E9C}"/>
              </a:ext>
            </a:extLst>
          </p:cNvPr>
          <p:cNvSpPr txBox="1"/>
          <p:nvPr/>
        </p:nvSpPr>
        <p:spPr>
          <a:xfrm>
            <a:off x="441197" y="3638062"/>
            <a:ext cx="8258701" cy="862835"/>
          </a:xfrm>
          <a:prstGeom prst="rect">
            <a:avLst/>
          </a:prstGeom>
        </p:spPr>
        <p:txBody>
          <a:bodyPr vert="horz" wrap="square" lIns="0" tIns="0" rIns="0" bIns="0" rtlCol="0" anchor="t">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defRPr lang="en-US" sz="1568" b="0" kern="1200" spc="0" baseline="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ct val="0"/>
              </a:spcAft>
              <a:buClrTx/>
              <a:buSzPct val="90000"/>
              <a:buFont typeface="Arial" panose="020B0604020202020204" pitchFamily="34" charset="0"/>
              <a:buNone/>
              <a:defRPr sz="2400" b="0" kern="1200" spc="0" baseline="0">
                <a:solidFill>
                  <a:schemeClr val="tx1"/>
                </a:solidFill>
                <a:latin typeface="+mj-lt"/>
                <a:ea typeface="+mn-ea"/>
                <a:cs typeface="+mn-cs"/>
              </a:defRPr>
            </a:lvl2pPr>
            <a:lvl3pPr marL="448193"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lvl="1">
              <a:spcBef>
                <a:spcPts val="294"/>
              </a:spcBef>
              <a:spcAft>
                <a:spcPts val="441"/>
              </a:spcAft>
            </a:pPr>
            <a:r>
              <a:rPr lang="pt-BR" sz="1600" dirty="0">
                <a:solidFill>
                  <a:schemeClr val="bg1"/>
                </a:solidFill>
                <a:latin typeface="Segoe UI Semibold"/>
                <a:ea typeface="Segoe UI Semibold"/>
                <a:cs typeface="Segoe UI Semibold"/>
              </a:rPr>
              <a:t>Implantar um modelo em um ponto de extremidade</a:t>
            </a:r>
          </a:p>
          <a:p>
            <a:pPr lvl="1">
              <a:spcBef>
                <a:spcPts val="294"/>
              </a:spcBef>
              <a:spcAft>
                <a:spcPts val="441"/>
              </a:spcAft>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Ao treinar um modelo, a meta geralmente é integrar o modelo a um aplicativo.</a:t>
            </a:r>
          </a:p>
          <a:p>
            <a:pPr lvl="1">
              <a:spcBef>
                <a:spcPts val="294"/>
              </a:spcBef>
              <a:spcAft>
                <a:spcPts val="441"/>
              </a:spcAft>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Para facilitar a integração de um modelo a um aplicativo, você pode usar pontos de extremidade.</a:t>
            </a:r>
          </a:p>
        </p:txBody>
      </p:sp>
    </p:spTree>
    <p:extLst>
      <p:ext uri="{BB962C8B-B14F-4D97-AF65-F5344CB8AC3E}">
        <p14:creationId xmlns:p14="http://schemas.microsoft.com/office/powerpoint/2010/main" val="427400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6" y="438913"/>
            <a:ext cx="8258701" cy="369332"/>
          </a:xfrm>
        </p:spPr>
        <p:txBody>
          <a:bodyPr>
            <a:normAutofit fontScale="90000"/>
          </a:bodyPr>
          <a:lstStyle/>
          <a:p>
            <a:r>
              <a:rPr lang="pt-BR"/>
              <a:t>Decidir sobre implantação em tempo real ou em lote</a:t>
            </a:r>
          </a:p>
        </p:txBody>
      </p:sp>
      <p:sp>
        <p:nvSpPr>
          <p:cNvPr id="13" name="Text Placeholder 12">
            <a:extLst>
              <a:ext uri="{FF2B5EF4-FFF2-40B4-BE49-F238E27FC236}">
                <a16:creationId xmlns:a16="http://schemas.microsoft.com/office/drawing/2014/main" id="{9873580D-2504-3D67-22BD-43BDC69AB7E5}"/>
              </a:ext>
            </a:extLst>
          </p:cNvPr>
          <p:cNvSpPr>
            <a:spLocks noGrp="1"/>
          </p:cNvSpPr>
          <p:nvPr>
            <p:ph type="body" sz="quarter" idx="17"/>
          </p:nvPr>
        </p:nvSpPr>
        <p:spPr>
          <a:xfrm>
            <a:off x="438150" y="1040074"/>
            <a:ext cx="8258701" cy="253916"/>
          </a:xfrm>
        </p:spPr>
        <p:txBody>
          <a:bodyPr>
            <a:normAutofit fontScale="85000" lnSpcReduction="20000"/>
          </a:bodyPr>
          <a:lstStyle/>
          <a:p>
            <a:r>
              <a:rPr lang="pt-BR"/>
              <a:t>Ao implantar um modelo, você tem duas opções:</a:t>
            </a:r>
          </a:p>
        </p:txBody>
      </p:sp>
      <p:sp>
        <p:nvSpPr>
          <p:cNvPr id="18" name="Text Placeholder 15">
            <a:extLst>
              <a:ext uri="{FF2B5EF4-FFF2-40B4-BE49-F238E27FC236}">
                <a16:creationId xmlns:a16="http://schemas.microsoft.com/office/drawing/2014/main" id="{D05B521C-FC91-C9CB-D796-58C67B2B3B14}"/>
              </a:ext>
            </a:extLst>
          </p:cNvPr>
          <p:cNvSpPr txBox="1"/>
          <p:nvPr/>
        </p:nvSpPr>
        <p:spPr>
          <a:xfrm>
            <a:off x="434579" y="1417320"/>
            <a:ext cx="3959781" cy="3286839"/>
          </a:xfrm>
          <a:prstGeom prst="rect">
            <a:avLst/>
          </a:prstGeom>
          <a:ln w="38100">
            <a:solidFill>
              <a:schemeClr val="accent2"/>
            </a:solidFill>
          </a:ln>
        </p:spPr>
        <p:txBody>
          <a:bodyPr vert="horz" lIns="137160" tIns="102870" rIns="137160" bIns="3429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pPr>
            <a:r>
              <a:rPr lang="pt-BR" sz="1350" spc="0" dirty="0">
                <a:solidFill>
                  <a:srgbClr val="FFFFFF"/>
                </a:solidFill>
                <a:latin typeface="Segoe UI Semibold"/>
                <a:ea typeface="Segoe UI Semibold"/>
                <a:cs typeface="Segoe UI Semibold"/>
              </a:rPr>
              <a:t>Obter previsões em tempo real:</a:t>
            </a:r>
          </a:p>
          <a:p>
            <a:pPr lvl="1">
              <a:spcBef>
                <a:spcPct val="0"/>
              </a:spcBef>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Se você quiser que o modelo pontue os novos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dados conforme forem fornecidos, você precisará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de previsões em tempo real.</a:t>
            </a:r>
          </a:p>
          <a:p>
            <a:pPr lvl="1">
              <a:spcBef>
                <a:spcPct val="0"/>
              </a:spcBef>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Previsões em tempo real geralmente são necessárias quando um modelo é usado por um aplicativo,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como um aplicativo móvel ou um site.</a:t>
            </a:r>
          </a:p>
        </p:txBody>
      </p:sp>
      <p:pic>
        <p:nvPicPr>
          <p:cNvPr id="7" name="Picture 2" descr="Diagram showing a visual representation of real-time and batch predictions.">
            <a:extLst>
              <a:ext uri="{FF2B5EF4-FFF2-40B4-BE49-F238E27FC236}">
                <a16:creationId xmlns:a16="http://schemas.microsoft.com/office/drawing/2014/main" id="{1F399428-F331-9896-B968-0DE7F1825B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5898" y="2988715"/>
            <a:ext cx="1877142" cy="1622628"/>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18">
            <a:extLst>
              <a:ext uri="{FF2B5EF4-FFF2-40B4-BE49-F238E27FC236}">
                <a16:creationId xmlns:a16="http://schemas.microsoft.com/office/drawing/2014/main" id="{2B663DB7-EBAB-EA1F-E82D-59DFCEDDC426}"/>
              </a:ext>
            </a:extLst>
          </p:cNvPr>
          <p:cNvSpPr txBox="1"/>
          <p:nvPr/>
        </p:nvSpPr>
        <p:spPr>
          <a:xfrm>
            <a:off x="4736544" y="1417320"/>
            <a:ext cx="3959781" cy="3286839"/>
          </a:xfrm>
          <a:prstGeom prst="rect">
            <a:avLst/>
          </a:prstGeom>
          <a:ln w="38100">
            <a:solidFill>
              <a:schemeClr val="accent2"/>
            </a:solidFill>
          </a:ln>
        </p:spPr>
        <p:txBody>
          <a:bodyPr vert="horz" lIns="137160" tIns="102870" rIns="137160" bIns="3429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pPr>
            <a:r>
              <a:rPr lang="pt-BR" sz="1350" spc="0" dirty="0">
                <a:solidFill>
                  <a:srgbClr val="FFFFFF"/>
                </a:solidFill>
                <a:latin typeface="Segoe UI Semibold"/>
                <a:ea typeface="Segoe UI Semibold"/>
                <a:cs typeface="Segoe UI Semibold"/>
              </a:rPr>
              <a:t>Obter previsões em lote:</a:t>
            </a:r>
          </a:p>
          <a:p>
            <a:pPr lvl="1">
              <a:spcBef>
                <a:spcPct val="0"/>
              </a:spcBef>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Se você quiser que o modelo marque novos dados em lotes e salve os resultados como um arquivo ou em um banco de dados, precisará das previsões em lote.</a:t>
            </a:r>
          </a:p>
        </p:txBody>
      </p:sp>
      <p:pic>
        <p:nvPicPr>
          <p:cNvPr id="6" name="Picture 2" descr="Diagram showing a visual representation of real-time and batch predictions.">
            <a:extLst>
              <a:ext uri="{FF2B5EF4-FFF2-40B4-BE49-F238E27FC236}">
                <a16:creationId xmlns:a16="http://schemas.microsoft.com/office/drawing/2014/main" id="{F2ADD8DA-6A35-D7C5-9B56-45F590C587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90009" y="2982675"/>
            <a:ext cx="1852851" cy="163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2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D0B8C9C-0A10-07A7-3D65-6D60DCF1BE82}"/>
              </a:ext>
            </a:extLst>
          </p:cNvPr>
          <p:cNvSpPr>
            <a:spLocks noGrp="1"/>
          </p:cNvSpPr>
          <p:nvPr>
            <p:ph type="title"/>
          </p:nvPr>
        </p:nvSpPr>
        <p:spPr>
          <a:xfrm>
            <a:off x="441196" y="438913"/>
            <a:ext cx="8283704" cy="369332"/>
          </a:xfrm>
        </p:spPr>
        <p:txBody>
          <a:bodyPr>
            <a:normAutofit fontScale="90000"/>
          </a:bodyPr>
          <a:lstStyle/>
          <a:p>
            <a:r>
              <a:rPr lang="pt-BR"/>
              <a:t>Explorar uma arquitetura de MLOps</a:t>
            </a:r>
          </a:p>
        </p:txBody>
      </p:sp>
      <p:sp>
        <p:nvSpPr>
          <p:cNvPr id="8" name="Text Placeholder 7">
            <a:extLst>
              <a:ext uri="{FF2B5EF4-FFF2-40B4-BE49-F238E27FC236}">
                <a16:creationId xmlns:a16="http://schemas.microsoft.com/office/drawing/2014/main" id="{20739F5E-EF7A-EE0B-03F3-5A4FA6488D8B}"/>
              </a:ext>
            </a:extLst>
          </p:cNvPr>
          <p:cNvSpPr>
            <a:spLocks noGrp="1"/>
          </p:cNvSpPr>
          <p:nvPr>
            <p:ph type="body" sz="quarter" idx="15"/>
          </p:nvPr>
        </p:nvSpPr>
        <p:spPr>
          <a:xfrm>
            <a:off x="441324" y="1071318"/>
            <a:ext cx="3239721" cy="3835922"/>
          </a:xfrm>
        </p:spPr>
        <p:txBody>
          <a:bodyPr/>
          <a:lstStyle/>
          <a:p>
            <a:pPr marL="342900" indent="-342900">
              <a:buFont typeface="+mj-lt"/>
              <a:buAutoNum type="arabicPeriod"/>
            </a:pPr>
            <a:r>
              <a:rPr lang="pt-BR" sz="1400" dirty="0"/>
              <a:t>Instalação: criar todos os recursos do Azure necessários para a solução.</a:t>
            </a:r>
          </a:p>
          <a:p>
            <a:pPr marL="342900" indent="-342900">
              <a:buFont typeface="+mj-lt"/>
              <a:buAutoNum type="arabicPeriod"/>
            </a:pPr>
            <a:r>
              <a:rPr lang="pt-BR" sz="1400" dirty="0"/>
              <a:t>Desenvolvimento de modelo (loop interno): explorar </a:t>
            </a:r>
            <a:br>
              <a:rPr lang="pt-BR" sz="1400" dirty="0"/>
            </a:br>
            <a:r>
              <a:rPr lang="pt-BR" sz="1400" dirty="0"/>
              <a:t>e processar os dados para </a:t>
            </a:r>
            <a:br>
              <a:rPr lang="pt-BR" sz="1400" dirty="0"/>
            </a:br>
            <a:r>
              <a:rPr lang="pt-BR" sz="1400" dirty="0"/>
              <a:t>treinar e avaliar o modelo.</a:t>
            </a:r>
          </a:p>
          <a:p>
            <a:pPr marL="342900" indent="-342900">
              <a:buFont typeface="+mj-lt"/>
              <a:buAutoNum type="arabicPeriod"/>
            </a:pPr>
            <a:r>
              <a:rPr lang="pt-BR" sz="1400" dirty="0"/>
              <a:t>Integração contínua: empacotar </a:t>
            </a:r>
            <a:br>
              <a:rPr lang="pt-BR" sz="1400" dirty="0"/>
            </a:br>
            <a:r>
              <a:rPr lang="pt-BR" sz="1400" dirty="0"/>
              <a:t>e registrar o modelo.</a:t>
            </a:r>
          </a:p>
          <a:p>
            <a:pPr marL="342900" indent="-342900">
              <a:buFont typeface="+mj-lt"/>
              <a:buAutoNum type="arabicPeriod"/>
            </a:pPr>
            <a:r>
              <a:rPr lang="pt-BR" sz="1400" dirty="0"/>
              <a:t>Implantação de modelo (loop externo): implantar o modelo.</a:t>
            </a:r>
          </a:p>
          <a:p>
            <a:pPr marL="342900" indent="-342900">
              <a:buFont typeface="+mj-lt"/>
              <a:buAutoNum type="arabicPeriod"/>
            </a:pPr>
            <a:r>
              <a:rPr lang="pt-BR" sz="1400" dirty="0"/>
              <a:t>Implantação contínua: testar </a:t>
            </a:r>
            <a:br>
              <a:rPr lang="pt-BR" sz="1400" dirty="0"/>
            </a:br>
            <a:r>
              <a:rPr lang="pt-BR" sz="1400" dirty="0"/>
              <a:t>o modelo e promovê-lo ao ambiente de produção.</a:t>
            </a:r>
          </a:p>
          <a:p>
            <a:pPr marL="342900" indent="-342900">
              <a:buFont typeface="+mj-lt"/>
              <a:buAutoNum type="arabicPeriod"/>
            </a:pPr>
            <a:r>
              <a:rPr lang="pt-BR" sz="1400" dirty="0"/>
              <a:t>Monitoramento: monitorar </a:t>
            </a:r>
            <a:br>
              <a:rPr lang="pt-BR" sz="1400" dirty="0"/>
            </a:br>
            <a:r>
              <a:rPr lang="pt-BR" sz="1400" dirty="0"/>
              <a:t>o desempenho do modelo </a:t>
            </a:r>
            <a:br>
              <a:rPr lang="pt-BR" sz="1400" dirty="0"/>
            </a:br>
            <a:r>
              <a:rPr lang="pt-BR" sz="1400" dirty="0"/>
              <a:t>e do ponto de extremidade.</a:t>
            </a:r>
          </a:p>
        </p:txBody>
      </p:sp>
      <p:pic>
        <p:nvPicPr>
          <p:cNvPr id="3" name="Picture 2">
            <a:extLst>
              <a:ext uri="{FF2B5EF4-FFF2-40B4-BE49-F238E27FC236}">
                <a16:creationId xmlns:a16="http://schemas.microsoft.com/office/drawing/2014/main" id="{F887FA49-8D72-46E3-D75E-0094A9C39C28}"/>
              </a:ext>
            </a:extLst>
          </p:cNvPr>
          <p:cNvPicPr>
            <a:picLocks noGrp="1" noChangeAspect="1" noChangeArrowheads="1"/>
          </p:cNvPicPr>
          <p:nvPr>
            <p:ph type="pic" sz="quarter" idx="20"/>
          </p:nvPr>
        </p:nvPicPr>
        <p:blipFill rotWithShape="1">
          <a:blip r:embed="rId3"/>
          <a:srcRect l="797" t="-29021" r="1485" b="-29021"/>
          <a:stretch/>
        </p:blipFill>
        <p:spPr bwMode="auto">
          <a:xfrm>
            <a:off x="3656863" y="1042876"/>
            <a:ext cx="5152402" cy="3168177"/>
          </a:xfrm>
          <a:prstGeom prst="rect">
            <a:avLst/>
          </a:prstGeom>
          <a:noFill/>
          <a:ln w="38100">
            <a:solidFill>
              <a:srgbClr val="C73ECC"/>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846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8A294-BF0E-D50A-443A-E5931749383E}"/>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BECE468-8214-B3B6-CF58-4491717EECF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15</a:t>
            </a:fld>
            <a:r>
              <a:rPr lang="en-US"/>
              <a:t>]</a:t>
            </a:r>
            <a:endParaRPr lang="pt-BR" dirty="0"/>
          </a:p>
        </p:txBody>
      </p:sp>
      <p:sp>
        <p:nvSpPr>
          <p:cNvPr id="5" name="Google Shape;154;p2">
            <a:extLst>
              <a:ext uri="{FF2B5EF4-FFF2-40B4-BE49-F238E27FC236}">
                <a16:creationId xmlns:a16="http://schemas.microsoft.com/office/drawing/2014/main" id="{A7F2A7FC-0E43-2187-DE06-F0D9C93B1E3F}"/>
              </a:ext>
            </a:extLst>
          </p:cNvPr>
          <p:cNvSpPr txBox="1"/>
          <p:nvPr/>
        </p:nvSpPr>
        <p:spPr>
          <a:xfrm>
            <a:off x="565524" y="3011225"/>
            <a:ext cx="7514174"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chemeClr val="bg1"/>
                </a:solidFill>
                <a:latin typeface="Calibri"/>
                <a:ea typeface="Calibri"/>
                <a:cs typeface="Calibri"/>
                <a:sym typeface="Calibri"/>
              </a:rPr>
              <a:t>Obrigado e bons estudos! </a:t>
            </a:r>
            <a:endParaRPr lang="pt-BR" sz="1600" b="0" i="0" u="none" strike="noStrike" cap="none" dirty="0">
              <a:solidFill>
                <a:schemeClr val="bg1"/>
              </a:solidFill>
              <a:latin typeface="Calibri"/>
              <a:ea typeface="Calibri"/>
              <a:cs typeface="Calibri"/>
              <a:sym typeface="Calibri"/>
            </a:endParaRPr>
          </a:p>
        </p:txBody>
      </p:sp>
      <p:sp>
        <p:nvSpPr>
          <p:cNvPr id="6" name="Title 3">
            <a:extLst>
              <a:ext uri="{FF2B5EF4-FFF2-40B4-BE49-F238E27FC236}">
                <a16:creationId xmlns:a16="http://schemas.microsoft.com/office/drawing/2014/main" id="{C8F474E7-CA4F-DA8A-F06E-D291BA677DAC}"/>
              </a:ext>
            </a:extLst>
          </p:cNvPr>
          <p:cNvSpPr txBox="1">
            <a:spLocks/>
          </p:cNvSpPr>
          <p:nvPr/>
        </p:nvSpPr>
        <p:spPr>
          <a:xfrm>
            <a:off x="419619" y="1553444"/>
            <a:ext cx="7458288" cy="830997"/>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a:lstStyle>
          <a:p>
            <a:pPr>
              <a:buClrTx/>
              <a:buFontTx/>
            </a:pPr>
            <a:r>
              <a:rPr lang="pt-BR"/>
              <a:t>Ciclo de Vida do Processo de Ciência de Dados</a:t>
            </a:r>
          </a:p>
        </p:txBody>
      </p:sp>
    </p:spTree>
    <p:extLst>
      <p:ext uri="{BB962C8B-B14F-4D97-AF65-F5344CB8AC3E}">
        <p14:creationId xmlns:p14="http://schemas.microsoft.com/office/powerpoint/2010/main" val="380758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6A143A4F-C9A4-8500-367D-4B34B7DFB629}"/>
              </a:ext>
            </a:extLst>
          </p:cNvPr>
          <p:cNvSpPr>
            <a:spLocks noGrp="1"/>
          </p:cNvSpPr>
          <p:nvPr>
            <p:ph type="title"/>
          </p:nvPr>
        </p:nvSpPr>
        <p:spPr>
          <a:xfrm>
            <a:off x="441197" y="438912"/>
            <a:ext cx="6144768" cy="365760"/>
          </a:xfrm>
        </p:spPr>
        <p:txBody>
          <a:bodyPr>
            <a:normAutofit fontScale="90000"/>
          </a:bodyPr>
          <a:lstStyle/>
          <a:p>
            <a:r>
              <a:rPr lang="pt-BR" sz="3600" dirty="0">
                <a:latin typeface="+mj-lt"/>
                <a:ea typeface="Segoe UI Semibold"/>
                <a:cs typeface="Segoe UI Semibold"/>
              </a:rPr>
              <a:t>Agenda</a:t>
            </a:r>
            <a:endParaRPr lang="pt-BR" dirty="0">
              <a:latin typeface="+mj-lt"/>
              <a:ea typeface="Segoe UI Semibold"/>
              <a:cs typeface="Segoe UI Semibold"/>
            </a:endParaRPr>
          </a:p>
        </p:txBody>
      </p:sp>
      <p:sp>
        <p:nvSpPr>
          <p:cNvPr id="28" name="Text Placeholder 27">
            <a:extLst>
              <a:ext uri="{FF2B5EF4-FFF2-40B4-BE49-F238E27FC236}">
                <a16:creationId xmlns:a16="http://schemas.microsoft.com/office/drawing/2014/main" id="{5483A1C2-72AA-DC73-BDB0-ADD5689311E9}"/>
              </a:ext>
            </a:extLst>
          </p:cNvPr>
          <p:cNvSpPr>
            <a:spLocks noGrp="1"/>
          </p:cNvSpPr>
          <p:nvPr>
            <p:ph type="body" sz="quarter" idx="15"/>
          </p:nvPr>
        </p:nvSpPr>
        <p:spPr>
          <a:xfrm>
            <a:off x="361187" y="1211385"/>
            <a:ext cx="4744967" cy="2795291"/>
          </a:xfrm>
          <a:noFill/>
          <a:ln>
            <a:noFill/>
          </a:ln>
        </p:spPr>
        <p:txBody>
          <a:bodyPr spcFirstLastPara="1" wrap="square" lIns="91425" tIns="91425" rIns="91425" bIns="91425" anchor="ctr" anchorCtr="0">
            <a:noAutofit/>
          </a:bodyPr>
          <a:lstStyle/>
          <a:p>
            <a:pPr marL="419100" lvl="1" indent="-342900">
              <a:lnSpc>
                <a:spcPct val="150000"/>
              </a:lnSpc>
              <a:spcBef>
                <a:spcPts val="0"/>
              </a:spcBef>
              <a:buClr>
                <a:schemeClr val="bg1"/>
              </a:buClr>
              <a:buSzPts val="2400"/>
              <a:buFont typeface="Wingdings"/>
              <a:buChar char="ü"/>
            </a:pPr>
            <a:r>
              <a:rPr lang="pt-BR" sz="1800" dirty="0">
                <a:solidFill>
                  <a:schemeClr val="bg1"/>
                </a:solidFill>
                <a:latin typeface="Calibri"/>
                <a:ea typeface="Calibri"/>
                <a:cs typeface="Calibri"/>
                <a:sym typeface="Arial"/>
              </a:rPr>
              <a:t>Overview do processo de Ciência de Dados</a:t>
            </a:r>
          </a:p>
          <a:p>
            <a:pPr marL="76200" indent="0">
              <a:buNone/>
            </a:pPr>
            <a:endParaRPr lang="en-US" sz="1800" dirty="0"/>
          </a:p>
        </p:txBody>
      </p:sp>
      <p:sp>
        <p:nvSpPr>
          <p:cNvPr id="2" name="Espaço Reservado para Número de Slide 2">
            <a:extLst>
              <a:ext uri="{FF2B5EF4-FFF2-40B4-BE49-F238E27FC236}">
                <a16:creationId xmlns:a16="http://schemas.microsoft.com/office/drawing/2014/main" id="{6E57C3D4-78BC-2DB8-1509-6FCF490F2198}"/>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2</a:t>
            </a:fld>
            <a:r>
              <a:rPr lang="en-US"/>
              <a:t>]</a:t>
            </a:r>
            <a:endParaRPr lang="pt-BR" dirty="0"/>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41197" y="438913"/>
            <a:ext cx="8258700" cy="387798"/>
          </a:xfrm>
        </p:spPr>
        <p:txBody>
          <a:bodyPr/>
          <a:lstStyle/>
          <a:p>
            <a:r>
              <a:rPr lang="pt-BR" dirty="0"/>
              <a:t>Entender o processo de aprendizado de máquina -  Machine Learning</a:t>
            </a:r>
          </a:p>
        </p:txBody>
      </p:sp>
      <p:grpSp>
        <p:nvGrpSpPr>
          <p:cNvPr id="3" name="Group 2">
            <a:extLst>
              <a:ext uri="{FF2B5EF4-FFF2-40B4-BE49-F238E27FC236}">
                <a16:creationId xmlns:a16="http://schemas.microsoft.com/office/drawing/2014/main" id="{520C247C-D825-903E-39AD-A634D99A0019}"/>
              </a:ext>
            </a:extLst>
          </p:cNvPr>
          <p:cNvGrpSpPr/>
          <p:nvPr/>
        </p:nvGrpSpPr>
        <p:grpSpPr>
          <a:xfrm>
            <a:off x="434578" y="2029593"/>
            <a:ext cx="8265320" cy="1071713"/>
            <a:chOff x="579438" y="2706123"/>
            <a:chExt cx="11020426" cy="1428951"/>
          </a:xfrm>
        </p:grpSpPr>
        <p:sp>
          <p:nvSpPr>
            <p:cNvPr id="28" name="Rectangle 27">
              <a:extLst>
                <a:ext uri="{FF2B5EF4-FFF2-40B4-BE49-F238E27FC236}">
                  <a16:creationId xmlns:a16="http://schemas.microsoft.com/office/drawing/2014/main" id="{F9C36D4F-8884-E945-5388-A0F8D0B38AB2}"/>
                </a:ext>
              </a:extLst>
            </p:cNvPr>
            <p:cNvSpPr/>
            <p:nvPr/>
          </p:nvSpPr>
          <p:spPr bwMode="auto">
            <a:xfrm>
              <a:off x="579438"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Definir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o problema</a:t>
              </a:r>
              <a:endParaRPr lang="LID4096" sz="1200" dirty="0">
                <a:solidFill>
                  <a:srgbClr val="FFFFFF"/>
                </a:solidFill>
                <a:ea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97D7DDB-46E2-BB85-8EC8-5DF09CF40265}"/>
                </a:ext>
              </a:extLst>
            </p:cNvPr>
            <p:cNvSpPr/>
            <p:nvPr/>
          </p:nvSpPr>
          <p:spPr bwMode="auto">
            <a:xfrm>
              <a:off x="749336" y="2943363"/>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1</a:t>
              </a:r>
            </a:p>
          </p:txBody>
        </p:sp>
        <p:sp>
          <p:nvSpPr>
            <p:cNvPr id="30" name="magnify" title="Icon of a magnifying glass">
              <a:extLst>
                <a:ext uri="{FF2B5EF4-FFF2-40B4-BE49-F238E27FC236}">
                  <a16:creationId xmlns:a16="http://schemas.microsoft.com/office/drawing/2014/main" id="{D8CB6883-EAF4-0982-95FE-9C17C07FAD16}"/>
                </a:ext>
              </a:extLst>
            </p:cNvPr>
            <p:cNvSpPr>
              <a:spLocks noChangeAspect="1" noEditPoints="1"/>
            </p:cNvSpPr>
            <p:nvPr/>
          </p:nvSpPr>
          <p:spPr bwMode="auto">
            <a:xfrm flipH="1">
              <a:off x="1348448" y="2912661"/>
              <a:ext cx="500258" cy="490697"/>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88">
                <a:solidFill>
                  <a:schemeClr val="bg1"/>
                </a:solidFill>
              </a:endParaRPr>
            </a:p>
          </p:txBody>
        </p:sp>
        <p:cxnSp>
          <p:nvCxnSpPr>
            <p:cNvPr id="31" name="Straight Arrow Connector 30">
              <a:extLst>
                <a:ext uri="{FF2B5EF4-FFF2-40B4-BE49-F238E27FC236}">
                  <a16:creationId xmlns:a16="http://schemas.microsoft.com/office/drawing/2014/main" id="{81E5AC9B-6C0D-BF62-14F1-BB0839FE748E}"/>
                </a:ext>
              </a:extLst>
            </p:cNvPr>
            <p:cNvCxnSpPr/>
            <p:nvPr/>
          </p:nvCxnSpPr>
          <p:spPr>
            <a:xfrm>
              <a:off x="2045793"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45A07478-7F11-426F-A2E7-B0AA4C6C24CD}"/>
                </a:ext>
              </a:extLst>
            </p:cNvPr>
            <p:cNvSpPr/>
            <p:nvPr/>
          </p:nvSpPr>
          <p:spPr bwMode="auto">
            <a:xfrm>
              <a:off x="2494316"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Obter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os dados</a:t>
              </a:r>
              <a:endParaRPr lang="LID4096" sz="1200" dirty="0">
                <a:solidFill>
                  <a:srgbClr val="FFFFFF"/>
                </a:solidFill>
                <a:ea typeface="Calibri" panose="020F0502020204030204" pitchFamily="34" charset="0"/>
                <a:cs typeface="Calibri" panose="020F0502020204030204" pitchFamily="34" charset="0"/>
              </a:endParaRPr>
            </a:p>
          </p:txBody>
        </p:sp>
        <p:sp>
          <p:nvSpPr>
            <p:cNvPr id="29" name="Oval 28">
              <a:extLst>
                <a:ext uri="{FF2B5EF4-FFF2-40B4-BE49-F238E27FC236}">
                  <a16:creationId xmlns:a16="http://schemas.microsoft.com/office/drawing/2014/main" id="{ECDBE800-CB9C-B4D3-D3F7-8612B5266A9E}"/>
                </a:ext>
              </a:extLst>
            </p:cNvPr>
            <p:cNvSpPr/>
            <p:nvPr/>
          </p:nvSpPr>
          <p:spPr bwMode="auto">
            <a:xfrm>
              <a:off x="2664214" y="2943363"/>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2</a:t>
              </a:r>
              <a:endParaRPr lang="en-US" sz="1800" b="1" dirty="0"/>
            </a:p>
          </p:txBody>
        </p:sp>
        <p:sp>
          <p:nvSpPr>
            <p:cNvPr id="10" name="tool" title="Icon of a skrewdriver and wrench">
              <a:extLst>
                <a:ext uri="{FF2B5EF4-FFF2-40B4-BE49-F238E27FC236}">
                  <a16:creationId xmlns:a16="http://schemas.microsoft.com/office/drawing/2014/main" id="{23DA56B0-9A74-8F95-1836-B1BE75D54886}"/>
                </a:ext>
              </a:extLst>
            </p:cNvPr>
            <p:cNvSpPr>
              <a:spLocks noChangeAspect="1" noEditPoints="1"/>
            </p:cNvSpPr>
            <p:nvPr/>
          </p:nvSpPr>
          <p:spPr bwMode="auto">
            <a:xfrm>
              <a:off x="3320972" y="2886878"/>
              <a:ext cx="384966" cy="54226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rgbClr val="FFFFFF"/>
              </a:solidFill>
              <a:prstDash val="solid"/>
              <a:miter lim="800000"/>
            </a:ln>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1350">
                <a:solidFill>
                  <a:schemeClr val="bg1"/>
                </a:solidFill>
              </a:endParaRPr>
            </a:p>
          </p:txBody>
        </p:sp>
        <p:cxnSp>
          <p:nvCxnSpPr>
            <p:cNvPr id="72" name="Straight Arrow Connector 71">
              <a:extLst>
                <a:ext uri="{FF2B5EF4-FFF2-40B4-BE49-F238E27FC236}">
                  <a16:creationId xmlns:a16="http://schemas.microsoft.com/office/drawing/2014/main" id="{B8910671-1B43-115F-5344-C52DFFE423C8}"/>
                </a:ext>
              </a:extLst>
            </p:cNvPr>
            <p:cNvCxnSpPr/>
            <p:nvPr/>
          </p:nvCxnSpPr>
          <p:spPr>
            <a:xfrm>
              <a:off x="3960671"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1421F66-7CF4-DEBC-9428-75EF1175DE28}"/>
                </a:ext>
              </a:extLst>
            </p:cNvPr>
            <p:cNvSpPr/>
            <p:nvPr/>
          </p:nvSpPr>
          <p:spPr bwMode="auto">
            <a:xfrm>
              <a:off x="4409194"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Preparação </a:t>
              </a:r>
            </a:p>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dos dados</a:t>
              </a:r>
              <a:endParaRPr lang="LID4096" sz="1200" dirty="0">
                <a:solidFill>
                  <a:srgbClr val="FFFFFF"/>
                </a:solidFill>
                <a:ea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A157FEDB-1444-3140-A136-E2703178CB46}"/>
                </a:ext>
              </a:extLst>
            </p:cNvPr>
            <p:cNvSpPr/>
            <p:nvPr/>
          </p:nvSpPr>
          <p:spPr bwMode="auto">
            <a:xfrm>
              <a:off x="4579086" y="2943368"/>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3</a:t>
              </a:r>
              <a:endParaRPr lang="en-US" sz="1800" b="1" dirty="0"/>
            </a:p>
          </p:txBody>
        </p:sp>
        <p:sp>
          <p:nvSpPr>
            <p:cNvPr id="14" name="Product_ECDC" title="Icon of a box">
              <a:extLst>
                <a:ext uri="{FF2B5EF4-FFF2-40B4-BE49-F238E27FC236}">
                  <a16:creationId xmlns:a16="http://schemas.microsoft.com/office/drawing/2014/main" id="{D2D52400-DC31-5E75-F9C6-7D5B6D3D9B06}"/>
                </a:ext>
              </a:extLst>
            </p:cNvPr>
            <p:cNvSpPr>
              <a:spLocks noChangeAspect="1" noEditPoints="1"/>
            </p:cNvSpPr>
            <p:nvPr/>
          </p:nvSpPr>
          <p:spPr bwMode="auto">
            <a:xfrm>
              <a:off x="5187334" y="2886878"/>
              <a:ext cx="481998" cy="542264"/>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1350">
                <a:solidFill>
                  <a:schemeClr val="bg1"/>
                </a:solidFill>
              </a:endParaRPr>
            </a:p>
          </p:txBody>
        </p:sp>
        <p:cxnSp>
          <p:nvCxnSpPr>
            <p:cNvPr id="73" name="Straight Arrow Connector 72">
              <a:extLst>
                <a:ext uri="{FF2B5EF4-FFF2-40B4-BE49-F238E27FC236}">
                  <a16:creationId xmlns:a16="http://schemas.microsoft.com/office/drawing/2014/main" id="{214F2D30-043F-87BC-9846-71D85C1D82F3}"/>
                </a:ext>
              </a:extLst>
            </p:cNvPr>
            <p:cNvCxnSpPr/>
            <p:nvPr/>
          </p:nvCxnSpPr>
          <p:spPr>
            <a:xfrm>
              <a:off x="5875548"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7F1DD98-BCE3-82E0-6942-1392D2B65B92}"/>
                </a:ext>
              </a:extLst>
            </p:cNvPr>
            <p:cNvSpPr/>
            <p:nvPr/>
          </p:nvSpPr>
          <p:spPr bwMode="auto">
            <a:xfrm>
              <a:off x="6324072"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Treinar </a:t>
              </a:r>
            </a:p>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modelo</a:t>
              </a:r>
              <a:endParaRPr lang="LID4096" sz="1200" dirty="0">
                <a:solidFill>
                  <a:srgbClr val="FFFFFF"/>
                </a:solidFill>
                <a:ea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D0F331BE-8EB6-275A-0F3B-110C3995B43B}"/>
                </a:ext>
              </a:extLst>
            </p:cNvPr>
            <p:cNvSpPr/>
            <p:nvPr/>
          </p:nvSpPr>
          <p:spPr bwMode="auto">
            <a:xfrm>
              <a:off x="6493964" y="2943368"/>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4</a:t>
              </a:r>
              <a:endParaRPr lang="en-US" sz="1800" b="1" dirty="0"/>
            </a:p>
          </p:txBody>
        </p:sp>
        <p:sp>
          <p:nvSpPr>
            <p:cNvPr id="22" name="Beaker_F196" title="Icon of a scientific flask with liquid in it">
              <a:extLst>
                <a:ext uri="{FF2B5EF4-FFF2-40B4-BE49-F238E27FC236}">
                  <a16:creationId xmlns:a16="http://schemas.microsoft.com/office/drawing/2014/main" id="{967DF638-54A2-C673-0FB6-E8AE8E931C07}"/>
                </a:ext>
              </a:extLst>
            </p:cNvPr>
            <p:cNvSpPr>
              <a:spLocks noChangeAspect="1" noEditPoints="1"/>
            </p:cNvSpPr>
            <p:nvPr/>
          </p:nvSpPr>
          <p:spPr bwMode="auto">
            <a:xfrm>
              <a:off x="7108554" y="2886878"/>
              <a:ext cx="469315" cy="542264"/>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3">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sq">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1350">
                <a:solidFill>
                  <a:schemeClr val="bg1"/>
                </a:solidFill>
              </a:endParaRPr>
            </a:p>
          </p:txBody>
        </p:sp>
        <p:cxnSp>
          <p:nvCxnSpPr>
            <p:cNvPr id="74" name="Straight Arrow Connector 73">
              <a:extLst>
                <a:ext uri="{FF2B5EF4-FFF2-40B4-BE49-F238E27FC236}">
                  <a16:creationId xmlns:a16="http://schemas.microsoft.com/office/drawing/2014/main" id="{AC2F38C5-9F3E-2D83-5A87-4FE6A4C100A7}"/>
                </a:ext>
              </a:extLst>
            </p:cNvPr>
            <p:cNvCxnSpPr/>
            <p:nvPr/>
          </p:nvCxnSpPr>
          <p:spPr>
            <a:xfrm>
              <a:off x="7790427"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A68894E9-6C8E-FE6F-F830-89069A9D31F4}"/>
                </a:ext>
              </a:extLst>
            </p:cNvPr>
            <p:cNvSpPr/>
            <p:nvPr/>
          </p:nvSpPr>
          <p:spPr bwMode="auto">
            <a:xfrm>
              <a:off x="8238950" y="2711809"/>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Integrar modelo</a:t>
              </a:r>
              <a:endParaRPr lang="LID4096" sz="1200" dirty="0">
                <a:solidFill>
                  <a:srgbClr val="FFFFFF"/>
                </a:solidFill>
                <a:ea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FB60E477-E42E-22E9-308D-B3A861BB4F1D}"/>
                </a:ext>
              </a:extLst>
            </p:cNvPr>
            <p:cNvSpPr/>
            <p:nvPr/>
          </p:nvSpPr>
          <p:spPr bwMode="auto">
            <a:xfrm>
              <a:off x="8408808" y="2949021"/>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5</a:t>
              </a:r>
              <a:endParaRPr lang="en-US" sz="1800" b="1" dirty="0"/>
            </a:p>
          </p:txBody>
        </p:sp>
        <p:sp>
          <p:nvSpPr>
            <p:cNvPr id="17" name="Rocket" title="Icon of a rocket">
              <a:extLst>
                <a:ext uri="{FF2B5EF4-FFF2-40B4-BE49-F238E27FC236}">
                  <a16:creationId xmlns:a16="http://schemas.microsoft.com/office/drawing/2014/main" id="{8995A8AE-91BC-9F79-0C1B-0069A8F6382A}"/>
                </a:ext>
              </a:extLst>
            </p:cNvPr>
            <p:cNvSpPr>
              <a:spLocks noChangeAspect="1" noEditPoints="1"/>
            </p:cNvSpPr>
            <p:nvPr/>
          </p:nvSpPr>
          <p:spPr bwMode="auto">
            <a:xfrm>
              <a:off x="8982092" y="2892564"/>
              <a:ext cx="551994" cy="542264"/>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sq">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675">
                <a:solidFill>
                  <a:schemeClr val="bg1"/>
                </a:solidFill>
              </a:endParaRPr>
            </a:p>
          </p:txBody>
        </p:sp>
        <p:cxnSp>
          <p:nvCxnSpPr>
            <p:cNvPr id="75" name="Straight Arrow Connector 74">
              <a:extLst>
                <a:ext uri="{FF2B5EF4-FFF2-40B4-BE49-F238E27FC236}">
                  <a16:creationId xmlns:a16="http://schemas.microsoft.com/office/drawing/2014/main" id="{F9BCBCF9-3B63-25AA-7896-69336871B4A1}"/>
                </a:ext>
              </a:extLst>
            </p:cNvPr>
            <p:cNvCxnSpPr/>
            <p:nvPr/>
          </p:nvCxnSpPr>
          <p:spPr>
            <a:xfrm>
              <a:off x="9705304"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8CCF944-C0A2-D65E-25F5-42D587A720F9}"/>
                </a:ext>
              </a:extLst>
            </p:cNvPr>
            <p:cNvSpPr/>
            <p:nvPr/>
          </p:nvSpPr>
          <p:spPr bwMode="auto">
            <a:xfrm>
              <a:off x="10153827" y="2711809"/>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Monitorar modelo</a:t>
              </a:r>
              <a:endParaRPr lang="LID4096" sz="1200" dirty="0">
                <a:solidFill>
                  <a:srgbClr val="FFFFFF"/>
                </a:solidFill>
                <a:ea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02782527-21D2-4F2E-F41D-D3A39C0FE42B}"/>
                </a:ext>
              </a:extLst>
            </p:cNvPr>
            <p:cNvSpPr/>
            <p:nvPr/>
          </p:nvSpPr>
          <p:spPr bwMode="auto">
            <a:xfrm>
              <a:off x="10323685" y="2949049"/>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6</a:t>
              </a:r>
              <a:endParaRPr lang="en-US" sz="1800" b="1" dirty="0"/>
            </a:p>
          </p:txBody>
        </p:sp>
        <p:sp>
          <p:nvSpPr>
            <p:cNvPr id="26" name="LineChart_E9E6" title="Icon of a line chart with points of varying heights">
              <a:extLst>
                <a:ext uri="{FF2B5EF4-FFF2-40B4-BE49-F238E27FC236}">
                  <a16:creationId xmlns:a16="http://schemas.microsoft.com/office/drawing/2014/main" id="{46E0703B-17D6-A0C7-BFF7-21014A1E50DC}"/>
                </a:ext>
              </a:extLst>
            </p:cNvPr>
            <p:cNvSpPr>
              <a:spLocks noChangeAspect="1" noEditPoints="1"/>
            </p:cNvSpPr>
            <p:nvPr/>
          </p:nvSpPr>
          <p:spPr bwMode="auto">
            <a:xfrm>
              <a:off x="10901897" y="2892564"/>
              <a:ext cx="542137" cy="542264"/>
            </a:xfrm>
            <a:custGeom>
              <a:avLst/>
              <a:gdLst>
                <a:gd name="T0" fmla="*/ 4249 w 4249"/>
                <a:gd name="T1" fmla="*/ 4250 h 4250"/>
                <a:gd name="T2" fmla="*/ 0 w 4249"/>
                <a:gd name="T3" fmla="*/ 4250 h 4250"/>
                <a:gd name="T4" fmla="*/ 0 w 4249"/>
                <a:gd name="T5" fmla="*/ 0 h 4250"/>
                <a:gd name="T6" fmla="*/ 4249 w 4249"/>
                <a:gd name="T7" fmla="*/ 1428 h 4250"/>
                <a:gd name="T8" fmla="*/ 3621 w 4249"/>
                <a:gd name="T9" fmla="*/ 800 h 4250"/>
                <a:gd name="T10" fmla="*/ 1893 w 4249"/>
                <a:gd name="T11" fmla="*/ 2527 h 4250"/>
                <a:gd name="T12" fmla="*/ 1265 w 4249"/>
                <a:gd name="T13" fmla="*/ 1899 h 4250"/>
                <a:gd name="T14" fmla="*/ 3 w 4249"/>
                <a:gd name="T15" fmla="*/ 3161 h 4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9" h="4250">
                  <a:moveTo>
                    <a:pt x="4249" y="4250"/>
                  </a:moveTo>
                  <a:lnTo>
                    <a:pt x="0" y="4250"/>
                  </a:lnTo>
                  <a:lnTo>
                    <a:pt x="0" y="0"/>
                  </a:lnTo>
                  <a:moveTo>
                    <a:pt x="4249" y="1428"/>
                  </a:moveTo>
                  <a:lnTo>
                    <a:pt x="3621" y="800"/>
                  </a:lnTo>
                  <a:lnTo>
                    <a:pt x="1893" y="2527"/>
                  </a:lnTo>
                  <a:lnTo>
                    <a:pt x="1265" y="1899"/>
                  </a:lnTo>
                  <a:lnTo>
                    <a:pt x="3" y="3161"/>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675">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38876809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D0C75-C604-93E1-55F4-9F1700172553}"/>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5CFA141-1C83-9F06-3611-671254160351}"/>
              </a:ext>
            </a:extLst>
          </p:cNvPr>
          <p:cNvSpPr txBox="1">
            <a:spLocks/>
          </p:cNvSpPr>
          <p:nvPr/>
        </p:nvSpPr>
        <p:spPr>
          <a:xfrm>
            <a:off x="1" y="265439"/>
            <a:ext cx="9143999" cy="9092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pt-BR" sz="2100" dirty="0"/>
              <a:t>Você é um </a:t>
            </a:r>
            <a:r>
              <a:rPr lang="pt-BR" sz="2100" dirty="0">
                <a:highlight>
                  <a:srgbClr val="5C2D91"/>
                </a:highlight>
              </a:rPr>
              <a:t>ALUNO</a:t>
            </a:r>
            <a:r>
              <a:rPr lang="pt-BR" sz="2100" dirty="0"/>
              <a:t> do ensino médio e sua lição de casa é: </a:t>
            </a:r>
          </a:p>
          <a:p>
            <a:pPr marL="0" indent="0" algn="ctr">
              <a:lnSpc>
                <a:spcPct val="150000"/>
              </a:lnSpc>
              <a:spcBef>
                <a:spcPts val="0"/>
              </a:spcBef>
              <a:buNone/>
            </a:pPr>
            <a:r>
              <a:rPr lang="pt-BR" sz="2100" dirty="0">
                <a:highlight>
                  <a:srgbClr val="5C2D91"/>
                </a:highlight>
              </a:rPr>
              <a:t>Criar</a:t>
            </a:r>
            <a:r>
              <a:rPr lang="pt-BR" sz="2100" dirty="0"/>
              <a:t> uma </a:t>
            </a:r>
            <a:r>
              <a:rPr lang="pt-BR" sz="2100" dirty="0">
                <a:highlight>
                  <a:srgbClr val="5C2D91"/>
                </a:highlight>
              </a:rPr>
              <a:t>FÓRMULA</a:t>
            </a:r>
            <a:r>
              <a:rPr lang="pt-BR" sz="2100" dirty="0"/>
              <a:t> para converter </a:t>
            </a:r>
            <a:r>
              <a:rPr lang="pt-BR" sz="2100" dirty="0">
                <a:highlight>
                  <a:srgbClr val="5C2D91"/>
                </a:highlight>
              </a:rPr>
              <a:t>Celsius</a:t>
            </a:r>
            <a:r>
              <a:rPr lang="pt-BR" sz="2100" dirty="0"/>
              <a:t> em </a:t>
            </a:r>
            <a:r>
              <a:rPr lang="pt-BR" sz="2100" dirty="0">
                <a:highlight>
                  <a:srgbClr val="5C2D91"/>
                </a:highlight>
              </a:rPr>
              <a:t>Fahrenheit. </a:t>
            </a:r>
          </a:p>
        </p:txBody>
      </p:sp>
      <p:sp>
        <p:nvSpPr>
          <p:cNvPr id="7" name="TextBox 13">
            <a:extLst>
              <a:ext uri="{FF2B5EF4-FFF2-40B4-BE49-F238E27FC236}">
                <a16:creationId xmlns:a16="http://schemas.microsoft.com/office/drawing/2014/main" id="{14452ACF-C9D3-CC6B-C81A-FC399A9B4BAC}"/>
              </a:ext>
            </a:extLst>
          </p:cNvPr>
          <p:cNvSpPr txBox="1"/>
          <p:nvPr/>
        </p:nvSpPr>
        <p:spPr>
          <a:xfrm>
            <a:off x="962041" y="1513010"/>
            <a:ext cx="2550378" cy="230832"/>
          </a:xfrm>
          <a:prstGeom prst="rect">
            <a:avLst/>
          </a:prstGeom>
          <a:noFill/>
        </p:spPr>
        <p:txBody>
          <a:bodyPr wrap="none" lIns="0" tIns="0" rIns="0" bIns="0" rtlCol="0">
            <a:spAutoFit/>
          </a:bodyPr>
          <a:lstStyle/>
          <a:p>
            <a:pPr algn="l"/>
            <a:r>
              <a:rPr lang="pt-BR" sz="1500" dirty="0">
                <a:gradFill>
                  <a:gsLst>
                    <a:gs pos="2917">
                      <a:schemeClr val="tx1"/>
                    </a:gs>
                    <a:gs pos="30000">
                      <a:schemeClr val="tx1"/>
                    </a:gs>
                  </a:gsLst>
                  <a:lin ang="5400000" scaled="0"/>
                </a:gradFill>
                <a:highlight>
                  <a:srgbClr val="FF0000"/>
                </a:highlight>
              </a:rPr>
              <a:t>Dados Coletados ou Histórico</a:t>
            </a:r>
          </a:p>
        </p:txBody>
      </p:sp>
      <p:pic>
        <p:nvPicPr>
          <p:cNvPr id="9" name="Picture 2">
            <a:extLst>
              <a:ext uri="{FF2B5EF4-FFF2-40B4-BE49-F238E27FC236}">
                <a16:creationId xmlns:a16="http://schemas.microsoft.com/office/drawing/2014/main" id="{0DA9056D-AE28-470F-25BD-DCB1A2F53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53" y="1505172"/>
            <a:ext cx="3759233" cy="20110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2">
            <a:extLst>
              <a:ext uri="{FF2B5EF4-FFF2-40B4-BE49-F238E27FC236}">
                <a16:creationId xmlns:a16="http://schemas.microsoft.com/office/drawing/2014/main" id="{E340F742-4091-88FF-687D-AF76972D90A7}"/>
              </a:ext>
            </a:extLst>
          </p:cNvPr>
          <p:cNvSpPr txBox="1"/>
          <p:nvPr/>
        </p:nvSpPr>
        <p:spPr>
          <a:xfrm>
            <a:off x="4175472" y="3516255"/>
            <a:ext cx="2530127" cy="784830"/>
          </a:xfrm>
          <a:prstGeom prst="rect">
            <a:avLst/>
          </a:prstGeom>
          <a:noFill/>
        </p:spPr>
        <p:txBody>
          <a:bodyPr wrap="square">
            <a:spAutoFit/>
          </a:bodyPr>
          <a:lstStyle/>
          <a:p>
            <a:r>
              <a:rPr lang="es-ES" sz="1500" dirty="0">
                <a:gradFill>
                  <a:gsLst>
                    <a:gs pos="2917">
                      <a:schemeClr val="tx1"/>
                    </a:gs>
                    <a:gs pos="30000">
                      <a:schemeClr val="tx1"/>
                    </a:gs>
                  </a:gsLst>
                  <a:lin ang="5400000" scaled="0"/>
                </a:gradFill>
              </a:rPr>
              <a:t>a = (212-32)/(100-0) = 1,8</a:t>
            </a:r>
            <a:br>
              <a:rPr lang="es-ES" sz="1500" dirty="0">
                <a:gradFill>
                  <a:gsLst>
                    <a:gs pos="2917">
                      <a:schemeClr val="tx1"/>
                    </a:gs>
                    <a:gs pos="30000">
                      <a:schemeClr val="tx1"/>
                    </a:gs>
                  </a:gsLst>
                  <a:lin ang="5400000" scaled="0"/>
                </a:gradFill>
              </a:rPr>
            </a:br>
            <a:r>
              <a:rPr lang="es-ES" sz="1500" dirty="0">
                <a:gradFill>
                  <a:gsLst>
                    <a:gs pos="2917">
                      <a:schemeClr val="tx1"/>
                    </a:gs>
                    <a:gs pos="30000">
                      <a:schemeClr val="tx1"/>
                    </a:gs>
                  </a:gsLst>
                  <a:lin ang="5400000" scaled="0"/>
                </a:gradFill>
              </a:rPr>
              <a:t>b = 32</a:t>
            </a:r>
          </a:p>
          <a:p>
            <a:r>
              <a:rPr lang="es-ES" sz="1500" dirty="0">
                <a:gradFill>
                  <a:gsLst>
                    <a:gs pos="2917">
                      <a:schemeClr val="tx1"/>
                    </a:gs>
                    <a:gs pos="30000">
                      <a:schemeClr val="tx1"/>
                    </a:gs>
                  </a:gsLst>
                  <a:lin ang="5400000" scaled="0"/>
                </a:gradFill>
              </a:rPr>
              <a:t>y =  </a:t>
            </a:r>
            <a:r>
              <a:rPr lang="es-ES" sz="1500" dirty="0" err="1">
                <a:gradFill>
                  <a:gsLst>
                    <a:gs pos="2917">
                      <a:schemeClr val="tx1"/>
                    </a:gs>
                    <a:gs pos="30000">
                      <a:schemeClr val="tx1"/>
                    </a:gs>
                  </a:gsLst>
                  <a:lin ang="5400000" scaled="0"/>
                </a:gradFill>
              </a:rPr>
              <a:t>ax</a:t>
            </a:r>
            <a:r>
              <a:rPr lang="es-ES" sz="1500" dirty="0">
                <a:gradFill>
                  <a:gsLst>
                    <a:gs pos="2917">
                      <a:schemeClr val="tx1"/>
                    </a:gs>
                    <a:gs pos="30000">
                      <a:schemeClr val="tx1"/>
                    </a:gs>
                  </a:gsLst>
                  <a:lin ang="5400000" scaled="0"/>
                </a:gradFill>
              </a:rPr>
              <a:t> +  b</a:t>
            </a:r>
            <a:endParaRPr lang="pt-BR" sz="788" dirty="0"/>
          </a:p>
        </p:txBody>
      </p:sp>
      <p:sp>
        <p:nvSpPr>
          <p:cNvPr id="13" name="TextBox 14">
            <a:extLst>
              <a:ext uri="{FF2B5EF4-FFF2-40B4-BE49-F238E27FC236}">
                <a16:creationId xmlns:a16="http://schemas.microsoft.com/office/drawing/2014/main" id="{DB0C3E35-272D-36A1-3CD2-B5362E7744AA}"/>
              </a:ext>
            </a:extLst>
          </p:cNvPr>
          <p:cNvSpPr txBox="1"/>
          <p:nvPr/>
        </p:nvSpPr>
        <p:spPr>
          <a:xfrm>
            <a:off x="5948259" y="3925977"/>
            <a:ext cx="3090671" cy="415498"/>
          </a:xfrm>
          <a:prstGeom prst="rect">
            <a:avLst/>
          </a:prstGeom>
          <a:noFill/>
        </p:spPr>
        <p:txBody>
          <a:bodyPr wrap="square">
            <a:spAutoFit/>
          </a:bodyPr>
          <a:lstStyle/>
          <a:p>
            <a:r>
              <a:rPr lang="pt-BR" sz="2100" dirty="0" err="1">
                <a:gradFill>
                  <a:gsLst>
                    <a:gs pos="1250">
                      <a:schemeClr val="tx1"/>
                    </a:gs>
                    <a:gs pos="100000">
                      <a:schemeClr val="tx1"/>
                    </a:gs>
                  </a:gsLst>
                  <a:lin ang="5400000" scaled="0"/>
                </a:gradFill>
                <a:highlight>
                  <a:srgbClr val="5C2D91"/>
                </a:highlight>
                <a:latin typeface="Segoe UI Semilight" panose="020B0402040204020203" pitchFamily="34" charset="0"/>
                <a:cs typeface="Segoe UI Semilight" panose="020B0402040204020203" pitchFamily="34" charset="0"/>
              </a:rPr>
              <a:t>°F</a:t>
            </a:r>
            <a:r>
              <a:rPr lang="pt-BR" sz="2100" dirty="0">
                <a:gradFill>
                  <a:gsLst>
                    <a:gs pos="1250">
                      <a:schemeClr val="tx1"/>
                    </a:gs>
                    <a:gs pos="100000">
                      <a:schemeClr val="tx1"/>
                    </a:gs>
                  </a:gsLst>
                  <a:lin ang="5400000" scaled="0"/>
                </a:gradFill>
                <a:highlight>
                  <a:srgbClr val="5C2D91"/>
                </a:highlight>
                <a:latin typeface="Segoe UI Semilight" panose="020B0402040204020203" pitchFamily="34" charset="0"/>
                <a:cs typeface="Segoe UI Semilight" panose="020B0402040204020203" pitchFamily="34" charset="0"/>
              </a:rPr>
              <a:t>(y) = 1,8 * °C(x)  + 32</a:t>
            </a:r>
          </a:p>
        </p:txBody>
      </p:sp>
      <p:sp>
        <p:nvSpPr>
          <p:cNvPr id="15" name="Arrow: Right 7">
            <a:extLst>
              <a:ext uri="{FF2B5EF4-FFF2-40B4-BE49-F238E27FC236}">
                <a16:creationId xmlns:a16="http://schemas.microsoft.com/office/drawing/2014/main" id="{FB018720-3149-D25B-5E26-F5C87FFF692E}"/>
              </a:ext>
            </a:extLst>
          </p:cNvPr>
          <p:cNvSpPr/>
          <p:nvPr/>
        </p:nvSpPr>
        <p:spPr bwMode="auto">
          <a:xfrm>
            <a:off x="5345285" y="3973848"/>
            <a:ext cx="532021" cy="32435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pt-BR" sz="15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6" name="Table 16">
            <a:extLst>
              <a:ext uri="{FF2B5EF4-FFF2-40B4-BE49-F238E27FC236}">
                <a16:creationId xmlns:a16="http://schemas.microsoft.com/office/drawing/2014/main" id="{2BE13024-911D-9B20-29DB-CED64ADF8034}"/>
              </a:ext>
            </a:extLst>
          </p:cNvPr>
          <p:cNvGraphicFramePr>
            <a:graphicFrameLocks noGrp="1"/>
          </p:cNvGraphicFramePr>
          <p:nvPr>
            <p:extLst>
              <p:ext uri="{D42A27DB-BD31-4B8C-83A1-F6EECF244321}">
                <p14:modId xmlns:p14="http://schemas.microsoft.com/office/powerpoint/2010/main" val="2841408581"/>
              </p:ext>
            </p:extLst>
          </p:nvPr>
        </p:nvGraphicFramePr>
        <p:xfrm>
          <a:off x="985224" y="1933714"/>
          <a:ext cx="2482884" cy="2379968"/>
        </p:xfrm>
        <a:graphic>
          <a:graphicData uri="http://schemas.openxmlformats.org/drawingml/2006/table">
            <a:tbl>
              <a:tblPr>
                <a:tableStyleId>{5C22544A-7EE6-4342-B048-85BDC9FD1C3A}</a:tableStyleId>
              </a:tblPr>
              <a:tblGrid>
                <a:gridCol w="1241442">
                  <a:extLst>
                    <a:ext uri="{9D8B030D-6E8A-4147-A177-3AD203B41FA5}">
                      <a16:colId xmlns:a16="http://schemas.microsoft.com/office/drawing/2014/main" val="2163866247"/>
                    </a:ext>
                  </a:extLst>
                </a:gridCol>
                <a:gridCol w="1241442">
                  <a:extLst>
                    <a:ext uri="{9D8B030D-6E8A-4147-A177-3AD203B41FA5}">
                      <a16:colId xmlns:a16="http://schemas.microsoft.com/office/drawing/2014/main" val="4057504501"/>
                    </a:ext>
                  </a:extLst>
                </a:gridCol>
              </a:tblGrid>
              <a:tr h="297496">
                <a:tc>
                  <a:txBody>
                    <a:bodyPr/>
                    <a:lstStyle/>
                    <a:p>
                      <a:pPr algn="ctr" fontAlgn="ctr"/>
                      <a:r>
                        <a:rPr lang="pt-BR" sz="1400" u="none" strike="noStrike" dirty="0">
                          <a:solidFill>
                            <a:schemeClr val="bg2">
                              <a:lumMod val="25000"/>
                            </a:schemeClr>
                          </a:solidFill>
                          <a:effectLst/>
                        </a:rPr>
                        <a:t>Celsius(x)</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Fahrenheit(y)</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4271275169"/>
                  </a:ext>
                </a:extLst>
              </a:tr>
              <a:tr h="297496">
                <a:tc>
                  <a:txBody>
                    <a:bodyPr/>
                    <a:lstStyle/>
                    <a:p>
                      <a:pPr algn="ctr" fontAlgn="ctr"/>
                      <a:r>
                        <a:rPr lang="pt-BR" sz="1400" u="none" strike="noStrike" dirty="0">
                          <a:solidFill>
                            <a:schemeClr val="bg2">
                              <a:lumMod val="25000"/>
                            </a:schemeClr>
                          </a:solidFill>
                          <a:effectLst/>
                        </a:rPr>
                        <a:t>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a:solidFill>
                            <a:schemeClr val="bg2">
                              <a:lumMod val="25000"/>
                            </a:schemeClr>
                          </a:solidFill>
                          <a:effectLst/>
                        </a:rPr>
                        <a:t>32.00</a:t>
                      </a:r>
                      <a:endParaRPr lang="pt-BR" sz="1400" b="0" i="0" u="none" strike="noStrike">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743688206"/>
                  </a:ext>
                </a:extLst>
              </a:tr>
              <a:tr h="297496">
                <a:tc>
                  <a:txBody>
                    <a:bodyPr/>
                    <a:lstStyle/>
                    <a:p>
                      <a:pPr algn="ctr" fontAlgn="ctr"/>
                      <a:r>
                        <a:rPr lang="pt-BR" sz="1400" u="none" strike="noStrike">
                          <a:solidFill>
                            <a:schemeClr val="bg2">
                              <a:lumMod val="25000"/>
                            </a:schemeClr>
                          </a:solidFill>
                          <a:effectLst/>
                        </a:rPr>
                        <a:t>1</a:t>
                      </a:r>
                      <a:endParaRPr lang="pt-BR" sz="14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33.80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999424643"/>
                  </a:ext>
                </a:extLst>
              </a:tr>
              <a:tr h="297496">
                <a:tc>
                  <a:txBody>
                    <a:bodyPr/>
                    <a:lstStyle/>
                    <a:p>
                      <a:pPr algn="ctr" fontAlgn="ctr"/>
                      <a:r>
                        <a:rPr lang="pt-BR" sz="1400" u="none" strike="noStrike">
                          <a:solidFill>
                            <a:schemeClr val="bg2">
                              <a:lumMod val="25000"/>
                            </a:schemeClr>
                          </a:solidFill>
                          <a:effectLst/>
                        </a:rPr>
                        <a:t>2</a:t>
                      </a:r>
                      <a:endParaRPr lang="pt-BR" sz="14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35.60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678498586"/>
                  </a:ext>
                </a:extLst>
              </a:tr>
              <a:tr h="297496">
                <a:tc>
                  <a:txBody>
                    <a:bodyPr/>
                    <a:lstStyle/>
                    <a:p>
                      <a:pPr algn="ctr" fontAlgn="ctr"/>
                      <a:r>
                        <a:rPr lang="pt-BR" sz="1400" u="none" strike="noStrike">
                          <a:solidFill>
                            <a:schemeClr val="bg2">
                              <a:lumMod val="25000"/>
                            </a:schemeClr>
                          </a:solidFill>
                          <a:effectLst/>
                        </a:rPr>
                        <a:t>3</a:t>
                      </a:r>
                      <a:endParaRPr lang="pt-BR" sz="14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37.40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3412146131"/>
                  </a:ext>
                </a:extLst>
              </a:tr>
              <a:tr h="297496">
                <a:tc>
                  <a:txBody>
                    <a:bodyPr/>
                    <a:lstStyle/>
                    <a:p>
                      <a:pPr algn="ctr" fontAlgn="ctr"/>
                      <a:r>
                        <a:rPr lang="pt-BR" sz="1400" u="none" strike="noStrike">
                          <a:solidFill>
                            <a:schemeClr val="bg2">
                              <a:lumMod val="25000"/>
                            </a:schemeClr>
                          </a:solidFill>
                          <a:effectLst/>
                        </a:rPr>
                        <a:t>4</a:t>
                      </a:r>
                      <a:endParaRPr lang="pt-BR" sz="14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39.20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3466207382"/>
                  </a:ext>
                </a:extLst>
              </a:tr>
              <a:tr h="297496">
                <a:tc>
                  <a:txBody>
                    <a:bodyPr/>
                    <a:lstStyle/>
                    <a:p>
                      <a:pPr algn="ctr" fontAlgn="ctr"/>
                      <a:r>
                        <a:rPr lang="pt-BR" sz="1400" u="none" strike="noStrike">
                          <a:solidFill>
                            <a:schemeClr val="bg2">
                              <a:lumMod val="25000"/>
                            </a:schemeClr>
                          </a:solidFill>
                          <a:effectLst/>
                        </a:rPr>
                        <a:t>5</a:t>
                      </a:r>
                      <a:endParaRPr lang="pt-BR" sz="14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41.00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984129151"/>
                  </a:ext>
                </a:extLst>
              </a:tr>
              <a:tr h="297496">
                <a:tc>
                  <a:txBody>
                    <a:bodyPr/>
                    <a:lstStyle/>
                    <a:p>
                      <a:pPr algn="ctr" fontAlgn="ctr"/>
                      <a:r>
                        <a:rPr lang="pt-BR" sz="1400" u="none" strike="noStrike" dirty="0">
                          <a:solidFill>
                            <a:schemeClr val="bg2">
                              <a:lumMod val="25000"/>
                            </a:schemeClr>
                          </a:solidFill>
                          <a:effectLst/>
                        </a:rPr>
                        <a:t>100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1400" u="none" strike="noStrike" dirty="0">
                          <a:solidFill>
                            <a:schemeClr val="bg2">
                              <a:lumMod val="25000"/>
                            </a:schemeClr>
                          </a:solidFill>
                          <a:effectLst/>
                        </a:rPr>
                        <a:t>212.00</a:t>
                      </a:r>
                      <a:endParaRPr lang="pt-BR" sz="14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12499751"/>
                  </a:ext>
                </a:extLst>
              </a:tr>
            </a:tbl>
          </a:graphicData>
        </a:graphic>
      </p:graphicFrame>
      <p:cxnSp>
        <p:nvCxnSpPr>
          <p:cNvPr id="19" name="Straight Connector 18">
            <a:extLst>
              <a:ext uri="{FF2B5EF4-FFF2-40B4-BE49-F238E27FC236}">
                <a16:creationId xmlns:a16="http://schemas.microsoft.com/office/drawing/2014/main" id="{ADAFD7F0-7307-D868-EDF8-9934973D94B3}"/>
              </a:ext>
            </a:extLst>
          </p:cNvPr>
          <p:cNvCxnSpPr>
            <a:cxnSpLocks/>
          </p:cNvCxnSpPr>
          <p:nvPr/>
        </p:nvCxnSpPr>
        <p:spPr>
          <a:xfrm>
            <a:off x="3728995" y="1513009"/>
            <a:ext cx="0" cy="2882969"/>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37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8FB-5FEF-D98A-F9B8-3008F7E29D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31E22-E7A5-10BD-CD14-2E353F929BE9}"/>
              </a:ext>
            </a:extLst>
          </p:cNvPr>
          <p:cNvSpPr>
            <a:spLocks noGrp="1"/>
          </p:cNvSpPr>
          <p:nvPr>
            <p:ph type="title"/>
          </p:nvPr>
        </p:nvSpPr>
        <p:spPr>
          <a:xfrm>
            <a:off x="441197" y="438913"/>
            <a:ext cx="8258700" cy="387798"/>
          </a:xfrm>
        </p:spPr>
        <p:txBody>
          <a:bodyPr/>
          <a:lstStyle/>
          <a:p>
            <a:r>
              <a:rPr lang="pt-BR" dirty="0"/>
              <a:t>Entender o processo de aprendizado de máquina -  Machine Learning</a:t>
            </a:r>
          </a:p>
        </p:txBody>
      </p:sp>
      <p:grpSp>
        <p:nvGrpSpPr>
          <p:cNvPr id="3" name="Group 2">
            <a:extLst>
              <a:ext uri="{FF2B5EF4-FFF2-40B4-BE49-F238E27FC236}">
                <a16:creationId xmlns:a16="http://schemas.microsoft.com/office/drawing/2014/main" id="{F8C7B751-09CD-ABA1-AB46-B618CD02CF20}"/>
              </a:ext>
            </a:extLst>
          </p:cNvPr>
          <p:cNvGrpSpPr/>
          <p:nvPr/>
        </p:nvGrpSpPr>
        <p:grpSpPr>
          <a:xfrm>
            <a:off x="434578" y="2029593"/>
            <a:ext cx="8265320" cy="1071713"/>
            <a:chOff x="579438" y="2706123"/>
            <a:chExt cx="11020426" cy="1428951"/>
          </a:xfrm>
        </p:grpSpPr>
        <p:sp>
          <p:nvSpPr>
            <p:cNvPr id="28" name="Rectangle 27">
              <a:extLst>
                <a:ext uri="{FF2B5EF4-FFF2-40B4-BE49-F238E27FC236}">
                  <a16:creationId xmlns:a16="http://schemas.microsoft.com/office/drawing/2014/main" id="{E5495175-1FA6-4DEC-469B-741C0D8E1C17}"/>
                </a:ext>
              </a:extLst>
            </p:cNvPr>
            <p:cNvSpPr/>
            <p:nvPr/>
          </p:nvSpPr>
          <p:spPr bwMode="auto">
            <a:xfrm>
              <a:off x="579438"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Definir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o problema</a:t>
              </a:r>
              <a:endParaRPr lang="LID4096" sz="1200" dirty="0">
                <a:solidFill>
                  <a:srgbClr val="FFFFFF"/>
                </a:solidFill>
                <a:ea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021395BF-4B6A-7474-725E-41445636235C}"/>
                </a:ext>
              </a:extLst>
            </p:cNvPr>
            <p:cNvSpPr/>
            <p:nvPr/>
          </p:nvSpPr>
          <p:spPr bwMode="auto">
            <a:xfrm>
              <a:off x="749336" y="2943363"/>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1</a:t>
              </a:r>
            </a:p>
          </p:txBody>
        </p:sp>
        <p:sp>
          <p:nvSpPr>
            <p:cNvPr id="30" name="magnify" title="Icon of a magnifying glass">
              <a:extLst>
                <a:ext uri="{FF2B5EF4-FFF2-40B4-BE49-F238E27FC236}">
                  <a16:creationId xmlns:a16="http://schemas.microsoft.com/office/drawing/2014/main" id="{636EA49B-69CB-2E47-30B9-3719F23D33D7}"/>
                </a:ext>
              </a:extLst>
            </p:cNvPr>
            <p:cNvSpPr>
              <a:spLocks noChangeAspect="1" noEditPoints="1"/>
            </p:cNvSpPr>
            <p:nvPr/>
          </p:nvSpPr>
          <p:spPr bwMode="auto">
            <a:xfrm flipH="1">
              <a:off x="1348448" y="2912661"/>
              <a:ext cx="500258" cy="490697"/>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88">
                <a:solidFill>
                  <a:schemeClr val="bg1"/>
                </a:solidFill>
              </a:endParaRPr>
            </a:p>
          </p:txBody>
        </p:sp>
        <p:cxnSp>
          <p:nvCxnSpPr>
            <p:cNvPr id="31" name="Straight Arrow Connector 30">
              <a:extLst>
                <a:ext uri="{FF2B5EF4-FFF2-40B4-BE49-F238E27FC236}">
                  <a16:creationId xmlns:a16="http://schemas.microsoft.com/office/drawing/2014/main" id="{97D3F2C3-6D29-D04C-C384-91F87E02D7E7}"/>
                </a:ext>
              </a:extLst>
            </p:cNvPr>
            <p:cNvCxnSpPr/>
            <p:nvPr/>
          </p:nvCxnSpPr>
          <p:spPr>
            <a:xfrm>
              <a:off x="2045793"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8CB8B47E-BB3A-280D-1050-0973DAF5CA62}"/>
                </a:ext>
              </a:extLst>
            </p:cNvPr>
            <p:cNvSpPr/>
            <p:nvPr/>
          </p:nvSpPr>
          <p:spPr bwMode="auto">
            <a:xfrm>
              <a:off x="2494316"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Obter </a:t>
              </a:r>
              <a:b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os dados</a:t>
              </a:r>
              <a:endParaRPr lang="LID4096" sz="1200" dirty="0">
                <a:solidFill>
                  <a:srgbClr val="FFFFFF"/>
                </a:solidFill>
                <a:ea typeface="Calibri" panose="020F0502020204030204" pitchFamily="34" charset="0"/>
                <a:cs typeface="Calibri" panose="020F0502020204030204" pitchFamily="34" charset="0"/>
              </a:endParaRPr>
            </a:p>
          </p:txBody>
        </p:sp>
        <p:sp>
          <p:nvSpPr>
            <p:cNvPr id="29" name="Oval 28">
              <a:extLst>
                <a:ext uri="{FF2B5EF4-FFF2-40B4-BE49-F238E27FC236}">
                  <a16:creationId xmlns:a16="http://schemas.microsoft.com/office/drawing/2014/main" id="{B105CA68-36B8-CDD7-A93E-0558E6EE4AA3}"/>
                </a:ext>
              </a:extLst>
            </p:cNvPr>
            <p:cNvSpPr/>
            <p:nvPr/>
          </p:nvSpPr>
          <p:spPr bwMode="auto">
            <a:xfrm>
              <a:off x="2664214" y="2943363"/>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2</a:t>
              </a:r>
              <a:endParaRPr lang="en-US" sz="1800" b="1" dirty="0"/>
            </a:p>
          </p:txBody>
        </p:sp>
        <p:sp>
          <p:nvSpPr>
            <p:cNvPr id="10" name="tool" title="Icon of a skrewdriver and wrench">
              <a:extLst>
                <a:ext uri="{FF2B5EF4-FFF2-40B4-BE49-F238E27FC236}">
                  <a16:creationId xmlns:a16="http://schemas.microsoft.com/office/drawing/2014/main" id="{F66B341F-E714-F839-F160-91DC18EBC3C9}"/>
                </a:ext>
              </a:extLst>
            </p:cNvPr>
            <p:cNvSpPr>
              <a:spLocks noChangeAspect="1" noEditPoints="1"/>
            </p:cNvSpPr>
            <p:nvPr/>
          </p:nvSpPr>
          <p:spPr bwMode="auto">
            <a:xfrm>
              <a:off x="3320972" y="2886878"/>
              <a:ext cx="384966" cy="54226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rgbClr val="FFFFFF"/>
              </a:solidFill>
              <a:prstDash val="solid"/>
              <a:miter lim="800000"/>
            </a:ln>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1350">
                <a:solidFill>
                  <a:schemeClr val="bg1"/>
                </a:solidFill>
              </a:endParaRPr>
            </a:p>
          </p:txBody>
        </p:sp>
        <p:cxnSp>
          <p:nvCxnSpPr>
            <p:cNvPr id="72" name="Straight Arrow Connector 71">
              <a:extLst>
                <a:ext uri="{FF2B5EF4-FFF2-40B4-BE49-F238E27FC236}">
                  <a16:creationId xmlns:a16="http://schemas.microsoft.com/office/drawing/2014/main" id="{1D19E9CF-DFD8-E468-77DA-491E3FBBBF2B}"/>
                </a:ext>
              </a:extLst>
            </p:cNvPr>
            <p:cNvCxnSpPr/>
            <p:nvPr/>
          </p:nvCxnSpPr>
          <p:spPr>
            <a:xfrm>
              <a:off x="3960671"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6EB1B7E8-FA29-4911-7C26-0B39512AA7F4}"/>
                </a:ext>
              </a:extLst>
            </p:cNvPr>
            <p:cNvSpPr/>
            <p:nvPr/>
          </p:nvSpPr>
          <p:spPr bwMode="auto">
            <a:xfrm>
              <a:off x="4409194"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Preparação </a:t>
              </a:r>
            </a:p>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dos dados</a:t>
              </a:r>
              <a:endParaRPr lang="LID4096" sz="1200" dirty="0">
                <a:solidFill>
                  <a:srgbClr val="FFFFFF"/>
                </a:solidFill>
                <a:ea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E0EE8D9C-10A9-D835-9FB0-A16C9787D28C}"/>
                </a:ext>
              </a:extLst>
            </p:cNvPr>
            <p:cNvSpPr/>
            <p:nvPr/>
          </p:nvSpPr>
          <p:spPr bwMode="auto">
            <a:xfrm>
              <a:off x="4579086" y="2943368"/>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3</a:t>
              </a:r>
              <a:endParaRPr lang="en-US" sz="1800" b="1" dirty="0"/>
            </a:p>
          </p:txBody>
        </p:sp>
        <p:sp>
          <p:nvSpPr>
            <p:cNvPr id="14" name="Product_ECDC" title="Icon of a box">
              <a:extLst>
                <a:ext uri="{FF2B5EF4-FFF2-40B4-BE49-F238E27FC236}">
                  <a16:creationId xmlns:a16="http://schemas.microsoft.com/office/drawing/2014/main" id="{BFA91B27-98A5-2D72-D5C6-426299B6E4CA}"/>
                </a:ext>
              </a:extLst>
            </p:cNvPr>
            <p:cNvSpPr>
              <a:spLocks noChangeAspect="1" noEditPoints="1"/>
            </p:cNvSpPr>
            <p:nvPr/>
          </p:nvSpPr>
          <p:spPr bwMode="auto">
            <a:xfrm>
              <a:off x="5187334" y="2886878"/>
              <a:ext cx="481998" cy="542264"/>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1350">
                <a:solidFill>
                  <a:schemeClr val="bg1"/>
                </a:solidFill>
              </a:endParaRPr>
            </a:p>
          </p:txBody>
        </p:sp>
        <p:cxnSp>
          <p:nvCxnSpPr>
            <p:cNvPr id="73" name="Straight Arrow Connector 72">
              <a:extLst>
                <a:ext uri="{FF2B5EF4-FFF2-40B4-BE49-F238E27FC236}">
                  <a16:creationId xmlns:a16="http://schemas.microsoft.com/office/drawing/2014/main" id="{29E908C8-C772-8FBB-2DB8-1D3AD16FF929}"/>
                </a:ext>
              </a:extLst>
            </p:cNvPr>
            <p:cNvCxnSpPr/>
            <p:nvPr/>
          </p:nvCxnSpPr>
          <p:spPr>
            <a:xfrm>
              <a:off x="5875548"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EE55F192-E457-B7B1-EA39-8D80E1F726ED}"/>
                </a:ext>
              </a:extLst>
            </p:cNvPr>
            <p:cNvSpPr/>
            <p:nvPr/>
          </p:nvSpPr>
          <p:spPr bwMode="auto">
            <a:xfrm>
              <a:off x="6324072" y="2706123"/>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Treinar </a:t>
              </a:r>
            </a:p>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modelo</a:t>
              </a:r>
              <a:endParaRPr lang="LID4096" sz="1200" dirty="0">
                <a:solidFill>
                  <a:srgbClr val="FFFFFF"/>
                </a:solidFill>
                <a:ea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258829C1-C9F1-F751-8219-733870AF6819}"/>
                </a:ext>
              </a:extLst>
            </p:cNvPr>
            <p:cNvSpPr/>
            <p:nvPr/>
          </p:nvSpPr>
          <p:spPr bwMode="auto">
            <a:xfrm>
              <a:off x="6493964" y="2943368"/>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4</a:t>
              </a:r>
              <a:endParaRPr lang="en-US" sz="1800" b="1" dirty="0"/>
            </a:p>
          </p:txBody>
        </p:sp>
        <p:sp>
          <p:nvSpPr>
            <p:cNvPr id="22" name="Beaker_F196" title="Icon of a scientific flask with liquid in it">
              <a:extLst>
                <a:ext uri="{FF2B5EF4-FFF2-40B4-BE49-F238E27FC236}">
                  <a16:creationId xmlns:a16="http://schemas.microsoft.com/office/drawing/2014/main" id="{47A63BEE-1BA5-952A-73CF-C5E151559759}"/>
                </a:ext>
              </a:extLst>
            </p:cNvPr>
            <p:cNvSpPr>
              <a:spLocks noChangeAspect="1" noEditPoints="1"/>
            </p:cNvSpPr>
            <p:nvPr/>
          </p:nvSpPr>
          <p:spPr bwMode="auto">
            <a:xfrm>
              <a:off x="7108554" y="2886878"/>
              <a:ext cx="469315" cy="542264"/>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3">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sq">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1350">
                <a:solidFill>
                  <a:schemeClr val="bg1"/>
                </a:solidFill>
              </a:endParaRPr>
            </a:p>
          </p:txBody>
        </p:sp>
        <p:cxnSp>
          <p:nvCxnSpPr>
            <p:cNvPr id="74" name="Straight Arrow Connector 73">
              <a:extLst>
                <a:ext uri="{FF2B5EF4-FFF2-40B4-BE49-F238E27FC236}">
                  <a16:creationId xmlns:a16="http://schemas.microsoft.com/office/drawing/2014/main" id="{CCF57DCF-9727-F21D-78DE-1F3B0919F889}"/>
                </a:ext>
              </a:extLst>
            </p:cNvPr>
            <p:cNvCxnSpPr/>
            <p:nvPr/>
          </p:nvCxnSpPr>
          <p:spPr>
            <a:xfrm>
              <a:off x="7790427"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D349CB92-7569-E40A-D077-131C4E9B89E8}"/>
                </a:ext>
              </a:extLst>
            </p:cNvPr>
            <p:cNvSpPr/>
            <p:nvPr/>
          </p:nvSpPr>
          <p:spPr bwMode="auto">
            <a:xfrm>
              <a:off x="8238950" y="2711809"/>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Integrar modelo</a:t>
              </a:r>
              <a:endParaRPr lang="LID4096" sz="1200" dirty="0">
                <a:solidFill>
                  <a:srgbClr val="FFFFFF"/>
                </a:solidFill>
                <a:ea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5BCF9B48-AC91-20DE-7DDE-0B8D62202744}"/>
                </a:ext>
              </a:extLst>
            </p:cNvPr>
            <p:cNvSpPr/>
            <p:nvPr/>
          </p:nvSpPr>
          <p:spPr bwMode="auto">
            <a:xfrm>
              <a:off x="8408808" y="2949021"/>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5</a:t>
              </a:r>
              <a:endParaRPr lang="en-US" sz="1800" b="1" dirty="0"/>
            </a:p>
          </p:txBody>
        </p:sp>
        <p:sp>
          <p:nvSpPr>
            <p:cNvPr id="17" name="Rocket" title="Icon of a rocket">
              <a:extLst>
                <a:ext uri="{FF2B5EF4-FFF2-40B4-BE49-F238E27FC236}">
                  <a16:creationId xmlns:a16="http://schemas.microsoft.com/office/drawing/2014/main" id="{15850E8B-A527-4BE6-AD66-CBCEE34CF566}"/>
                </a:ext>
              </a:extLst>
            </p:cNvPr>
            <p:cNvSpPr>
              <a:spLocks noChangeAspect="1" noEditPoints="1"/>
            </p:cNvSpPr>
            <p:nvPr/>
          </p:nvSpPr>
          <p:spPr bwMode="auto">
            <a:xfrm>
              <a:off x="8982092" y="2892564"/>
              <a:ext cx="551994" cy="542264"/>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sq">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675">
                <a:solidFill>
                  <a:schemeClr val="bg1"/>
                </a:solidFill>
              </a:endParaRPr>
            </a:p>
          </p:txBody>
        </p:sp>
        <p:cxnSp>
          <p:nvCxnSpPr>
            <p:cNvPr id="75" name="Straight Arrow Connector 74">
              <a:extLst>
                <a:ext uri="{FF2B5EF4-FFF2-40B4-BE49-F238E27FC236}">
                  <a16:creationId xmlns:a16="http://schemas.microsoft.com/office/drawing/2014/main" id="{1D8987AD-E2BE-1218-388B-51647BB7369E}"/>
                </a:ext>
              </a:extLst>
            </p:cNvPr>
            <p:cNvCxnSpPr/>
            <p:nvPr/>
          </p:nvCxnSpPr>
          <p:spPr>
            <a:xfrm>
              <a:off x="9705304" y="3417755"/>
              <a:ext cx="428206" cy="0"/>
            </a:xfrm>
            <a:prstGeom prst="straightConnector1">
              <a:avLst/>
            </a:prstGeom>
            <a:ln w="28575">
              <a:solidFill>
                <a:schemeClr val="bg1">
                  <a:lumMod val="50000"/>
                </a:schemeClr>
              </a:solidFill>
              <a:tailEnd type="triangle" w="lg" len="med"/>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4F5D138-F1ED-EF2F-F7E1-17F173B23BB0}"/>
                </a:ext>
              </a:extLst>
            </p:cNvPr>
            <p:cNvSpPr/>
            <p:nvPr/>
          </p:nvSpPr>
          <p:spPr bwMode="auto">
            <a:xfrm>
              <a:off x="10153827" y="2711809"/>
              <a:ext cx="1446037" cy="1423265"/>
            </a:xfrm>
            <a:prstGeom prst="rect">
              <a:avLst/>
            </a:prstGeom>
            <a:noFill/>
            <a:ln w="38100" cap="flat" cmpd="sng" algn="ctr">
              <a:solidFill>
                <a:srgbClr val="C73ECC"/>
              </a:solidFill>
              <a:prstDash val="solid"/>
            </a:ln>
            <a:effectLst/>
          </p:spPr>
          <p:txBody>
            <a:bodyPr rot="0" spcFirstLastPara="0" vertOverflow="overflow" horzOverflow="overflow" vert="horz" wrap="square" lIns="137160" tIns="109728" rIns="137160" bIns="109728" numCol="1" spcCol="0" rtlCol="0" fromWordArt="0" anchor="b" anchorCtr="0" forceAA="0" compatLnSpc="1">
              <a:prstTxWarp prst="textNoShape">
                <a:avLst/>
              </a:prstTxWarp>
              <a:noAutofit/>
            </a:bodyPr>
            <a:lstStyle/>
            <a:p>
              <a:pPr algn="ctr" defTabSz="699354" fontAlgn="base">
                <a:spcBef>
                  <a:spcPct val="0"/>
                </a:spcBef>
                <a:spcAft>
                  <a:spcPct val="0"/>
                </a:spcAft>
                <a:buClrTx/>
                <a:defRPr/>
              </a:pPr>
              <a:r>
                <a:rPr lang="pt-BR" sz="1200" dirty="0">
                  <a:solidFill>
                    <a:srgbClr val="FFFFFF"/>
                  </a:solidFill>
                  <a:latin typeface="Calibri" panose="020F0502020204030204" pitchFamily="34" charset="0"/>
                  <a:ea typeface="Calibri" panose="020F0502020204030204" pitchFamily="34" charset="0"/>
                  <a:cs typeface="Calibri" panose="020F0502020204030204" pitchFamily="34" charset="0"/>
                </a:rPr>
                <a:t>Monitorar modelo</a:t>
              </a:r>
              <a:endParaRPr lang="LID4096" sz="1200" dirty="0">
                <a:solidFill>
                  <a:srgbClr val="FFFFFF"/>
                </a:solidFill>
                <a:ea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6C803BB4-3606-7C47-D4BF-B666F74AD4A1}"/>
                </a:ext>
              </a:extLst>
            </p:cNvPr>
            <p:cNvSpPr/>
            <p:nvPr/>
          </p:nvSpPr>
          <p:spPr bwMode="auto">
            <a:xfrm>
              <a:off x="10323685" y="2949049"/>
              <a:ext cx="429055" cy="429055"/>
            </a:xfrm>
            <a:prstGeom prst="ellipse">
              <a:avLst/>
            </a:prstGeom>
            <a:solidFill>
              <a:srgbClr val="FFA388"/>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pt-BR" sz="1800" b="1" dirty="0">
                  <a:latin typeface="Calibri" panose="020F0502020204030204" pitchFamily="34" charset="0"/>
                  <a:ea typeface="Calibri" panose="020F0502020204030204" pitchFamily="34" charset="0"/>
                  <a:cs typeface="Calibri" panose="020F0502020204030204" pitchFamily="34" charset="0"/>
                </a:rPr>
                <a:t>6</a:t>
              </a:r>
              <a:endParaRPr lang="en-US" sz="1800" b="1" dirty="0"/>
            </a:p>
          </p:txBody>
        </p:sp>
        <p:sp>
          <p:nvSpPr>
            <p:cNvPr id="26" name="LineChart_E9E6" title="Icon of a line chart with points of varying heights">
              <a:extLst>
                <a:ext uri="{FF2B5EF4-FFF2-40B4-BE49-F238E27FC236}">
                  <a16:creationId xmlns:a16="http://schemas.microsoft.com/office/drawing/2014/main" id="{EB6A8922-7BA8-F47D-369B-3BE62454C1B2}"/>
                </a:ext>
              </a:extLst>
            </p:cNvPr>
            <p:cNvSpPr>
              <a:spLocks noChangeAspect="1" noEditPoints="1"/>
            </p:cNvSpPr>
            <p:nvPr/>
          </p:nvSpPr>
          <p:spPr bwMode="auto">
            <a:xfrm>
              <a:off x="10901897" y="2892564"/>
              <a:ext cx="542137" cy="542264"/>
            </a:xfrm>
            <a:custGeom>
              <a:avLst/>
              <a:gdLst>
                <a:gd name="T0" fmla="*/ 4249 w 4249"/>
                <a:gd name="T1" fmla="*/ 4250 h 4250"/>
                <a:gd name="T2" fmla="*/ 0 w 4249"/>
                <a:gd name="T3" fmla="*/ 4250 h 4250"/>
                <a:gd name="T4" fmla="*/ 0 w 4249"/>
                <a:gd name="T5" fmla="*/ 0 h 4250"/>
                <a:gd name="T6" fmla="*/ 4249 w 4249"/>
                <a:gd name="T7" fmla="*/ 1428 h 4250"/>
                <a:gd name="T8" fmla="*/ 3621 w 4249"/>
                <a:gd name="T9" fmla="*/ 800 h 4250"/>
                <a:gd name="T10" fmla="*/ 1893 w 4249"/>
                <a:gd name="T11" fmla="*/ 2527 h 4250"/>
                <a:gd name="T12" fmla="*/ 1265 w 4249"/>
                <a:gd name="T13" fmla="*/ 1899 h 4250"/>
                <a:gd name="T14" fmla="*/ 3 w 4249"/>
                <a:gd name="T15" fmla="*/ 3161 h 4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9" h="4250">
                  <a:moveTo>
                    <a:pt x="4249" y="4250"/>
                  </a:moveTo>
                  <a:lnTo>
                    <a:pt x="0" y="4250"/>
                  </a:lnTo>
                  <a:lnTo>
                    <a:pt x="0" y="0"/>
                  </a:lnTo>
                  <a:moveTo>
                    <a:pt x="4249" y="1428"/>
                  </a:moveTo>
                  <a:lnTo>
                    <a:pt x="3621" y="800"/>
                  </a:lnTo>
                  <a:lnTo>
                    <a:pt x="1893" y="2527"/>
                  </a:lnTo>
                  <a:lnTo>
                    <a:pt x="1265" y="1899"/>
                  </a:lnTo>
                  <a:lnTo>
                    <a:pt x="3" y="3161"/>
                  </a:lnTo>
                </a:path>
              </a:pathLst>
            </a:custGeom>
            <a:noFill/>
            <a:ln w="15875"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spcBef>
                  <a:spcPct val="0"/>
                </a:spcBef>
                <a:spcAft>
                  <a:spcPct val="0"/>
                </a:spcAft>
                <a:buClrTx/>
                <a:defRPr/>
              </a:pPr>
              <a:endParaRPr lang="en-US" sz="675">
                <a:gradFill>
                  <a:gsLst>
                    <a:gs pos="0">
                      <a:srgbClr val="505050"/>
                    </a:gs>
                    <a:gs pos="100000">
                      <a:srgbClr val="505050"/>
                    </a:gs>
                  </a:gsLst>
                  <a:lin ang="5400000" scaled="1"/>
                </a:gradFill>
              </a:endParaRPr>
            </a:p>
          </p:txBody>
        </p:sp>
      </p:grpSp>
      <p:sp>
        <p:nvSpPr>
          <p:cNvPr id="4" name="Text Placeholder 5">
            <a:extLst>
              <a:ext uri="{FF2B5EF4-FFF2-40B4-BE49-F238E27FC236}">
                <a16:creationId xmlns:a16="http://schemas.microsoft.com/office/drawing/2014/main" id="{BB002452-D0AC-48C4-AF0F-82A7897D2525}"/>
              </a:ext>
            </a:extLst>
          </p:cNvPr>
          <p:cNvSpPr txBox="1">
            <a:spLocks/>
          </p:cNvSpPr>
          <p:nvPr/>
        </p:nvSpPr>
        <p:spPr>
          <a:xfrm>
            <a:off x="370893" y="3276065"/>
            <a:ext cx="1148213" cy="122071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pt-BR" sz="900" dirty="0"/>
              <a:t>Você é um </a:t>
            </a:r>
            <a:r>
              <a:rPr lang="pt-BR" sz="900" dirty="0">
                <a:highlight>
                  <a:srgbClr val="5C2D91"/>
                </a:highlight>
              </a:rPr>
              <a:t>ALUNO</a:t>
            </a:r>
            <a:r>
              <a:rPr lang="pt-BR" sz="900" dirty="0"/>
              <a:t> do ensino médio e sua lição de casa é: </a:t>
            </a:r>
          </a:p>
          <a:p>
            <a:pPr marL="0" indent="0" algn="ctr">
              <a:lnSpc>
                <a:spcPct val="150000"/>
              </a:lnSpc>
              <a:spcBef>
                <a:spcPts val="0"/>
              </a:spcBef>
              <a:buNone/>
            </a:pPr>
            <a:r>
              <a:rPr lang="pt-BR" sz="900" dirty="0">
                <a:highlight>
                  <a:srgbClr val="5C2D91"/>
                </a:highlight>
              </a:rPr>
              <a:t>Criar</a:t>
            </a:r>
            <a:r>
              <a:rPr lang="pt-BR" sz="900" dirty="0"/>
              <a:t> uma </a:t>
            </a:r>
            <a:r>
              <a:rPr lang="pt-BR" sz="900" dirty="0">
                <a:highlight>
                  <a:srgbClr val="5C2D91"/>
                </a:highlight>
              </a:rPr>
              <a:t>FÓRMULA</a:t>
            </a:r>
            <a:r>
              <a:rPr lang="pt-BR" sz="900" dirty="0"/>
              <a:t> para converter </a:t>
            </a:r>
            <a:r>
              <a:rPr lang="pt-BR" sz="900" dirty="0">
                <a:highlight>
                  <a:srgbClr val="5C2D91"/>
                </a:highlight>
              </a:rPr>
              <a:t>Celsius</a:t>
            </a:r>
            <a:r>
              <a:rPr lang="pt-BR" sz="900" dirty="0"/>
              <a:t> em </a:t>
            </a:r>
            <a:r>
              <a:rPr lang="pt-BR" sz="900" dirty="0">
                <a:highlight>
                  <a:srgbClr val="5C2D91"/>
                </a:highlight>
              </a:rPr>
              <a:t>Fahrenheit. </a:t>
            </a:r>
          </a:p>
        </p:txBody>
      </p:sp>
      <p:graphicFrame>
        <p:nvGraphicFramePr>
          <p:cNvPr id="5" name="Table 16">
            <a:extLst>
              <a:ext uri="{FF2B5EF4-FFF2-40B4-BE49-F238E27FC236}">
                <a16:creationId xmlns:a16="http://schemas.microsoft.com/office/drawing/2014/main" id="{0CD15D15-E427-CE10-AA73-FA28C0C8DB58}"/>
              </a:ext>
            </a:extLst>
          </p:cNvPr>
          <p:cNvGraphicFramePr>
            <a:graphicFrameLocks noGrp="1"/>
          </p:cNvGraphicFramePr>
          <p:nvPr>
            <p:extLst>
              <p:ext uri="{D42A27DB-BD31-4B8C-83A1-F6EECF244321}">
                <p14:modId xmlns:p14="http://schemas.microsoft.com/office/powerpoint/2010/main" val="275646783"/>
              </p:ext>
            </p:extLst>
          </p:nvPr>
        </p:nvGraphicFramePr>
        <p:xfrm>
          <a:off x="1771245" y="3274972"/>
          <a:ext cx="1283511" cy="1424108"/>
        </p:xfrm>
        <a:graphic>
          <a:graphicData uri="http://schemas.openxmlformats.org/drawingml/2006/table">
            <a:tbl>
              <a:tblPr>
                <a:tableStyleId>{5C22544A-7EE6-4342-B048-85BDC9FD1C3A}</a:tableStyleId>
              </a:tblPr>
              <a:tblGrid>
                <a:gridCol w="641168">
                  <a:extLst>
                    <a:ext uri="{9D8B030D-6E8A-4147-A177-3AD203B41FA5}">
                      <a16:colId xmlns:a16="http://schemas.microsoft.com/office/drawing/2014/main" val="2163866247"/>
                    </a:ext>
                  </a:extLst>
                </a:gridCol>
                <a:gridCol w="642343">
                  <a:extLst>
                    <a:ext uri="{9D8B030D-6E8A-4147-A177-3AD203B41FA5}">
                      <a16:colId xmlns:a16="http://schemas.microsoft.com/office/drawing/2014/main" val="4057504501"/>
                    </a:ext>
                  </a:extLst>
                </a:gridCol>
              </a:tblGrid>
              <a:tr h="241997">
                <a:tc>
                  <a:txBody>
                    <a:bodyPr/>
                    <a:lstStyle/>
                    <a:p>
                      <a:pPr algn="ctr" fontAlgn="ctr"/>
                      <a:r>
                        <a:rPr lang="pt-BR" sz="900" u="none" strike="noStrike" dirty="0">
                          <a:solidFill>
                            <a:schemeClr val="bg2">
                              <a:lumMod val="25000"/>
                            </a:schemeClr>
                          </a:solidFill>
                          <a:effectLst/>
                        </a:rPr>
                        <a:t>Celsius(x)</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Fahrenheit(y)</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4271275169"/>
                  </a:ext>
                </a:extLst>
              </a:tr>
              <a:tr h="168873">
                <a:tc>
                  <a:txBody>
                    <a:bodyPr/>
                    <a:lstStyle/>
                    <a:p>
                      <a:pPr algn="ctr" fontAlgn="ctr"/>
                      <a:r>
                        <a:rPr lang="pt-BR" sz="900" u="none" strike="noStrike" dirty="0">
                          <a:solidFill>
                            <a:schemeClr val="bg2">
                              <a:lumMod val="25000"/>
                            </a:schemeClr>
                          </a:solidFill>
                          <a:effectLst/>
                        </a:rPr>
                        <a:t>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a:solidFill>
                            <a:schemeClr val="bg2">
                              <a:lumMod val="25000"/>
                            </a:schemeClr>
                          </a:solidFill>
                          <a:effectLst/>
                        </a:rPr>
                        <a:t>32.00</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743688206"/>
                  </a:ext>
                </a:extLst>
              </a:tr>
              <a:tr h="168873">
                <a:tc>
                  <a:txBody>
                    <a:bodyPr/>
                    <a:lstStyle/>
                    <a:p>
                      <a:pPr algn="ctr" fontAlgn="ctr"/>
                      <a:r>
                        <a:rPr lang="pt-BR" sz="900" u="none" strike="noStrike">
                          <a:solidFill>
                            <a:schemeClr val="bg2">
                              <a:lumMod val="25000"/>
                            </a:schemeClr>
                          </a:solidFill>
                          <a:effectLst/>
                        </a:rPr>
                        <a:t>1</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33.80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999424643"/>
                  </a:ext>
                </a:extLst>
              </a:tr>
              <a:tr h="168873">
                <a:tc>
                  <a:txBody>
                    <a:bodyPr/>
                    <a:lstStyle/>
                    <a:p>
                      <a:pPr algn="ctr" fontAlgn="ctr"/>
                      <a:r>
                        <a:rPr lang="pt-BR" sz="900" u="none" strike="noStrike">
                          <a:solidFill>
                            <a:schemeClr val="bg2">
                              <a:lumMod val="25000"/>
                            </a:schemeClr>
                          </a:solidFill>
                          <a:effectLst/>
                        </a:rPr>
                        <a:t>2</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35.60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678498586"/>
                  </a:ext>
                </a:extLst>
              </a:tr>
              <a:tr h="168873">
                <a:tc>
                  <a:txBody>
                    <a:bodyPr/>
                    <a:lstStyle/>
                    <a:p>
                      <a:pPr algn="ctr" fontAlgn="ctr"/>
                      <a:r>
                        <a:rPr lang="pt-BR" sz="900" u="none" strike="noStrike">
                          <a:solidFill>
                            <a:schemeClr val="bg2">
                              <a:lumMod val="25000"/>
                            </a:schemeClr>
                          </a:solidFill>
                          <a:effectLst/>
                        </a:rPr>
                        <a:t>3</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37.40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3412146131"/>
                  </a:ext>
                </a:extLst>
              </a:tr>
              <a:tr h="168873">
                <a:tc>
                  <a:txBody>
                    <a:bodyPr/>
                    <a:lstStyle/>
                    <a:p>
                      <a:pPr algn="ctr" fontAlgn="ctr"/>
                      <a:r>
                        <a:rPr lang="pt-BR" sz="900" u="none" strike="noStrike">
                          <a:solidFill>
                            <a:schemeClr val="bg2">
                              <a:lumMod val="25000"/>
                            </a:schemeClr>
                          </a:solidFill>
                          <a:effectLst/>
                        </a:rPr>
                        <a:t>4</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39.20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3466207382"/>
                  </a:ext>
                </a:extLst>
              </a:tr>
              <a:tr h="168873">
                <a:tc>
                  <a:txBody>
                    <a:bodyPr/>
                    <a:lstStyle/>
                    <a:p>
                      <a:pPr algn="ctr" fontAlgn="ctr"/>
                      <a:r>
                        <a:rPr lang="pt-BR" sz="900" u="none" strike="noStrike">
                          <a:solidFill>
                            <a:schemeClr val="bg2">
                              <a:lumMod val="25000"/>
                            </a:schemeClr>
                          </a:solidFill>
                          <a:effectLst/>
                        </a:rPr>
                        <a:t>5</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41.00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984129151"/>
                  </a:ext>
                </a:extLst>
              </a:tr>
              <a:tr h="168873">
                <a:tc>
                  <a:txBody>
                    <a:bodyPr/>
                    <a:lstStyle/>
                    <a:p>
                      <a:pPr algn="ctr" fontAlgn="ctr"/>
                      <a:r>
                        <a:rPr lang="pt-BR" sz="900" u="none" strike="noStrike" dirty="0">
                          <a:solidFill>
                            <a:schemeClr val="bg2">
                              <a:lumMod val="25000"/>
                            </a:schemeClr>
                          </a:solidFill>
                          <a:effectLst/>
                        </a:rPr>
                        <a:t>100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212.00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12499751"/>
                  </a:ext>
                </a:extLst>
              </a:tr>
            </a:tbl>
          </a:graphicData>
        </a:graphic>
      </p:graphicFrame>
      <p:graphicFrame>
        <p:nvGraphicFramePr>
          <p:cNvPr id="6" name="Table 16">
            <a:extLst>
              <a:ext uri="{FF2B5EF4-FFF2-40B4-BE49-F238E27FC236}">
                <a16:creationId xmlns:a16="http://schemas.microsoft.com/office/drawing/2014/main" id="{052E0CB9-685C-3ED4-88CC-329324BB3144}"/>
              </a:ext>
            </a:extLst>
          </p:cNvPr>
          <p:cNvGraphicFramePr>
            <a:graphicFrameLocks noGrp="1"/>
          </p:cNvGraphicFramePr>
          <p:nvPr>
            <p:extLst>
              <p:ext uri="{D42A27DB-BD31-4B8C-83A1-F6EECF244321}">
                <p14:modId xmlns:p14="http://schemas.microsoft.com/office/powerpoint/2010/main" val="4210272132"/>
              </p:ext>
            </p:extLst>
          </p:nvPr>
        </p:nvGraphicFramePr>
        <p:xfrm>
          <a:off x="3207403" y="3274972"/>
          <a:ext cx="1283511" cy="579743"/>
        </p:xfrm>
        <a:graphic>
          <a:graphicData uri="http://schemas.openxmlformats.org/drawingml/2006/table">
            <a:tbl>
              <a:tblPr>
                <a:tableStyleId>{5C22544A-7EE6-4342-B048-85BDC9FD1C3A}</a:tableStyleId>
              </a:tblPr>
              <a:tblGrid>
                <a:gridCol w="641168">
                  <a:extLst>
                    <a:ext uri="{9D8B030D-6E8A-4147-A177-3AD203B41FA5}">
                      <a16:colId xmlns:a16="http://schemas.microsoft.com/office/drawing/2014/main" val="2163866247"/>
                    </a:ext>
                  </a:extLst>
                </a:gridCol>
                <a:gridCol w="642343">
                  <a:extLst>
                    <a:ext uri="{9D8B030D-6E8A-4147-A177-3AD203B41FA5}">
                      <a16:colId xmlns:a16="http://schemas.microsoft.com/office/drawing/2014/main" val="4057504501"/>
                    </a:ext>
                  </a:extLst>
                </a:gridCol>
              </a:tblGrid>
              <a:tr h="241997">
                <a:tc>
                  <a:txBody>
                    <a:bodyPr/>
                    <a:lstStyle/>
                    <a:p>
                      <a:pPr algn="ctr" fontAlgn="ctr"/>
                      <a:r>
                        <a:rPr lang="pt-BR" sz="900" u="none" strike="noStrike" dirty="0">
                          <a:solidFill>
                            <a:schemeClr val="bg2">
                              <a:lumMod val="25000"/>
                            </a:schemeClr>
                          </a:solidFill>
                          <a:effectLst/>
                        </a:rPr>
                        <a:t>(x)</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(y)</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4271275169"/>
                  </a:ext>
                </a:extLst>
              </a:tr>
              <a:tr h="168873">
                <a:tc>
                  <a:txBody>
                    <a:bodyPr/>
                    <a:lstStyle/>
                    <a:p>
                      <a:pPr algn="ctr" fontAlgn="ctr"/>
                      <a:r>
                        <a:rPr lang="pt-BR" sz="900" u="none" strike="noStrike" dirty="0">
                          <a:solidFill>
                            <a:schemeClr val="bg2">
                              <a:lumMod val="25000"/>
                            </a:schemeClr>
                          </a:solidFill>
                          <a:effectLst/>
                        </a:rPr>
                        <a:t>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a:solidFill>
                            <a:schemeClr val="bg2">
                              <a:lumMod val="25000"/>
                            </a:schemeClr>
                          </a:solidFill>
                          <a:effectLst/>
                        </a:rPr>
                        <a:t>32.00</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743688206"/>
                  </a:ext>
                </a:extLst>
              </a:tr>
              <a:tr h="168873">
                <a:tc>
                  <a:txBody>
                    <a:bodyPr/>
                    <a:lstStyle/>
                    <a:p>
                      <a:pPr algn="ctr" fontAlgn="ctr"/>
                      <a:r>
                        <a:rPr lang="pt-BR" sz="900" u="none" strike="noStrike" dirty="0">
                          <a:solidFill>
                            <a:schemeClr val="bg2">
                              <a:lumMod val="25000"/>
                            </a:schemeClr>
                          </a:solidFill>
                          <a:effectLst/>
                        </a:rPr>
                        <a:t>100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212.00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12499751"/>
                  </a:ext>
                </a:extLst>
              </a:tr>
            </a:tbl>
          </a:graphicData>
        </a:graphic>
      </p:graphicFrame>
      <p:sp>
        <p:nvSpPr>
          <p:cNvPr id="7" name="TextBox 12">
            <a:extLst>
              <a:ext uri="{FF2B5EF4-FFF2-40B4-BE49-F238E27FC236}">
                <a16:creationId xmlns:a16="http://schemas.microsoft.com/office/drawing/2014/main" id="{91E8D4CA-50E3-1600-7237-8C5DCE017CCD}"/>
              </a:ext>
            </a:extLst>
          </p:cNvPr>
          <p:cNvSpPr txBox="1"/>
          <p:nvPr/>
        </p:nvSpPr>
        <p:spPr>
          <a:xfrm>
            <a:off x="4653088" y="3292471"/>
            <a:ext cx="1563552" cy="507831"/>
          </a:xfrm>
          <a:prstGeom prst="rect">
            <a:avLst/>
          </a:prstGeom>
          <a:noFill/>
        </p:spPr>
        <p:txBody>
          <a:bodyPr wrap="square">
            <a:spAutoFit/>
          </a:bodyPr>
          <a:lstStyle/>
          <a:p>
            <a:r>
              <a:rPr lang="es-ES" sz="900" dirty="0">
                <a:gradFill>
                  <a:gsLst>
                    <a:gs pos="2917">
                      <a:schemeClr val="tx1"/>
                    </a:gs>
                    <a:gs pos="30000">
                      <a:schemeClr val="tx1"/>
                    </a:gs>
                  </a:gsLst>
                  <a:lin ang="5400000" scaled="0"/>
                </a:gradFill>
              </a:rPr>
              <a:t>a = (212-32)/(100-0) = 1,8</a:t>
            </a:r>
            <a:br>
              <a:rPr lang="es-ES" sz="900" dirty="0">
                <a:gradFill>
                  <a:gsLst>
                    <a:gs pos="2917">
                      <a:schemeClr val="tx1"/>
                    </a:gs>
                    <a:gs pos="30000">
                      <a:schemeClr val="tx1"/>
                    </a:gs>
                  </a:gsLst>
                  <a:lin ang="5400000" scaled="0"/>
                </a:gradFill>
              </a:rPr>
            </a:br>
            <a:r>
              <a:rPr lang="es-ES" sz="900" dirty="0">
                <a:gradFill>
                  <a:gsLst>
                    <a:gs pos="2917">
                      <a:schemeClr val="tx1"/>
                    </a:gs>
                    <a:gs pos="30000">
                      <a:schemeClr val="tx1"/>
                    </a:gs>
                  </a:gsLst>
                  <a:lin ang="5400000" scaled="0"/>
                </a:gradFill>
              </a:rPr>
              <a:t>b = 32</a:t>
            </a:r>
          </a:p>
          <a:p>
            <a:r>
              <a:rPr lang="es-ES" sz="900" dirty="0">
                <a:gradFill>
                  <a:gsLst>
                    <a:gs pos="2917">
                      <a:schemeClr val="tx1"/>
                    </a:gs>
                    <a:gs pos="30000">
                      <a:schemeClr val="tx1"/>
                    </a:gs>
                  </a:gsLst>
                  <a:lin ang="5400000" scaled="0"/>
                </a:gradFill>
              </a:rPr>
              <a:t>y =  </a:t>
            </a:r>
            <a:r>
              <a:rPr lang="es-ES" sz="900" dirty="0" err="1">
                <a:gradFill>
                  <a:gsLst>
                    <a:gs pos="2917">
                      <a:schemeClr val="tx1"/>
                    </a:gs>
                    <a:gs pos="30000">
                      <a:schemeClr val="tx1"/>
                    </a:gs>
                  </a:gsLst>
                  <a:lin ang="5400000" scaled="0"/>
                </a:gradFill>
              </a:rPr>
              <a:t>ax</a:t>
            </a:r>
            <a:r>
              <a:rPr lang="es-ES" sz="900" dirty="0">
                <a:gradFill>
                  <a:gsLst>
                    <a:gs pos="2917">
                      <a:schemeClr val="tx1"/>
                    </a:gs>
                    <a:gs pos="30000">
                      <a:schemeClr val="tx1"/>
                    </a:gs>
                  </a:gsLst>
                  <a:lin ang="5400000" scaled="0"/>
                </a:gradFill>
              </a:rPr>
              <a:t> +  b</a:t>
            </a:r>
            <a:endParaRPr lang="pt-BR" sz="200" dirty="0"/>
          </a:p>
        </p:txBody>
      </p:sp>
      <p:sp>
        <p:nvSpPr>
          <p:cNvPr id="9" name="TextBox 14">
            <a:extLst>
              <a:ext uri="{FF2B5EF4-FFF2-40B4-BE49-F238E27FC236}">
                <a16:creationId xmlns:a16="http://schemas.microsoft.com/office/drawing/2014/main" id="{F82A42E9-5C66-E26D-E8B5-52BFE95F2180}"/>
              </a:ext>
            </a:extLst>
          </p:cNvPr>
          <p:cNvSpPr txBox="1"/>
          <p:nvPr/>
        </p:nvSpPr>
        <p:spPr>
          <a:xfrm>
            <a:off x="4643561" y="3816621"/>
            <a:ext cx="1563553" cy="261610"/>
          </a:xfrm>
          <a:prstGeom prst="rect">
            <a:avLst/>
          </a:prstGeom>
          <a:noFill/>
        </p:spPr>
        <p:txBody>
          <a:bodyPr wrap="square">
            <a:spAutoFit/>
          </a:bodyPr>
          <a:lstStyle/>
          <a:p>
            <a:r>
              <a:rPr lang="pt-BR" sz="1100" dirty="0" err="1">
                <a:gradFill>
                  <a:gsLst>
                    <a:gs pos="1250">
                      <a:schemeClr val="tx1"/>
                    </a:gs>
                    <a:gs pos="100000">
                      <a:schemeClr val="tx1"/>
                    </a:gs>
                  </a:gsLst>
                  <a:lin ang="5400000" scaled="0"/>
                </a:gradFill>
                <a:highlight>
                  <a:srgbClr val="5C2D91"/>
                </a:highlight>
                <a:latin typeface="Segoe UI Semilight" panose="020B0402040204020203" pitchFamily="34" charset="0"/>
                <a:cs typeface="Segoe UI Semilight" panose="020B0402040204020203" pitchFamily="34" charset="0"/>
              </a:rPr>
              <a:t>°F</a:t>
            </a:r>
            <a:r>
              <a:rPr lang="pt-BR" sz="1100" dirty="0">
                <a:gradFill>
                  <a:gsLst>
                    <a:gs pos="1250">
                      <a:schemeClr val="tx1"/>
                    </a:gs>
                    <a:gs pos="100000">
                      <a:schemeClr val="tx1"/>
                    </a:gs>
                  </a:gsLst>
                  <a:lin ang="5400000" scaled="0"/>
                </a:gradFill>
                <a:highlight>
                  <a:srgbClr val="5C2D91"/>
                </a:highlight>
                <a:latin typeface="Segoe UI Semilight" panose="020B0402040204020203" pitchFamily="34" charset="0"/>
                <a:cs typeface="Segoe UI Semilight" panose="020B0402040204020203" pitchFamily="34" charset="0"/>
              </a:rPr>
              <a:t>(y) = 1,8 * °C(x)  + 32</a:t>
            </a:r>
          </a:p>
        </p:txBody>
      </p:sp>
      <p:pic>
        <p:nvPicPr>
          <p:cNvPr id="13" name="Gráfico 12" descr="Calculadora estrutura de tópicos">
            <a:extLst>
              <a:ext uri="{FF2B5EF4-FFF2-40B4-BE49-F238E27FC236}">
                <a16:creationId xmlns:a16="http://schemas.microsoft.com/office/drawing/2014/main" id="{0E23ED84-C1AD-1B40-F41B-EA947E6BB5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6189" y="3244312"/>
            <a:ext cx="1144617" cy="1144617"/>
          </a:xfrm>
          <a:prstGeom prst="rect">
            <a:avLst/>
          </a:prstGeom>
        </p:spPr>
      </p:pic>
      <p:graphicFrame>
        <p:nvGraphicFramePr>
          <p:cNvPr id="16" name="Table 16">
            <a:extLst>
              <a:ext uri="{FF2B5EF4-FFF2-40B4-BE49-F238E27FC236}">
                <a16:creationId xmlns:a16="http://schemas.microsoft.com/office/drawing/2014/main" id="{CCC9BB9E-0297-B099-CA77-996035B53ED2}"/>
              </a:ext>
            </a:extLst>
          </p:cNvPr>
          <p:cNvGraphicFramePr>
            <a:graphicFrameLocks noGrp="1"/>
          </p:cNvGraphicFramePr>
          <p:nvPr>
            <p:extLst>
              <p:ext uri="{D42A27DB-BD31-4B8C-83A1-F6EECF244321}">
                <p14:modId xmlns:p14="http://schemas.microsoft.com/office/powerpoint/2010/main" val="3755074948"/>
              </p:ext>
            </p:extLst>
          </p:nvPr>
        </p:nvGraphicFramePr>
        <p:xfrm>
          <a:off x="7372755" y="3292471"/>
          <a:ext cx="1283511" cy="1424108"/>
        </p:xfrm>
        <a:graphic>
          <a:graphicData uri="http://schemas.openxmlformats.org/drawingml/2006/table">
            <a:tbl>
              <a:tblPr>
                <a:tableStyleId>{5C22544A-7EE6-4342-B048-85BDC9FD1C3A}</a:tableStyleId>
              </a:tblPr>
              <a:tblGrid>
                <a:gridCol w="384851">
                  <a:extLst>
                    <a:ext uri="{9D8B030D-6E8A-4147-A177-3AD203B41FA5}">
                      <a16:colId xmlns:a16="http://schemas.microsoft.com/office/drawing/2014/main" val="2163866247"/>
                    </a:ext>
                  </a:extLst>
                </a:gridCol>
                <a:gridCol w="449330">
                  <a:extLst>
                    <a:ext uri="{9D8B030D-6E8A-4147-A177-3AD203B41FA5}">
                      <a16:colId xmlns:a16="http://schemas.microsoft.com/office/drawing/2014/main" val="4057504501"/>
                    </a:ext>
                  </a:extLst>
                </a:gridCol>
                <a:gridCol w="449330">
                  <a:extLst>
                    <a:ext uri="{9D8B030D-6E8A-4147-A177-3AD203B41FA5}">
                      <a16:colId xmlns:a16="http://schemas.microsoft.com/office/drawing/2014/main" val="1417750883"/>
                    </a:ext>
                  </a:extLst>
                </a:gridCol>
              </a:tblGrid>
              <a:tr h="241997">
                <a:tc>
                  <a:txBody>
                    <a:bodyPr/>
                    <a:lstStyle/>
                    <a:p>
                      <a:pPr algn="ctr" fontAlgn="ctr"/>
                      <a:r>
                        <a:rPr lang="pt-BR" sz="900" u="none" strike="noStrike" dirty="0">
                          <a:solidFill>
                            <a:schemeClr val="bg2">
                              <a:lumMod val="25000"/>
                            </a:schemeClr>
                          </a:solidFill>
                          <a:effectLst/>
                        </a:rPr>
                        <a:t>(x)</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(y)</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b="0" i="0" u="none" strike="noStrike" dirty="0">
                          <a:solidFill>
                            <a:schemeClr val="bg2">
                              <a:lumMod val="25000"/>
                            </a:schemeClr>
                          </a:solidFill>
                          <a:effectLst/>
                          <a:latin typeface="Arial" panose="020B0604020202020204" pitchFamily="34" charset="0"/>
                        </a:rPr>
                        <a:t>y’ </a:t>
                      </a:r>
                    </a:p>
                  </a:txBody>
                  <a:tcPr marL="5715" marR="5715" marT="5715" marB="0" anchor="ctr"/>
                </a:tc>
                <a:extLst>
                  <a:ext uri="{0D108BD9-81ED-4DB2-BD59-A6C34878D82A}">
                    <a16:rowId xmlns:a16="http://schemas.microsoft.com/office/drawing/2014/main" val="4271275169"/>
                  </a:ext>
                </a:extLst>
              </a:tr>
              <a:tr h="168873">
                <a:tc>
                  <a:txBody>
                    <a:bodyPr/>
                    <a:lstStyle/>
                    <a:p>
                      <a:pPr algn="ctr" fontAlgn="ctr"/>
                      <a:r>
                        <a:rPr lang="pt-BR" sz="900" u="none" strike="noStrike" dirty="0">
                          <a:solidFill>
                            <a:schemeClr val="bg2">
                              <a:lumMod val="25000"/>
                            </a:schemeClr>
                          </a:solidFill>
                          <a:effectLst/>
                        </a:rPr>
                        <a:t>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32.00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32.00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743688206"/>
                  </a:ext>
                </a:extLst>
              </a:tr>
              <a:tr h="168873">
                <a:tc>
                  <a:txBody>
                    <a:bodyPr/>
                    <a:lstStyle/>
                    <a:p>
                      <a:pPr algn="ctr" fontAlgn="ctr"/>
                      <a:r>
                        <a:rPr lang="pt-BR" sz="900" u="none" strike="noStrike">
                          <a:solidFill>
                            <a:schemeClr val="bg2">
                              <a:lumMod val="25000"/>
                            </a:schemeClr>
                          </a:solidFill>
                          <a:effectLst/>
                        </a:rPr>
                        <a:t>1</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33.80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33.80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999424643"/>
                  </a:ext>
                </a:extLst>
              </a:tr>
              <a:tr h="168873">
                <a:tc>
                  <a:txBody>
                    <a:bodyPr/>
                    <a:lstStyle/>
                    <a:p>
                      <a:pPr algn="ctr" fontAlgn="ctr"/>
                      <a:r>
                        <a:rPr lang="pt-BR" sz="900" u="none" strike="noStrike">
                          <a:solidFill>
                            <a:schemeClr val="bg2">
                              <a:lumMod val="25000"/>
                            </a:schemeClr>
                          </a:solidFill>
                          <a:effectLst/>
                        </a:rPr>
                        <a:t>2</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35.60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35.60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678498586"/>
                  </a:ext>
                </a:extLst>
              </a:tr>
              <a:tr h="168873">
                <a:tc>
                  <a:txBody>
                    <a:bodyPr/>
                    <a:lstStyle/>
                    <a:p>
                      <a:pPr algn="ctr" fontAlgn="ctr"/>
                      <a:r>
                        <a:rPr lang="pt-BR" sz="900" u="none" strike="noStrike">
                          <a:solidFill>
                            <a:schemeClr val="bg2">
                              <a:lumMod val="25000"/>
                            </a:schemeClr>
                          </a:solidFill>
                          <a:effectLst/>
                        </a:rPr>
                        <a:t>3</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37.40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37.40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3412146131"/>
                  </a:ext>
                </a:extLst>
              </a:tr>
              <a:tr h="168873">
                <a:tc>
                  <a:txBody>
                    <a:bodyPr/>
                    <a:lstStyle/>
                    <a:p>
                      <a:pPr algn="ctr" fontAlgn="ctr"/>
                      <a:r>
                        <a:rPr lang="pt-BR" sz="900" u="none" strike="noStrike">
                          <a:solidFill>
                            <a:schemeClr val="bg2">
                              <a:lumMod val="25000"/>
                            </a:schemeClr>
                          </a:solidFill>
                          <a:effectLst/>
                        </a:rPr>
                        <a:t>4</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39.20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39.20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3466207382"/>
                  </a:ext>
                </a:extLst>
              </a:tr>
              <a:tr h="168873">
                <a:tc>
                  <a:txBody>
                    <a:bodyPr/>
                    <a:lstStyle/>
                    <a:p>
                      <a:pPr algn="ctr" fontAlgn="ctr"/>
                      <a:r>
                        <a:rPr lang="pt-BR" sz="900" u="none" strike="noStrike">
                          <a:solidFill>
                            <a:schemeClr val="bg2">
                              <a:lumMod val="25000"/>
                            </a:schemeClr>
                          </a:solidFill>
                          <a:effectLst/>
                        </a:rPr>
                        <a:t>5</a:t>
                      </a:r>
                      <a:endParaRPr lang="pt-BR" sz="900" b="0" i="0" u="none" strike="noStrike">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41.00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41.00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984129151"/>
                  </a:ext>
                </a:extLst>
              </a:tr>
              <a:tr h="168873">
                <a:tc>
                  <a:txBody>
                    <a:bodyPr/>
                    <a:lstStyle/>
                    <a:p>
                      <a:pPr algn="ctr" fontAlgn="ctr"/>
                      <a:r>
                        <a:rPr lang="pt-BR" sz="900" u="none" strike="noStrike" dirty="0">
                          <a:solidFill>
                            <a:schemeClr val="bg2">
                              <a:lumMod val="25000"/>
                            </a:schemeClr>
                          </a:solidFill>
                          <a:effectLst/>
                        </a:rPr>
                        <a:t>100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212.00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tc>
                  <a:txBody>
                    <a:bodyPr/>
                    <a:lstStyle/>
                    <a:p>
                      <a:pPr algn="ctr" fontAlgn="ctr"/>
                      <a:r>
                        <a:rPr lang="pt-BR" sz="900" u="none" strike="noStrike" dirty="0">
                          <a:solidFill>
                            <a:schemeClr val="bg2">
                              <a:lumMod val="25000"/>
                            </a:schemeClr>
                          </a:solidFill>
                          <a:effectLst/>
                        </a:rPr>
                        <a:t>212.00</a:t>
                      </a:r>
                      <a:endParaRPr lang="pt-BR" sz="900" b="0" i="0" u="none" strike="noStrike" dirty="0">
                        <a:solidFill>
                          <a:schemeClr val="bg2">
                            <a:lumMod val="25000"/>
                          </a:schemeClr>
                        </a:solidFill>
                        <a:effectLst/>
                        <a:latin typeface="Arial" panose="020B0604020202020204" pitchFamily="34" charset="0"/>
                      </a:endParaRPr>
                    </a:p>
                  </a:txBody>
                  <a:tcPr marL="5715" marR="5715" marT="5715" marB="0" anchor="ctr"/>
                </a:tc>
                <a:extLst>
                  <a:ext uri="{0D108BD9-81ED-4DB2-BD59-A6C34878D82A}">
                    <a16:rowId xmlns:a16="http://schemas.microsoft.com/office/drawing/2014/main" val="212499751"/>
                  </a:ext>
                </a:extLst>
              </a:tr>
            </a:tbl>
          </a:graphicData>
        </a:graphic>
      </p:graphicFrame>
    </p:spTree>
    <p:extLst>
      <p:ext uri="{BB962C8B-B14F-4D97-AF65-F5344CB8AC3E}">
        <p14:creationId xmlns:p14="http://schemas.microsoft.com/office/powerpoint/2010/main" val="9614726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41196" y="438913"/>
            <a:ext cx="8283704" cy="369332"/>
          </a:xfrm>
        </p:spPr>
        <p:txBody>
          <a:bodyPr>
            <a:normAutofit fontScale="90000"/>
          </a:bodyPr>
          <a:lstStyle/>
          <a:p>
            <a:r>
              <a:rPr lang="pt-BR"/>
              <a:t>Identificar tarefas de aprendizado de máquina</a:t>
            </a:r>
          </a:p>
        </p:txBody>
      </p:sp>
      <p:pic>
        <p:nvPicPr>
          <p:cNvPr id="12" name="Picture Placeholder 11" descr="Diagram of an overview of the five common machine learning tasks.">
            <a:extLst>
              <a:ext uri="{FF2B5EF4-FFF2-40B4-BE49-F238E27FC236}">
                <a16:creationId xmlns:a16="http://schemas.microsoft.com/office/drawing/2014/main" id="{4EE48B39-A834-B9DF-2DB3-F7BDA1A818AD}"/>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rcRect/>
          <a:stretch/>
        </p:blipFill>
        <p:spPr bwMode="auto">
          <a:xfrm>
            <a:off x="3048000" y="1185863"/>
            <a:ext cx="5651897" cy="3323040"/>
          </a:xfrm>
          <a:noFill/>
          <a:ln w="38100">
            <a:solidFill>
              <a:srgbClr val="C73ECC"/>
            </a:solidFill>
          </a:ln>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2BDB74D5-5910-EF4A-2483-F63148C8FDB5}"/>
              </a:ext>
            </a:extLst>
          </p:cNvPr>
          <p:cNvSpPr>
            <a:spLocks noGrp="1"/>
          </p:cNvSpPr>
          <p:nvPr>
            <p:ph type="body" sz="quarter" idx="15"/>
          </p:nvPr>
        </p:nvSpPr>
        <p:spPr>
          <a:xfrm>
            <a:off x="439738" y="1563688"/>
            <a:ext cx="2379662" cy="2378087"/>
          </a:xfrm>
        </p:spPr>
        <p:txBody>
          <a:bodyPr/>
          <a:lstStyle/>
          <a:p>
            <a:r>
              <a:rPr lang="pt-BR" sz="1600" dirty="0"/>
              <a:t>Classificação</a:t>
            </a:r>
          </a:p>
          <a:p>
            <a:r>
              <a:rPr lang="pt-BR" sz="1600" dirty="0"/>
              <a:t>Regressão</a:t>
            </a:r>
          </a:p>
          <a:p>
            <a:r>
              <a:rPr lang="pt-BR" sz="1600" dirty="0"/>
              <a:t>Previsão de série temporal</a:t>
            </a:r>
          </a:p>
          <a:p>
            <a:r>
              <a:rPr lang="pt-BR" sz="1600" dirty="0"/>
              <a:t>Pesquisa Visual Computacional </a:t>
            </a:r>
          </a:p>
          <a:p>
            <a:r>
              <a:rPr lang="pt-BR" sz="1600" dirty="0"/>
              <a:t>NLP (processamento de linguagem natural)</a:t>
            </a:r>
            <a:endParaRPr lang="en-US" sz="1600" dirty="0"/>
          </a:p>
        </p:txBody>
      </p:sp>
    </p:spTree>
    <p:extLst>
      <p:ext uri="{BB962C8B-B14F-4D97-AF65-F5344CB8AC3E}">
        <p14:creationId xmlns:p14="http://schemas.microsoft.com/office/powerpoint/2010/main" val="27470416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noAutofit/>
          </a:bodyPr>
          <a:lstStyle/>
          <a:p>
            <a:r>
              <a:rPr lang="pt-BR" sz="3200" b="1" dirty="0">
                <a:solidFill>
                  <a:srgbClr val="EA4E60"/>
                </a:solidFill>
                <a:cs typeface="Segoe UI Semibold"/>
              </a:rPr>
              <a:t>Identificar a fonte de dados e o formato</a:t>
            </a:r>
          </a:p>
        </p:txBody>
      </p:sp>
      <p:pic>
        <p:nvPicPr>
          <p:cNvPr id="12" name="Picture 2" descr="Diagram of a JSON object, converted to a table. Finally, the data is aggregated to create a smaller table of the temperature per minute.">
            <a:extLst>
              <a:ext uri="{FF2B5EF4-FFF2-40B4-BE49-F238E27FC236}">
                <a16:creationId xmlns:a16="http://schemas.microsoft.com/office/drawing/2014/main" id="{6ACD465F-20F8-570B-C026-D75D3FFD7940}"/>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rcRect t="9637" b="9637"/>
          <a:stretch>
            <a:fillRect/>
          </a:stretch>
        </p:blipFill>
        <p:spPr bwMode="auto">
          <a:xfrm>
            <a:off x="3329354" y="1195616"/>
            <a:ext cx="5651897" cy="3323040"/>
          </a:xfrm>
          <a:prstGeom prst="rect">
            <a:avLst/>
          </a:prstGeom>
          <a:noFill/>
          <a:ln w="38100">
            <a:solidFill>
              <a:srgbClr val="C73ECC"/>
            </a:solidFill>
          </a:ln>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B6FAC9E9-AE10-7B9C-5A61-EA600A1896D2}"/>
              </a:ext>
            </a:extLst>
          </p:cNvPr>
          <p:cNvSpPr>
            <a:spLocks noGrp="1"/>
          </p:cNvSpPr>
          <p:nvPr>
            <p:ph type="body" sz="quarter" idx="15"/>
          </p:nvPr>
        </p:nvSpPr>
        <p:spPr>
          <a:xfrm>
            <a:off x="438151" y="1195616"/>
            <a:ext cx="2781787" cy="2288319"/>
          </a:xfrm>
        </p:spPr>
        <p:txBody>
          <a:bodyPr/>
          <a:lstStyle/>
          <a:p>
            <a:pPr marL="257175" indent="-257175">
              <a:spcAft>
                <a:spcPts val="225"/>
              </a:spcAft>
              <a:buFont typeface="+mj-lt"/>
              <a:buAutoNum type="arabicPeriod"/>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Identifique a </a:t>
            </a:r>
            <a:r>
              <a:rPr lang="pt-BR" sz="1600" b="1" dirty="0">
                <a:solidFill>
                  <a:schemeClr val="bg1"/>
                </a:solidFill>
                <a:latin typeface="Calibri" panose="020F0502020204030204" pitchFamily="34" charset="0"/>
                <a:ea typeface="Calibri" panose="020F0502020204030204" pitchFamily="34" charset="0"/>
                <a:cs typeface="Calibri" panose="020F0502020204030204" pitchFamily="34" charset="0"/>
              </a:rPr>
              <a:t>fonte de dados</a:t>
            </a: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257175" indent="-257175">
              <a:spcAft>
                <a:spcPts val="225"/>
              </a:spcAft>
              <a:buFont typeface="+mj-lt"/>
              <a:buAutoNum type="arabicPeriod"/>
            </a:pPr>
            <a:endPar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7175" indent="-257175">
              <a:spcBef>
                <a:spcPts val="450"/>
              </a:spcBef>
              <a:spcAft>
                <a:spcPts val="225"/>
              </a:spcAft>
              <a:buFont typeface="+mj-lt"/>
              <a:buAutoNum type="arabicPeriod"/>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Identifique o </a:t>
            </a:r>
            <a:r>
              <a:rPr lang="pt-BR" sz="1600" b="1" dirty="0">
                <a:solidFill>
                  <a:schemeClr val="bg1"/>
                </a:solidFill>
                <a:latin typeface="Calibri" panose="020F0502020204030204" pitchFamily="34" charset="0"/>
                <a:ea typeface="Calibri" panose="020F0502020204030204" pitchFamily="34" charset="0"/>
                <a:cs typeface="Calibri" panose="020F0502020204030204" pitchFamily="34" charset="0"/>
              </a:rPr>
              <a:t>formato de dados atual</a:t>
            </a: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257175" indent="-257175">
              <a:spcBef>
                <a:spcPts val="450"/>
              </a:spcBef>
              <a:spcAft>
                <a:spcPts val="225"/>
              </a:spcAft>
              <a:buFont typeface="+mj-lt"/>
              <a:buAutoNum type="arabicPeriod"/>
            </a:pPr>
            <a:endPar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7175" indent="-257175">
              <a:spcBef>
                <a:spcPts val="450"/>
              </a:spcBef>
              <a:spcAft>
                <a:spcPts val="225"/>
              </a:spcAft>
              <a:buFont typeface="+mj-lt"/>
              <a:buAutoNum type="arabicPeriod"/>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Identifique o </a:t>
            </a:r>
            <a:r>
              <a:rPr lang="pt-BR" sz="1600" b="1" dirty="0">
                <a:solidFill>
                  <a:schemeClr val="bg1"/>
                </a:solidFill>
                <a:latin typeface="Calibri" panose="020F0502020204030204" pitchFamily="34" charset="0"/>
                <a:ea typeface="Calibri" panose="020F0502020204030204" pitchFamily="34" charset="0"/>
                <a:cs typeface="Calibri" panose="020F0502020204030204" pitchFamily="34" charset="0"/>
              </a:rPr>
              <a:t>formato de dados desejado</a:t>
            </a: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3" name="Espaço Reservado para Número de Slide 2">
            <a:extLst>
              <a:ext uri="{FF2B5EF4-FFF2-40B4-BE49-F238E27FC236}">
                <a16:creationId xmlns:a16="http://schemas.microsoft.com/office/drawing/2014/main" id="{70CF34A6-527D-8DF2-61F2-CEE4A43CE99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7</a:t>
            </a:fld>
            <a:r>
              <a:rPr lang="en-US"/>
              <a:t>]</a:t>
            </a:r>
            <a:endParaRPr lang="pt-BR" dirty="0"/>
          </a:p>
        </p:txBody>
      </p:sp>
    </p:spTree>
    <p:extLst>
      <p:ext uri="{BB962C8B-B14F-4D97-AF65-F5344CB8AC3E}">
        <p14:creationId xmlns:p14="http://schemas.microsoft.com/office/powerpoint/2010/main" val="31159775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196" y="435600"/>
            <a:ext cx="8664287" cy="853938"/>
          </a:xfrm>
        </p:spPr>
        <p:txBody>
          <a:bodyPr vert="horz" lIns="91440" tIns="45720" rIns="91440" bIns="45720" rtlCol="0" anchor="ctr">
            <a:noAutofit/>
          </a:bodyPr>
          <a:lstStyle/>
          <a:p>
            <a:r>
              <a:rPr lang="pt-BR" b="1" dirty="0">
                <a:solidFill>
                  <a:srgbClr val="EA4E60"/>
                </a:solidFill>
                <a:cs typeface="Segoe UI Semibold"/>
              </a:rPr>
              <a:t>Escolha como fornecer dados para fluxos de trabalho de aprendizado de máquina</a:t>
            </a:r>
          </a:p>
        </p:txBody>
      </p:sp>
      <p:sp>
        <p:nvSpPr>
          <p:cNvPr id="10" name="Text Placeholder 9">
            <a:extLst>
              <a:ext uri="{FF2B5EF4-FFF2-40B4-BE49-F238E27FC236}">
                <a16:creationId xmlns:a16="http://schemas.microsoft.com/office/drawing/2014/main" id="{C6931A4E-FD15-D6BA-7238-8BD22E57F6C1}"/>
              </a:ext>
            </a:extLst>
          </p:cNvPr>
          <p:cNvSpPr>
            <a:spLocks noGrp="1"/>
          </p:cNvSpPr>
          <p:nvPr>
            <p:ph type="body" sz="quarter" idx="15"/>
          </p:nvPr>
        </p:nvSpPr>
        <p:spPr>
          <a:xfrm>
            <a:off x="441196" y="1647718"/>
            <a:ext cx="3913584" cy="2095958"/>
          </a:xfrm>
        </p:spPr>
        <p:txBody>
          <a:bodyPr wrap="square">
            <a:spAutoFit/>
          </a:bodyPr>
          <a:lstStyle/>
          <a:p>
            <a:pPr marL="0" indent="0">
              <a:spcBef>
                <a:spcPct val="0"/>
              </a:spcBef>
              <a:spcAft>
                <a:spcPts val="900"/>
              </a:spcAft>
              <a:buNone/>
            </a:pPr>
            <a:r>
              <a:rPr lang="pt-BR" sz="1600" dirty="0">
                <a:solidFill>
                  <a:schemeClr val="bg1"/>
                </a:solidFill>
                <a:latin typeface="Segoe UI Semibold"/>
                <a:ea typeface="Segoe UI Semibold"/>
                <a:cs typeface="Segoe UI Semibold"/>
              </a:rPr>
              <a:t>Separar a computação do armazenamento:</a:t>
            </a:r>
          </a:p>
          <a:p>
            <a:pPr marL="0" lvl="1" indent="0">
              <a:spcBef>
                <a:spcPct val="0"/>
              </a:spcBef>
              <a:spcAft>
                <a:spcPts val="900"/>
              </a:spcAft>
              <a:buNone/>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Um dos benefícios da nuvem é a capacidade </a:t>
            </a:r>
            <a:b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de escalar ou reduzir verticalmente a computação de acordo com suas demandas.</a:t>
            </a:r>
          </a:p>
          <a:p>
            <a:pPr marL="0" lvl="1" indent="0">
              <a:spcBef>
                <a:spcPct val="0"/>
              </a:spcBef>
              <a:spcAft>
                <a:spcPts val="900"/>
              </a:spcAft>
              <a:buNone/>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Além disso, você pode encerrar a computação quando não precisar dela e reiniciá-la quando quiser usá-la novamente.</a:t>
            </a:r>
          </a:p>
        </p:txBody>
      </p:sp>
      <p:sp>
        <p:nvSpPr>
          <p:cNvPr id="11" name="Text Placeholder 10">
            <a:extLst>
              <a:ext uri="{FF2B5EF4-FFF2-40B4-BE49-F238E27FC236}">
                <a16:creationId xmlns:a16="http://schemas.microsoft.com/office/drawing/2014/main" id="{46701371-DDF9-74FD-659D-BBCB03E039C3}"/>
              </a:ext>
            </a:extLst>
          </p:cNvPr>
          <p:cNvSpPr>
            <a:spLocks noGrp="1"/>
          </p:cNvSpPr>
          <p:nvPr>
            <p:ph type="body" sz="quarter" idx="20"/>
          </p:nvPr>
        </p:nvSpPr>
        <p:spPr>
          <a:xfrm>
            <a:off x="4691726" y="1647718"/>
            <a:ext cx="3890963" cy="2497094"/>
          </a:xfrm>
        </p:spPr>
        <p:txBody>
          <a:bodyPr>
            <a:spAutoFit/>
          </a:bodyPr>
          <a:lstStyle/>
          <a:p>
            <a:pPr marL="0" indent="0">
              <a:spcBef>
                <a:spcPct val="0"/>
              </a:spcBef>
              <a:spcAft>
                <a:spcPts val="900"/>
              </a:spcAft>
              <a:buNone/>
            </a:pPr>
            <a:r>
              <a:rPr lang="pt-BR" sz="1600" dirty="0">
                <a:solidFill>
                  <a:schemeClr val="bg1"/>
                </a:solidFill>
                <a:latin typeface="Segoe UI Semibold"/>
                <a:ea typeface="Segoe UI Semibold"/>
                <a:cs typeface="Segoe UI Semibold"/>
              </a:rPr>
              <a:t>Armazenar dados para cargas de trabalho de treinamento de modelo:</a:t>
            </a:r>
          </a:p>
          <a:p>
            <a:pPr marL="0" lvl="1" indent="0">
              <a:spcBef>
                <a:spcPct val="0"/>
              </a:spcBef>
              <a:spcAft>
                <a:spcPts val="450"/>
              </a:spcAft>
              <a:buNone/>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Quando você usa o Azure Machine Learning, </a:t>
            </a:r>
            <a:b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o Azure Databricks ou o Azure Synapse Analytics para treinamento de modelo, há três opções comuns para armazenar dados:</a:t>
            </a:r>
          </a:p>
          <a:p>
            <a:pPr marL="213122" lvl="3" indent="-129779">
              <a:spcBef>
                <a:spcPct val="0"/>
              </a:spcBef>
              <a:spcAft>
                <a:spcPts val="900"/>
              </a:spcAft>
              <a:buFont typeface="Arial" panose="020B0604020202020204" pitchFamily="34" charset="0"/>
              <a:buChar char="•"/>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Armazenamento do Blobs do Azure</a:t>
            </a:r>
          </a:p>
          <a:p>
            <a:pPr marL="213122" lvl="3" indent="-129779">
              <a:spcBef>
                <a:spcPct val="0"/>
              </a:spcBef>
              <a:spcAft>
                <a:spcPts val="900"/>
              </a:spcAft>
              <a:buFont typeface="Arial" panose="020B0604020202020204" pitchFamily="34" charset="0"/>
              <a:buChar char="•"/>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Azure Data Lake Storage (Gen 2)</a:t>
            </a:r>
          </a:p>
          <a:p>
            <a:pPr marL="213122" lvl="3" indent="-129779">
              <a:spcBef>
                <a:spcPct val="0"/>
              </a:spcBef>
              <a:spcAft>
                <a:spcPts val="900"/>
              </a:spcAft>
              <a:buFont typeface="Arial" panose="020B0604020202020204" pitchFamily="34" charset="0"/>
              <a:buChar char="•"/>
            </a:pPr>
            <a:r>
              <a:rPr lang="pt-BR" sz="1600" dirty="0">
                <a:solidFill>
                  <a:schemeClr val="bg1"/>
                </a:solidFill>
                <a:latin typeface="Calibri" panose="020F0502020204030204" pitchFamily="34" charset="0"/>
                <a:ea typeface="Calibri" panose="020F0502020204030204" pitchFamily="34" charset="0"/>
                <a:cs typeface="Calibri" panose="020F0502020204030204" pitchFamily="34" charset="0"/>
              </a:rPr>
              <a:t>Banco de Dados SQL do Azure</a:t>
            </a:r>
          </a:p>
        </p:txBody>
      </p:sp>
      <p:sp>
        <p:nvSpPr>
          <p:cNvPr id="2" name="Espaço Reservado para Número de Slide 2">
            <a:extLst>
              <a:ext uri="{FF2B5EF4-FFF2-40B4-BE49-F238E27FC236}">
                <a16:creationId xmlns:a16="http://schemas.microsoft.com/office/drawing/2014/main" id="{56890DEB-D6C4-443B-28A3-1ED0E248A20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8</a:t>
            </a:fld>
            <a:r>
              <a:rPr lang="en-US"/>
              <a:t>]</a:t>
            </a:r>
            <a:endParaRPr lang="pt-BR" dirty="0"/>
          </a:p>
        </p:txBody>
      </p:sp>
    </p:spTree>
    <p:extLst>
      <p:ext uri="{BB962C8B-B14F-4D97-AF65-F5344CB8AC3E}">
        <p14:creationId xmlns:p14="http://schemas.microsoft.com/office/powerpoint/2010/main" val="1135445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C9D52A6-932B-3043-9D1A-8BA89D56BDCB}"/>
              </a:ext>
            </a:extLst>
          </p:cNvPr>
          <p:cNvSpPr>
            <a:spLocks noGrp="1"/>
          </p:cNvSpPr>
          <p:nvPr>
            <p:ph type="title"/>
          </p:nvPr>
        </p:nvSpPr>
        <p:spPr>
          <a:xfrm>
            <a:off x="441196" y="438913"/>
            <a:ext cx="8283704" cy="369332"/>
          </a:xfrm>
        </p:spPr>
        <p:txBody>
          <a:bodyPr/>
          <a:lstStyle/>
          <a:p>
            <a:r>
              <a:rPr lang="pt-BR" dirty="0"/>
              <a:t>Criar uma solução de ingestão de dados</a:t>
            </a:r>
          </a:p>
        </p:txBody>
      </p:sp>
      <p:sp>
        <p:nvSpPr>
          <p:cNvPr id="3" name="Espaço Reservado para Número de Slide 2">
            <a:extLst>
              <a:ext uri="{FF2B5EF4-FFF2-40B4-BE49-F238E27FC236}">
                <a16:creationId xmlns:a16="http://schemas.microsoft.com/office/drawing/2014/main" id="{7EA02198-214C-0DA0-653D-30C9B76F980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9</a:t>
            </a:fld>
            <a:r>
              <a:rPr lang="en-US"/>
              <a:t>]</a:t>
            </a:r>
            <a:endParaRPr lang="pt-BR" dirty="0"/>
          </a:p>
        </p:txBody>
      </p:sp>
      <p:pic>
        <p:nvPicPr>
          <p:cNvPr id="4" name="Picture 2" descr="Diagram that shows data extracted, transformed with Azure Synapse Analytics, stored in a Storage Account, and served to Azure Machine Learning.">
            <a:extLst>
              <a:ext uri="{FF2B5EF4-FFF2-40B4-BE49-F238E27FC236}">
                <a16:creationId xmlns:a16="http://schemas.microsoft.com/office/drawing/2014/main" id="{DC2A076A-4B1E-2E3B-C0F0-56CEE4D6A745}"/>
              </a:ext>
            </a:extLst>
          </p:cNvPr>
          <p:cNvPicPr>
            <a:picLocks noGrp="1" noChangeAspect="1" noChangeArrowheads="1"/>
          </p:cNvPicPr>
          <p:nvPr>
            <p:ph type="pic" sz="quarter" idx="20"/>
          </p:nvPr>
        </p:nvPicPr>
        <p:blipFill rotWithShape="1">
          <a:blip r:embed="rId3">
            <a:extLst>
              <a:ext uri="{28A0092B-C50C-407E-A947-70E740481C1C}">
                <a14:useLocalDpi xmlns:a14="http://schemas.microsoft.com/office/drawing/2010/main" val="0"/>
              </a:ext>
            </a:extLst>
          </a:blip>
          <a:srcRect t="-45204" b="-45204"/>
          <a:stretch/>
        </p:blipFill>
        <p:spPr bwMode="auto">
          <a:xfrm>
            <a:off x="4695978" y="1581151"/>
            <a:ext cx="4191089" cy="2464156"/>
          </a:xfrm>
          <a:solidFill>
            <a:schemeClr val="bg1"/>
          </a:solidFill>
          <a:ln w="38100">
            <a:solidFill>
              <a:srgbClr val="C73ECC"/>
            </a:solidFill>
          </a:ln>
        </p:spPr>
      </p:pic>
      <p:sp>
        <p:nvSpPr>
          <p:cNvPr id="8" name="Text Placeholder 12">
            <a:extLst>
              <a:ext uri="{FF2B5EF4-FFF2-40B4-BE49-F238E27FC236}">
                <a16:creationId xmlns:a16="http://schemas.microsoft.com/office/drawing/2014/main" id="{3FB7F7CB-B53F-5ECF-FB4B-8BA2519BF3C4}"/>
              </a:ext>
            </a:extLst>
          </p:cNvPr>
          <p:cNvSpPr>
            <a:spLocks noGrp="1"/>
          </p:cNvSpPr>
          <p:nvPr>
            <p:ph type="body" sz="quarter" idx="16"/>
          </p:nvPr>
        </p:nvSpPr>
        <p:spPr>
          <a:xfrm>
            <a:off x="576036" y="1570264"/>
            <a:ext cx="4149583" cy="3179587"/>
          </a:xfrm>
        </p:spPr>
        <p:txBody>
          <a:bodyPr/>
          <a:lstStyle/>
          <a:p>
            <a:pPr>
              <a:spcAft>
                <a:spcPts val="300"/>
              </a:spcAft>
            </a:pPr>
            <a:r>
              <a:rPr lang="pt-BR" sz="1600" dirty="0"/>
              <a:t>Crie um pipeline de ingestão de dados:</a:t>
            </a:r>
          </a:p>
          <a:p>
            <a:pPr marL="285750" indent="-285750">
              <a:spcAft>
                <a:spcPts val="300"/>
              </a:spcAft>
              <a:buFont typeface="Arial" panose="020B0604020202020204" pitchFamily="34" charset="0"/>
              <a:buChar char="•"/>
            </a:pPr>
            <a:r>
              <a:rPr lang="pt-BR" sz="1600" dirty="0"/>
              <a:t>Use o Azure </a:t>
            </a:r>
            <a:r>
              <a:rPr lang="pt-BR" sz="1600" dirty="0" err="1"/>
              <a:t>Synapse</a:t>
            </a:r>
            <a:r>
              <a:rPr lang="pt-BR" sz="1600" dirty="0"/>
              <a:t> </a:t>
            </a:r>
            <a:r>
              <a:rPr lang="pt-BR" sz="1600" dirty="0" err="1"/>
              <a:t>Analytics</a:t>
            </a:r>
            <a:r>
              <a:rPr lang="pt-BR" sz="1600" dirty="0"/>
              <a:t>, o Azure </a:t>
            </a:r>
            <a:r>
              <a:rPr lang="pt-BR" sz="1600" dirty="0" err="1"/>
              <a:t>Databricks</a:t>
            </a:r>
            <a:r>
              <a:rPr lang="pt-BR" sz="1600" dirty="0"/>
              <a:t> ou o Azure Machine Learning. </a:t>
            </a:r>
          </a:p>
          <a:p>
            <a:pPr>
              <a:spcAft>
                <a:spcPts val="300"/>
              </a:spcAft>
            </a:pPr>
            <a:r>
              <a:rPr lang="pt-BR" sz="1600" dirty="0"/>
              <a:t>Crie uma solução de assimilação de dados:</a:t>
            </a:r>
          </a:p>
          <a:p>
            <a:pPr>
              <a:spcAft>
                <a:spcPts val="300"/>
              </a:spcAft>
            </a:pPr>
            <a:r>
              <a:rPr lang="pt-BR" sz="1600" dirty="0"/>
              <a:t>Uma abordagem comum para uma solução de ingestão de dados é:</a:t>
            </a:r>
          </a:p>
          <a:p>
            <a:pPr marL="342900" indent="-342900">
              <a:spcAft>
                <a:spcPts val="300"/>
              </a:spcAft>
              <a:buFont typeface="+mj-lt"/>
              <a:buAutoNum type="arabicPeriod"/>
            </a:pPr>
            <a:r>
              <a:rPr lang="pt-BR" sz="1600" dirty="0"/>
              <a:t>Extraia dados brutos de sua fonte (como um sistema de CRM ou dispositivo IoT).
Copie e transforme os dados com o Azure </a:t>
            </a:r>
            <a:r>
              <a:rPr lang="pt-BR" sz="1600" dirty="0" err="1"/>
              <a:t>Synapse</a:t>
            </a:r>
            <a:r>
              <a:rPr lang="pt-BR" sz="1600" dirty="0"/>
              <a:t> </a:t>
            </a:r>
            <a:r>
              <a:rPr lang="pt-BR" sz="1600" dirty="0" err="1"/>
              <a:t>Analytics</a:t>
            </a:r>
            <a:r>
              <a:rPr lang="pt-BR" sz="1600" dirty="0"/>
              <a:t>.
Armazene os dados preparados em um Armazenamento de </a:t>
            </a:r>
            <a:r>
              <a:rPr lang="pt-BR" sz="1600" dirty="0" err="1"/>
              <a:t>Blobs</a:t>
            </a:r>
            <a:r>
              <a:rPr lang="pt-BR" sz="1600" dirty="0"/>
              <a:t> do Azure.
Treine o modelo com o Azure Machine Learning.</a:t>
            </a:r>
            <a:endParaRPr lang="en-US" sz="1600" dirty="0">
              <a:latin typeface="+mn-lt"/>
            </a:endParaRPr>
          </a:p>
        </p:txBody>
      </p:sp>
    </p:spTree>
    <p:extLst>
      <p:ext uri="{BB962C8B-B14F-4D97-AF65-F5344CB8AC3E}">
        <p14:creationId xmlns:p14="http://schemas.microsoft.com/office/powerpoint/2010/main" val="171181154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TemaDIO">
  <a:themeElements>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a 1">
      <a:majorFont>
        <a:latin typeface="Century Gothic"/>
        <a:ea typeface=""/>
        <a:cs typeface=""/>
      </a:majorFont>
      <a:minorFont>
        <a:latin typeface="Calibri"/>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DIO" id="{AC6D6224-3FDE-4D9A-B89C-F6069641D288}" vid="{47CC8EA5-B541-49B7-8506-58A83BEFB76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EF41D5-4CA6-4AC1-9B43-B2C82C4484A1}"/>
</file>

<file path=customXml/itemProps2.xml><?xml version="1.0" encoding="utf-8"?>
<ds:datastoreItem xmlns:ds="http://schemas.openxmlformats.org/officeDocument/2006/customXml" ds:itemID="{F9576F77-F4D3-4F9C-BD53-EDDCC19CB267}">
  <ds:schemaRefs>
    <ds:schemaRef ds:uri="http://schemas.microsoft.com/office/2006/metadata/properties"/>
    <ds:schemaRef ds:uri="http://schemas.microsoft.com/office/infopath/2007/PartnerControls"/>
    <ds:schemaRef ds:uri="http://schemas.microsoft.com/sharepoint/v3"/>
    <ds:schemaRef ds:uri="59afee55-fc30-40da-a84e-ff6fc62c4efa"/>
    <ds:schemaRef ds:uri="92cc7923-7bd6-4c52-a535-c267c30bc123"/>
  </ds:schemaRefs>
</ds:datastoreItem>
</file>

<file path=customXml/itemProps3.xml><?xml version="1.0" encoding="utf-8"?>
<ds:datastoreItem xmlns:ds="http://schemas.openxmlformats.org/officeDocument/2006/customXml" ds:itemID="{6396E5E4-A495-4392-8041-AFC5295ECE2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2872</Words>
  <Application>Microsoft Office PowerPoint</Application>
  <PresentationFormat>Apresentação na tela (16:9)</PresentationFormat>
  <Paragraphs>285</Paragraphs>
  <Slides>15</Slides>
  <Notes>15</Notes>
  <HiddenSlides>0</HiddenSlides>
  <MMClips>0</MMClips>
  <ScaleCrop>false</ScaleCrop>
  <HeadingPairs>
    <vt:vector size="6" baseType="variant">
      <vt:variant>
        <vt:lpstr>Fontes usadas</vt:lpstr>
      </vt:variant>
      <vt:variant>
        <vt:i4>11</vt:i4>
      </vt:variant>
      <vt:variant>
        <vt:lpstr>Tema</vt:lpstr>
      </vt:variant>
      <vt:variant>
        <vt:i4>2</vt:i4>
      </vt:variant>
      <vt:variant>
        <vt:lpstr>Títulos de slides</vt:lpstr>
      </vt:variant>
      <vt:variant>
        <vt:i4>15</vt:i4>
      </vt:variant>
    </vt:vector>
  </HeadingPairs>
  <TitlesOfParts>
    <vt:vector size="28" baseType="lpstr">
      <vt:lpstr>Arial</vt:lpstr>
      <vt:lpstr>Calibri</vt:lpstr>
      <vt:lpstr>Calibri Light</vt:lpstr>
      <vt:lpstr>Century Gothic</vt:lpstr>
      <vt:lpstr>Consolas</vt:lpstr>
      <vt:lpstr>Segoe UI</vt:lpstr>
      <vt:lpstr>Segoe UI Black</vt:lpstr>
      <vt:lpstr>Segoe UI Light</vt:lpstr>
      <vt:lpstr>Segoe UI Semibold</vt:lpstr>
      <vt:lpstr>Segoe UI Semilight</vt:lpstr>
      <vt:lpstr>Wingdings</vt:lpstr>
      <vt:lpstr>TemaDIO</vt:lpstr>
      <vt:lpstr>Office Theme</vt:lpstr>
      <vt:lpstr>Ciclo de Vida do Processo de Ciência de Dados</vt:lpstr>
      <vt:lpstr>Agenda</vt:lpstr>
      <vt:lpstr>Entender o processo de aprendizado de máquina -  Machine Learning</vt:lpstr>
      <vt:lpstr>Apresentação do PowerPoint</vt:lpstr>
      <vt:lpstr>Entender o processo de aprendizado de máquina -  Machine Learning</vt:lpstr>
      <vt:lpstr>Identificar tarefas de aprendizado de máquina</vt:lpstr>
      <vt:lpstr>Identificar a fonte de dados e o formato</vt:lpstr>
      <vt:lpstr>Escolha como fornecer dados para fluxos de trabalho de aprendizado de máquina</vt:lpstr>
      <vt:lpstr>Criar uma solução de ingestão de dados</vt:lpstr>
      <vt:lpstr>Escolher um serviço para treinar um modelo de machine learning</vt:lpstr>
      <vt:lpstr>Decidir entre opções de computação</vt:lpstr>
      <vt:lpstr>Entender como o modelo será consumido</vt:lpstr>
      <vt:lpstr>Decidir sobre implantação em tempo real ou em lote</vt:lpstr>
      <vt:lpstr>Explorar uma arquitetura de MLOps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2023-09-11T05:58:30Z</dcterms:created>
  <dcterms:modified xsi:type="dcterms:W3CDTF">2025-02-02T22:30:12Z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