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8.svg" ContentType="image/sv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2.svg" ContentType="image/sv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812" r:id="rId4"/>
  </p:sldMasterIdLst>
  <p:notesMasterIdLst>
    <p:notesMasterId r:id="rId13"/>
  </p:notesMasterIdLst>
  <p:handoutMasterIdLst>
    <p:handoutMasterId r:id="rId14"/>
  </p:handoutMasterIdLst>
  <p:sldIdLst>
    <p:sldId id="2147479557" r:id="rId5"/>
    <p:sldId id="262" r:id="rId6"/>
    <p:sldId id="2147479651" r:id="rId7"/>
    <p:sldId id="2147479662" r:id="rId8"/>
    <p:sldId id="2147479594" r:id="rId9"/>
    <p:sldId id="2147479653" r:id="rId10"/>
    <p:sldId id="2147479663" r:id="rId11"/>
    <p:sldId id="2147479664" r:id="rId12"/>
  </p:sldIdLst>
  <p:sldSz cx="9144000" cy="5143500" type="screen16x9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7F5B413A-8B1C-4F37-B1F5-DB67CDF4A998}">
          <p14:sldIdLst>
            <p14:sldId id="2147479557"/>
            <p14:sldId id="262"/>
            <p14:sldId id="2147479651"/>
            <p14:sldId id="2147479662"/>
            <p14:sldId id="2147479594"/>
            <p14:sldId id="2147479653"/>
            <p14:sldId id="2147479663"/>
            <p14:sldId id="21474796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AFD"/>
    <a:srgbClr val="EA4E60"/>
    <a:srgbClr val="2A446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09441-79B9-45BD-BA26-CFA657060569}" v="31" dt="2025-02-02T21:22:16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2201" autoAdjust="0"/>
  </p:normalViewPr>
  <p:slideViewPr>
    <p:cSldViewPr snapToGrid="0">
      <p:cViewPr varScale="1">
        <p:scale>
          <a:sx n="75" d="100"/>
          <a:sy n="75" d="100"/>
        </p:scale>
        <p:origin x="1182" y="29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anose="020B0502040204020203" pitchFamily="34" charset="0"/>
              </a:rPr>
              <a:t>2/2/2025 5:13 PM</a:t>
            </a:fld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anose="020B0502040204020203" pitchFamily="34" charset="0"/>
              </a:rPr>
              <a:t>‹nº›</a:t>
            </a:fld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DCE60099-03E7-4FA1-8A7F-E6E6CFB0F855}" type="datetime8">
              <a:rPr lang="en-US" smtClean="0"/>
              <a:t>2/2/2025 5:13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B4008EB6-D09E-4580-8CD6-DDB1451194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REGULAMENTAR,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2/2/2025 5:33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pt-BR" sz="9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As porcentagens indicam o peso relativo de cada área no exame.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pt-BR" sz="9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Quanto maior a porcentagem, mais perguntas você provavelmente verá nessa área.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2/2/2025 5:33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404" userDrawn="1">
          <p15:clr>
            <a:srgbClr val="5ACBF0"/>
          </p15:clr>
        </p15:guide>
        <p15:guide id="3" pos="1890" userDrawn="1">
          <p15:clr>
            <a:srgbClr val="5ACBF0"/>
          </p15:clr>
        </p15:guide>
        <p15:guide id="5" orient="horz" pos="1215" userDrawn="1">
          <p15:clr>
            <a:srgbClr val="FBAE40"/>
          </p15:clr>
        </p15:guide>
        <p15:guide id="6" orient="horz" pos="1254" userDrawn="1">
          <p15:clr>
            <a:srgbClr val="5ACBF0"/>
          </p15:clr>
        </p15:guide>
        <p15:guide id="7" pos="1685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1" y="1040074"/>
            <a:ext cx="8258701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505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7"/>
            <a:ext cx="4023168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4" y="1564323"/>
            <a:ext cx="402148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453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28" orient="horz" pos="2430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914775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3913133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6" y="1195617"/>
            <a:ext cx="3914775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9" y="1564323"/>
            <a:ext cx="389033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114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7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31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A6FD2A8-720D-4961-EE5A-DE1728EB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2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6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59433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</p:spTree>
    <p:extLst>
      <p:ext uri="{BB962C8B-B14F-4D97-AF65-F5344CB8AC3E}">
        <p14:creationId xmlns:p14="http://schemas.microsoft.com/office/powerpoint/2010/main" val="665127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3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1" lvl="0" indent="-161921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5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1" lvl="0" indent="-161921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22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38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0" userDrawn="1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5" y="342901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008252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73866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2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5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20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2" y="1836048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69982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0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39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4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193484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7" y="1193484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3" y="1193484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21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363634"/>
            <a:ext cx="6562793" cy="6718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9090" marR="0" indent="-3428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/>
              <a:buChar char="ü"/>
              <a:defRPr lang="en-US" sz="2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2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38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0" userDrawn="1">
          <p15:clr>
            <a:srgbClr val="954F72"/>
          </p15:clr>
        </p15:guide>
        <p15:guide id="40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8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1195618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68" lvl="0" indent="-102868"/>
            <a:r>
              <a:rPr lang="en-US" dirty="0"/>
              <a:t>Click to edit Master text styles</a:t>
            </a:r>
          </a:p>
          <a:p>
            <a:pPr marL="198877" lvl="1" indent="-96010"/>
            <a:r>
              <a:rPr lang="en-US" dirty="0"/>
              <a:t>Second level</a:t>
            </a:r>
          </a:p>
          <a:p>
            <a:pPr marL="288029" lvl="2" indent="-89152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8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2" y="1195618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541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4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1805886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4" y="232477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6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7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2" y="1805886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7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9387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5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4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  <p15:guide id="40" pos="343" userDrawn="1">
          <p15:clr>
            <a:srgbClr val="FBAE40"/>
          </p15:clr>
        </p15:guide>
        <p15:guide id="41" pos="1681" userDrawn="1">
          <p15:clr>
            <a:srgbClr val="FBAE40"/>
          </p15:clr>
        </p15:guide>
        <p15:guide id="42" pos="3011" userDrawn="1">
          <p15:clr>
            <a:srgbClr val="FBAE40"/>
          </p15:clr>
        </p15:guide>
        <p15:guide id="43" orient="horz" pos="61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7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2" y="2712374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4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2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4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28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58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824" userDrawn="1">
          <p15:clr>
            <a:srgbClr val="954F72"/>
          </p15:clr>
        </p15:guide>
        <p15:guide id="16" pos="2444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  <p15:guide id="40" pos="343" userDrawn="1">
          <p15:clr>
            <a:srgbClr val="FBAE40"/>
          </p15:clr>
        </p15:guide>
        <p15:guide id="41" pos="2160" userDrawn="1">
          <p15:clr>
            <a:srgbClr val="FBAE40"/>
          </p15:clr>
        </p15:guide>
        <p15:guide id="42" pos="3497" userDrawn="1">
          <p15:clr>
            <a:srgbClr val="FBAE40"/>
          </p15:clr>
        </p15:guide>
        <p15:guide id="43" orient="horz" pos="722" userDrawn="1">
          <p15:clr>
            <a:srgbClr val="FBAE40"/>
          </p15:clr>
        </p15:guide>
        <p15:guide id="44" pos="2216" userDrawn="1">
          <p15:clr>
            <a:srgbClr val="FBAE40"/>
          </p15:clr>
        </p15:guide>
        <p15:guide id="45" orient="horz" pos="121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4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2" y="2712374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4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1" y="2712374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4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4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4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0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58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824" userDrawn="1">
          <p15:clr>
            <a:srgbClr val="954F72"/>
          </p15:clr>
        </p15:guide>
        <p15:guide id="16" pos="2444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8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  <p15:guide id="40" pos="343" userDrawn="1">
          <p15:clr>
            <a:srgbClr val="FBAE40"/>
          </p15:clr>
        </p15:guide>
        <p15:guide id="41" pos="2160" userDrawn="1">
          <p15:clr>
            <a:srgbClr val="FBAE40"/>
          </p15:clr>
        </p15:guide>
        <p15:guide id="42" pos="3497" userDrawn="1">
          <p15:clr>
            <a:srgbClr val="FBAE40"/>
          </p15:clr>
        </p15:guide>
        <p15:guide id="43" orient="horz" pos="722" userDrawn="1">
          <p15:clr>
            <a:srgbClr val="FBAE40"/>
          </p15:clr>
        </p15:guide>
        <p15:guide id="44" pos="2216" userDrawn="1">
          <p15:clr>
            <a:srgbClr val="FBAE40"/>
          </p15:clr>
        </p15:guide>
        <p15:guide id="45" orient="horz" pos="120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9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9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620" userDrawn="1">
          <p15:clr>
            <a:srgbClr val="5ACBF0"/>
          </p15:clr>
        </p15:guide>
        <p15:guide id="6" orient="horz" pos="2025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9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30" y="3717079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7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99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620" userDrawn="1">
          <p15:clr>
            <a:srgbClr val="5ACBF0"/>
          </p15:clr>
        </p15:guide>
        <p15:guide id="6" orient="horz" pos="2025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9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30" y="3717079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7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3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620" userDrawn="1">
          <p15:clr>
            <a:srgbClr val="5ACBF0"/>
          </p15:clr>
        </p15:guide>
        <p15:guide id="6" orient="horz" pos="2025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9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5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20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4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3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8" y="1193484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30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7" y="3732333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94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8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80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1" y="1193484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3431329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1" y="1193484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9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1" y="1193483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1" y="3428936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68" lvl="0" indent="-102868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00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8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5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01796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79" userDrawn="1">
          <p15:clr>
            <a:srgbClr val="FBAE40"/>
          </p15:clr>
        </p15:guide>
        <p15:guide id="2" orient="horz" pos="148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6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1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1" y="1444855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3" y="1933576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99479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6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1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1" y="1444856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3" y="1933576"/>
            <a:ext cx="5431225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7356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6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1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3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311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6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1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3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224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7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2385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5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3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7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24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5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3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6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1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1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03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8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6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8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80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1" y="1011300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3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5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13769125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438" userDrawn="1">
          <p15:clr>
            <a:srgbClr val="A4A3A4"/>
          </p15:clr>
        </p15:guide>
        <p15:guide id="7" pos="542" userDrawn="1">
          <p15:clr>
            <a:srgbClr val="A4A3A4"/>
          </p15:clr>
        </p15:guide>
        <p15:guide id="8" pos="773" userDrawn="1">
          <p15:clr>
            <a:srgbClr val="A4A3A4"/>
          </p15:clr>
        </p15:guide>
        <p15:guide id="9" pos="875" userDrawn="1">
          <p15:clr>
            <a:srgbClr val="A4A3A4"/>
          </p15:clr>
        </p15:guide>
        <p15:guide id="10" pos="1106" userDrawn="1">
          <p15:clr>
            <a:srgbClr val="A4A3A4"/>
          </p15:clr>
        </p15:guide>
        <p15:guide id="11" pos="1210" userDrawn="1">
          <p15:clr>
            <a:srgbClr val="A4A3A4"/>
          </p15:clr>
        </p15:guide>
        <p15:guide id="12" pos="1441" userDrawn="1">
          <p15:clr>
            <a:srgbClr val="A4A3A4"/>
          </p15:clr>
        </p15:guide>
        <p15:guide id="13" pos="1544" userDrawn="1">
          <p15:clr>
            <a:srgbClr val="A4A3A4"/>
          </p15:clr>
        </p15:guide>
        <p15:guide id="14" pos="1778" userDrawn="1">
          <p15:clr>
            <a:srgbClr val="A4A3A4"/>
          </p15:clr>
        </p15:guide>
        <p15:guide id="15" pos="1883" userDrawn="1">
          <p15:clr>
            <a:srgbClr val="A4A3A4"/>
          </p15:clr>
        </p15:guide>
        <p15:guide id="16" pos="2112" userDrawn="1">
          <p15:clr>
            <a:srgbClr val="A4A3A4"/>
          </p15:clr>
        </p15:guide>
        <p15:guide id="17" pos="2211" userDrawn="1">
          <p15:clr>
            <a:srgbClr val="A4A3A4"/>
          </p15:clr>
        </p15:guide>
        <p15:guide id="18" pos="2443" userDrawn="1">
          <p15:clr>
            <a:srgbClr val="A4A3A4"/>
          </p15:clr>
        </p15:guide>
        <p15:guide id="19" pos="2549" userDrawn="1">
          <p15:clr>
            <a:srgbClr val="A4A3A4"/>
          </p15:clr>
        </p15:guide>
        <p15:guide id="20" pos="2777" userDrawn="1">
          <p15:clr>
            <a:srgbClr val="A4A3A4"/>
          </p15:clr>
        </p15:guide>
        <p15:guide id="21" pos="2880" userDrawn="1">
          <p15:clr>
            <a:srgbClr val="A4A3A4"/>
          </p15:clr>
        </p15:guide>
        <p15:guide id="22" pos="3110" userDrawn="1">
          <p15:clr>
            <a:srgbClr val="A4A3A4"/>
          </p15:clr>
        </p15:guide>
        <p15:guide id="23" pos="3215" userDrawn="1">
          <p15:clr>
            <a:srgbClr val="A4A3A4"/>
          </p15:clr>
        </p15:guide>
        <p15:guide id="24" pos="3444" userDrawn="1">
          <p15:clr>
            <a:srgbClr val="A4A3A4"/>
          </p15:clr>
        </p15:guide>
        <p15:guide id="25" pos="3548" userDrawn="1">
          <p15:clr>
            <a:srgbClr val="A4A3A4"/>
          </p15:clr>
        </p15:guide>
        <p15:guide id="26" pos="3779" userDrawn="1">
          <p15:clr>
            <a:srgbClr val="A4A3A4"/>
          </p15:clr>
        </p15:guide>
        <p15:guide id="27" pos="3881" userDrawn="1">
          <p15:clr>
            <a:srgbClr val="A4A3A4"/>
          </p15:clr>
        </p15:guide>
        <p15:guide id="28" orient="horz" pos="513" userDrawn="1">
          <p15:clr>
            <a:srgbClr val="5ACBF0"/>
          </p15:clr>
        </p15:guide>
        <p15:guide id="29" orient="horz" pos="716" userDrawn="1">
          <p15:clr>
            <a:srgbClr val="5ACBF0"/>
          </p15:clr>
        </p15:guide>
        <p15:guide id="30" orient="horz" pos="162" userDrawn="1">
          <p15:clr>
            <a:srgbClr val="5ACBF0"/>
          </p15:clr>
        </p15:guide>
        <p15:guide id="31" orient="horz" pos="2025" userDrawn="1">
          <p15:clr>
            <a:srgbClr val="FBAE40"/>
          </p15:clr>
        </p15:guide>
        <p15:guide id="32" orient="horz" pos="1917" userDrawn="1">
          <p15:clr>
            <a:srgbClr val="FBAE40"/>
          </p15:clr>
        </p15:guide>
        <p15:guide id="33" pos="608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602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55395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632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1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98877" indent="-96010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288029" indent="-89152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650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0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8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80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7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7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4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2390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7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7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4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7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7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7" y="2282019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1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658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5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3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7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55395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7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4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7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7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7" y="2282019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1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68" indent="-102868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77" indent="-96010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29" indent="-8915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4757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5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3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55395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57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55395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5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55395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2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39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6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0"/>
            <a:ext cx="3368999" cy="8032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2400" b="0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46" lvl="0" indent="-171446"/>
            <a:r>
              <a:rPr lang="en-US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2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8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80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1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13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24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799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66665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247" userDrawn="1">
          <p15:clr>
            <a:srgbClr val="5ACBF0"/>
          </p15:clr>
        </p15:guide>
        <p15:guide id="3" orient="horz" pos="162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" y="438912"/>
            <a:ext cx="3032071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195617"/>
            <a:ext cx="303207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02868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198877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1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1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13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24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799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60415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" userDrawn="1">
          <p15:clr>
            <a:srgbClr val="5ACBF0"/>
          </p15:clr>
        </p15:guide>
        <p15:guide id="2" orient="horz" pos="251" userDrawn="1">
          <p15:clr>
            <a:srgbClr val="5ACBF0"/>
          </p15:clr>
        </p15:guide>
        <p15:guide id="4" orient="horz" pos="474" userDrawn="1">
          <p15:clr>
            <a:srgbClr val="5ACBF0"/>
          </p15:clr>
        </p15:guide>
        <p15:guide id="7" pos="1847" userDrawn="1">
          <p15:clr>
            <a:srgbClr val="5ACBF0"/>
          </p15:clr>
        </p15:guide>
        <p15:guide id="8" pos="2056" userDrawn="1">
          <p15:clr>
            <a:srgbClr val="5ACBF0"/>
          </p15:clr>
        </p15:guide>
        <p15:guide id="9" pos="1640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810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28" orient="horz" pos="2430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6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6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6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3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A61D4-2EBC-3C89-B9B9-A7E300634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5C7F07-21BA-232C-099C-2DFC7076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255959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169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3CBC165-170D-08C9-3B02-A3330AE9A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193292"/>
            <a:ext cx="3913133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05735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08603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82E19E-C6C9-5DF7-1994-AFE741475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9" y="1193292"/>
            <a:ext cx="389033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05735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08603" indent="-102868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5683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7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31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75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6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9EA958-BE84-43C9-98F0-0C08E8ED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6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78D634-25BA-4087-A772-1E555254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255959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6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E9993-705A-488D-910E-290FD0A52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3344212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6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3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70064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6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6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6" y="2373925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6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3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6" y="3657635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58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58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37" indent="0">
              <a:buNone/>
              <a:defRPr/>
            </a:lvl3pPr>
            <a:lvl4pPr marL="504206" indent="0">
              <a:buNone/>
              <a:defRPr/>
            </a:lvl4pPr>
            <a:lvl5pPr marL="672273" indent="0">
              <a:buNone/>
              <a:defRPr/>
            </a:lvl5pPr>
          </a:lstStyle>
          <a:p>
            <a:pPr marL="0" marR="0" lvl="1" indent="0" algn="l" defTabSz="685758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3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6552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1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4" y="1560171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89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1" y="1707358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89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3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77" indent="0">
              <a:buNone/>
              <a:defRPr/>
            </a:lvl3pPr>
            <a:lvl4pPr marL="496478" indent="0">
              <a:buNone/>
              <a:defRPr/>
            </a:lvl4pPr>
            <a:lvl5pPr marL="64173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19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89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5436267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2" y="1195617"/>
            <a:ext cx="2609303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4" y="1564323"/>
            <a:ext cx="26082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564323"/>
            <a:ext cx="26082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B1DE51-5CDE-B96B-62FD-3A69CF6928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3048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68" indent="-102868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198877" indent="-9601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288029" indent="-89152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514337" indent="0">
              <a:buNone/>
              <a:defRPr/>
            </a:lvl4pPr>
            <a:lvl5pPr marL="68578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429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28" orient="horz" pos="2430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9642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438" userDrawn="1">
          <p15:clr>
            <a:srgbClr val="954F72"/>
          </p15:clr>
        </p15:guide>
        <p15:guide id="5" pos="542" userDrawn="1">
          <p15:clr>
            <a:srgbClr val="954F72"/>
          </p15:clr>
        </p15:guide>
        <p15:guide id="6" pos="772" userDrawn="1">
          <p15:clr>
            <a:srgbClr val="954F72"/>
          </p15:clr>
        </p15:guide>
        <p15:guide id="7" pos="875" userDrawn="1">
          <p15:clr>
            <a:srgbClr val="954F72"/>
          </p15:clr>
        </p15:guide>
        <p15:guide id="8" pos="1106" userDrawn="1">
          <p15:clr>
            <a:srgbClr val="954F72"/>
          </p15:clr>
        </p15:guide>
        <p15:guide id="9" pos="1210" userDrawn="1">
          <p15:clr>
            <a:srgbClr val="954F72"/>
          </p15:clr>
        </p15:guide>
        <p15:guide id="10" pos="1440" userDrawn="1">
          <p15:clr>
            <a:srgbClr val="954F72"/>
          </p15:clr>
        </p15:guide>
        <p15:guide id="11" pos="1544" userDrawn="1">
          <p15:clr>
            <a:srgbClr val="954F72"/>
          </p15:clr>
        </p15:guide>
        <p15:guide id="12" pos="1774" userDrawn="1">
          <p15:clr>
            <a:srgbClr val="954F72"/>
          </p15:clr>
        </p15:guide>
        <p15:guide id="13" pos="1878" userDrawn="1">
          <p15:clr>
            <a:srgbClr val="954F72"/>
          </p15:clr>
        </p15:guide>
        <p15:guide id="14" pos="2108" userDrawn="1">
          <p15:clr>
            <a:srgbClr val="954F72"/>
          </p15:clr>
        </p15:guide>
        <p15:guide id="15" pos="2212" userDrawn="1">
          <p15:clr>
            <a:srgbClr val="954F72"/>
          </p15:clr>
        </p15:guide>
        <p15:guide id="16" pos="2442" userDrawn="1">
          <p15:clr>
            <a:srgbClr val="954F72"/>
          </p15:clr>
        </p15:guide>
        <p15:guide id="17" pos="2546" userDrawn="1">
          <p15:clr>
            <a:srgbClr val="954F72"/>
          </p15:clr>
        </p15:guide>
        <p15:guide id="18" pos="2776" userDrawn="1">
          <p15:clr>
            <a:srgbClr val="954F72"/>
          </p15:clr>
        </p15:guide>
        <p15:guide id="19" pos="2880" userDrawn="1">
          <p15:clr>
            <a:srgbClr val="954F72"/>
          </p15:clr>
        </p15:guide>
        <p15:guide id="20" pos="3110" userDrawn="1">
          <p15:clr>
            <a:srgbClr val="954F72"/>
          </p15:clr>
        </p15:guide>
        <p15:guide id="21" pos="3214" userDrawn="1">
          <p15:clr>
            <a:srgbClr val="954F72"/>
          </p15:clr>
        </p15:guide>
        <p15:guide id="22" pos="3444" userDrawn="1">
          <p15:clr>
            <a:srgbClr val="954F72"/>
          </p15:clr>
        </p15:guide>
        <p15:guide id="23" pos="3548" userDrawn="1">
          <p15:clr>
            <a:srgbClr val="954F72"/>
          </p15:clr>
        </p15:guide>
        <p15:guide id="24" pos="3779" userDrawn="1">
          <p15:clr>
            <a:srgbClr val="954F72"/>
          </p15:clr>
        </p15:guide>
        <p15:guide id="25" pos="3882" userDrawn="1">
          <p15:clr>
            <a:srgbClr val="954F72"/>
          </p15:clr>
        </p15:guide>
        <p15:guide id="30" orient="horz" pos="457" userDrawn="1">
          <p15:clr>
            <a:srgbClr val="954F72"/>
          </p15:clr>
        </p15:guide>
        <p15:guide id="31" orient="horz" pos="560" userDrawn="1">
          <p15:clr>
            <a:srgbClr val="954F72"/>
          </p15:clr>
        </p15:guide>
        <p15:guide id="32" orient="horz" pos="810" userDrawn="1">
          <p15:clr>
            <a:srgbClr val="954F72"/>
          </p15:clr>
        </p15:guide>
        <p15:guide id="33" orient="horz" pos="914" userDrawn="1">
          <p15:clr>
            <a:srgbClr val="954F72"/>
          </p15:clr>
        </p15:guide>
        <p15:guide id="34" orient="horz" pos="1163" userDrawn="1">
          <p15:clr>
            <a:srgbClr val="954F72"/>
          </p15:clr>
        </p15:guide>
        <p15:guide id="35" orient="horz" pos="1267" userDrawn="1">
          <p15:clr>
            <a:srgbClr val="954F72"/>
          </p15:clr>
        </p15:guide>
        <p15:guide id="36" orient="horz" pos="1516" userDrawn="1">
          <p15:clr>
            <a:srgbClr val="954F72"/>
          </p15:clr>
        </p15:guide>
        <p15:guide id="37" orient="horz" pos="1620" userDrawn="1">
          <p15:clr>
            <a:srgbClr val="954F72"/>
          </p15:clr>
        </p15:guide>
        <p15:guide id="38" orient="horz" pos="1869" userDrawn="1">
          <p15:clr>
            <a:srgbClr val="954F72"/>
          </p15:clr>
        </p15:guide>
        <p15:guide id="39" orient="horz" pos="1973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3913133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68" lvl="0" indent="-102868"/>
            <a:r>
              <a:rPr lang="en-US" dirty="0"/>
              <a:t>Click to edit Master text styles</a:t>
            </a:r>
          </a:p>
          <a:p>
            <a:pPr marL="198877" lvl="1" indent="-96010"/>
            <a:r>
              <a:rPr lang="en-US" dirty="0"/>
              <a:t>Second level</a:t>
            </a:r>
          </a:p>
          <a:p>
            <a:pPr marL="288029" lvl="2" indent="-89152"/>
            <a:r>
              <a:rPr lang="en-US" dirty="0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9" y="3734161"/>
            <a:ext cx="389033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68" lvl="0" indent="-102868"/>
            <a:r>
              <a:rPr lang="en-US"/>
              <a:t>Click to edit Master text styles</a:t>
            </a:r>
          </a:p>
          <a:p>
            <a:pPr marL="198877" lvl="1" indent="-96010"/>
            <a:r>
              <a:rPr lang="en-US"/>
              <a:t>Second level</a:t>
            </a:r>
          </a:p>
          <a:p>
            <a:pPr marL="288029" lvl="2" indent="-8915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225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620" userDrawn="1">
          <p15:clr>
            <a:srgbClr val="5ACBF0"/>
          </p15:clr>
        </p15:guide>
        <p15:guide id="6" orient="horz" pos="202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5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2"/>
              <a:ext cx="213768" cy="208938"/>
              <a:chOff x="4150022" y="4707931"/>
              <a:chExt cx="213768" cy="208938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6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7" cy="207245"/>
              <a:chOff x="4150022" y="4220565"/>
              <a:chExt cx="219107" cy="207245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6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9" y="4998425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6"/>
              <a:ext cx="214566" cy="208942"/>
              <a:chOff x="3003849" y="4465940"/>
              <a:chExt cx="214566" cy="208942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2" y="4465940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2" y="4597938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6" y="4724853"/>
              <a:ext cx="224453" cy="208937"/>
              <a:chOff x="3003848" y="4707931"/>
              <a:chExt cx="224453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8" y="4707933"/>
                <a:ext cx="9618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2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7" y="4839924"/>
                <a:ext cx="1987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4"/>
              <a:ext cx="217507" cy="207252"/>
              <a:chOff x="3003847" y="4220565"/>
              <a:chExt cx="217507" cy="207252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5"/>
                <a:ext cx="200955" cy="153889"/>
                <a:chOff x="3003847" y="4220566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6"/>
                  <a:ext cx="96182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78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78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5" y="4350873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6" y="4998426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2" y="4479477"/>
              <a:ext cx="224984" cy="208940"/>
              <a:chOff x="6440251" y="4467632"/>
              <a:chExt cx="224984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51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7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2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5" y="4724854"/>
              <a:ext cx="217505" cy="208938"/>
              <a:chOff x="6440785" y="4709624"/>
              <a:chExt cx="217505" cy="208938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5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91" y="4841618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5" y="4235797"/>
              <a:ext cx="227928" cy="207241"/>
              <a:chOff x="6440785" y="4222259"/>
              <a:chExt cx="227928" cy="207241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5" y="4222259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4" y="4352556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8" y="4005085"/>
              <a:ext cx="485214" cy="192012"/>
              <a:chOff x="5325838" y="3988732"/>
              <a:chExt cx="485214" cy="192012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9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8" y="4103800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2" y="4724851"/>
              <a:ext cx="216432" cy="207245"/>
              <a:chOff x="5294612" y="4714699"/>
              <a:chExt cx="216432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2" y="4714699"/>
                <a:ext cx="9618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7" y="4714700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4" y="4845000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60" y="4235795"/>
              <a:ext cx="231403" cy="208940"/>
              <a:chOff x="5294610" y="4225643"/>
              <a:chExt cx="231403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7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5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4" y="4998426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58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3" y="4005087"/>
              <a:ext cx="613209" cy="190320"/>
              <a:chOff x="3027402" y="3980273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3"/>
                <a:ext cx="540747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2" y="4093649"/>
                <a:ext cx="196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2" y="4479481"/>
              <a:ext cx="217239" cy="208932"/>
              <a:chOff x="4150023" y="4465943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3" y="4465943"/>
                <a:ext cx="96182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3" y="4597931"/>
                <a:ext cx="19235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60" y="4479477"/>
              <a:ext cx="226857" cy="212331"/>
              <a:chOff x="5294610" y="4467631"/>
              <a:chExt cx="226857" cy="212331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467631"/>
                <a:ext cx="9618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4" y="460301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78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54"/>
          <a:stretch>
            <a:fillRect/>
          </a:stretch>
        </p:blipFill>
        <p:spPr>
          <a:xfrm>
            <a:off x="8394293" y="161567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1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  <p:sldLayoutId id="2147484824" r:id="rId12"/>
    <p:sldLayoutId id="2147484825" r:id="rId13"/>
    <p:sldLayoutId id="2147484826" r:id="rId14"/>
    <p:sldLayoutId id="2147484827" r:id="rId15"/>
    <p:sldLayoutId id="2147484828" r:id="rId16"/>
    <p:sldLayoutId id="2147484829" r:id="rId17"/>
    <p:sldLayoutId id="2147484830" r:id="rId18"/>
    <p:sldLayoutId id="2147484831" r:id="rId19"/>
    <p:sldLayoutId id="2147484832" r:id="rId20"/>
    <p:sldLayoutId id="2147484833" r:id="rId21"/>
    <p:sldLayoutId id="2147484834" r:id="rId22"/>
    <p:sldLayoutId id="2147484835" r:id="rId23"/>
    <p:sldLayoutId id="2147484836" r:id="rId24"/>
    <p:sldLayoutId id="2147484837" r:id="rId25"/>
    <p:sldLayoutId id="2147484838" r:id="rId26"/>
    <p:sldLayoutId id="2147484839" r:id="rId27"/>
    <p:sldLayoutId id="2147484840" r:id="rId28"/>
    <p:sldLayoutId id="2147484841" r:id="rId29"/>
    <p:sldLayoutId id="2147484842" r:id="rId30"/>
    <p:sldLayoutId id="2147484843" r:id="rId31"/>
    <p:sldLayoutId id="2147484844" r:id="rId32"/>
    <p:sldLayoutId id="2147484845" r:id="rId33"/>
    <p:sldLayoutId id="2147484846" r:id="rId34"/>
    <p:sldLayoutId id="2147484847" r:id="rId35"/>
    <p:sldLayoutId id="2147484848" r:id="rId36"/>
    <p:sldLayoutId id="2147484849" r:id="rId37"/>
    <p:sldLayoutId id="2147484850" r:id="rId38"/>
    <p:sldLayoutId id="2147484851" r:id="rId39"/>
    <p:sldLayoutId id="2147484852" r:id="rId40"/>
    <p:sldLayoutId id="2147484853" r:id="rId41"/>
    <p:sldLayoutId id="2147484854" r:id="rId42"/>
    <p:sldLayoutId id="2147484855" r:id="rId43"/>
    <p:sldLayoutId id="2147484856" r:id="rId44"/>
    <p:sldLayoutId id="2147484857" r:id="rId45"/>
    <p:sldLayoutId id="2147484858" r:id="rId46"/>
    <p:sldLayoutId id="2147484859" r:id="rId47"/>
    <p:sldLayoutId id="2147484860" r:id="rId48"/>
    <p:sldLayoutId id="2147484861" r:id="rId49"/>
    <p:sldLayoutId id="2147484862" r:id="rId50"/>
    <p:sldLayoutId id="2147484863" r:id="rId51"/>
    <p:sldLayoutId id="2147484864" r:id="rId52"/>
  </p:sldLayoutIdLst>
  <p:transition>
    <p:fade/>
  </p:transition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://www.linkedin.com/in/felipe-kenji-chikuj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home.pearsonvue.com/voc/2023-report" TargetMode="External"/><Relationship Id="rId5" Type="http://schemas.openxmlformats.org/officeDocument/2006/relationships/hyperlink" Target="https://aka.ms/RenewYourCert-ptb" TargetMode="External"/><Relationship Id="rId4" Type="http://schemas.openxmlformats.org/officeDocument/2006/relationships/hyperlink" Target="http://www.learn.microsoft.com/certific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zure.microsoft.com/pt-br/free/students?WT.mc_id=%3Fwt.mc_id%3DMVP_317708" TargetMode="Externa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2">
            <a:extLst>
              <a:ext uri="{FF2B5EF4-FFF2-40B4-BE49-F238E27FC236}">
                <a16:creationId xmlns:a16="http://schemas.microsoft.com/office/drawing/2014/main" id="{7C1379F2-0105-6BAB-4A1D-FC155760EA4F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Consultor Dados &amp; 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Brasil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AE3BEC-1DB6-22B0-3810-A93CF5BEB9B5}"/>
              </a:ext>
            </a:extLst>
          </p:cNvPr>
          <p:cNvSpPr txBox="1">
            <a:spLocks/>
          </p:cNvSpPr>
          <p:nvPr/>
        </p:nvSpPr>
        <p:spPr>
          <a:xfrm>
            <a:off x="419619" y="1553444"/>
            <a:ext cx="74582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 dirty="0">
                <a:solidFill>
                  <a:srgbClr val="EA4E60"/>
                </a:solidFill>
                <a:latin typeface="Century Gothic"/>
                <a:ea typeface="+mj-ea"/>
                <a:cs typeface="+mj-cs"/>
                <a:sym typeface="Arial"/>
              </a:defRPr>
            </a:lvl1pPr>
          </a:lstStyle>
          <a:p>
            <a:pPr>
              <a:buClrTx/>
            </a:pPr>
            <a: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DP-100</a:t>
            </a:r>
            <a:b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pt-BR" dirty="0">
                <a:latin typeface="Century Gothic" panose="020B0502020202020204" pitchFamily="34" charset="0"/>
              </a:rPr>
              <a:t>Microsoft </a:t>
            </a:r>
            <a:r>
              <a:rPr lang="pt-BR" dirty="0" err="1">
                <a:latin typeface="Century Gothic" panose="020B0502020202020204" pitchFamily="34" charset="0"/>
              </a:rPr>
              <a:t>Certified</a:t>
            </a:r>
            <a:r>
              <a:rPr lang="pt-BR" dirty="0">
                <a:latin typeface="Century Gothic" panose="020B0502020202020204" pitchFamily="34" charset="0"/>
              </a:rPr>
              <a:t>: Azure Data </a:t>
            </a:r>
            <a:r>
              <a:rPr lang="pt-BR" dirty="0" err="1">
                <a:latin typeface="Century Gothic" panose="020B0502020202020204" pitchFamily="34" charset="0"/>
              </a:rPr>
              <a:t>Scientist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err="1">
                <a:latin typeface="Century Gothic" panose="020B0502020202020204" pitchFamily="34" charset="0"/>
              </a:rPr>
              <a:t>Associate</a:t>
            </a:r>
            <a:endParaRPr lang="pt-BR" dirty="0">
              <a:latin typeface="Century Gothic" panose="020B0502020202020204" pitchFamily="34" charset="0"/>
            </a:endParaRPr>
          </a:p>
          <a:p>
            <a:pPr>
              <a:buClrTx/>
              <a:buFontTx/>
            </a:pPr>
            <a:endParaRPr lang="pt-BR" dirty="0"/>
          </a:p>
        </p:txBody>
      </p:sp>
      <p:sp>
        <p:nvSpPr>
          <p:cNvPr id="11" name="Espaço Reservado para Número de Slide 2">
            <a:extLst>
              <a:ext uri="{FF2B5EF4-FFF2-40B4-BE49-F238E27FC236}">
                <a16:creationId xmlns:a16="http://schemas.microsoft.com/office/drawing/2014/main" id="{3A1A3957-4B25-CC3E-A1B5-356755B72408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6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2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sz="9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2" name="Imagem 1" descr="Linha do tempo&#10;&#10;Descrição gerada automaticamente">
            <a:extLst>
              <a:ext uri="{FF2B5EF4-FFF2-40B4-BE49-F238E27FC236}">
                <a16:creationId xmlns:a16="http://schemas.microsoft.com/office/drawing/2014/main" id="{D76D0BA8-CE31-59B7-1D06-EDE7991D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86" b="10547"/>
          <a:stretch/>
        </p:blipFill>
        <p:spPr>
          <a:xfrm>
            <a:off x="2718803" y="1669317"/>
            <a:ext cx="4640313" cy="2438479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183C337-CA59-BA8B-AEA4-BF34CD818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55" y="1669317"/>
            <a:ext cx="1539655" cy="153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DB2F3-39EE-79C3-E376-68D614D1B5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11" b="1011"/>
          <a:stretch/>
        </p:blipFill>
        <p:spPr>
          <a:xfrm>
            <a:off x="689220" y="1669317"/>
            <a:ext cx="1624490" cy="1624490"/>
          </a:xfrm>
          <a:prstGeom prst="ellipse">
            <a:avLst/>
          </a:prstGeom>
          <a:effectLst>
            <a:outerShdw blurRad="63500" dist="635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A86EB72-5207-2E02-70DF-6C4447922B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342" y="4158943"/>
            <a:ext cx="1775691" cy="8735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36DCF4-A90A-D18B-3A5C-4988A0F48DB5}"/>
              </a:ext>
            </a:extLst>
          </p:cNvPr>
          <p:cNvSpPr txBox="1"/>
          <p:nvPr/>
        </p:nvSpPr>
        <p:spPr>
          <a:xfrm>
            <a:off x="0" y="459572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Linkedin</a:t>
            </a:r>
            <a:r>
              <a:rPr lang="en-U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Segoe UI Semilight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www.linkedin.com/in/felipe-kenji-chikuji</a:t>
            </a:r>
            <a:endParaRPr lang="en-US" sz="1400" dirty="0">
              <a:solidFill>
                <a:schemeClr val="bg1"/>
              </a:solidFill>
              <a:latin typeface="Segoe UI Semilight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Segoe UI Semilight"/>
                <a:cs typeface="Calibri" panose="020F0502020204030204" pitchFamily="34" charset="0"/>
              </a:rPr>
              <a:t>Instagram: @felipechikuji</a:t>
            </a:r>
            <a:endParaRPr lang="en-US" sz="1400" dirty="0">
              <a:solidFill>
                <a:schemeClr val="bg1"/>
              </a:solidFill>
              <a:latin typeface="Segoe UI Semilight"/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CD44833-DFE6-A353-7FA1-09821ABDF8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336" y="4572643"/>
            <a:ext cx="979417" cy="415495"/>
          </a:xfrm>
          <a:prstGeom prst="rect">
            <a:avLst/>
          </a:prstGeom>
        </p:spPr>
      </p:pic>
      <p:sp>
        <p:nvSpPr>
          <p:cNvPr id="9" name="Google Shape;154;p2">
            <a:extLst>
              <a:ext uri="{FF2B5EF4-FFF2-40B4-BE49-F238E27FC236}">
                <a16:creationId xmlns:a16="http://schemas.microsoft.com/office/drawing/2014/main" id="{202F8153-5F41-E9C5-1A51-6DF23DDBA884}"/>
              </a:ext>
            </a:extLst>
          </p:cNvPr>
          <p:cNvSpPr txBox="1"/>
          <p:nvPr/>
        </p:nvSpPr>
        <p:spPr>
          <a:xfrm>
            <a:off x="381963" y="3372570"/>
            <a:ext cx="22390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1.11111E-6 L -3.33333E-6 0.03542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07B-9C8D-E0E4-10D6-02E35D8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4507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EA4E60"/>
                </a:solidFill>
              </a:rPr>
              <a:t>Objetivos do curso:</a:t>
            </a:r>
          </a:p>
        </p:txBody>
      </p:sp>
      <p:sp>
        <p:nvSpPr>
          <p:cNvPr id="15" name="Rounded Rectangle 3_1">
            <a:extLst>
              <a:ext uri="{FF2B5EF4-FFF2-40B4-BE49-F238E27FC236}">
                <a16:creationId xmlns:a16="http://schemas.microsoft.com/office/drawing/2014/main" id="{C30E3F23-57C3-CEE2-DD2F-E66B72B8F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197" y="876300"/>
            <a:ext cx="8258700" cy="3828288"/>
          </a:xfrm>
          <a:prstGeom prst="roundRect">
            <a:avLst>
              <a:gd name="adj" fmla="val 3632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27000" dist="38100" dir="8100000" sx="101000" sy="101000" algn="tr" rotWithShape="0">
              <a:srgbClr val="CAC5B8">
                <a:alpha val="64000"/>
              </a:srgbClr>
            </a:outerShdw>
          </a:effectLst>
        </p:spPr>
        <p:txBody>
          <a:bodyPr rtlCol="0"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IN" sz="1350">
              <a:solidFill>
                <a:srgbClr val="FFFFFF"/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9EA8-1883-9482-758E-F5D0C58727C0}"/>
              </a:ext>
            </a:extLst>
          </p:cNvPr>
          <p:cNvSpPr/>
          <p:nvPr/>
        </p:nvSpPr>
        <p:spPr bwMode="auto">
          <a:xfrm>
            <a:off x="552451" y="1001106"/>
            <a:ext cx="8054339" cy="311995"/>
          </a:xfrm>
          <a:prstGeom prst="roundRect">
            <a:avLst>
              <a:gd name="adj" fmla="val 1595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500">
                <a:latin typeface="Segoe UI Semibold"/>
                <a:ea typeface="Segoe UI Semibold"/>
                <a:cs typeface="Segoe UI Semibold"/>
              </a:rPr>
              <a:t>Depois de concluir este concurso, você conseguirá: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5275E9-F296-1E2D-E2D3-6BAE1C5EFAAF}"/>
              </a:ext>
            </a:extLst>
          </p:cNvPr>
          <p:cNvSpPr txBox="1"/>
          <p:nvPr/>
        </p:nvSpPr>
        <p:spPr>
          <a:xfrm>
            <a:off x="678516" y="1515692"/>
            <a:ext cx="7671400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>
              <a:spcBef>
                <a:spcPts val="450"/>
              </a:spcBef>
              <a:spcAft>
                <a:spcPts val="900"/>
              </a:spcAft>
            </a:pP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Projetar e criar um 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ambiente de trabalho 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adequado para cargas de trabalho de Ciência de Dados.
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Explorar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dados e 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treinar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modelos de aprendizado de máquina no Azure Machine Learning.
Executar 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trabalhos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para preparar seus modelos para produção.
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Implantar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monitorar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soluções escaláveis de Machine Learning.
</a:t>
            </a:r>
            <a:r>
              <a:rPr lang="pt-BR" sz="1800" b="1" dirty="0">
                <a:solidFill>
                  <a:schemeClr val="bg2">
                    <a:lumMod val="25000"/>
                  </a:schemeClr>
                </a:solidFill>
              </a:rPr>
              <a:t>Otimizar</a:t>
            </a:r>
            <a:r>
              <a:rPr lang="pt-BR" sz="1800" dirty="0">
                <a:solidFill>
                  <a:schemeClr val="bg2">
                    <a:lumMod val="25000"/>
                  </a:schemeClr>
                </a:solidFill>
              </a:rPr>
              <a:t> modelos de linguagem para aplicativos de IA.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5C506551-CB48-771F-A267-1F986D68D2CE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455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07B-9C8D-E0E4-10D6-02E35D8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4373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EA4E60"/>
                </a:solidFill>
              </a:rPr>
              <a:t>Perfil do público-alvo</a:t>
            </a:r>
          </a:p>
        </p:txBody>
      </p:sp>
      <p:sp>
        <p:nvSpPr>
          <p:cNvPr id="15" name="Rounded Rectangle 3_1">
            <a:extLst>
              <a:ext uri="{FF2B5EF4-FFF2-40B4-BE49-F238E27FC236}">
                <a16:creationId xmlns:a16="http://schemas.microsoft.com/office/drawing/2014/main" id="{C30E3F23-57C3-CEE2-DD2F-E66B72B8F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197" y="876300"/>
            <a:ext cx="8258700" cy="3828288"/>
          </a:xfrm>
          <a:prstGeom prst="roundRect">
            <a:avLst>
              <a:gd name="adj" fmla="val 3632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27000" dist="38100" dir="8100000" sx="101000" sy="101000" algn="tr" rotWithShape="0">
              <a:srgbClr val="CAC5B8">
                <a:alpha val="64000"/>
              </a:srgbClr>
            </a:outerShdw>
          </a:effectLst>
        </p:spPr>
        <p:txBody>
          <a:bodyPr rtlCol="0"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IN" sz="1350">
              <a:solidFill>
                <a:srgbClr val="FFFFFF"/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9EA8-1883-9482-758E-F5D0C58727C0}"/>
              </a:ext>
            </a:extLst>
          </p:cNvPr>
          <p:cNvSpPr/>
          <p:nvPr/>
        </p:nvSpPr>
        <p:spPr bwMode="auto">
          <a:xfrm>
            <a:off x="552451" y="1001106"/>
            <a:ext cx="8054339" cy="311995"/>
          </a:xfrm>
          <a:prstGeom prst="roundRect">
            <a:avLst>
              <a:gd name="adj" fmla="val 1595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99557">
              <a:spcBef>
                <a:spcPct val="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1500">
                <a:latin typeface="Segoe UI Semibold"/>
                <a:ea typeface="Segoe UI Semibold"/>
                <a:cs typeface="Segoe UI Semibold"/>
              </a:rPr>
              <a:t>Os candidatos a este exame: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5275E9-F296-1E2D-E2D3-6BAE1C5EFAAF}"/>
              </a:ext>
            </a:extLst>
          </p:cNvPr>
          <p:cNvSpPr txBox="1"/>
          <p:nvPr/>
        </p:nvSpPr>
        <p:spPr>
          <a:xfrm>
            <a:off x="678517" y="1515692"/>
            <a:ext cx="7784060" cy="220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>
              <a:spcBef>
                <a:spcPts val="450"/>
              </a:spcBef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Usam o </a:t>
            </a:r>
            <a:r>
              <a:rPr lang="pt-BR" sz="1800" b="1" dirty="0">
                <a:solidFill>
                  <a:srgbClr val="000000"/>
                </a:solidFill>
                <a:ea typeface="Segoe UI"/>
                <a:cs typeface="Segoe UI"/>
              </a:rPr>
              <a:t>Azure Machine Learning</a:t>
            </a: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 para gerenciar seus ativos e recursos para cargas de trabalho de Ciência de Dados.</a:t>
            </a:r>
          </a:p>
          <a:p>
            <a:pPr marL="257175" lvl="1" indent="-257175">
              <a:spcBef>
                <a:spcPts val="450"/>
              </a:spcBef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Interagem com o workspace do Azure Machine Learning principalmente com </a:t>
            </a:r>
            <a:b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o </a:t>
            </a:r>
            <a:r>
              <a:rPr lang="pt-BR" sz="1800" b="1" dirty="0">
                <a:solidFill>
                  <a:srgbClr val="000000"/>
                </a:solidFill>
                <a:ea typeface="Segoe UI"/>
                <a:cs typeface="Segoe UI"/>
              </a:rPr>
              <a:t>SDK do Python</a:t>
            </a: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 (v2).</a:t>
            </a:r>
          </a:p>
          <a:p>
            <a:pPr marL="257175" lvl="1" indent="-257175">
              <a:spcBef>
                <a:spcPts val="450"/>
              </a:spcBef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Acompanham e gerenciam modelos de aprendizado de máquina com o </a:t>
            </a:r>
            <a:r>
              <a:rPr lang="pt-BR" sz="1800" b="1" dirty="0" err="1">
                <a:solidFill>
                  <a:srgbClr val="000000"/>
                </a:solidFill>
                <a:ea typeface="Segoe UI"/>
                <a:cs typeface="Segoe UI"/>
              </a:rPr>
              <a:t>MLflow</a:t>
            </a:r>
            <a:r>
              <a:rPr lang="pt-BR" sz="1800" dirty="0">
                <a:solidFill>
                  <a:srgbClr val="000000"/>
                </a:solidFill>
                <a:ea typeface="Segoe UI"/>
                <a:cs typeface="Segoe UI"/>
              </a:rPr>
              <a:t>.</a:t>
            </a:r>
          </a:p>
          <a:p>
            <a:pPr marL="257175" lvl="1" indent="-257175">
              <a:spcBef>
                <a:spcPts val="450"/>
              </a:spcBef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</a:rPr>
              <a:t>Otimize modelos de linguagem com o </a:t>
            </a:r>
            <a:r>
              <a:rPr lang="pt-BR" sz="1800" b="1" dirty="0">
                <a:solidFill>
                  <a:srgbClr val="000000"/>
                </a:solidFill>
              </a:rPr>
              <a:t>Azure AI </a:t>
            </a:r>
            <a:r>
              <a:rPr lang="pt-BR" sz="1800" b="1" dirty="0" err="1">
                <a:solidFill>
                  <a:srgbClr val="000000"/>
                </a:solidFill>
              </a:rPr>
              <a:t>Foundry</a:t>
            </a:r>
            <a:r>
              <a:rPr lang="pt-BR" sz="1800" dirty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367000C-0D9F-09E7-650C-DB2842C3CAEB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3086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CDD559A-25F8-918A-9C24-8A8DF8FB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16" y="1172872"/>
            <a:ext cx="6144768" cy="230833"/>
          </a:xfrm>
        </p:spPr>
        <p:txBody>
          <a:bodyPr/>
          <a:lstStyle/>
          <a:p>
            <a:r>
              <a:rPr lang="pt-BR" sz="2700" b="1" dirty="0">
                <a:solidFill>
                  <a:srgbClr val="EA4E60"/>
                </a:solidFill>
                <a:ea typeface="Segoe UI Semibold"/>
                <a:cs typeface="Segoe UI Semibold"/>
              </a:rPr>
              <a:t>Obtenha uma </a:t>
            </a:r>
            <a:br>
              <a:rPr sz="2700" b="1" dirty="0">
                <a:solidFill>
                  <a:srgbClr val="EA4E60"/>
                </a:solidFill>
              </a:rPr>
            </a:br>
            <a:r>
              <a:rPr lang="pt-BR" sz="2700" b="1" dirty="0">
                <a:solidFill>
                  <a:srgbClr val="EA4E60"/>
                </a:solidFill>
                <a:ea typeface="Segoe UI Semibold"/>
                <a:cs typeface="Segoe UI Semibold"/>
              </a:rPr>
              <a:t>Certificação Microsoft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65EAD-DB53-8B16-745F-CE1B0159325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36319"/>
            <a:ext cx="3113485" cy="147638"/>
          </a:xfrm>
          <a:prstGeom prst="rect">
            <a:avLst/>
          </a:prstGeom>
        </p:spPr>
        <p:txBody>
          <a:bodyPr/>
          <a:lstStyle/>
          <a:p>
            <a:pPr defTabSz="685775">
              <a:defRPr/>
            </a:pPr>
            <a:r>
              <a:rPr lang="pt-BR" sz="750"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DEF036-DB68-7837-5186-51A159AC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50" y="1039061"/>
            <a:ext cx="555498" cy="555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22978-A730-EB17-5D62-A209F514E7E2}"/>
              </a:ext>
            </a:extLst>
          </p:cNvPr>
          <p:cNvSpPr txBox="1"/>
          <p:nvPr/>
        </p:nvSpPr>
        <p:spPr>
          <a:xfrm>
            <a:off x="5228607" y="851280"/>
            <a:ext cx="1647476" cy="623248"/>
          </a:xfrm>
          <a:prstGeom prst="rect">
            <a:avLst/>
          </a:prstGeom>
          <a:noFill/>
        </p:spPr>
        <p:txBody>
          <a:bodyPr wrap="square" lIns="0" tIns="34290" rIns="68580" bIns="34290" rtlCol="0" anchor="t">
            <a:spAutoFit/>
          </a:bodyPr>
          <a:lstStyle>
            <a:defPPr>
              <a:defRPr lang="en-US"/>
            </a:defPPr>
            <a:lvl1pPr>
              <a:defRPr sz="7330" b="1" spc="-50">
                <a:ln w="3175">
                  <a:noFill/>
                </a:ln>
                <a:gradFill>
                  <a:gsLst>
                    <a:gs pos="100000">
                      <a:schemeClr val="accent4"/>
                    </a:gs>
                    <a:gs pos="32000">
                      <a:srgbClr val="FF5C39"/>
                    </a:gs>
                  </a:gsLst>
                  <a:lin ang="3900000" scaled="0"/>
                </a:gradFill>
                <a:latin typeface="Segoe UI Variable Text" pitchFamily="2" charset="0"/>
                <a:cs typeface="Segoe UI Semibold" panose="020B0502040204020203" pitchFamily="34" charset="0"/>
              </a:defRPr>
            </a:lvl1pPr>
          </a:lstStyle>
          <a:p>
            <a:pPr>
              <a:defRPr/>
            </a:pPr>
            <a:r>
              <a:rPr lang="pt-BR" sz="3600" spc="-38" dirty="0">
                <a:solidFill>
                  <a:srgbClr val="EA4E60"/>
                </a:solidFill>
                <a:latin typeface="+mj-lt"/>
                <a:ea typeface="Segoe UI Semibold"/>
                <a:cs typeface="Segoe UI Semibold"/>
              </a:rPr>
              <a:t>92</a:t>
            </a:r>
            <a:r>
              <a:rPr lang="pt-BR" sz="3300" spc="-38" baseline="30000" dirty="0">
                <a:solidFill>
                  <a:srgbClr val="EA4E60"/>
                </a:solidFill>
                <a:latin typeface="+mj-lt"/>
                <a:ea typeface="Segoe UI Semibold"/>
                <a:cs typeface="Segoe UI Semibold"/>
              </a:rPr>
              <a:t>%</a:t>
            </a:r>
            <a:r>
              <a:rPr lang="pt-BR" sz="3600" spc="-38" dirty="0">
                <a:solidFill>
                  <a:srgbClr val="EA4E60"/>
                </a:solidFill>
                <a:latin typeface="+mj-lt"/>
                <a:ea typeface="Segoe UI Semibold"/>
                <a:cs typeface="Segoe UI Semibold"/>
              </a:rPr>
              <a:t> </a:t>
            </a:r>
            <a:endParaRPr lang="en-US" sz="3600" kern="1200" spc="-38" dirty="0">
              <a:solidFill>
                <a:srgbClr val="EA4E60"/>
              </a:solidFill>
              <a:latin typeface="+mj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965D-FCAF-55DD-10B8-5DF1E54A3BC7}"/>
              </a:ext>
            </a:extLst>
          </p:cNvPr>
          <p:cNvSpPr txBox="1"/>
          <p:nvPr/>
        </p:nvSpPr>
        <p:spPr>
          <a:xfrm>
            <a:off x="5228608" y="1374501"/>
            <a:ext cx="2940591" cy="553998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EA4E60"/>
                </a:solidFill>
                <a:latin typeface="+mn-lt"/>
                <a:ea typeface="Segoe UI"/>
                <a:cs typeface="Segoe UI"/>
              </a:rPr>
              <a:t>de profissionais de TI certificados se sentem mais confiantes em suas habilidades depois </a:t>
            </a:r>
            <a:br>
              <a:rPr lang="pt-BR" dirty="0">
                <a:solidFill>
                  <a:srgbClr val="EA4E60"/>
                </a:solidFill>
                <a:latin typeface="+mn-lt"/>
                <a:ea typeface="Segoe UI"/>
                <a:cs typeface="Segoe UI"/>
              </a:rPr>
            </a:br>
            <a:r>
              <a:rPr lang="pt-BR" dirty="0">
                <a:solidFill>
                  <a:srgbClr val="EA4E60"/>
                </a:solidFill>
                <a:latin typeface="+mn-lt"/>
                <a:ea typeface="Segoe UI"/>
                <a:cs typeface="Segoe UI"/>
              </a:rPr>
              <a:t>de obter certificações¹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5DCB5-4258-68B1-1A56-68B7CC5D0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V="1">
            <a:off x="-1" y="2338261"/>
            <a:ext cx="9144000" cy="2805239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ounded Rectangle 3_1">
            <a:extLst>
              <a:ext uri="{FF2B5EF4-FFF2-40B4-BE49-F238E27FC236}">
                <a16:creationId xmlns:a16="http://schemas.microsoft.com/office/drawing/2014/main" id="{0CC3932D-AF62-994B-BAF6-36B38660AE6A}"/>
              </a:ext>
            </a:extLst>
          </p:cNvPr>
          <p:cNvSpPr/>
          <p:nvPr/>
        </p:nvSpPr>
        <p:spPr>
          <a:xfrm>
            <a:off x="437321" y="2574149"/>
            <a:ext cx="4025973" cy="1717230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4290" rIns="137160" bIns="34290" rtlCol="0" anchor="ctr"/>
          <a:lstStyle/>
          <a:p>
            <a:pPr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</a:rPr>
              <a:t>Obtenha reconhecimento com a validação do seu conhecimento técnico pelo setor. Certifique-se de permanecer atualizado com as habilidades e a experiência necessárias para ter sucesso contínuo.</a:t>
            </a:r>
            <a:br>
              <a:rPr sz="1400" dirty="0"/>
            </a:br>
            <a:endParaRPr lang="en-US" sz="1400" kern="1200" dirty="0">
              <a:solidFill>
                <a:srgbClr val="0D0D0D"/>
              </a:solidFill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</a:rPr>
              <a:t>Comece em </a:t>
            </a: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  <a:hlinkClick r:id="rId4" history="0"/>
              </a:rPr>
              <a:t>learn.microsoft.com/certifications</a:t>
            </a:r>
            <a:endParaRPr lang="en-US" sz="1400" kern="1200" dirty="0">
              <a:solidFill>
                <a:srgbClr val="0D0D0D"/>
              </a:solidFill>
            </a:endParaRPr>
          </a:p>
        </p:txBody>
      </p:sp>
      <p:sp>
        <p:nvSpPr>
          <p:cNvPr id="6" name="Rounded Rectangle 3_1">
            <a:extLst>
              <a:ext uri="{FF2B5EF4-FFF2-40B4-BE49-F238E27FC236}">
                <a16:creationId xmlns:a16="http://schemas.microsoft.com/office/drawing/2014/main" id="{43F14745-9308-59B5-B699-2477843145BF}"/>
              </a:ext>
            </a:extLst>
          </p:cNvPr>
          <p:cNvSpPr/>
          <p:nvPr/>
        </p:nvSpPr>
        <p:spPr>
          <a:xfrm>
            <a:off x="4691026" y="2574149"/>
            <a:ext cx="4025973" cy="1717826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4290" rIns="137160" bIns="34290" rtlCol="0" anchor="ctr"/>
          <a:lstStyle/>
          <a:p>
            <a:pPr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</a:rPr>
              <a:t>As certificações baseadas em função e especialidades da Microsoft exigem renovação anual.</a:t>
            </a:r>
            <a:r>
              <a:rPr lang="pt-BR" sz="1400" baseline="30000" dirty="0">
                <a:solidFill>
                  <a:srgbClr val="0D0D0D"/>
                </a:solidFill>
                <a:ea typeface="Segoe UI"/>
                <a:cs typeface="Segoe UI"/>
              </a:rPr>
              <a:t>2</a:t>
            </a:r>
          </a:p>
          <a:p>
            <a:pPr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400" baseline="30000" dirty="0">
              <a:solidFill>
                <a:srgbClr val="0D0D0D"/>
              </a:solidFill>
            </a:endParaRPr>
          </a:p>
          <a:p>
            <a:pPr defTabSz="685800">
              <a:defRPr/>
            </a:pP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</a:rPr>
              <a:t>Saiba mais sobre a renovação da certificação em </a:t>
            </a:r>
            <a:r>
              <a:rPr lang="pt-BR" sz="1400" dirty="0">
                <a:solidFill>
                  <a:srgbClr val="0D0D0D"/>
                </a:solidFill>
                <a:ea typeface="Segoe UI"/>
                <a:cs typeface="Segoe UI"/>
                <a:hlinkClick r:id="rId5"/>
              </a:rPr>
              <a:t>aka.ms/RenewYourCert</a:t>
            </a:r>
            <a:endParaRPr lang="en-US" sz="1400" kern="1200" dirty="0">
              <a:solidFill>
                <a:srgbClr val="0D0D0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6AEFE-B61B-8AF6-CE8A-695BF709C726}"/>
              </a:ext>
            </a:extLst>
          </p:cNvPr>
          <p:cNvSpPr txBox="1"/>
          <p:nvPr/>
        </p:nvSpPr>
        <p:spPr>
          <a:xfrm>
            <a:off x="437321" y="4561952"/>
            <a:ext cx="8262179" cy="173124"/>
          </a:xfrm>
          <a:prstGeom prst="rect">
            <a:avLst/>
          </a:prstGeom>
          <a:noFill/>
        </p:spPr>
        <p:txBody>
          <a:bodyPr wrap="square" lIns="0" tIns="34290" rIns="68580" bIns="34290" anchor="b">
            <a:spAutoFit/>
          </a:bodyPr>
          <a:lstStyle/>
          <a:p>
            <a:pPr defTabSz="68580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pt-BR" sz="675" dirty="0">
                <a:latin typeface="Segoe UI"/>
                <a:ea typeface="Segoe UI"/>
                <a:cs typeface="Segoe UI"/>
              </a:rPr>
              <a:t>¹ </a:t>
            </a:r>
            <a:r>
              <a:rPr lang="pt-BR" sz="675" dirty="0">
                <a:latin typeface="Segoe UI"/>
                <a:ea typeface="Segoe UI"/>
                <a:cs typeface="Segoe UI"/>
                <a:hlinkClick r:id="rId6" history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"2023 Valor da Certificação de TI | Relatório do Candidato", Pearson VUE, 2023</a:t>
            </a:r>
            <a:r>
              <a:rPr lang="pt-BR" sz="675" dirty="0">
                <a:latin typeface="Segoe UI"/>
                <a:ea typeface="Segoe UI"/>
                <a:cs typeface="Segoe UI"/>
              </a:rPr>
              <a:t> </a:t>
            </a:r>
            <a:r>
              <a:rPr lang="pt-BR" sz="675" baseline="30000" dirty="0">
                <a:latin typeface="Segoe UI"/>
                <a:ea typeface="Segoe UI"/>
                <a:cs typeface="Segoe UI"/>
              </a:rPr>
              <a:t>2</a:t>
            </a:r>
            <a:r>
              <a:rPr lang="pt-BR" sz="675" dirty="0">
                <a:latin typeface="Segoe UI"/>
                <a:ea typeface="Segoe UI"/>
                <a:cs typeface="Segoe UI"/>
              </a:rPr>
              <a:t>As certificações básicas da Microsoft não expiram</a:t>
            </a:r>
            <a:endParaRPr lang="en-US" sz="675" kern="1200" dirty="0">
              <a:latin typeface="Segoe UI"/>
              <a:ea typeface="+mn-ea"/>
              <a:cs typeface="Segoe UI" pitchFamily="34" charset="0"/>
              <a:sym typeface="Segoe UI Semibold"/>
            </a:endParaRP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9BA2B684-9753-66C6-0740-C11334B33367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42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8F5-C35D-A291-068D-13C0D658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31717" cy="332399"/>
          </a:xfrm>
        </p:spPr>
        <p:txBody>
          <a:bodyPr/>
          <a:lstStyle/>
          <a:p>
            <a:r>
              <a:rPr lang="pt-BR" sz="2400" dirty="0">
                <a:latin typeface="+mj-lt"/>
                <a:ea typeface="Segoe UI Semibold"/>
                <a:cs typeface="Segoe UI Semibold"/>
              </a:rPr>
              <a:t>Prepare-se para o exame de Certificação da Microsoft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4742-B51A-7AB0-5C2C-8C2CFAC7FA4A}"/>
              </a:ext>
            </a:extLst>
          </p:cNvPr>
          <p:cNvSpPr txBox="1"/>
          <p:nvPr/>
        </p:nvSpPr>
        <p:spPr>
          <a:xfrm>
            <a:off x="438913" y="805041"/>
            <a:ext cx="8254670" cy="346249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Exam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DP-100: </a:t>
            </a:r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Designing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</a:t>
            </a:r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and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</a:t>
            </a:r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Implementing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a Data Science </a:t>
            </a:r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Solution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</a:t>
            </a:r>
            <a:r>
              <a:rPr lang="pt-BR" sz="1800" dirty="0" err="1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on</a:t>
            </a:r>
            <a:r>
              <a:rPr lang="pt-BR" sz="180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 Azure</a:t>
            </a:r>
          </a:p>
        </p:txBody>
      </p:sp>
      <p:sp>
        <p:nvSpPr>
          <p:cNvPr id="9" name="Rounded Rectangle 3_1">
            <a:extLst>
              <a:ext uri="{FF2B5EF4-FFF2-40B4-BE49-F238E27FC236}">
                <a16:creationId xmlns:a16="http://schemas.microsoft.com/office/drawing/2014/main" id="{D4BA0CA9-7D1C-CAD8-B69B-7DC32EE7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7321" y="1712901"/>
            <a:ext cx="4133851" cy="2567935"/>
          </a:xfrm>
          <a:prstGeom prst="roundRect">
            <a:avLst>
              <a:gd name="adj" fmla="val 6425"/>
            </a:avLst>
          </a:prstGeom>
          <a:gradFill flip="none" rotWithShape="1">
            <a:gsLst>
              <a:gs pos="0">
                <a:srgbClr val="2A446F"/>
              </a:gs>
              <a:gs pos="46520">
                <a:schemeClr val="bg1"/>
              </a:gs>
              <a:gs pos="30000">
                <a:srgbClr val="2A446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/>
          <a:lstStyle/>
          <a:p>
            <a:pPr defTabSz="699557">
              <a:spcBef>
                <a:spcPct val="20000"/>
              </a:spcBef>
              <a:buSzPct val="90000"/>
              <a:defRPr/>
            </a:pPr>
            <a:endParaRPr lang="en-US">
              <a:solidFill>
                <a:schemeClr val="tx1"/>
              </a:solidFill>
              <a:cs typeface="Segoe UI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464DE02-903A-6800-6755-54FB85E0D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79195"/>
              </p:ext>
            </p:extLst>
          </p:nvPr>
        </p:nvGraphicFramePr>
        <p:xfrm>
          <a:off x="437321" y="1728142"/>
          <a:ext cx="4133850" cy="2754480"/>
        </p:xfrm>
        <a:graphic>
          <a:graphicData uri="http://schemas.openxmlformats.org/drawingml/2006/table">
            <a:tbl>
              <a:tblPr firstRow="1" bandRow="1"/>
              <a:tblGrid>
                <a:gridCol w="2858943">
                  <a:extLst>
                    <a:ext uri="{9D8B030D-6E8A-4147-A177-3AD203B41FA5}">
                      <a16:colId xmlns:a16="http://schemas.microsoft.com/office/drawing/2014/main" val="4041653763"/>
                    </a:ext>
                  </a:extLst>
                </a:gridCol>
                <a:gridCol w="1274907">
                  <a:extLst>
                    <a:ext uri="{9D8B030D-6E8A-4147-A177-3AD203B41FA5}">
                      <a16:colId xmlns:a16="http://schemas.microsoft.com/office/drawing/2014/main" val="3053328036"/>
                    </a:ext>
                  </a:extLst>
                </a:gridCol>
              </a:tblGrid>
              <a:tr h="427363">
                <a:tc>
                  <a:txBody>
                    <a:bodyPr/>
                    <a:lstStyle/>
                    <a:p>
                      <a:r>
                        <a:rPr lang="pt-BR" sz="14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Área de estudo</a:t>
                      </a:r>
                    </a:p>
                  </a:txBody>
                  <a:tcPr marL="205740" marR="20574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Percentual</a:t>
                      </a:r>
                    </a:p>
                  </a:txBody>
                  <a:tcPr marL="205740" marR="20574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8734"/>
                  </a:ext>
                </a:extLst>
              </a:tr>
              <a:tr h="54511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pt-B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Projetar e preparar uma solução de aprendizado de máquina</a:t>
                      </a:r>
                      <a:endParaRPr lang="en-US" sz="14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5740" marR="20574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Segoe UI Semibold" panose="020B0502040204020203" pitchFamily="34" charset="0"/>
                        </a:rPr>
                        <a:t>20-25% </a:t>
                      </a:r>
                    </a:p>
                  </a:txBody>
                  <a:tcPr marL="205740" marR="205740" marT="2476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15222"/>
                  </a:ext>
                </a:extLst>
              </a:tr>
              <a:tr h="566464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pt-B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Explorar dados e executar experimentos</a:t>
                      </a:r>
                      <a:endParaRPr lang="en-US" sz="14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5740" marR="20574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Segoe UI Semibold" panose="020B0502040204020203" pitchFamily="34" charset="0"/>
                        </a:rPr>
                        <a:t>20-25% </a:t>
                      </a:r>
                    </a:p>
                  </a:txBody>
                  <a:tcPr marL="205740" marR="205740" marT="2476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40036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Treinar</a:t>
                      </a:r>
                      <a:r>
                        <a:rPr 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4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implantar</a:t>
                      </a:r>
                      <a:r>
                        <a:rPr 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endParaRPr lang="en-US" sz="14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5740" marR="20574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Segoe UI Semibold" panose="020B0502040204020203" pitchFamily="34" charset="0"/>
                        </a:rPr>
                        <a:t>25–30% </a:t>
                      </a:r>
                    </a:p>
                  </a:txBody>
                  <a:tcPr marL="205740" marR="205740" marT="2476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17511"/>
                  </a:ext>
                </a:extLst>
              </a:tr>
              <a:tr h="506875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pt-B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Otimize modelos de linguagem para aplicativos de IA</a:t>
                      </a:r>
                      <a:endParaRPr lang="en-US" sz="14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205740" marR="20574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Segoe UI Semibold" panose="020B0502040204020203" pitchFamily="34" charset="0"/>
                        </a:rPr>
                        <a:t>25–30% </a:t>
                      </a:r>
                    </a:p>
                  </a:txBody>
                  <a:tcPr marL="205740" marR="205740" marT="2476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2959"/>
                  </a:ext>
                </a:extLst>
              </a:tr>
            </a:tbl>
          </a:graphicData>
        </a:graphic>
      </p:graphicFrame>
      <p:sp>
        <p:nvSpPr>
          <p:cNvPr id="10" name="Rounded Rectangle 3_1">
            <a:extLst>
              <a:ext uri="{FF2B5EF4-FFF2-40B4-BE49-F238E27FC236}">
                <a16:creationId xmlns:a16="http://schemas.microsoft.com/office/drawing/2014/main" id="{E6ED93DF-B06D-56D2-2BAC-AC6AABBC7E78}"/>
              </a:ext>
            </a:extLst>
          </p:cNvPr>
          <p:cNvSpPr/>
          <p:nvPr/>
        </p:nvSpPr>
        <p:spPr>
          <a:xfrm>
            <a:off x="4976018" y="1712901"/>
            <a:ext cx="3717565" cy="2567935"/>
          </a:xfrm>
          <a:prstGeom prst="roundRect">
            <a:avLst>
              <a:gd name="adj" fmla="val 6425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/>
          <a:lstStyle/>
          <a:p>
            <a:pPr defTabSz="699557">
              <a:spcBef>
                <a:spcPct val="20000"/>
              </a:spcBef>
              <a:spcAft>
                <a:spcPts val="450"/>
              </a:spcAft>
              <a:buClrTx/>
              <a:buSzPct val="90000"/>
              <a:defRPr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Recursos de preparação para </a:t>
            </a:r>
            <a:b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</a:b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exame:</a:t>
            </a:r>
          </a:p>
          <a:p>
            <a:pPr marL="214313" indent="-214313" defTabSz="699557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Assistir a vídeos de preparação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exames</a:t>
            </a:r>
          </a:p>
          <a:p>
            <a:pPr marL="214313" indent="-214313" defTabSz="699557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Revise o guia de estudo do exame</a:t>
            </a:r>
          </a:p>
          <a:p>
            <a:pPr marL="214313" indent="-214313" defTabSz="699557"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Fazer uma avaliação prática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FDA5BB2-FEEB-060D-2DAB-61E228CA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17" y="1534942"/>
            <a:ext cx="519597" cy="519597"/>
          </a:xfrm>
          <a:prstGeom prst="rect">
            <a:avLst/>
          </a:prstGeom>
          <a:noFill/>
        </p:spPr>
      </p:pic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471DE0C4-7131-4E1F-1E8B-A6D4C84C4758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6996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11A8DBB-416F-A0AA-FFA6-82ADA7FC54E8}"/>
              </a:ext>
            </a:extLst>
          </p:cNvPr>
          <p:cNvSpPr txBox="1"/>
          <p:nvPr/>
        </p:nvSpPr>
        <p:spPr>
          <a:xfrm>
            <a:off x="148133" y="4704587"/>
            <a:ext cx="50950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Microsoft Azure for </a:t>
            </a:r>
            <a:r>
              <a:rPr lang="pt-BR" dirty="0" err="1">
                <a:hlinkClick r:id="rId2"/>
              </a:rPr>
              <a:t>Students</a:t>
            </a:r>
            <a:r>
              <a:rPr lang="pt-BR" dirty="0">
                <a:hlinkClick r:id="rId2"/>
              </a:rPr>
              <a:t> – Crédito de Conta Gratuita | Microsoft Azure</a:t>
            </a:r>
            <a:endParaRPr lang="pt-B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59FE72-986B-4DE3-0726-5E05FBAF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31717" cy="387798"/>
          </a:xfrm>
        </p:spPr>
        <p:txBody>
          <a:bodyPr/>
          <a:lstStyle/>
          <a:p>
            <a:r>
              <a:rPr lang="pt-BR" sz="2800" dirty="0">
                <a:latin typeface="+mj-lt"/>
                <a:ea typeface="Segoe UI Semibold"/>
                <a:cs typeface="Segoe UI Semibold"/>
              </a:rPr>
              <a:t>Microsoft Azure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498EBC1-1585-AD4E-8FBC-32F3A009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49" y="1667544"/>
            <a:ext cx="4081215" cy="24837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B705946-7722-DCE6-1BE1-995DF53A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6" y="1667544"/>
            <a:ext cx="4093040" cy="248371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48B8B80-477D-1184-8AF1-50465E2D1EFF}"/>
              </a:ext>
            </a:extLst>
          </p:cNvPr>
          <p:cNvSpPr txBox="1">
            <a:spLocks/>
          </p:cNvSpPr>
          <p:nvPr/>
        </p:nvSpPr>
        <p:spPr>
          <a:xfrm>
            <a:off x="1778060" y="1324644"/>
            <a:ext cx="1419312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>
              <a:buClrTx/>
              <a:buFontTx/>
            </a:pPr>
            <a:r>
              <a:rPr lang="pt-BR" sz="2400" b="0" dirty="0">
                <a:latin typeface="+mn-lt"/>
                <a:ea typeface="Segoe UI Semibold"/>
                <a:cs typeface="Segoe UI Semibold"/>
              </a:rPr>
              <a:t>Estudantes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18F76E6-4B16-9068-D46B-D34F4BA4E024}"/>
              </a:ext>
            </a:extLst>
          </p:cNvPr>
          <p:cNvSpPr txBox="1">
            <a:spLocks/>
          </p:cNvSpPr>
          <p:nvPr/>
        </p:nvSpPr>
        <p:spPr>
          <a:xfrm>
            <a:off x="5513756" y="1324643"/>
            <a:ext cx="24863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 algn="ctr">
              <a:buClrTx/>
              <a:buFontTx/>
            </a:pPr>
            <a:r>
              <a:rPr lang="pt-BR" sz="2400" b="0" dirty="0">
                <a:latin typeface="+mn-lt"/>
                <a:ea typeface="Segoe UI Semibold"/>
                <a:cs typeface="Segoe UI Semibold"/>
              </a:rPr>
              <a:t>Não Estudantes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7E52EF4-9565-8157-B6EA-8159D8F8EBE7}"/>
              </a:ext>
            </a:extLst>
          </p:cNvPr>
          <p:cNvSpPr/>
          <p:nvPr/>
        </p:nvSpPr>
        <p:spPr>
          <a:xfrm>
            <a:off x="6843010" y="2458387"/>
            <a:ext cx="1591186" cy="1558977"/>
          </a:xfrm>
          <a:prstGeom prst="rect">
            <a:avLst/>
          </a:prstGeom>
          <a:solidFill>
            <a:srgbClr val="F4FAFD"/>
          </a:solidFill>
          <a:ln>
            <a:solidFill>
              <a:srgbClr val="F4F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áfico 17" descr="Escorregadio com preenchimento sólido">
            <a:extLst>
              <a:ext uri="{FF2B5EF4-FFF2-40B4-BE49-F238E27FC236}">
                <a16:creationId xmlns:a16="http://schemas.microsoft.com/office/drawing/2014/main" id="{4809BBBA-869E-D358-9BFC-C046783C2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9642" y="2493124"/>
            <a:ext cx="1591186" cy="159118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1360F35-5E0F-5A85-8D55-9831B63182B7}"/>
              </a:ext>
            </a:extLst>
          </p:cNvPr>
          <p:cNvSpPr txBox="1">
            <a:spLocks/>
          </p:cNvSpPr>
          <p:nvPr/>
        </p:nvSpPr>
        <p:spPr>
          <a:xfrm>
            <a:off x="4716349" y="4261721"/>
            <a:ext cx="2497251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 algn="ctr">
              <a:buClrTx/>
              <a:buFontTx/>
            </a:pPr>
            <a:r>
              <a:rPr lang="pt-BR" sz="2800" dirty="0">
                <a:latin typeface="+mn-lt"/>
                <a:ea typeface="Segoe UI Semibold"/>
                <a:cs typeface="Segoe UI Semibold"/>
              </a:rPr>
              <a:t>Cuidado com o Cartão!!!</a:t>
            </a:r>
          </a:p>
        </p:txBody>
      </p:sp>
      <p:sp>
        <p:nvSpPr>
          <p:cNvPr id="23" name="Espaço Reservado para Número de Slide 2">
            <a:extLst>
              <a:ext uri="{FF2B5EF4-FFF2-40B4-BE49-F238E27FC236}">
                <a16:creationId xmlns:a16="http://schemas.microsoft.com/office/drawing/2014/main" id="{F0A4ED62-E562-DA85-EC77-BB8F5609091D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9845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EB57E-6385-82DF-31B9-C4C62C83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2">
            <a:extLst>
              <a:ext uri="{FF2B5EF4-FFF2-40B4-BE49-F238E27FC236}">
                <a16:creationId xmlns:a16="http://schemas.microsoft.com/office/drawing/2014/main" id="{04618759-CF3C-2486-65E6-0713A09150AA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Obrigado e bons estudos! </a:t>
            </a:r>
            <a:endParaRPr lang="pt-BR"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31BF635-976A-24F0-D933-6B9E9A6DDAFD}"/>
              </a:ext>
            </a:extLst>
          </p:cNvPr>
          <p:cNvSpPr txBox="1">
            <a:spLocks/>
          </p:cNvSpPr>
          <p:nvPr/>
        </p:nvSpPr>
        <p:spPr>
          <a:xfrm>
            <a:off x="419619" y="1553444"/>
            <a:ext cx="74582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 dirty="0">
                <a:solidFill>
                  <a:srgbClr val="EA4E60"/>
                </a:solidFill>
                <a:latin typeface="Century Gothic"/>
                <a:ea typeface="+mj-ea"/>
                <a:cs typeface="+mj-cs"/>
                <a:sym typeface="Arial"/>
              </a:defRPr>
            </a:lvl1pPr>
          </a:lstStyle>
          <a:p>
            <a:pPr>
              <a:buClrTx/>
            </a:pPr>
            <a: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DP-100</a:t>
            </a:r>
            <a:b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pt-BR" dirty="0">
                <a:latin typeface="Century Gothic" panose="020B0502020202020204" pitchFamily="34" charset="0"/>
              </a:rPr>
              <a:t>Microsoft </a:t>
            </a:r>
            <a:r>
              <a:rPr lang="pt-BR" dirty="0" err="1">
                <a:latin typeface="Century Gothic" panose="020B0502020202020204" pitchFamily="34" charset="0"/>
              </a:rPr>
              <a:t>Certified</a:t>
            </a:r>
            <a:r>
              <a:rPr lang="pt-BR" dirty="0">
                <a:latin typeface="Century Gothic" panose="020B0502020202020204" pitchFamily="34" charset="0"/>
              </a:rPr>
              <a:t>: Azure Data </a:t>
            </a:r>
            <a:r>
              <a:rPr lang="pt-BR" dirty="0" err="1">
                <a:latin typeface="Century Gothic" panose="020B0502020202020204" pitchFamily="34" charset="0"/>
              </a:rPr>
              <a:t>Scientist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err="1">
                <a:latin typeface="Century Gothic" panose="020B0502020202020204" pitchFamily="34" charset="0"/>
              </a:rPr>
              <a:t>Associate</a:t>
            </a:r>
            <a:endParaRPr lang="pt-BR" dirty="0">
              <a:latin typeface="Century Gothic" panose="020B0502020202020204" pitchFamily="34" charset="0"/>
            </a:endParaRPr>
          </a:p>
          <a:p>
            <a:pPr>
              <a:buClrTx/>
              <a:buFontTx/>
            </a:pPr>
            <a:endParaRPr lang="pt-BR" dirty="0"/>
          </a:p>
        </p:txBody>
      </p:sp>
      <p:sp>
        <p:nvSpPr>
          <p:cNvPr id="11" name="Espaço Reservado para Número de Slide 2">
            <a:extLst>
              <a:ext uri="{FF2B5EF4-FFF2-40B4-BE49-F238E27FC236}">
                <a16:creationId xmlns:a16="http://schemas.microsoft.com/office/drawing/2014/main" id="{914D60D3-F727-294C-9DA4-7704CD7CE008}"/>
              </a:ext>
            </a:extLst>
          </p:cNvPr>
          <p:cNvSpPr txBox="1">
            <a:spLocks/>
          </p:cNvSpPr>
          <p:nvPr/>
        </p:nvSpPr>
        <p:spPr>
          <a:xfrm>
            <a:off x="8499765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3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1_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</ds:schemaRefs>
</ds:datastoreItem>
</file>

<file path=customXml/itemProps2.xml><?xml version="1.0" encoding="utf-8"?>
<ds:datastoreItem xmlns:ds="http://schemas.openxmlformats.org/officeDocument/2006/customXml" ds:itemID="{09B3D182-5562-4D6B-9748-BC3578011B89}"/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</Words>
  <Application>Microsoft Office PowerPoint</Application>
  <PresentationFormat>Apresentação na tela (16:9)</PresentationFormat>
  <Paragraphs>70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Segoe UI</vt:lpstr>
      <vt:lpstr>Segoe UI Black</vt:lpstr>
      <vt:lpstr>Segoe UI Light</vt:lpstr>
      <vt:lpstr>Segoe UI Semibold</vt:lpstr>
      <vt:lpstr>Segoe UI Semilight</vt:lpstr>
      <vt:lpstr>Wingdings</vt:lpstr>
      <vt:lpstr>1_TemaDIO</vt:lpstr>
      <vt:lpstr>Apresentação do PowerPoint</vt:lpstr>
      <vt:lpstr>Apresentação do PowerPoint</vt:lpstr>
      <vt:lpstr>Objetivos do curso:</vt:lpstr>
      <vt:lpstr>Perfil do público-alvo</vt:lpstr>
      <vt:lpstr>Obtenha uma  Certificação Microsoft</vt:lpstr>
      <vt:lpstr>Prepare-se para o exame de Certificação da Microsoft</vt:lpstr>
      <vt:lpstr>Microsoft Azure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2023-09-11T05:58:30Z</dcterms:created>
  <dcterms:modified xsi:type="dcterms:W3CDTF">2025-02-02T21:24:22Z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