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818" r:id="rId4"/>
  </p:sldMasterIdLst>
  <p:notesMasterIdLst>
    <p:notesMasterId r:id="rId38"/>
  </p:notesMasterIdLst>
  <p:handoutMasterIdLst>
    <p:handoutMasterId r:id="rId39"/>
  </p:handoutMasterIdLst>
  <p:sldIdLst>
    <p:sldId id="2147479756" r:id="rId5"/>
    <p:sldId id="2147479755" r:id="rId6"/>
    <p:sldId id="2142533330" r:id="rId7"/>
    <p:sldId id="2147479746" r:id="rId8"/>
    <p:sldId id="2147479688" r:id="rId9"/>
    <p:sldId id="2147479722" r:id="rId10"/>
    <p:sldId id="2147479723" r:id="rId11"/>
    <p:sldId id="2147479724" r:id="rId12"/>
    <p:sldId id="2147479725" r:id="rId13"/>
    <p:sldId id="2147479726" r:id="rId14"/>
    <p:sldId id="2147479727" r:id="rId15"/>
    <p:sldId id="2147479728" r:id="rId16"/>
    <p:sldId id="2142533320" r:id="rId17"/>
    <p:sldId id="2147479747" r:id="rId18"/>
    <p:sldId id="1864" r:id="rId19"/>
    <p:sldId id="1856" r:id="rId20"/>
    <p:sldId id="1857" r:id="rId21"/>
    <p:sldId id="2147479751" r:id="rId22"/>
    <p:sldId id="2147479757" r:id="rId23"/>
    <p:sldId id="2147479752" r:id="rId24"/>
    <p:sldId id="2147479753" r:id="rId25"/>
    <p:sldId id="1862" r:id="rId26"/>
    <p:sldId id="1863" r:id="rId27"/>
    <p:sldId id="2147479749" r:id="rId28"/>
    <p:sldId id="1841" r:id="rId29"/>
    <p:sldId id="2147479758" r:id="rId30"/>
    <p:sldId id="1842" r:id="rId31"/>
    <p:sldId id="1843" r:id="rId32"/>
    <p:sldId id="1844" r:id="rId33"/>
    <p:sldId id="1845" r:id="rId34"/>
    <p:sldId id="2147479754" r:id="rId35"/>
    <p:sldId id="2142533319" r:id="rId36"/>
    <p:sldId id="2147479759" r:id="rId37"/>
  </p:sldIdLst>
  <p:sldSz cx="9144000" cy="5143500" type="screen16x9"/>
  <p:notesSz cx="6858000" cy="9144000"/>
  <p:custDataLst>
    <p:tags r:id="rId40"/>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2147479756"/>
          </p14:sldIdLst>
        </p14:section>
        <p14:section name="Agenda" id="{2B74834B-224A-4FBC-90E5-CDBF4FE8966F}">
          <p14:sldIdLst>
            <p14:sldId id="2147479755"/>
          </p14:sldIdLst>
        </p14:section>
        <p14:section name="Run a training script as a command job in Azure Machine Learning" id="{04276627-081B-4688-9A56-BAE02F404947}">
          <p14:sldIdLst>
            <p14:sldId id="2142533330"/>
            <p14:sldId id="2147479746"/>
            <p14:sldId id="2147479688"/>
            <p14:sldId id="2147479722"/>
          </p14:sldIdLst>
        </p14:section>
        <p14:section name="Track model training with MLflow in jobs" id="{E5CD5C19-81C2-47E1-B402-15DDCD9D9997}">
          <p14:sldIdLst>
            <p14:sldId id="2147479723"/>
            <p14:sldId id="2147479724"/>
            <p14:sldId id="2147479725"/>
            <p14:sldId id="2147479726"/>
            <p14:sldId id="2147479727"/>
            <p14:sldId id="2147479728"/>
          </p14:sldIdLst>
        </p14:section>
        <p14:section name="Perform hyperparameter tuning with Azure Machine Learning" id="{79CCF38E-3273-48B2-9ECB-C2A404796AF9}">
          <p14:sldIdLst>
            <p14:sldId id="2142533320"/>
            <p14:sldId id="2147479747"/>
            <p14:sldId id="1864"/>
            <p14:sldId id="1856"/>
            <p14:sldId id="1857"/>
            <p14:sldId id="2147479751"/>
            <p14:sldId id="2147479757"/>
            <p14:sldId id="2147479752"/>
            <p14:sldId id="2147479753"/>
            <p14:sldId id="1862"/>
            <p14:sldId id="1863"/>
          </p14:sldIdLst>
        </p14:section>
        <p14:section name="Run pipelines in Azure Machine Learning" id="{7430096B-5398-48D9-8F88-A6CC356660AC}">
          <p14:sldIdLst>
            <p14:sldId id="2147479749"/>
            <p14:sldId id="1841"/>
            <p14:sldId id="2147479758"/>
            <p14:sldId id="1842"/>
            <p14:sldId id="1843"/>
            <p14:sldId id="1844"/>
            <p14:sldId id="1845"/>
            <p14:sldId id="2147479754"/>
          </p14:sldIdLst>
        </p14:section>
        <p14:section name="Recap" id="{98B3C4C6-1AD5-4B83-8C21-546CEC832F5C}">
          <p14:sldIdLst>
            <p14:sldId id="2142533319"/>
            <p14:sldId id="21474797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82C"/>
    <a:srgbClr val="EA4E60"/>
    <a:srgbClr val="3B3838"/>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3C09C-5D78-4912-BF79-B299BF6F1EB6}" v="55" dt="2025-02-16T21:33:05.912"/>
    <p1510:client id="{F72DD64D-FCF6-4052-8426-892890FA087D}" v="69" dt="2025-02-16T17:54:35.9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06" autoAdjust="0"/>
    <p:restoredTop sz="82490" autoAdjust="0"/>
  </p:normalViewPr>
  <p:slideViewPr>
    <p:cSldViewPr snapToGrid="0">
      <p:cViewPr>
        <p:scale>
          <a:sx n="66" d="100"/>
          <a:sy n="66" d="100"/>
        </p:scale>
        <p:origin x="1104" y="288"/>
      </p:cViewPr>
      <p:guideLst/>
    </p:cSldViewPr>
  </p:slideViewPr>
  <p:notesTextViewPr>
    <p:cViewPr>
      <p:scale>
        <a:sx n="100" d="100"/>
        <a:sy n="100" d="100"/>
      </p:scale>
      <p:origin x="0" y="0"/>
    </p:cViewPr>
  </p:notesTextViewPr>
  <p:notesViewPr>
    <p:cSldViewPr snapToGrid="0">
      <p:cViewPr>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2/16/2025 6:31 PM</a:t>
            </a:fld>
            <a:endParaRPr lang="en-US" dirty="0">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dirty="0">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dirty="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2/16/2025 6:31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earn.microsoft.com/en-us/azure/machine-learning/how-to-use-mlflow-cli-run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azure/machine-learning/how-to-tune-hyperparameters#visualize-hyperparameter-tuning-jobs?azure-portal=tru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earn.microsoft.com/en-us/azure/machine-learning/how-to-create-component-pipeline-pytho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earn.microsoft.com/en-us/azure/machine-learning/how-to-create-component-pipeline-pytho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earn.microsoft.com/en-us/python/api/azure-ai-ml/azure.ai.ml.ds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10</a:t>
            </a:fld>
            <a:endParaRPr lang="en-US"/>
          </a:p>
        </p:txBody>
      </p:sp>
    </p:spTree>
    <p:extLst>
      <p:ext uri="{BB962C8B-B14F-4D97-AF65-F5344CB8AC3E}">
        <p14:creationId xmlns:p14="http://schemas.microsoft.com/office/powerpoint/2010/main" val="1607462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11</a:t>
            </a:fld>
            <a:endParaRPr lang="en-US"/>
          </a:p>
        </p:txBody>
      </p:sp>
    </p:spTree>
    <p:extLst>
      <p:ext uri="{BB962C8B-B14F-4D97-AF65-F5344CB8AC3E}">
        <p14:creationId xmlns:p14="http://schemas.microsoft.com/office/powerpoint/2010/main" val="2805384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dirty="0">
                <a:solidFill>
                  <a:srgbClr val="000000"/>
                </a:solidFill>
                <a:effectLst/>
                <a:latin typeface="Segoe UI Light"/>
                <a:ea typeface="Segoe UI Light"/>
                <a:cs typeface="Segoe UI Light"/>
              </a:rPr>
              <a:t>Observe que você pode optar por visualizar as métricas recuperadas em um notebook usando bibliotecas Python como </a:t>
            </a:r>
            <a:r>
              <a:rPr lang="pt-BR" sz="882" b="0" i="0" strike="noStrike" cap="none" spc="0" baseline="0" dirty="0" err="1">
                <a:solidFill>
                  <a:srgbClr val="000000"/>
                </a:solidFill>
                <a:effectLst/>
                <a:latin typeface="Segoe UI Light"/>
                <a:ea typeface="Segoe UI Light"/>
                <a:cs typeface="Segoe UI Light"/>
              </a:rPr>
              <a:t>matplotlib</a:t>
            </a:r>
            <a:r>
              <a:rPr lang="pt-BR" sz="882" b="0" i="0" strike="noStrike" cap="none" spc="0" baseline="0" dirty="0">
                <a:solidFill>
                  <a:srgbClr val="000000"/>
                </a:solidFill>
                <a:effectLst/>
                <a:latin typeface="Segoe UI Light"/>
                <a:ea typeface="Segoe UI Light"/>
                <a:cs typeface="Segoe UI Light"/>
              </a:rPr>
              <a:t>.</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12</a:t>
            </a:fld>
            <a:endParaRPr lang="en-US"/>
          </a:p>
        </p:txBody>
      </p:sp>
    </p:spTree>
    <p:extLst>
      <p:ext uri="{BB962C8B-B14F-4D97-AF65-F5344CB8AC3E}">
        <p14:creationId xmlns:p14="http://schemas.microsoft.com/office/powerpoint/2010/main" val="3771049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13</a:t>
            </a:fld>
            <a:endParaRPr lang="en-US"/>
          </a:p>
        </p:txBody>
      </p:sp>
    </p:spTree>
    <p:extLst>
      <p:ext uri="{BB962C8B-B14F-4D97-AF65-F5344CB8AC3E}">
        <p14:creationId xmlns:p14="http://schemas.microsoft.com/office/powerpoint/2010/main" val="127733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Dependendo do algoritmo usado, talvez seja necessário especificar os hiperparâmetros para configurar como o modelo será treinado.</a:t>
            </a:r>
          </a:p>
          <a:p>
            <a:endParaRPr lang="en-US"/>
          </a:p>
          <a:p>
            <a:r>
              <a:rPr lang="pt-BR" sz="882" b="0" i="0" strike="noStrike" cap="none" spc="0" baseline="0">
                <a:solidFill>
                  <a:srgbClr val="000000"/>
                </a:solidFill>
                <a:effectLst/>
                <a:latin typeface="Segoe UI Light"/>
                <a:ea typeface="Segoe UI Light"/>
                <a:cs typeface="Segoe UI Light"/>
              </a:rPr>
              <a:t>A escolha dos valores de hiperparâmetro pode afetar significativamente o modelo resultante, tornando importante selecionar os melhores valores possíveis para os dados específicos e para as metas preditivas de desempenho.</a:t>
            </a:r>
          </a:p>
          <a:p>
            <a:endParaRPr lang="en-US"/>
          </a:p>
          <a:p>
            <a:r>
              <a:rPr lang="pt-BR" sz="882" b="1" i="0" strike="noStrike" cap="none" spc="0" baseline="0">
                <a:solidFill>
                  <a:srgbClr val="000000"/>
                </a:solidFill>
                <a:effectLst/>
                <a:latin typeface="Segoe UI Light"/>
                <a:ea typeface="Segoe UI Light"/>
                <a:cs typeface="Segoe UI Light"/>
              </a:rPr>
              <a:t>Ajuste de hiperparâmetros</a:t>
            </a:r>
          </a:p>
          <a:p>
            <a:endParaRPr lang="en-US"/>
          </a:p>
          <a:p>
            <a:r>
              <a:rPr lang="pt-BR" sz="882" b="0" i="0" strike="noStrike" cap="none" spc="0" baseline="0">
                <a:solidFill>
                  <a:srgbClr val="000000"/>
                </a:solidFill>
                <a:effectLst/>
                <a:latin typeface="Segoe UI Light"/>
                <a:ea typeface="Segoe UI Light"/>
                <a:cs typeface="Segoe UI Light"/>
              </a:rPr>
              <a:t>O </a:t>
            </a:r>
            <a:r>
              <a:rPr lang="pt-BR" sz="882" b="1" i="0" strike="noStrike" cap="none" spc="0" baseline="0">
                <a:solidFill>
                  <a:srgbClr val="000000"/>
                </a:solidFill>
                <a:effectLst/>
                <a:latin typeface="Segoe UI Light"/>
                <a:ea typeface="Segoe UI Light"/>
                <a:cs typeface="Segoe UI Light"/>
              </a:rPr>
              <a:t>ajuste de hiperparâmetro</a:t>
            </a:r>
            <a:r>
              <a:rPr lang="pt-BR" sz="882" b="0" i="0" strike="noStrike" cap="none" spc="0" baseline="0">
                <a:solidFill>
                  <a:srgbClr val="000000"/>
                </a:solidFill>
                <a:effectLst/>
                <a:latin typeface="Segoe UI Light"/>
                <a:ea typeface="Segoe UI Light"/>
                <a:cs typeface="Segoe UI Light"/>
              </a:rPr>
              <a:t> é realizado por meio do treinamento de vários modelos, usando o mesmo algoritmo e os mesmos dados de treinamento, mas valores de hiperparâmetro diferentes. O modelo resultante de cada execução de treinamento é avaliado para determinar a métrica de desempenho para a qual você deseja otimizar (por exemplo, </a:t>
            </a:r>
            <a:r>
              <a:rPr lang="pt-BR" sz="882" b="0" i="1" strike="noStrike" cap="none" spc="0" baseline="0">
                <a:solidFill>
                  <a:srgbClr val="000000"/>
                </a:solidFill>
                <a:effectLst/>
                <a:latin typeface="Segoe UI Light"/>
                <a:ea typeface="Segoe UI Light"/>
                <a:cs typeface="Segoe UI Light"/>
              </a:rPr>
              <a:t>precisão</a:t>
            </a:r>
            <a:r>
              <a:rPr lang="pt-BR" sz="882" b="0" i="0" strike="noStrike" cap="none" spc="0" baseline="0">
                <a:solidFill>
                  <a:srgbClr val="000000"/>
                </a:solidFill>
                <a:effectLst/>
                <a:latin typeface="Segoe UI Light"/>
                <a:ea typeface="Segoe UI Light"/>
                <a:cs typeface="Segoe UI Light"/>
              </a:rPr>
              <a:t>) e o modelo de melhor desempenho é selecionado.</a:t>
            </a:r>
          </a:p>
          <a:p>
            <a:endParaRPr lang="en-US"/>
          </a:p>
          <a:p>
            <a:r>
              <a:rPr lang="pt-BR" sz="882" b="0" i="0" strike="noStrike" cap="none" spc="0" baseline="0">
                <a:solidFill>
                  <a:srgbClr val="000000"/>
                </a:solidFill>
                <a:effectLst/>
                <a:latin typeface="Segoe UI Light"/>
                <a:ea typeface="Segoe UI Light"/>
                <a:cs typeface="Segoe UI Light"/>
              </a:rPr>
              <a:t>No Azure Machine Learning, você pode ajustar hiperparâmetros enviando um script como um </a:t>
            </a:r>
            <a:r>
              <a:rPr lang="pt-BR" sz="882" b="1" i="0" strike="noStrike" cap="none" spc="0" baseline="0">
                <a:solidFill>
                  <a:srgbClr val="000000"/>
                </a:solidFill>
                <a:effectLst/>
                <a:latin typeface="Segoe UI Light"/>
                <a:ea typeface="Segoe UI Light"/>
                <a:cs typeface="Segoe UI Light"/>
              </a:rPr>
              <a:t>trabalho de varredura</a:t>
            </a:r>
            <a:r>
              <a:rPr lang="pt-BR" sz="882" b="0" i="0" strike="noStrike" cap="none" spc="0" baseline="0">
                <a:solidFill>
                  <a:srgbClr val="000000"/>
                </a:solidFill>
                <a:effectLst/>
                <a:latin typeface="Segoe UI Light"/>
                <a:ea typeface="Segoe UI Light"/>
                <a:cs typeface="Segoe UI Light"/>
              </a:rPr>
              <a:t>. Um trabalho de varredura executará uma </a:t>
            </a:r>
            <a:r>
              <a:rPr lang="pt-BR" sz="882" b="1" i="0" strike="noStrike" cap="none" spc="0" baseline="0">
                <a:solidFill>
                  <a:srgbClr val="000000"/>
                </a:solidFill>
                <a:effectLst/>
                <a:latin typeface="Segoe UI Light"/>
                <a:ea typeface="Segoe UI Light"/>
                <a:cs typeface="Segoe UI Light"/>
              </a:rPr>
              <a:t>avaliação</a:t>
            </a:r>
            <a:r>
              <a:rPr lang="pt-BR" sz="882" b="0" i="0" strike="noStrike" cap="none" spc="0" baseline="0">
                <a:solidFill>
                  <a:srgbClr val="000000"/>
                </a:solidFill>
                <a:effectLst/>
                <a:latin typeface="Segoe UI Light"/>
                <a:ea typeface="Segoe UI Light"/>
                <a:cs typeface="Segoe UI Light"/>
              </a:rPr>
              <a:t> para cada combinação de hiperparâmetro a ser testada. Cada avaliação usa um script de treinamento com os valores de hiperparâmetro parametrizados para treinar um modelo e registra a métrica de desempenho de destino alcançada pelo modelo treinado.</a:t>
            </a:r>
          </a:p>
          <a:p>
            <a:endParaRPr lang="en-US"/>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14</a:t>
            </a:fld>
            <a:endParaRPr lang="en-US"/>
          </a:p>
        </p:txBody>
      </p:sp>
    </p:spTree>
    <p:extLst>
      <p:ext uri="{BB962C8B-B14F-4D97-AF65-F5344CB8AC3E}">
        <p14:creationId xmlns:p14="http://schemas.microsoft.com/office/powerpoint/2010/main" val="2230018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Criar um script de treinamento para ajuste de hiperparâmetro</a:t>
            </a:r>
          </a:p>
          <a:p>
            <a:endParaRPr lang="en-US"/>
          </a:p>
          <a:p>
            <a:r>
              <a:rPr lang="pt-BR" sz="882" b="0" i="0" strike="noStrike" cap="none" spc="0" baseline="0">
                <a:solidFill>
                  <a:srgbClr val="000000"/>
                </a:solidFill>
                <a:effectLst/>
                <a:latin typeface="Segoe UI Light"/>
                <a:ea typeface="Segoe UI Light"/>
                <a:cs typeface="Segoe UI Light"/>
              </a:rPr>
              <a:t>Para executar um trabalho de varredura, é necessário criar um script de treinamento exatamente como você faria para qualquer outro trabalho de treinamento, exceto pelo fato de que o script </a:t>
            </a:r>
            <a:r>
              <a:rPr lang="pt-BR" sz="882" b="1" i="1" strike="noStrike" cap="none" spc="0" baseline="0">
                <a:solidFill>
                  <a:srgbClr val="000000"/>
                </a:solidFill>
                <a:effectLst/>
                <a:latin typeface="Segoe UI Light"/>
                <a:ea typeface="Segoe UI Light"/>
                <a:cs typeface="Segoe UI Light"/>
              </a:rPr>
              <a:t>deve</a:t>
            </a:r>
            <a:r>
              <a:rPr lang="pt-BR" sz="882" b="0" i="0" strike="noStrike" cap="none" spc="0" baseline="0">
                <a:solidFill>
                  <a:srgbClr val="000000"/>
                </a:solidFill>
                <a:effectLst/>
                <a:latin typeface="Segoe UI Light"/>
                <a:ea typeface="Segoe UI Light"/>
                <a:cs typeface="Segoe UI Light"/>
              </a:rPr>
              <a:t>:</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Incluir um argumento para cada hiperparâmetro que você deseja variar.</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Registrar a métrica de desempenho de destino com </a:t>
            </a:r>
            <a:r>
              <a:rPr lang="pt-BR" sz="882" b="1" i="0" strike="noStrike" cap="none" spc="0" baseline="0">
                <a:solidFill>
                  <a:srgbClr val="000000"/>
                </a:solidFill>
                <a:effectLst/>
                <a:latin typeface="Segoe UI Light"/>
                <a:ea typeface="Segoe UI Light"/>
                <a:cs typeface="Segoe UI Light"/>
              </a:rPr>
              <a:t>MLflow</a:t>
            </a:r>
            <a:r>
              <a:rPr lang="pt-BR" sz="882" b="0" i="0" strike="noStrike" cap="none" spc="0" baseline="0">
                <a:solidFill>
                  <a:srgbClr val="000000"/>
                </a:solidFill>
                <a:effectLst/>
                <a:latin typeface="Segoe UI Light"/>
                <a:ea typeface="Segoe UI Light"/>
                <a:cs typeface="Segoe UI Light"/>
              </a:rPr>
              <a:t>. Uma métrica registrada em log permite que o trabalho de varredura avalie o desempenho das avaliações iniciadas e identifique a que produz o modelo de melhor desempenho.</a:t>
            </a:r>
          </a:p>
          <a:p>
            <a:pPr marL="0" indent="0">
              <a:buFont typeface="Arial" panose="020B0604020202020204" pitchFamily="34" charset="0"/>
              <a:buNone/>
            </a:pPr>
            <a:endParaRPr lang="en-US"/>
          </a:p>
          <a:p>
            <a:r>
              <a:rPr lang="pt-BR" sz="882" b="1" i="0" strike="noStrike" cap="none" spc="0" baseline="0">
                <a:solidFill>
                  <a:srgbClr val="000000"/>
                </a:solidFill>
                <a:effectLst/>
                <a:latin typeface="Segoe UI Light"/>
                <a:ea typeface="Segoe UI Light"/>
                <a:cs typeface="Segoe UI Light"/>
              </a:rPr>
              <a:t>Observação: </a:t>
            </a:r>
            <a:r>
              <a:rPr lang="pt-BR" sz="882" b="0" i="0" strike="noStrike" cap="none" spc="0" baseline="0">
                <a:solidFill>
                  <a:srgbClr val="000000"/>
                </a:solidFill>
                <a:effectLst/>
                <a:latin typeface="Segoe UI Light"/>
                <a:ea typeface="Segoe UI Light"/>
                <a:cs typeface="Segoe UI Light"/>
              </a:rPr>
              <a:t>saiba como </a:t>
            </a:r>
            <a:r>
              <a:rPr lang="pt-BR" sz="882" b="1" i="0" strike="noStrike" cap="none" spc="0" baseline="0">
                <a:solidFill>
                  <a:srgbClr val="000000"/>
                </a:solidFill>
                <a:effectLst/>
                <a:latin typeface="Segoe UI Light"/>
                <a:ea typeface="Segoe UI Light"/>
                <a:cs typeface="Segoe UI Light"/>
                <a:hlinkClick r:id="rId3" history="0"/>
              </a:rPr>
              <a:t>acompanhar experimentos e modelos de machine learning com o MLflow no Azure Machine Learning</a:t>
            </a:r>
            <a:r>
              <a:rPr lang="pt-BR" sz="882" b="0" i="0" strike="noStrike" cap="none" spc="0" baseline="0">
                <a:solidFill>
                  <a:srgbClr val="161616"/>
                </a:solidFill>
                <a:effectLst/>
                <a:latin typeface="Segoe UI Light"/>
                <a:ea typeface="Segoe UI Light"/>
                <a:cs typeface="Segoe UI Light"/>
              </a:rPr>
              <a:t>.</a:t>
            </a:r>
            <a:endParaRPr lang="en-US">
              <a:latin typeface="Segoe UI Light" pitchFamily="34" charset="0"/>
              <a:cs typeface="Segoe UI Light" panose="020B0502040204020203" pitchFamily="34" charset="0"/>
            </a:endParaRPr>
          </a:p>
          <a:p>
            <a:endParaRPr lang="en-US"/>
          </a:p>
          <a:p>
            <a:r>
              <a:rPr lang="pt-BR" sz="882" b="1" i="0" strike="noStrike" cap="none" spc="0" baseline="0">
                <a:solidFill>
                  <a:srgbClr val="000000"/>
                </a:solidFill>
                <a:effectLst/>
                <a:latin typeface="Segoe UI Light"/>
                <a:ea typeface="Segoe UI Light"/>
                <a:cs typeface="Segoe UI Light"/>
              </a:rPr>
              <a:t>Configurar e executar um trabalho de varredura</a:t>
            </a:r>
          </a:p>
          <a:p>
            <a:r>
              <a:rPr lang="pt-BR" sz="882" b="0" i="0" strike="noStrike" cap="none" spc="0" baseline="0">
                <a:solidFill>
                  <a:srgbClr val="000000"/>
                </a:solidFill>
                <a:effectLst/>
                <a:latin typeface="Segoe UI Light"/>
                <a:ea typeface="Segoe UI Light"/>
                <a:cs typeface="Segoe UI Light"/>
              </a:rPr>
              <a:t>Para preparar o trabalho de varredura, primeiro você deve criar um </a:t>
            </a:r>
            <a:r>
              <a:rPr lang="pt-BR" sz="882" b="1" i="0" strike="noStrike" cap="none" spc="0" baseline="0">
                <a:solidFill>
                  <a:srgbClr val="000000"/>
                </a:solidFill>
                <a:effectLst/>
                <a:latin typeface="Segoe UI Light"/>
                <a:ea typeface="Segoe UI Light"/>
                <a:cs typeface="Segoe UI Light"/>
              </a:rPr>
              <a:t>trabalho de comando</a:t>
            </a:r>
            <a:r>
              <a:rPr lang="pt-BR" sz="882" b="0" i="0" strike="noStrike" cap="none" spc="0" baseline="0">
                <a:solidFill>
                  <a:srgbClr val="000000"/>
                </a:solidFill>
                <a:effectLst/>
                <a:latin typeface="Segoe UI Light"/>
                <a:ea typeface="Segoe UI Light"/>
                <a:cs typeface="Segoe UI Light"/>
              </a:rPr>
              <a:t> base que especifique qual script executar e defina os parâmetro.</a:t>
            </a:r>
          </a:p>
          <a:p>
            <a:endParaRPr lang="en-US"/>
          </a:p>
          <a:p>
            <a:r>
              <a:rPr lang="pt-BR" sz="882" b="1" i="0" strike="noStrike" cap="none" spc="0" baseline="0">
                <a:solidFill>
                  <a:srgbClr val="000000"/>
                </a:solidFill>
                <a:effectLst/>
                <a:latin typeface="Segoe UI Light"/>
                <a:ea typeface="Segoe UI Light"/>
                <a:cs typeface="Segoe UI Light"/>
              </a:rPr>
              <a:t>Monitorar e revisar trabalhos de varredura</a:t>
            </a:r>
          </a:p>
          <a:p>
            <a:r>
              <a:rPr lang="pt-BR" sz="882" b="0" i="0" strike="noStrike" cap="none" spc="0" baseline="0">
                <a:solidFill>
                  <a:srgbClr val="000000"/>
                </a:solidFill>
                <a:effectLst/>
                <a:latin typeface="Segoe UI Light"/>
                <a:ea typeface="Segoe UI Light"/>
                <a:cs typeface="Segoe UI Light"/>
              </a:rPr>
              <a:t>Você pode monitorar trabalhos de varredura no Estúdio do Azure Machine Learning. O trabalho de varredura iniciará avaliações para cada combinação de hiperparâmetro a ser testada. Para cada avaliação, você pode examinar todas as métricas registradas.</a:t>
            </a:r>
          </a:p>
          <a:p>
            <a:endParaRPr lang="en-US"/>
          </a:p>
          <a:p>
            <a:r>
              <a:rPr lang="pt-BR" sz="882" b="0" i="0" strike="noStrike" cap="none" spc="0" baseline="0">
                <a:solidFill>
                  <a:srgbClr val="000000"/>
                </a:solidFill>
                <a:effectLst/>
                <a:latin typeface="Segoe UI Light"/>
                <a:ea typeface="Segoe UI Light"/>
                <a:cs typeface="Segoe UI Light"/>
              </a:rPr>
              <a:t>Além disso, você pode avaliar e comparar modelos visualizando as avaliações no estúdio. Você pode ajustar cada gráfico para mostrar e comparar os valores e as métricas do hiperparâmetro para cada avaliação.</a:t>
            </a:r>
          </a:p>
          <a:p>
            <a:endParaRPr lang="en-US"/>
          </a:p>
          <a:p>
            <a:r>
              <a:rPr lang="pt-BR" sz="882" b="1" i="0" strike="noStrike" cap="none" spc="0" baseline="0">
                <a:solidFill>
                  <a:srgbClr val="000000"/>
                </a:solidFill>
                <a:effectLst/>
                <a:latin typeface="Segoe UI Light"/>
                <a:ea typeface="Segoe UI Light"/>
                <a:cs typeface="Segoe UI Light"/>
              </a:rPr>
              <a:t>Dica: </a:t>
            </a:r>
            <a:r>
              <a:rPr lang="pt-BR" sz="882" b="0" i="0" strike="noStrike" cap="none" spc="0" baseline="0">
                <a:solidFill>
                  <a:srgbClr val="000000"/>
                </a:solidFill>
                <a:effectLst/>
                <a:latin typeface="Segoe UI Light"/>
                <a:ea typeface="Segoe UI Light"/>
                <a:cs typeface="Segoe UI Light"/>
              </a:rPr>
              <a:t>saiba mais sobre como </a:t>
            </a:r>
            <a:r>
              <a:rPr lang="pt-BR" sz="882" b="1" i="0" strike="noStrike" cap="none" spc="0" baseline="0">
                <a:solidFill>
                  <a:srgbClr val="000000"/>
                </a:solidFill>
                <a:effectLst/>
                <a:latin typeface="Segoe UI Light"/>
                <a:ea typeface="Segoe UI Light"/>
                <a:cs typeface="Segoe UI Light"/>
                <a:hlinkClick r:id="rId4" history="0"/>
              </a:rPr>
              <a:t>visualizar trabalhos de ajuste de hiperparâmetro</a:t>
            </a:r>
            <a:r>
              <a:rPr lang="pt-BR" sz="882" b="0" i="0" strike="noStrike" cap="none" spc="0" baseline="0">
                <a:solidFill>
                  <a:srgbClr val="000000"/>
                </a:solidFill>
                <a:effectLst/>
                <a:latin typeface="Segoe UI Light"/>
                <a:ea typeface="Segoe UI Light"/>
                <a:cs typeface="Segoe UI Light"/>
              </a:rPr>
              <a:t>.</a:t>
            </a:r>
          </a:p>
          <a:p>
            <a:endParaRPr lang="en-US"/>
          </a:p>
          <a:p>
            <a:endParaRPr lang="en-US"/>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15</a:t>
            </a:fld>
            <a:endParaRPr lang="en-US"/>
          </a:p>
        </p:txBody>
      </p:sp>
    </p:spTree>
    <p:extLst>
      <p:ext uri="{BB962C8B-B14F-4D97-AF65-F5344CB8AC3E}">
        <p14:creationId xmlns:p14="http://schemas.microsoft.com/office/powerpoint/2010/main" val="40143835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Hiperparâmetros discretos</a:t>
            </a:r>
          </a:p>
          <a:p>
            <a:r>
              <a:rPr lang="pt-BR" sz="882" b="0" i="0" strike="noStrike" cap="none" spc="0" baseline="0">
                <a:solidFill>
                  <a:srgbClr val="000000"/>
                </a:solidFill>
                <a:effectLst/>
                <a:latin typeface="Segoe UI Light"/>
                <a:ea typeface="Segoe UI Light"/>
                <a:cs typeface="Segoe UI Light"/>
              </a:rPr>
              <a:t>Você pode definir um espaço de pesquisa para um parâmetro discreto usando uma </a:t>
            </a:r>
            <a:r>
              <a:rPr lang="pt-BR" sz="882" b="1" i="0" strike="noStrike" cap="none" spc="0" baseline="0">
                <a:solidFill>
                  <a:srgbClr val="000000"/>
                </a:solidFill>
                <a:effectLst/>
                <a:latin typeface="Segoe UI Light"/>
                <a:ea typeface="Segoe UI Light"/>
                <a:cs typeface="Segoe UI Light"/>
              </a:rPr>
              <a:t>Opção</a:t>
            </a:r>
            <a:r>
              <a:rPr lang="pt-BR" sz="882" b="0" i="0" strike="noStrike" cap="none" spc="0" baseline="0">
                <a:solidFill>
                  <a:srgbClr val="000000"/>
                </a:solidFill>
                <a:effectLst/>
                <a:latin typeface="Segoe UI Light"/>
                <a:ea typeface="Segoe UI Light"/>
                <a:cs typeface="Segoe UI Light"/>
              </a:rPr>
              <a:t> de uma lista de valores explícitos, que poderá definir como uma </a:t>
            </a:r>
            <a:r>
              <a:rPr lang="pt-BR" sz="882" b="1" i="0" strike="noStrike" cap="none" spc="0" baseline="0">
                <a:solidFill>
                  <a:srgbClr val="000000"/>
                </a:solidFill>
                <a:effectLst/>
                <a:latin typeface="Segoe UI Light"/>
                <a:ea typeface="Segoe UI Light"/>
                <a:cs typeface="Segoe UI Light"/>
              </a:rPr>
              <a:t>lista</a:t>
            </a:r>
            <a:r>
              <a:rPr lang="pt-BR" sz="882" b="0" i="0" strike="noStrike" cap="none" spc="0" baseline="0">
                <a:solidFill>
                  <a:srgbClr val="000000"/>
                </a:solidFill>
                <a:effectLst/>
                <a:latin typeface="Segoe UI Light"/>
                <a:ea typeface="Segoe UI Light"/>
                <a:cs typeface="Segoe UI Light"/>
              </a:rPr>
              <a:t> de Python (Choice(values=[10,20,30])),, um </a:t>
            </a:r>
            <a:r>
              <a:rPr lang="pt-BR" sz="882" b="1" i="0" strike="noStrike" cap="none" spc="0" baseline="0">
                <a:solidFill>
                  <a:srgbClr val="000000"/>
                </a:solidFill>
                <a:effectLst/>
                <a:latin typeface="Segoe UI Light"/>
                <a:ea typeface="Segoe UI Light"/>
                <a:cs typeface="Segoe UI Light"/>
              </a:rPr>
              <a:t>intervalo</a:t>
            </a:r>
            <a:r>
              <a:rPr lang="pt-BR" sz="882" b="0" i="0" strike="noStrike" cap="none" spc="0" baseline="0">
                <a:solidFill>
                  <a:srgbClr val="000000"/>
                </a:solidFill>
                <a:effectLst/>
                <a:latin typeface="Segoe UI Light"/>
                <a:ea typeface="Segoe UI Light"/>
                <a:cs typeface="Segoe UI Light"/>
              </a:rPr>
              <a:t> (Choice(values=range(1,10))) ou um conjunto arbitrário de valores separados por vírgulas (Choice(values=(30,50,100)))</a:t>
            </a:r>
          </a:p>
          <a:p>
            <a:endParaRPr lang="en-US">
              <a:latin typeface="Segoe UI Light" pitchFamily="34" charset="0"/>
              <a:cs typeface="Segoe UI Light" panose="020B0502040204020203" pitchFamily="34" charset="0"/>
            </a:endParaRPr>
          </a:p>
          <a:p>
            <a:r>
              <a:rPr lang="pt-BR" sz="882" b="0" i="0" strike="noStrike" cap="none" spc="0" baseline="0">
                <a:solidFill>
                  <a:srgbClr val="000000"/>
                </a:solidFill>
                <a:effectLst/>
                <a:latin typeface="Segoe UI Light"/>
                <a:ea typeface="Segoe UI Light"/>
                <a:cs typeface="Segoe UI Light"/>
              </a:rPr>
              <a:t>Você também pode selecionar valores discretos de qualquer uma das seguintes distribuições discretas:</a:t>
            </a:r>
          </a:p>
          <a:p>
            <a:endParaRPr lang="en-US">
              <a:latin typeface="Segoe UI Light" pitchFamily="34" charset="0"/>
              <a:cs typeface="Segoe UI Light" panose="020B0502040204020203" pitchFamily="34" charset="0"/>
            </a:endParaRP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QUniform(min_value, max_value, q): </a:t>
            </a:r>
            <a:r>
              <a:rPr lang="pt-BR" sz="882" b="0" i="0" strike="noStrike" cap="none" spc="0" baseline="0">
                <a:solidFill>
                  <a:srgbClr val="000000"/>
                </a:solidFill>
                <a:effectLst/>
                <a:latin typeface="Segoe UI Light"/>
                <a:ea typeface="Segoe UI Light"/>
                <a:cs typeface="Segoe UI Light"/>
              </a:rPr>
              <a:t>retorna um valor como round(Uniform(min_value, max_value) / q) * q</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QLogUniform(min_value, max_value, q): </a:t>
            </a:r>
            <a:r>
              <a:rPr lang="pt-BR" sz="882" b="0" i="0" strike="noStrike" cap="none" spc="0" baseline="0">
                <a:solidFill>
                  <a:srgbClr val="000000"/>
                </a:solidFill>
                <a:effectLst/>
                <a:latin typeface="Segoe UI Light"/>
                <a:ea typeface="Segoe UI Light"/>
                <a:cs typeface="Segoe UI Light"/>
              </a:rPr>
              <a:t>retorna um valor como round(exp(Uniform(min_value, max_value)) / q) * q</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QNormal(mu, sigma, q): </a:t>
            </a:r>
            <a:r>
              <a:rPr lang="pt-BR" sz="882" b="0" i="0" strike="noStrike" cap="none" spc="0" baseline="0">
                <a:solidFill>
                  <a:srgbClr val="000000"/>
                </a:solidFill>
                <a:effectLst/>
                <a:latin typeface="Segoe UI Light"/>
                <a:ea typeface="Segoe UI Light"/>
                <a:cs typeface="Segoe UI Light"/>
              </a:rPr>
              <a:t>retorna um valor como round(Normal(mu, sigma) / q) * q</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QLogNormal(mu, sigma, q): </a:t>
            </a:r>
            <a:r>
              <a:rPr lang="pt-BR" sz="882" b="0" i="0" strike="noStrike" cap="none" spc="0" baseline="0">
                <a:solidFill>
                  <a:srgbClr val="000000"/>
                </a:solidFill>
                <a:effectLst/>
                <a:latin typeface="Segoe UI Light"/>
                <a:ea typeface="Segoe UI Light"/>
                <a:cs typeface="Segoe UI Light"/>
              </a:rPr>
              <a:t>retorna um valor como round(exp(Normal(mu, sigma)) / q) * q</a:t>
            </a:r>
          </a:p>
          <a:p>
            <a:endParaRPr lang="en-US"/>
          </a:p>
          <a:p>
            <a:r>
              <a:rPr lang="pt-BR" sz="882" b="1" i="0" strike="noStrike" cap="none" spc="0" baseline="0">
                <a:solidFill>
                  <a:srgbClr val="000000"/>
                </a:solidFill>
                <a:effectLst/>
                <a:latin typeface="Segoe UI Light"/>
                <a:ea typeface="Segoe UI Light"/>
                <a:cs typeface="Segoe UI Light"/>
              </a:rPr>
              <a:t>Hiperparâmetros contínuos</a:t>
            </a:r>
          </a:p>
          <a:p>
            <a:r>
              <a:rPr lang="pt-BR" sz="882" b="0" i="0" strike="noStrike" cap="none" spc="0" baseline="0">
                <a:solidFill>
                  <a:srgbClr val="000000"/>
                </a:solidFill>
                <a:effectLst/>
                <a:latin typeface="Segoe UI Light"/>
                <a:ea typeface="Segoe UI Light"/>
                <a:cs typeface="Segoe UI Light"/>
              </a:rPr>
              <a:t>Para definir um espaço de pesquisa para esses tipos de valor, você pode usar qualquer um dos seguintes tipos de distribuição:</a:t>
            </a:r>
          </a:p>
          <a:p>
            <a:endParaRPr lang="en-US"/>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Uniform(min_value, max_value): </a:t>
            </a:r>
            <a:r>
              <a:rPr lang="pt-BR" sz="882" b="0" i="0" strike="noStrike" cap="none" spc="0" baseline="0">
                <a:solidFill>
                  <a:srgbClr val="000000"/>
                </a:solidFill>
                <a:effectLst/>
                <a:latin typeface="Segoe UI Light"/>
                <a:ea typeface="Segoe UI Light"/>
                <a:cs typeface="Segoe UI Light"/>
              </a:rPr>
              <a:t>retorna um valor distribuído uniformemente entre min_value e max_value</a:t>
            </a:r>
            <a:endParaRPr lang="en-US"/>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LogUniform(min_value, max_value): </a:t>
            </a:r>
            <a:r>
              <a:rPr lang="pt-BR" sz="882" b="0" i="0" strike="noStrike" cap="none" spc="0" baseline="0">
                <a:solidFill>
                  <a:srgbClr val="000000"/>
                </a:solidFill>
                <a:effectLst/>
                <a:latin typeface="Segoe UI Light"/>
                <a:ea typeface="Segoe UI Light"/>
                <a:cs typeface="Segoe UI Light"/>
              </a:rPr>
              <a:t>retorna um valor traçado conforme exp(Uniform(min_value, max_value)), de modo que o logaritmo do valor retornado seja distribuído uniformemente</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Normal(mu, sigma): </a:t>
            </a:r>
            <a:r>
              <a:rPr lang="pt-BR" sz="882" b="0" i="0" strike="noStrike" cap="none" spc="0" baseline="0">
                <a:solidFill>
                  <a:srgbClr val="000000"/>
                </a:solidFill>
                <a:effectLst/>
                <a:latin typeface="Segoe UI Light"/>
                <a:ea typeface="Segoe UI Light"/>
                <a:cs typeface="Segoe UI Light"/>
              </a:rPr>
              <a:t>retorna um valor real normalmente distribuído com sigma de desvio padrão e mu médio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LogNormal(mu, sigma): </a:t>
            </a:r>
            <a:r>
              <a:rPr lang="pt-BR" sz="882" b="0" i="0" strike="noStrike" cap="none" spc="0" baseline="0">
                <a:solidFill>
                  <a:srgbClr val="000000"/>
                </a:solidFill>
                <a:effectLst/>
                <a:latin typeface="Segoe UI Light"/>
                <a:ea typeface="Segoe UI Light"/>
                <a:cs typeface="Segoe UI Light"/>
              </a:rPr>
              <a:t>retorna um valor traçado conforme exp(Normal(mu, sigma)) de modo que o logaritmo do valor retornado seja normalmente distribuído</a:t>
            </a:r>
          </a:p>
          <a:p>
            <a:endParaRPr lang="en-US">
              <a:latin typeface="Segoe UI Light" pitchFamily="34" charset="0"/>
              <a:cs typeface="Segoe UI Light"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Light"/>
                <a:ea typeface="Segoe UI Light"/>
                <a:cs typeface="Segoe UI Light"/>
              </a:rPr>
              <a:t>Definição de um espaço de pesquisa</a:t>
            </a:r>
          </a:p>
          <a:p>
            <a:endParaRPr lang="en-US"/>
          </a:p>
          <a:p>
            <a:r>
              <a:rPr lang="pt-BR" sz="882" b="0" i="0" strike="noStrike" cap="none" spc="0" baseline="0">
                <a:solidFill>
                  <a:srgbClr val="000000"/>
                </a:solidFill>
                <a:effectLst/>
                <a:latin typeface="Segoe UI Light"/>
                <a:ea typeface="Segoe UI Light"/>
                <a:cs typeface="Segoe UI Light"/>
              </a:rPr>
              <a:t>Por exemplo, o seguinte espaço de pesquisa indica que o hiperparâmetro batch_size pode ter o valor 16, 32 ou 64 e o hiperparâmetro learning_rate pode ter qualquer valor de uma distribuição normal com uma média de 10 e um desvio padrão de 3.</a:t>
            </a:r>
          </a:p>
          <a:p>
            <a:endParaRPr lang="en-US"/>
          </a:p>
          <a:p>
            <a:r>
              <a:rPr lang="pt-BR" sz="882" b="0" i="0" strike="noStrike" cap="none" spc="0" baseline="0">
                <a:solidFill>
                  <a:srgbClr val="000000"/>
                </a:solidFill>
                <a:effectLst/>
                <a:latin typeface="Segoe UI Light"/>
                <a:ea typeface="Segoe UI Light"/>
                <a:cs typeface="Segoe UI Light"/>
              </a:rPr>
              <a:t>Python</a:t>
            </a:r>
          </a:p>
          <a:p>
            <a:endParaRPr lang="en-US"/>
          </a:p>
          <a:p>
            <a:r>
              <a:rPr lang="pt-BR" sz="882" b="0" i="0" strike="noStrike" cap="none" spc="0" baseline="0">
                <a:solidFill>
                  <a:srgbClr val="000000"/>
                </a:solidFill>
                <a:effectLst/>
                <a:latin typeface="Segoe UI Light"/>
                <a:ea typeface="Segoe UI Light"/>
                <a:cs typeface="Segoe UI Light"/>
              </a:rPr>
              <a:t>from azure.ai.ml.sweep import Choice, Normal</a:t>
            </a:r>
          </a:p>
          <a:p>
            <a:endParaRPr lang="en-US"/>
          </a:p>
          <a:p>
            <a:r>
              <a:rPr lang="pt-BR" sz="882" b="0" i="0" strike="noStrike" cap="none" spc="0" baseline="0">
                <a:solidFill>
                  <a:srgbClr val="000000"/>
                </a:solidFill>
                <a:effectLst/>
                <a:latin typeface="Segoe UI Light"/>
                <a:ea typeface="Segoe UI Light"/>
                <a:cs typeface="Segoe UI Light"/>
              </a:rPr>
              <a:t>command_job_for_sweep = job(</a:t>
            </a:r>
          </a:p>
          <a:p>
            <a:r>
              <a:rPr lang="pt-BR" sz="882" b="0" i="0" strike="noStrike" cap="none" spc="0" baseline="0">
                <a:solidFill>
                  <a:srgbClr val="000000"/>
                </a:solidFill>
                <a:effectLst/>
                <a:latin typeface="Segoe UI Light"/>
                <a:ea typeface="Segoe UI Light"/>
                <a:cs typeface="Segoe UI Light"/>
              </a:rPr>
              <a:t> batch_size=Choice(values=[0.01, 0.1, 1]),</a:t>
            </a:r>
          </a:p>
          <a:p>
            <a:r>
              <a:rPr lang="pt-BR" sz="882" b="0" i="0" strike="noStrike" cap="none" spc="0" baseline="0">
                <a:solidFill>
                  <a:srgbClr val="000000"/>
                </a:solidFill>
                <a:effectLst/>
                <a:latin typeface="Segoe UI Light"/>
                <a:ea typeface="Segoe UI Light"/>
                <a:cs typeface="Segoe UI Light"/>
              </a:rPr>
              <a:t> learning_rate=Normal(mu=10, sigma=3),</a:t>
            </a:r>
          </a:p>
          <a:p>
            <a:r>
              <a:rPr lang="en-US"/>
              <a:t>)</a:t>
            </a:r>
          </a:p>
          <a:p>
            <a:endParaRPr lang="en-US"/>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16</a:t>
            </a:fld>
            <a:endParaRPr lang="en-US"/>
          </a:p>
        </p:txBody>
      </p:sp>
    </p:spTree>
    <p:extLst>
      <p:ext uri="{BB962C8B-B14F-4D97-AF65-F5344CB8AC3E}">
        <p14:creationId xmlns:p14="http://schemas.microsoft.com/office/powerpoint/2010/main" val="2726657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Observação: </a:t>
            </a:r>
            <a:r>
              <a:rPr lang="pt-BR" sz="882" b="0" i="0" strike="noStrike" cap="none" spc="0" baseline="0">
                <a:solidFill>
                  <a:srgbClr val="000000"/>
                </a:solidFill>
                <a:effectLst/>
                <a:latin typeface="Segoe UI Light"/>
                <a:ea typeface="Segoe UI Light"/>
                <a:cs typeface="Segoe UI Light"/>
              </a:rPr>
              <a:t>Sobol é uma variação de amostragem aleatória.</a:t>
            </a:r>
          </a:p>
          <a:p>
            <a:endParaRPr lang="en-US">
              <a:latin typeface="Segoe UI Light" pitchFamily="34" charset="0"/>
              <a:cs typeface="Segoe UI Light" panose="020B0502040204020203" pitchFamily="34" charset="0"/>
            </a:endParaRPr>
          </a:p>
          <a:p>
            <a:r>
              <a:rPr lang="pt-BR" sz="882" b="1" i="0" strike="noStrike" cap="none" spc="0" baseline="0">
                <a:solidFill>
                  <a:srgbClr val="000000"/>
                </a:solidFill>
                <a:effectLst/>
                <a:latin typeface="Segoe UI Light"/>
                <a:ea typeface="Segoe UI Light"/>
                <a:cs typeface="Segoe UI Light"/>
              </a:rPr>
              <a:t>Amostragem de grade</a:t>
            </a:r>
          </a:p>
          <a:p>
            <a:pPr marL="0" indent="0">
              <a:buFont typeface="Arial" panose="020B0604020202020204" pitchFamily="34" charset="0"/>
              <a:buNone/>
            </a:pPr>
            <a:r>
              <a:rPr lang="pt-BR" sz="882" b="0" i="0" strike="noStrike" cap="none" spc="0" baseline="0">
                <a:solidFill>
                  <a:srgbClr val="000000"/>
                </a:solidFill>
                <a:effectLst/>
                <a:latin typeface="Segoe UI Light"/>
                <a:ea typeface="Segoe UI Light"/>
                <a:cs typeface="Segoe UI Light"/>
              </a:rPr>
              <a:t>A amostragem de grade só pode ser aplicada quando todos os hiperparâmetros são discretos, e é usada para experimentar cada possível combinação de parâmetros no espaço de pesquisa.</a:t>
            </a:r>
          </a:p>
          <a:p>
            <a:pPr marL="0" indent="0">
              <a:buFont typeface="Arial" panose="020B0604020202020204" pitchFamily="34" charset="0"/>
              <a:buNone/>
            </a:pPr>
            <a:endParaRPr lang="en-US">
              <a:latin typeface="Segoe UI Light" pitchFamily="34" charset="0"/>
              <a:cs typeface="Segoe UI Light" panose="020B0502040204020203" pitchFamily="34" charset="0"/>
            </a:endParaRPr>
          </a:p>
          <a:p>
            <a:pPr marL="0" indent="0">
              <a:buFont typeface="Arial" panose="020B0604020202020204" pitchFamily="34" charset="0"/>
              <a:buNone/>
            </a:pPr>
            <a:r>
              <a:rPr lang="pt-BR" sz="882" b="1" i="0" strike="noStrike" cap="none" spc="0" baseline="0">
                <a:solidFill>
                  <a:srgbClr val="000000"/>
                </a:solidFill>
                <a:effectLst/>
                <a:latin typeface="Segoe UI Light"/>
                <a:ea typeface="Segoe UI Light"/>
                <a:cs typeface="Segoe UI Light"/>
              </a:rPr>
              <a:t>Amostragem aleatória</a:t>
            </a:r>
          </a:p>
          <a:p>
            <a:pPr marL="0" indent="0">
              <a:buFont typeface="Arial" panose="020B0604020202020204" pitchFamily="34" charset="0"/>
              <a:buNone/>
            </a:pPr>
            <a:r>
              <a:rPr lang="pt-BR" sz="882" b="0" i="0" strike="noStrike" cap="none" spc="0" baseline="0">
                <a:solidFill>
                  <a:srgbClr val="000000"/>
                </a:solidFill>
                <a:effectLst/>
                <a:latin typeface="Segoe UI Light"/>
                <a:ea typeface="Segoe UI Light"/>
                <a:cs typeface="Segoe UI Light"/>
              </a:rPr>
              <a:t>A amostragem aleatória é usada para selecionar aleatoriamente um valor para cada hiperparâmetro, que pode ser uma combinação de valores discretos e contínuos.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Sobol:</a:t>
            </a:r>
            <a:r>
              <a:rPr lang="pt-BR" sz="882" b="0" i="0" strike="noStrike" cap="none" spc="0" baseline="0">
                <a:solidFill>
                  <a:srgbClr val="000000"/>
                </a:solidFill>
                <a:effectLst/>
                <a:latin typeface="Segoe UI Light"/>
                <a:ea typeface="Segoe UI Light"/>
                <a:cs typeface="Segoe UI Light"/>
              </a:rPr>
              <a:t> talvez você queira reproduzir um trabalho de varredura de amostragem aleatória. Se você quiser fazer isso, poderá usar Sobol. Sobol é um tipo de amostragem aleatória que permite usar uma semente. Quando você adiciona uma semente, o trabalho de varredura pode ser reproduzido e a distribuição de espaço de pesquisa é feita de forma mais uniforme.</a:t>
            </a:r>
          </a:p>
          <a:p>
            <a:pPr marL="0" indent="0">
              <a:buFont typeface="Arial" panose="020B0604020202020204" pitchFamily="34" charset="0"/>
              <a:buNone/>
            </a:pPr>
            <a:endParaRPr lang="en-US" b="1">
              <a:latin typeface="Segoe UI Light" pitchFamily="34" charset="0"/>
              <a:cs typeface="Segoe UI Light"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 typeface="Arial" panose="020B0604020202020204" pitchFamily="34" charset="0"/>
              <a:buNone/>
              <a:defRPr/>
            </a:pPr>
            <a:r>
              <a:rPr lang="pt-BR" sz="882" b="1" i="0" strike="noStrike" cap="none" spc="0" baseline="0">
                <a:solidFill>
                  <a:srgbClr val="161616"/>
                </a:solidFill>
                <a:effectLst/>
                <a:latin typeface="Segoe UI Light"/>
                <a:ea typeface="Segoe UI Light"/>
                <a:cs typeface="Segoe UI Light"/>
              </a:rPr>
              <a:t>Amostragem Bayesiana</a:t>
            </a:r>
            <a:endParaRPr lang="en-US" b="1">
              <a:latin typeface="Segoe UI Light" pitchFamily="34" charset="0"/>
              <a:cs typeface="Segoe UI Light" panose="020B0502040204020203" pitchFamily="34" charset="0"/>
            </a:endParaRPr>
          </a:p>
          <a:p>
            <a:pPr marL="0" indent="0">
              <a:buFont typeface="Arial" panose="020B0604020202020204" pitchFamily="34" charset="0"/>
              <a:buNone/>
            </a:pPr>
            <a:r>
              <a:rPr lang="pt-BR" sz="882" b="0" i="0" strike="noStrike" cap="none" spc="0" baseline="0">
                <a:solidFill>
                  <a:srgbClr val="000000"/>
                </a:solidFill>
                <a:effectLst/>
                <a:latin typeface="Segoe UI Light"/>
                <a:ea typeface="Segoe UI Light"/>
                <a:cs typeface="Segoe UI Light"/>
              </a:rPr>
              <a:t>A amostragem Bayesiana escolhe os valores de hiperparâmetro com base no algoritmo de otimização Bayesiana, que tenta selecionar combinações de parâmetros que resultarão no desempenho aprimorado da seleção anterior.</a:t>
            </a:r>
          </a:p>
          <a:p>
            <a:pPr marL="0"/>
            <a:r>
              <a:rPr lang="pt-BR" sz="882" b="0" i="0" strike="noStrike" cap="none" spc="0" baseline="0">
                <a:solidFill>
                  <a:srgbClr val="000000"/>
                </a:solidFill>
                <a:effectLst/>
                <a:latin typeface="Segoe UI Light"/>
                <a:ea typeface="Segoe UI Light"/>
                <a:cs typeface="Segoe UI Light"/>
              </a:rPr>
              <a:t>Você só pode usar a amostragem Bayesiana com as expressões de parâmetro </a:t>
            </a:r>
            <a:r>
              <a:rPr lang="pt-BR" sz="882" b="1" i="0" strike="noStrike" cap="none" spc="0" baseline="0">
                <a:solidFill>
                  <a:srgbClr val="000000"/>
                </a:solidFill>
                <a:effectLst/>
                <a:latin typeface="Segoe UI Light"/>
                <a:ea typeface="Segoe UI Light"/>
                <a:cs typeface="Segoe UI Light"/>
              </a:rPr>
              <a:t>choice</a:t>
            </a:r>
            <a:r>
              <a:rPr lang="pt-BR" sz="882" b="0" i="0" strike="noStrike" cap="none" spc="0" baseline="0">
                <a:solidFill>
                  <a:srgbClr val="000000"/>
                </a:solidFill>
                <a:effectLst/>
                <a:latin typeface="Segoe UI Light"/>
                <a:ea typeface="Segoe UI Light"/>
                <a:cs typeface="Segoe UI Light"/>
              </a:rPr>
              <a:t>, </a:t>
            </a:r>
            <a:r>
              <a:rPr lang="pt-BR" sz="882" b="1" i="0" strike="noStrike" cap="none" spc="0" baseline="0">
                <a:solidFill>
                  <a:srgbClr val="000000"/>
                </a:solidFill>
                <a:effectLst/>
                <a:latin typeface="Segoe UI Light"/>
                <a:ea typeface="Segoe UI Light"/>
                <a:cs typeface="Segoe UI Light"/>
              </a:rPr>
              <a:t>uniform</a:t>
            </a:r>
            <a:r>
              <a:rPr lang="pt-BR" sz="882" b="0" i="0" strike="noStrike" cap="none" spc="0" baseline="0">
                <a:solidFill>
                  <a:srgbClr val="000000"/>
                </a:solidFill>
                <a:effectLst/>
                <a:latin typeface="Segoe UI Light"/>
                <a:ea typeface="Segoe UI Light"/>
                <a:cs typeface="Segoe UI Light"/>
              </a:rPr>
              <a:t>e </a:t>
            </a:r>
            <a:r>
              <a:rPr lang="pt-BR" sz="882" b="1" i="0" strike="noStrike" cap="none" spc="0" baseline="0">
                <a:solidFill>
                  <a:srgbClr val="000000"/>
                </a:solidFill>
                <a:effectLst/>
                <a:latin typeface="Segoe UI Light"/>
                <a:ea typeface="Segoe UI Light"/>
                <a:cs typeface="Segoe UI Light"/>
              </a:rPr>
              <a:t>quniform</a:t>
            </a:r>
            <a:r>
              <a:rPr lang="pt-BR" sz="882" b="0" i="0" strike="noStrike" cap="none" spc="0" baseline="0">
                <a:solidFill>
                  <a:srgbClr val="000000"/>
                </a:solidFill>
                <a:effectLst/>
                <a:latin typeface="Segoe UI Light"/>
                <a:ea typeface="Segoe UI Light"/>
                <a:cs typeface="Segoe UI Light"/>
              </a:rPr>
              <a:t>, e não pode combiná-la com uma política de término antecipado.</a:t>
            </a: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17</a:t>
            </a:fld>
            <a:endParaRPr lang="en-US"/>
          </a:p>
        </p:txBody>
      </p:sp>
    </p:spTree>
    <p:extLst>
      <p:ext uri="{BB962C8B-B14F-4D97-AF65-F5344CB8AC3E}">
        <p14:creationId xmlns:p14="http://schemas.microsoft.com/office/powerpoint/2010/main" val="2565780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Quando usar uma política de encerramento antecipado</a:t>
            </a:r>
          </a:p>
          <a:p>
            <a:r>
              <a:rPr lang="pt-BR" sz="882" b="0" i="0" strike="noStrike" cap="none" spc="0" baseline="0">
                <a:solidFill>
                  <a:srgbClr val="000000"/>
                </a:solidFill>
                <a:effectLst/>
                <a:latin typeface="Segoe UI Light"/>
                <a:ea typeface="Segoe UI Light"/>
                <a:cs typeface="Segoe UI Light"/>
              </a:rPr>
              <a:t>Hiperparâmetros contínuos apresentam um número ilimitado de valores possíveis de escolha. Você provavelmente verá vantagem uma política de encerramento antecipado ao trabalhar com hiperparâmetros contínuos e um método de amostragem aleatório ou bayesiano.</a:t>
            </a: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18</a:t>
            </a:fld>
            <a:endParaRPr lang="en-US"/>
          </a:p>
        </p:txBody>
      </p:sp>
    </p:spTree>
    <p:extLst>
      <p:ext uri="{BB962C8B-B14F-4D97-AF65-F5344CB8AC3E}">
        <p14:creationId xmlns:p14="http://schemas.microsoft.com/office/powerpoint/2010/main" val="2175329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8EF64-E3FC-B263-2A37-644A9F5EAC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DC523B-FA66-F9C3-EEFB-C7DD0D53FF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1F0BD81-93E2-86E0-F57E-228B81F164A9}"/>
              </a:ext>
            </a:extLst>
          </p:cNvPr>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Quando usar uma política de encerramento antecipado</a:t>
            </a:r>
          </a:p>
          <a:p>
            <a:r>
              <a:rPr lang="pt-BR" sz="882" b="0" i="0" strike="noStrike" cap="none" spc="0" baseline="0">
                <a:solidFill>
                  <a:srgbClr val="000000"/>
                </a:solidFill>
                <a:effectLst/>
                <a:latin typeface="Segoe UI Light"/>
                <a:ea typeface="Segoe UI Light"/>
                <a:cs typeface="Segoe UI Light"/>
              </a:rPr>
              <a:t>Hiperparâmetros contínuos apresentam um número ilimitado de valores possíveis de escolha. Você provavelmente verá vantagem uma política de encerramento antecipado ao trabalhar com hiperparâmetros contínuos e um método de amostragem aleatório ou bayesiano.</a:t>
            </a:r>
          </a:p>
        </p:txBody>
      </p:sp>
      <p:sp>
        <p:nvSpPr>
          <p:cNvPr id="4" name="页眉占位符 3">
            <a:extLst>
              <a:ext uri="{FF2B5EF4-FFF2-40B4-BE49-F238E27FC236}">
                <a16:creationId xmlns:a16="http://schemas.microsoft.com/office/drawing/2014/main" id="{A8D6324A-BB0F-2014-CC32-81381B298791}"/>
              </a:ext>
            </a:extLst>
          </p:cNvPr>
          <p:cNvSpPr>
            <a:spLocks noGrp="1"/>
          </p:cNvSpPr>
          <p:nvPr>
            <p:ph type="hdr" sz="quarter" idx="6"/>
          </p:nvPr>
        </p:nvSpPr>
        <p:spPr/>
        <p:txBody>
          <a:bodyPr/>
          <a:lstStyle/>
          <a:p>
            <a:endParaRPr lang="en-US"/>
          </a:p>
        </p:txBody>
      </p:sp>
      <p:sp>
        <p:nvSpPr>
          <p:cNvPr id="5" name="页脚占位符 4">
            <a:extLst>
              <a:ext uri="{FF2B5EF4-FFF2-40B4-BE49-F238E27FC236}">
                <a16:creationId xmlns:a16="http://schemas.microsoft.com/office/drawing/2014/main" id="{38BCE6BA-18C5-339C-A0E9-2743263FC41A}"/>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a:extLst>
              <a:ext uri="{FF2B5EF4-FFF2-40B4-BE49-F238E27FC236}">
                <a16:creationId xmlns:a16="http://schemas.microsoft.com/office/drawing/2014/main" id="{039A36AE-2A7F-AE53-E3DA-58F073DB0B23}"/>
              </a:ext>
            </a:extLst>
          </p:cNvPr>
          <p:cNvSpPr>
            <a:spLocks noGrp="1"/>
          </p:cNvSpPr>
          <p:nvPr>
            <p:ph type="sldNum" sz="quarter" idx="5"/>
          </p:nvPr>
        </p:nvSpPr>
        <p:spPr/>
        <p:txBody>
          <a:bodyPr/>
          <a:lstStyle/>
          <a:p>
            <a:fld id="{B4008EB6-D09E-4580-8CD6-DDB14511944F}" type="slidenum">
              <a:rPr lang="en-US" smtClean="0"/>
              <a:t>19</a:t>
            </a:fld>
            <a:endParaRPr lang="en-US"/>
          </a:p>
        </p:txBody>
      </p:sp>
    </p:spTree>
    <p:extLst>
      <p:ext uri="{BB962C8B-B14F-4D97-AF65-F5344CB8AC3E}">
        <p14:creationId xmlns:p14="http://schemas.microsoft.com/office/powerpoint/2010/main" val="24230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FORNECE NENHUMA GARANTIA, EXPRESSA, IMPLÍCITA OU REGULAMENTAR, QUANTO ÀS INFORMAÇÕES PRESENTES NESTA APRESENTAÇÃO.</a:t>
            </a:r>
          </a:p>
        </p:txBody>
      </p:sp>
      <p:sp>
        <p:nvSpPr>
          <p:cNvPr id="6" name="Date Placeholder 5"/>
          <p:cNvSpPr>
            <a:spLocks noGrp="1"/>
          </p:cNvSpPr>
          <p:nvPr>
            <p:ph type="dt" idx="12"/>
          </p:nvPr>
        </p:nvSpPr>
        <p:spPr/>
        <p:txBody>
          <a:bodyPr/>
          <a:lstStyle/>
          <a:p>
            <a:fld id="{C9F26854-F9AE-4E32-B2A5-59EE421C280D}" type="datetime8">
              <a:rPr lang="en-US" smtClean="0"/>
              <a:t>2/16/2025 6:31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Arial" panose="020B0604020202020204" pitchFamily="34" charset="0"/>
              <a:buNone/>
            </a:pPr>
            <a:r>
              <a:rPr lang="pt-BR" sz="882" b="1" i="0" strike="noStrike" cap="none" spc="0" baseline="0">
                <a:solidFill>
                  <a:srgbClr val="000000"/>
                </a:solidFill>
                <a:effectLst/>
                <a:latin typeface="Segoe UI Light"/>
                <a:ea typeface="Segoe UI Light"/>
                <a:cs typeface="Segoe UI Light"/>
              </a:rPr>
              <a:t>Dois parâmetros principais: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evaluation_interval: </a:t>
            </a:r>
            <a:r>
              <a:rPr lang="pt-BR" sz="882" b="0" i="0" strike="noStrike" cap="none" spc="0" baseline="0">
                <a:solidFill>
                  <a:srgbClr val="000000"/>
                </a:solidFill>
                <a:effectLst/>
                <a:latin typeface="Segoe UI Light"/>
                <a:ea typeface="Segoe UI Light"/>
                <a:cs typeface="Segoe UI Light"/>
              </a:rPr>
              <a:t>especifica em qual intervalo você deseja que a política seja avaliada. Toda vez que a métrica primária é registrada para uma avaliação conta como um intervalo.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delay_evaluation: </a:t>
            </a:r>
            <a:r>
              <a:rPr lang="pt-BR" sz="882" b="0" i="0" strike="noStrike" cap="none" spc="0" baseline="0">
                <a:solidFill>
                  <a:srgbClr val="000000"/>
                </a:solidFill>
                <a:effectLst/>
                <a:latin typeface="Segoe UI Light"/>
                <a:ea typeface="Segoe UI Light"/>
                <a:cs typeface="Segoe UI Light"/>
              </a:rPr>
              <a:t>especifica quando começar a avaliar a política. Esse parâmetro permite que pelo menos um mínimo de avaliações seja concluída sem que uma política de encerramento antecipado as afete.</a:t>
            </a:r>
          </a:p>
          <a:p>
            <a:endParaRPr lang="en-US"/>
          </a:p>
          <a:p>
            <a:r>
              <a:rPr lang="pt-BR" sz="882" b="1" i="0" strike="noStrike" cap="none" spc="0" baseline="0">
                <a:solidFill>
                  <a:srgbClr val="000000"/>
                </a:solidFill>
                <a:effectLst/>
                <a:latin typeface="Segoe UI Light"/>
                <a:ea typeface="Segoe UI Light"/>
                <a:cs typeface="Segoe UI Light"/>
              </a:rPr>
              <a:t>Três opções para encerramento antecipado: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Política Bandit: </a:t>
            </a:r>
            <a:r>
              <a:rPr lang="pt-BR" sz="882" b="0" i="0" strike="noStrike" cap="none" spc="0" baseline="0">
                <a:solidFill>
                  <a:srgbClr val="000000"/>
                </a:solidFill>
                <a:effectLst/>
                <a:latin typeface="Segoe UI Light"/>
                <a:ea typeface="Segoe UI Light"/>
                <a:cs typeface="Segoe UI Light"/>
              </a:rPr>
              <a:t>usa um slack_factor (relativo) ou slack_amount (absoluto). Qualquer novo modelo deve ser executado dentro do intervalo de margem de atraso do modelo de melhor desempenho.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Política de interrupção de mediana</a:t>
            </a:r>
            <a:r>
              <a:rPr lang="pt-BR" sz="882" b="0" i="0" strike="noStrike" cap="none" spc="0" baseline="0">
                <a:solidFill>
                  <a:srgbClr val="000000"/>
                </a:solidFill>
                <a:effectLst/>
                <a:latin typeface="Segoe UI Light"/>
                <a:ea typeface="Segoe UI Light"/>
                <a:cs typeface="Segoe UI Light"/>
              </a:rPr>
              <a:t>: usa a mediana das médias da métrica primária. Qualquer novo modelo deve ter um desempenho melhor do que a mediana.</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Política de seleção de truncamento: </a:t>
            </a:r>
            <a:r>
              <a:rPr lang="pt-BR" sz="882" b="0" i="0" strike="noStrike" cap="none" spc="0" baseline="0">
                <a:solidFill>
                  <a:srgbClr val="000000"/>
                </a:solidFill>
                <a:effectLst/>
                <a:latin typeface="Segoe UI Light"/>
                <a:ea typeface="Segoe UI Light"/>
                <a:cs typeface="Segoe UI Light"/>
              </a:rPr>
              <a:t>usa um truncation_percentage, que é o percentual de avaliações de menor desempenho. Qualquer novo modelo deve ter um desempenho melhor do que as avaliações de menor desempenho.</a:t>
            </a: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20</a:t>
            </a:fld>
            <a:endParaRPr lang="en-US"/>
          </a:p>
        </p:txBody>
      </p:sp>
    </p:spTree>
    <p:extLst>
      <p:ext uri="{BB962C8B-B14F-4D97-AF65-F5344CB8AC3E}">
        <p14:creationId xmlns:p14="http://schemas.microsoft.com/office/powerpoint/2010/main" val="1090633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Por exemplo, o código a seguir aplica uma política do Bandit com um atraso de cinco avaliações, avalia a política em cada intervalo e permite uma quantidade de margem de atraso absoluta de 0,2.</a:t>
            </a:r>
          </a:p>
          <a:p>
            <a:endParaRPr lang="en-US"/>
          </a:p>
          <a:p>
            <a:r>
              <a:rPr lang="pt-BR" sz="882" b="0" i="0" strike="noStrike" cap="none" spc="0" baseline="0">
                <a:solidFill>
                  <a:srgbClr val="000000"/>
                </a:solidFill>
                <a:effectLst/>
                <a:latin typeface="Segoe UI Light"/>
                <a:ea typeface="Segoe UI Light"/>
                <a:cs typeface="Segoe UI Light"/>
              </a:rPr>
              <a:t>Imagine que a métrica primária é a precisão do modelo. Quando, após as cinco primeiras avaliações, o modelo de melhor desempenho tem uma precisão de 0,9, qualquer novo modelo precisa ter um desempenho melhor do que (0,9-0,2) ou 0,7. Se a precisão do novo modelo for maior que 0,7, o trabalho de varredura continuará. Se o novo modelo tiver uma pontuação de precisão inferior a 0,7, a política encerrará o trabalho de varredura.</a:t>
            </a:r>
          </a:p>
          <a:p>
            <a:endParaRPr lang="en-US"/>
          </a:p>
          <a:p>
            <a:r>
              <a:rPr lang="pt-BR" sz="882" b="0" i="0" strike="noStrike" cap="none" spc="0" baseline="0">
                <a:solidFill>
                  <a:srgbClr val="000000"/>
                </a:solidFill>
                <a:effectLst/>
                <a:latin typeface="Segoe UI Light"/>
                <a:ea typeface="Segoe UI Light"/>
                <a:cs typeface="Segoe UI Light"/>
              </a:rPr>
              <a:t>Você também pode aplicar uma política bandit usando um fator do Slack, que compara a métrica de desempenho como taxa, não como valor absoluto.</a:t>
            </a: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21</a:t>
            </a:fld>
            <a:endParaRPr lang="en-US"/>
          </a:p>
        </p:txBody>
      </p:sp>
    </p:spTree>
    <p:extLst>
      <p:ext uri="{BB962C8B-B14F-4D97-AF65-F5344CB8AC3E}">
        <p14:creationId xmlns:p14="http://schemas.microsoft.com/office/powerpoint/2010/main" val="964368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Por exemplo, o código a seguir aplica uma política de interrupção mediana com um atraso de cinco avaliações e avalia a política em cada intervalo.</a:t>
            </a:r>
          </a:p>
          <a:p>
            <a:endParaRPr lang="en-US"/>
          </a:p>
          <a:p>
            <a:r>
              <a:rPr lang="pt-BR" sz="882" b="0" i="0" strike="noStrike" cap="none" spc="0" baseline="0">
                <a:solidFill>
                  <a:srgbClr val="000000"/>
                </a:solidFill>
                <a:effectLst/>
                <a:latin typeface="Segoe UI Light"/>
                <a:ea typeface="Segoe UI Light"/>
                <a:cs typeface="Segoe UI Light"/>
              </a:rPr>
              <a:t>Imagine que a métrica primária é a precisão do modelo. Quando a precisão é registrada na sexta avaliação, a métrica precisa ser maior do que a mediana das pontuações de precisão até o momento. Suponha que a mediana das pontuações de precisão até agora seja 0,82. Se a precisão do novo modelo for maior que 0,82, o trabalho de varredura continuará. Se o novo modelo tiver uma pontuação de precisão inferior a 0,82, a política interromperá o trabalho de varredura e nenhum novo modelo será treinado.</a:t>
            </a:r>
          </a:p>
          <a:p>
            <a:endParaRPr lang="en-US"/>
          </a:p>
          <a:p>
            <a:endParaRPr lang="en-US"/>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22</a:t>
            </a:fld>
            <a:endParaRPr lang="en-US"/>
          </a:p>
        </p:txBody>
      </p:sp>
    </p:spTree>
    <p:extLst>
      <p:ext uri="{BB962C8B-B14F-4D97-AF65-F5344CB8AC3E}">
        <p14:creationId xmlns:p14="http://schemas.microsoft.com/office/powerpoint/2010/main" val="702463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Por exemplo, o código a seguir aplica uma política de seleção de truncamento com um atraso de quatro avaliações, avalia a política em cada intervalo e usa um percentual de truncamento de 20%.</a:t>
            </a:r>
          </a:p>
          <a:p>
            <a:endParaRPr lang="en-US"/>
          </a:p>
          <a:p>
            <a:r>
              <a:rPr lang="pt-BR" sz="882" b="0" i="0" strike="noStrike" cap="none" spc="0" baseline="0">
                <a:solidFill>
                  <a:srgbClr val="000000"/>
                </a:solidFill>
                <a:effectLst/>
                <a:latin typeface="Segoe UI Light"/>
                <a:ea typeface="Segoe UI Light"/>
                <a:cs typeface="Segoe UI Light"/>
              </a:rPr>
              <a:t>Imagine que a métrica primária é a precisão do modelo. Quando a precisão é registrada na quinta avaliação, a métrica </a:t>
            </a:r>
            <a:r>
              <a:rPr lang="pt-BR" sz="882" b="1" i="0" strike="noStrike" cap="none" spc="0" baseline="0">
                <a:solidFill>
                  <a:srgbClr val="000000"/>
                </a:solidFill>
                <a:effectLst/>
                <a:latin typeface="Segoe UI Light"/>
                <a:ea typeface="Segoe UI Light"/>
                <a:cs typeface="Segoe UI Light"/>
              </a:rPr>
              <a:t>não</a:t>
            </a:r>
            <a:r>
              <a:rPr lang="pt-BR" sz="882" b="0" i="0" strike="noStrike" cap="none" spc="0" baseline="0">
                <a:solidFill>
                  <a:srgbClr val="000000"/>
                </a:solidFill>
                <a:effectLst/>
                <a:latin typeface="Segoe UI Light"/>
                <a:ea typeface="Segoe UI Light"/>
                <a:cs typeface="Segoe UI Light"/>
              </a:rPr>
              <a:t> deve estar entre as 20% piores avaliações até agora. Nesse caso, 20% se traduz em uma avaliação. Em outras palavras, se a quinta avaliação </a:t>
            </a:r>
            <a:r>
              <a:rPr lang="pt-BR" sz="882" b="1" i="0" strike="noStrike" cap="none" spc="0" baseline="0">
                <a:solidFill>
                  <a:srgbClr val="000000"/>
                </a:solidFill>
                <a:effectLst/>
                <a:latin typeface="Segoe UI Light"/>
                <a:ea typeface="Segoe UI Light"/>
                <a:cs typeface="Segoe UI Light"/>
              </a:rPr>
              <a:t>não</a:t>
            </a:r>
            <a:r>
              <a:rPr lang="pt-BR" sz="882" b="0" i="0" strike="noStrike" cap="none" spc="0" baseline="0">
                <a:solidFill>
                  <a:srgbClr val="000000"/>
                </a:solidFill>
                <a:effectLst/>
                <a:latin typeface="Segoe UI Light"/>
                <a:ea typeface="Segoe UI Light"/>
                <a:cs typeface="Segoe UI Light"/>
              </a:rPr>
              <a:t> for o modelo de pior desempenho até agora, o trabalho de varredura continuará. Se a quinta avaliação tiver a menor pontuação de precisão de todas as avaliações até o momento, o trabalho de varredura será interrompido.</a:t>
            </a: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23</a:t>
            </a:fld>
            <a:endParaRPr lang="en-US"/>
          </a:p>
        </p:txBody>
      </p:sp>
    </p:spTree>
    <p:extLst>
      <p:ext uri="{BB962C8B-B14F-4D97-AF65-F5344CB8AC3E}">
        <p14:creationId xmlns:p14="http://schemas.microsoft.com/office/powerpoint/2010/main" val="3596060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24</a:t>
            </a:fld>
            <a:endParaRPr lang="en-US"/>
          </a:p>
        </p:txBody>
      </p:sp>
    </p:spTree>
    <p:extLst>
      <p:ext uri="{BB962C8B-B14F-4D97-AF65-F5344CB8AC3E}">
        <p14:creationId xmlns:p14="http://schemas.microsoft.com/office/powerpoint/2010/main" val="4000994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Você desejará criar componentes ao preparar seu código para escala. Quando terminar de experimentar e desenvolver, estará pronto para mover seu modelo para produção.</a:t>
            </a:r>
          </a:p>
          <a:p>
            <a:endParaRPr lang="en-US"/>
          </a:p>
          <a:p>
            <a:r>
              <a:rPr lang="pt-BR" sz="882" b="0" i="0" strike="noStrike" cap="none" spc="0" baseline="0">
                <a:solidFill>
                  <a:srgbClr val="000000"/>
                </a:solidFill>
                <a:effectLst/>
                <a:latin typeface="Segoe UI Light"/>
                <a:ea typeface="Segoe UI Light"/>
                <a:cs typeface="Segoe UI Light"/>
              </a:rPr>
              <a:t>No Azure Machine Learning, você pode criar um componente para armazenar código (em sua linguagem preferida) no workspace. Idealmente, você elabora um componente para executar uma ação específica que seja relevante para o seu fluxo de trabalho de aprendizado de máquina.</a:t>
            </a:r>
          </a:p>
          <a:p>
            <a:endParaRPr lang="en-US"/>
          </a:p>
          <a:p>
            <a:r>
              <a:rPr lang="pt-BR" sz="882" b="0" i="0" strike="noStrike" cap="none" spc="0" baseline="0">
                <a:solidFill>
                  <a:srgbClr val="000000"/>
                </a:solidFill>
                <a:effectLst/>
                <a:latin typeface="Segoe UI Light"/>
                <a:ea typeface="Segoe UI Light"/>
                <a:cs typeface="Segoe UI Light"/>
              </a:rPr>
              <a:t>Por exemplo, um componente pode consistir de um script Python que normaliza seus dados, treina um modelo de aprendizado de máquina ou avalia um modelo.</a:t>
            </a:r>
          </a:p>
          <a:p>
            <a:endParaRPr lang="en-US"/>
          </a:p>
          <a:p>
            <a:r>
              <a:rPr lang="pt-BR" sz="882" b="0" i="0" strike="noStrike" cap="none" spc="0" baseline="0">
                <a:solidFill>
                  <a:srgbClr val="000000"/>
                </a:solidFill>
                <a:effectLst/>
                <a:latin typeface="Segoe UI Light"/>
                <a:ea typeface="Segoe UI Light"/>
                <a:cs typeface="Segoe UI Light"/>
              </a:rPr>
              <a:t>Os componentes podem ser facilmente compartilhados com outros usuários do Azure Machine Learning, que podem reutilizar componentes em seus próprios pipelines do Azure Machine Learning.</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25</a:t>
            </a:fld>
            <a:endParaRPr lang="en-US"/>
          </a:p>
        </p:txBody>
      </p:sp>
    </p:spTree>
    <p:extLst>
      <p:ext uri="{BB962C8B-B14F-4D97-AF65-F5344CB8AC3E}">
        <p14:creationId xmlns:p14="http://schemas.microsoft.com/office/powerpoint/2010/main" val="25994184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BF0CB-954A-34E1-0E37-29A9A70DE0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41CC3A1-DB24-17B6-E8E9-453F85E859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02C7B6-46CE-6CB0-E52B-783E5E4F2C63}"/>
              </a:ext>
            </a:extLst>
          </p:cNvPr>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Você pode criar o arquivo YAML ou usar a função </a:t>
            </a:r>
            <a:r>
              <a:rPr lang="pt-BR" sz="882" b="1" i="0" strike="noStrike" cap="none" spc="0" baseline="0">
                <a:solidFill>
                  <a:srgbClr val="000000"/>
                </a:solidFill>
                <a:effectLst/>
                <a:latin typeface="Segoe UI Light"/>
                <a:ea typeface="Segoe UI Light"/>
                <a:cs typeface="Segoe UI Light"/>
              </a:rPr>
              <a:t>command_component() </a:t>
            </a:r>
            <a:r>
              <a:rPr lang="pt-BR" sz="882" b="0" i="0" strike="noStrike" cap="none" spc="0" baseline="0">
                <a:solidFill>
                  <a:srgbClr val="000000"/>
                </a:solidFill>
                <a:effectLst/>
                <a:latin typeface="Segoe UI Light"/>
                <a:ea typeface="Segoe UI Light"/>
                <a:cs typeface="Segoe UI Light"/>
              </a:rPr>
              <a:t>como decorador para criar o arquivo YAML.</a:t>
            </a:r>
          </a:p>
          <a:p>
            <a:endParaRPr lang="en-US"/>
          </a:p>
          <a:p>
            <a:r>
              <a:rPr lang="pt-BR" sz="882" b="1" i="0" strike="noStrike" cap="none" spc="0" baseline="0">
                <a:solidFill>
                  <a:srgbClr val="000000"/>
                </a:solidFill>
                <a:effectLst/>
                <a:latin typeface="Segoe UI Light"/>
                <a:ea typeface="Segoe UI Light"/>
                <a:cs typeface="Segoe UI Light"/>
              </a:rPr>
              <a:t>Dica: </a:t>
            </a:r>
            <a:r>
              <a:rPr lang="pt-BR" sz="882" b="0" i="0" strike="noStrike" cap="none" spc="0" baseline="0">
                <a:solidFill>
                  <a:srgbClr val="000000"/>
                </a:solidFill>
                <a:effectLst/>
                <a:latin typeface="Segoe UI Light"/>
                <a:ea typeface="Segoe UI Light"/>
                <a:cs typeface="Segoe UI Light"/>
              </a:rPr>
              <a:t>aqui, nos concentraremos na criação de um arquivo YAML para criar um componente. Como alternativa, saiba mais sobre</a:t>
            </a:r>
            <a:r>
              <a:rPr lang="pt-BR" sz="882" b="0" i="0" strike="noStrike" cap="none" spc="0" baseline="0">
                <a:solidFill>
                  <a:srgbClr val="161616"/>
                </a:solidFill>
                <a:effectLst/>
                <a:latin typeface="Segoe UI"/>
                <a:ea typeface="Segoe UI"/>
                <a:cs typeface="Segoe UI"/>
              </a:rPr>
              <a:t> </a:t>
            </a:r>
            <a:r>
              <a:rPr lang="pt-BR" sz="882" b="1" i="0" strike="noStrike" cap="none" spc="0" baseline="0">
                <a:solidFill>
                  <a:srgbClr val="000000"/>
                </a:solidFill>
                <a:effectLst/>
                <a:latin typeface="Segoe UI Light"/>
                <a:ea typeface="Segoe UI Light"/>
                <a:cs typeface="Segoe UI Light"/>
                <a:hlinkClick r:id="rId3" history="0"/>
              </a:rPr>
              <a:t>como criar componentes usando command_component()</a:t>
            </a:r>
            <a:r>
              <a:rPr lang="pt-BR" sz="882" b="0" i="0" strike="noStrike" cap="none" spc="0" baseline="0">
                <a:solidFill>
                  <a:srgbClr val="161616"/>
                </a:solidFill>
                <a:effectLst/>
                <a:latin typeface="Segoe UI Light"/>
                <a:ea typeface="Segoe UI Light"/>
                <a:cs typeface="Segoe UI Light"/>
              </a:rPr>
              <a:t>.</a:t>
            </a:r>
            <a:endParaRPr lang="en-US">
              <a:latin typeface="Segoe UI Light" pitchFamily="34" charset="0"/>
              <a:cs typeface="Segoe UI Light" panose="020B0502040204020203" pitchFamily="34" charset="0"/>
            </a:endParaRPr>
          </a:p>
        </p:txBody>
      </p:sp>
      <p:sp>
        <p:nvSpPr>
          <p:cNvPr id="4" name="页眉占位符 3">
            <a:extLst>
              <a:ext uri="{FF2B5EF4-FFF2-40B4-BE49-F238E27FC236}">
                <a16:creationId xmlns:a16="http://schemas.microsoft.com/office/drawing/2014/main" id="{0103B9D9-D58A-AD81-F6DD-E0AAB9EFE629}"/>
              </a:ext>
            </a:extLst>
          </p:cNvPr>
          <p:cNvSpPr>
            <a:spLocks noGrp="1"/>
          </p:cNvSpPr>
          <p:nvPr>
            <p:ph type="hdr" sz="quarter" idx="6"/>
          </p:nvPr>
        </p:nvSpPr>
        <p:spPr/>
        <p:txBody>
          <a:bodyPr/>
          <a:lstStyle/>
          <a:p>
            <a:endParaRPr lang="en-US"/>
          </a:p>
        </p:txBody>
      </p:sp>
      <p:sp>
        <p:nvSpPr>
          <p:cNvPr id="5" name="页脚占位符 4">
            <a:extLst>
              <a:ext uri="{FF2B5EF4-FFF2-40B4-BE49-F238E27FC236}">
                <a16:creationId xmlns:a16="http://schemas.microsoft.com/office/drawing/2014/main" id="{21CEE1C2-BD5C-E056-4AB6-55D2BCEF57C5}"/>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a:extLst>
              <a:ext uri="{FF2B5EF4-FFF2-40B4-BE49-F238E27FC236}">
                <a16:creationId xmlns:a16="http://schemas.microsoft.com/office/drawing/2014/main" id="{46A962A5-8DBB-DE36-489B-9652C0F525CD}"/>
              </a:ext>
            </a:extLst>
          </p:cNvPr>
          <p:cNvSpPr>
            <a:spLocks noGrp="1"/>
          </p:cNvSpPr>
          <p:nvPr>
            <p:ph type="sldNum" sz="quarter" idx="5"/>
          </p:nvPr>
        </p:nvSpPr>
        <p:spPr/>
        <p:txBody>
          <a:bodyPr/>
          <a:lstStyle/>
          <a:p>
            <a:fld id="{B4008EB6-D09E-4580-8CD6-DDB14511944F}" type="slidenum">
              <a:rPr lang="en-US" smtClean="0"/>
              <a:t>26</a:t>
            </a:fld>
            <a:endParaRPr lang="en-US"/>
          </a:p>
        </p:txBody>
      </p:sp>
    </p:spTree>
    <p:extLst>
      <p:ext uri="{BB962C8B-B14F-4D97-AF65-F5344CB8AC3E}">
        <p14:creationId xmlns:p14="http://schemas.microsoft.com/office/powerpoint/2010/main" val="1411273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Você pode criar o arquivo YAML ou usar a função </a:t>
            </a:r>
            <a:r>
              <a:rPr lang="pt-BR" sz="882" b="1" i="0" strike="noStrike" cap="none" spc="0" baseline="0">
                <a:solidFill>
                  <a:srgbClr val="000000"/>
                </a:solidFill>
                <a:effectLst/>
                <a:latin typeface="Segoe UI Light"/>
                <a:ea typeface="Segoe UI Light"/>
                <a:cs typeface="Segoe UI Light"/>
              </a:rPr>
              <a:t>command_component() </a:t>
            </a:r>
            <a:r>
              <a:rPr lang="pt-BR" sz="882" b="0" i="0" strike="noStrike" cap="none" spc="0" baseline="0">
                <a:solidFill>
                  <a:srgbClr val="000000"/>
                </a:solidFill>
                <a:effectLst/>
                <a:latin typeface="Segoe UI Light"/>
                <a:ea typeface="Segoe UI Light"/>
                <a:cs typeface="Segoe UI Light"/>
              </a:rPr>
              <a:t>como decorador para criar o arquivo YAML.</a:t>
            </a:r>
          </a:p>
          <a:p>
            <a:endParaRPr lang="en-US"/>
          </a:p>
          <a:p>
            <a:r>
              <a:rPr lang="pt-BR" sz="882" b="1" i="0" strike="noStrike" cap="none" spc="0" baseline="0">
                <a:solidFill>
                  <a:srgbClr val="000000"/>
                </a:solidFill>
                <a:effectLst/>
                <a:latin typeface="Segoe UI Light"/>
                <a:ea typeface="Segoe UI Light"/>
                <a:cs typeface="Segoe UI Light"/>
              </a:rPr>
              <a:t>Dica: </a:t>
            </a:r>
            <a:r>
              <a:rPr lang="pt-BR" sz="882" b="0" i="0" strike="noStrike" cap="none" spc="0" baseline="0">
                <a:solidFill>
                  <a:srgbClr val="000000"/>
                </a:solidFill>
                <a:effectLst/>
                <a:latin typeface="Segoe UI Light"/>
                <a:ea typeface="Segoe UI Light"/>
                <a:cs typeface="Segoe UI Light"/>
              </a:rPr>
              <a:t>aqui, nos concentraremos na criação de um arquivo YAML para criar um componente. Como alternativa, saiba mais sobre</a:t>
            </a:r>
            <a:r>
              <a:rPr lang="pt-BR" sz="882" b="0" i="0" strike="noStrike" cap="none" spc="0" baseline="0">
                <a:solidFill>
                  <a:srgbClr val="161616"/>
                </a:solidFill>
                <a:effectLst/>
                <a:latin typeface="Segoe UI"/>
                <a:ea typeface="Segoe UI"/>
                <a:cs typeface="Segoe UI"/>
              </a:rPr>
              <a:t> </a:t>
            </a:r>
            <a:r>
              <a:rPr lang="pt-BR" sz="882" b="1" i="0" strike="noStrike" cap="none" spc="0" baseline="0">
                <a:solidFill>
                  <a:srgbClr val="000000"/>
                </a:solidFill>
                <a:effectLst/>
                <a:latin typeface="Segoe UI Light"/>
                <a:ea typeface="Segoe UI Light"/>
                <a:cs typeface="Segoe UI Light"/>
                <a:hlinkClick r:id="rId3" history="0"/>
              </a:rPr>
              <a:t>como criar componentes usando command_component()</a:t>
            </a:r>
            <a:r>
              <a:rPr lang="pt-BR" sz="882" b="0" i="0" strike="noStrike" cap="none" spc="0" baseline="0">
                <a:solidFill>
                  <a:srgbClr val="161616"/>
                </a:solidFill>
                <a:effectLst/>
                <a:latin typeface="Segoe UI Light"/>
                <a:ea typeface="Segoe UI Light"/>
                <a:cs typeface="Segoe UI Light"/>
              </a:rPr>
              <a:t>.</a:t>
            </a:r>
            <a:endParaRPr lang="en-US">
              <a:latin typeface="Segoe UI Light" pitchFamily="34" charset="0"/>
              <a:cs typeface="Segoe UI Light" panose="020B0502040204020203" pitchFamily="34" charset="0"/>
            </a:endParaRPr>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27</a:t>
            </a:fld>
            <a:endParaRPr lang="en-US"/>
          </a:p>
        </p:txBody>
      </p:sp>
    </p:spTree>
    <p:extLst>
      <p:ext uri="{BB962C8B-B14F-4D97-AF65-F5344CB8AC3E}">
        <p14:creationId xmlns:p14="http://schemas.microsoft.com/office/powerpoint/2010/main" val="698317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Os componentes podem ser organizados em sequência ou em paralelo, permitindo que você crie uma lógica de fluxo sofisticada para orquestrar as operações de aprendizado de máquina. Cada componente pode ser executado em um destino de computação específico, possibilitando a combinação de diferentes tipos de processamento conforme necessário para atingir uma meta geral.</a:t>
            </a:r>
          </a:p>
          <a:p>
            <a:endParaRPr lang="en-US"/>
          </a:p>
          <a:p>
            <a:r>
              <a:rPr lang="pt-BR" sz="882" b="0" i="0" strike="noStrike" cap="none" spc="0" baseline="0">
                <a:solidFill>
                  <a:srgbClr val="000000"/>
                </a:solidFill>
                <a:effectLst/>
                <a:latin typeface="Segoe UI Light"/>
                <a:ea typeface="Segoe UI Light"/>
                <a:cs typeface="Segoe UI Light"/>
              </a:rPr>
              <a:t>Um pipeline pode ser executado como um processo executando o pipeline como um </a:t>
            </a:r>
            <a:r>
              <a:rPr lang="pt-BR" sz="882" b="1" i="0" strike="noStrike" cap="none" spc="0" baseline="0">
                <a:solidFill>
                  <a:srgbClr val="000000"/>
                </a:solidFill>
                <a:effectLst/>
                <a:latin typeface="Segoe UI Light"/>
                <a:ea typeface="Segoe UI Light"/>
                <a:cs typeface="Segoe UI Light"/>
              </a:rPr>
              <a:t>trabalho de pipeline</a:t>
            </a:r>
            <a:r>
              <a:rPr lang="pt-BR" sz="882" b="0" i="0" strike="noStrike" cap="none" spc="0" baseline="0">
                <a:solidFill>
                  <a:srgbClr val="000000"/>
                </a:solidFill>
                <a:effectLst/>
                <a:latin typeface="Segoe UI Light"/>
                <a:ea typeface="Segoe UI Light"/>
                <a:cs typeface="Segoe UI Light"/>
              </a:rPr>
              <a:t>. Cada componente é executado como um </a:t>
            </a:r>
            <a:r>
              <a:rPr lang="pt-BR" sz="882" b="1" i="0" strike="noStrike" cap="none" spc="0" baseline="0">
                <a:solidFill>
                  <a:srgbClr val="000000"/>
                </a:solidFill>
                <a:effectLst/>
                <a:latin typeface="Segoe UI Light"/>
                <a:ea typeface="Segoe UI Light"/>
                <a:cs typeface="Segoe UI Light"/>
              </a:rPr>
              <a:t>trabalho filho</a:t>
            </a:r>
            <a:r>
              <a:rPr lang="pt-BR" sz="882" b="0" i="0" strike="noStrike" cap="none" spc="0" baseline="0">
                <a:solidFill>
                  <a:srgbClr val="000000"/>
                </a:solidFill>
                <a:effectLst/>
                <a:latin typeface="Segoe UI Light"/>
                <a:ea typeface="Segoe UI Light"/>
                <a:cs typeface="Segoe UI Light"/>
              </a:rPr>
              <a:t> como parte do trabalho de pipeline geral.</a:t>
            </a:r>
          </a:p>
          <a:p>
            <a:endParaRPr lang="en-US"/>
          </a:p>
          <a:p>
            <a:r>
              <a:rPr lang="pt-BR" sz="882" b="1" i="0" strike="noStrike" cap="none" spc="0" baseline="0">
                <a:solidFill>
                  <a:srgbClr val="000000"/>
                </a:solidFill>
                <a:effectLst/>
                <a:latin typeface="Segoe UI Light"/>
                <a:ea typeface="Segoe UI Light"/>
                <a:cs typeface="Segoe UI Light"/>
              </a:rPr>
              <a:t>Criar um pipeline</a:t>
            </a:r>
            <a:endParaRPr lang="en-US"/>
          </a:p>
          <a:p>
            <a:r>
              <a:rPr lang="pt-BR" sz="882" b="0" i="0" strike="noStrike" cap="none" spc="0" baseline="0">
                <a:solidFill>
                  <a:srgbClr val="000000"/>
                </a:solidFill>
                <a:effectLst/>
                <a:latin typeface="Segoe UI Light"/>
                <a:ea typeface="Segoe UI Light"/>
                <a:cs typeface="Segoe UI Light"/>
              </a:rPr>
              <a:t>Você pode criar o arquivo YAML ou usar a função </a:t>
            </a:r>
            <a:r>
              <a:rPr lang="pt-BR" sz="882" b="1" i="0" strike="noStrike" cap="none" spc="0" baseline="0">
                <a:solidFill>
                  <a:srgbClr val="000000"/>
                </a:solidFill>
                <a:effectLst/>
                <a:latin typeface="Segoe UI Light"/>
                <a:ea typeface="Segoe UI Light"/>
                <a:cs typeface="Segoe UI Light"/>
              </a:rPr>
              <a:t>@pipeline() </a:t>
            </a:r>
            <a:r>
              <a:rPr lang="pt-BR" sz="882" b="0" i="0" strike="noStrike" cap="none" spc="0" baseline="0">
                <a:solidFill>
                  <a:srgbClr val="000000"/>
                </a:solidFill>
                <a:effectLst/>
                <a:latin typeface="Segoe UI Light"/>
                <a:ea typeface="Segoe UI Light"/>
                <a:cs typeface="Segoe UI Light"/>
              </a:rPr>
              <a:t>para criar o arquivo YAML.</a:t>
            </a:r>
          </a:p>
          <a:p>
            <a:endParaRPr lang="en-US"/>
          </a:p>
          <a:p>
            <a:pPr algn="l"/>
            <a:r>
              <a:rPr lang="pt-BR" sz="882" b="0" i="0" strike="noStrike" cap="none" spc="0" baseline="0">
                <a:solidFill>
                  <a:srgbClr val="161616"/>
                </a:solidFill>
                <a:effectLst/>
                <a:latin typeface="Segoe UI"/>
                <a:ea typeface="Segoe UI"/>
                <a:cs typeface="Segoe UI"/>
              </a:rPr>
              <a:t>Para entender o pipeline criado no exemplo, vamos explorá-lo passo a passo:</a:t>
            </a:r>
          </a:p>
          <a:p>
            <a:pPr algn="l">
              <a:buFont typeface="+mj-lt"/>
              <a:buAutoNum type="arabicPeriod"/>
            </a:pPr>
            <a:r>
              <a:rPr lang="pt-BR" sz="882" b="0" i="0" strike="noStrike" cap="none" spc="0" baseline="0">
                <a:solidFill>
                  <a:srgbClr val="161616"/>
                </a:solidFill>
                <a:effectLst/>
                <a:latin typeface="Segoe UI"/>
                <a:ea typeface="Segoe UI"/>
                <a:cs typeface="Segoe UI"/>
              </a:rPr>
              <a:t> O pipeline é criado definindo a função pipeline_function_name.</a:t>
            </a:r>
          </a:p>
          <a:p>
            <a:pPr algn="l">
              <a:buFont typeface="+mj-lt"/>
              <a:buAutoNum type="arabicPeriod"/>
            </a:pPr>
            <a:r>
              <a:rPr lang="pt-BR" sz="882" b="0" i="0" strike="noStrike" cap="none" spc="0" baseline="0">
                <a:solidFill>
                  <a:srgbClr val="161616"/>
                </a:solidFill>
                <a:effectLst/>
                <a:latin typeface="Segoe UI"/>
                <a:ea typeface="Segoe UI"/>
                <a:cs typeface="Segoe UI"/>
              </a:rPr>
              <a:t> A função de pipeline espera pipeline_job_input como a entrada do pipeline geral.</a:t>
            </a:r>
          </a:p>
          <a:p>
            <a:pPr algn="l">
              <a:buFont typeface="+mj-lt"/>
              <a:buAutoNum type="arabicPeriod"/>
            </a:pPr>
            <a:r>
              <a:rPr lang="pt-BR" sz="882" b="0" i="0" strike="noStrike" cap="none" spc="0" baseline="0">
                <a:solidFill>
                  <a:srgbClr val="161616"/>
                </a:solidFill>
                <a:effectLst/>
                <a:latin typeface="Segoe UI"/>
                <a:ea typeface="Segoe UI"/>
                <a:cs typeface="Segoe UI"/>
              </a:rPr>
              <a:t> A primeira etapa do pipeline requer um valor para o parâmetro de entrada input_data. O valor da entrada será o valor de pipeline_job_output.</a:t>
            </a:r>
          </a:p>
          <a:p>
            <a:pPr algn="l">
              <a:buFont typeface="+mj-lt"/>
              <a:buAutoNum type="arabicPeriod"/>
            </a:pPr>
            <a:r>
              <a:rPr lang="pt-BR" sz="882" b="0" i="0" strike="noStrike" cap="none" spc="0" baseline="0">
                <a:solidFill>
                  <a:srgbClr val="161616"/>
                </a:solidFill>
                <a:effectLst/>
                <a:latin typeface="Segoe UI"/>
                <a:ea typeface="Segoe UI"/>
                <a:cs typeface="Segoe UI"/>
              </a:rPr>
              <a:t> A primeira etapa do pipeline é definida pelo componente carregado para prep_data.</a:t>
            </a:r>
          </a:p>
          <a:p>
            <a:pPr algn="l">
              <a:buFont typeface="+mj-lt"/>
              <a:buAutoNum type="arabicPeriod"/>
            </a:pPr>
            <a:r>
              <a:rPr lang="pt-BR" sz="882" b="0" i="0" strike="noStrike" cap="none" spc="0" baseline="0">
                <a:solidFill>
                  <a:srgbClr val="161616"/>
                </a:solidFill>
                <a:effectLst/>
                <a:latin typeface="Segoe UI"/>
                <a:ea typeface="Segoe UI"/>
                <a:cs typeface="Segoe UI"/>
              </a:rPr>
              <a:t> O valor de output_data da primeira etapa do pipeline é usado para a entrada input training_data esperada da segunda etapa do pipeline.</a:t>
            </a:r>
          </a:p>
          <a:p>
            <a:pPr algn="l">
              <a:buFont typeface="+mj-lt"/>
              <a:buAutoNum type="arabicPeriod"/>
            </a:pPr>
            <a:r>
              <a:rPr lang="pt-BR" sz="882" b="0" i="0" strike="noStrike" cap="none" spc="0" baseline="0">
                <a:solidFill>
                  <a:srgbClr val="161616"/>
                </a:solidFill>
                <a:effectLst/>
                <a:latin typeface="Segoe UI"/>
                <a:ea typeface="Segoe UI"/>
                <a:cs typeface="Segoe UI"/>
              </a:rPr>
              <a:t> A segunda etapa do pipeline é definida pelo componente carregado para train_model e resulta em um modelo treinado referenciado por by model_output. </a:t>
            </a:r>
          </a:p>
          <a:p>
            <a:pPr algn="l">
              <a:buFont typeface="+mj-lt"/>
              <a:buAutoNum type="arabicPeriod"/>
            </a:pPr>
            <a:r>
              <a:rPr lang="pt-BR" sz="882" b="0" i="0" strike="noStrike" cap="none" spc="0" baseline="0">
                <a:solidFill>
                  <a:srgbClr val="161616"/>
                </a:solidFill>
                <a:effectLst/>
                <a:latin typeface="Segoe UI"/>
                <a:ea typeface="Segoe UI"/>
                <a:cs typeface="Segoe UI"/>
              </a:rPr>
              <a:t> As saídas do pipeline são definidas retornando variáveis da função do pipeline. Há duas saídas:</a:t>
            </a:r>
          </a:p>
          <a:p>
            <a:pPr algn="l">
              <a:buFont typeface="+mj-lt"/>
              <a:buNone/>
            </a:pPr>
            <a:r>
              <a:rPr lang="pt-BR" sz="882" b="0" i="0" strike="noStrike" cap="none" spc="0" baseline="0">
                <a:solidFill>
                  <a:srgbClr val="161616"/>
                </a:solidFill>
                <a:effectLst/>
                <a:latin typeface="Segoe UI"/>
                <a:ea typeface="Segoe UI"/>
                <a:cs typeface="Segoe UI"/>
              </a:rPr>
              <a:t>	- pipeline_job_transformed_data with the value of prep_data.outputs.output_data</a:t>
            </a:r>
            <a:endParaRPr lang="en-US" b="0" i="0">
              <a:solidFill>
                <a:srgbClr val="161616"/>
              </a:solidFill>
              <a:effectLst/>
              <a:latin typeface="Segoe UI" panose="020B0502040204020203" pitchFamily="34" charset="0"/>
            </a:endParaRPr>
          </a:p>
          <a:p>
            <a:pPr algn="l">
              <a:buFont typeface="+mj-lt"/>
              <a:buNone/>
            </a:pPr>
            <a:r>
              <a:rPr lang="pt-BR" sz="882" b="0" i="0" strike="noStrike" cap="none" spc="0" baseline="0">
                <a:solidFill>
                  <a:srgbClr val="161616"/>
                </a:solidFill>
                <a:effectLst/>
                <a:latin typeface="Segoe UI"/>
                <a:ea typeface="Segoe UI"/>
                <a:cs typeface="Segoe UI"/>
              </a:rPr>
              <a:t>	- pipeline_job_trained_model with the value of train_model.outputs.model_output</a:t>
            </a:r>
            <a:endParaRPr lang="en-US" b="0" i="0">
              <a:solidFill>
                <a:srgbClr val="161616"/>
              </a:solidFill>
              <a:effectLst/>
              <a:latin typeface="Segoe UI" panose="020B0502040204020203" pitchFamily="34" charset="0"/>
            </a:endParaRPr>
          </a:p>
          <a:p>
            <a:endParaRPr lang="en-US"/>
          </a:p>
          <a:p>
            <a:endParaRPr lang="en-US"/>
          </a:p>
          <a:p>
            <a:r>
              <a:rPr lang="pt-BR" sz="882" b="1" i="0" strike="noStrike" cap="none" spc="0" baseline="0">
                <a:solidFill>
                  <a:srgbClr val="000000"/>
                </a:solidFill>
                <a:effectLst/>
                <a:latin typeface="Segoe UI Light"/>
                <a:ea typeface="Segoe UI Light"/>
                <a:cs typeface="Segoe UI Light"/>
              </a:rPr>
              <a:t>Dica: </a:t>
            </a:r>
            <a:r>
              <a:rPr lang="pt-BR" sz="882" b="0" i="0" strike="noStrike" cap="none" spc="0" baseline="0">
                <a:solidFill>
                  <a:srgbClr val="000000"/>
                </a:solidFill>
                <a:effectLst/>
                <a:latin typeface="Segoe UI Light"/>
                <a:ea typeface="Segoe UI Light"/>
                <a:cs typeface="Segoe UI Light"/>
              </a:rPr>
              <a:t>Examine a</a:t>
            </a:r>
            <a:r>
              <a:rPr lang="pt-BR" sz="882" b="0" i="0" strike="noStrike" cap="none" spc="0" baseline="0">
                <a:solidFill>
                  <a:srgbClr val="161616"/>
                </a:solidFill>
                <a:effectLst/>
                <a:latin typeface="Segoe UI Light"/>
                <a:ea typeface="Segoe UI Light"/>
                <a:cs typeface="Segoe UI Light"/>
              </a:rPr>
              <a:t> </a:t>
            </a:r>
            <a:r>
              <a:rPr lang="pt-BR" sz="882" b="1" i="0" strike="noStrike" cap="none" spc="0" baseline="0">
                <a:solidFill>
                  <a:srgbClr val="000000"/>
                </a:solidFill>
                <a:effectLst/>
                <a:latin typeface="Segoe UI Light"/>
                <a:ea typeface="Segoe UI Light"/>
                <a:cs typeface="Segoe UI Light"/>
                <a:hlinkClick r:id="rId3" history="0"/>
              </a:rPr>
              <a:t>documentação de referência da função @pipeline().</a:t>
            </a:r>
            <a:r>
              <a:rPr lang="pt-BR" sz="882" b="0" i="0" strike="noStrike" cap="none" spc="0" baseline="0">
                <a:solidFill>
                  <a:srgbClr val="000000"/>
                </a:solidFill>
                <a:effectLst/>
                <a:latin typeface="Segoe UI Light"/>
                <a:ea typeface="Segoe UI Light"/>
                <a:cs typeface="Segoe UI Light"/>
              </a:rPr>
              <a:t>.</a:t>
            </a:r>
          </a:p>
          <a:p>
            <a:endParaRPr lang="en-US"/>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29</a:t>
            </a:fld>
            <a:endParaRPr lang="en-US"/>
          </a:p>
        </p:txBody>
      </p:sp>
    </p:spTree>
    <p:extLst>
      <p:ext uri="{BB962C8B-B14F-4D97-AF65-F5344CB8AC3E}">
        <p14:creationId xmlns:p14="http://schemas.microsoft.com/office/powerpoint/2010/main" val="195410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Configurar um trabalho de pipeline</a:t>
            </a:r>
          </a:p>
          <a:p>
            <a:r>
              <a:rPr lang="pt-BR" sz="882" b="0" i="0" strike="noStrike" cap="none" spc="0" baseline="0">
                <a:solidFill>
                  <a:srgbClr val="000000"/>
                </a:solidFill>
                <a:effectLst/>
                <a:latin typeface="Segoe UI Light"/>
                <a:ea typeface="Segoe UI Light"/>
                <a:cs typeface="Segoe UI Light"/>
              </a:rPr>
              <a:t>Depois de usar a função, você pode editar as configurações de pipeline especificando quais parâmetros você deseja alterar e o novo valor.</a:t>
            </a:r>
          </a:p>
          <a:p>
            <a:endParaRPr lang="en-US"/>
          </a:p>
          <a:p>
            <a:r>
              <a:rPr lang="pt-BR" sz="882" b="1" i="0" strike="noStrike" cap="none" spc="0" baseline="0">
                <a:solidFill>
                  <a:srgbClr val="000000"/>
                </a:solidFill>
                <a:effectLst/>
                <a:latin typeface="Segoe UI Light"/>
                <a:ea typeface="Segoe UI Light"/>
                <a:cs typeface="Segoe UI Light"/>
              </a:rPr>
              <a:t>Executar um trabalho de pipeline</a:t>
            </a:r>
          </a:p>
          <a:p>
            <a:r>
              <a:rPr lang="pt-BR" sz="882" b="0" i="0" strike="noStrike" cap="none" spc="0" baseline="0">
                <a:solidFill>
                  <a:srgbClr val="000000"/>
                </a:solidFill>
                <a:effectLst/>
                <a:latin typeface="Segoe UI Light"/>
                <a:ea typeface="Segoe UI Light"/>
                <a:cs typeface="Segoe UI Light"/>
              </a:rPr>
              <a:t>Para enviar o trabalho de pipeline, execute o seguinte código:</a:t>
            </a:r>
          </a:p>
          <a:p>
            <a:endParaRPr lang="en-US"/>
          </a:p>
          <a:p>
            <a:r>
              <a:rPr lang="pt-BR" sz="882" b="0" i="0" strike="noStrike" cap="none" spc="0" baseline="0">
                <a:solidFill>
                  <a:srgbClr val="000000"/>
                </a:solidFill>
                <a:effectLst/>
                <a:latin typeface="Segoe UI Light"/>
                <a:ea typeface="Segoe UI Light"/>
                <a:cs typeface="Segoe UI Light"/>
              </a:rPr>
              <a:t>Python</a:t>
            </a:r>
          </a:p>
          <a:p>
            <a:r>
              <a:rPr lang="pt-BR" sz="882" b="0" i="0" strike="noStrike" cap="none" spc="0" baseline="0">
                <a:solidFill>
                  <a:srgbClr val="000000"/>
                </a:solidFill>
                <a:effectLst/>
                <a:latin typeface="Segoe UI Light"/>
                <a:ea typeface="Segoe UI Light"/>
                <a:cs typeface="Segoe UI Light"/>
              </a:rPr>
              <a:t># enviar trabalho para o espaço de trabalho</a:t>
            </a:r>
          </a:p>
          <a:p>
            <a:r>
              <a:rPr lang="pt-BR" sz="882" b="0" i="0" strike="noStrike" cap="none" spc="0" baseline="0">
                <a:solidFill>
                  <a:srgbClr val="000000"/>
                </a:solidFill>
                <a:effectLst/>
                <a:latin typeface="Segoe UI Light"/>
                <a:ea typeface="Segoe UI Light"/>
                <a:cs typeface="Segoe UI Light"/>
              </a:rPr>
              <a:t>pipeline_job = ml_client.jobs.create_or_update(</a:t>
            </a:r>
          </a:p>
          <a:p>
            <a:r>
              <a:rPr lang="pt-BR" sz="882" b="0" i="0" strike="noStrike" cap="none" spc="0" baseline="0">
                <a:solidFill>
                  <a:srgbClr val="000000"/>
                </a:solidFill>
                <a:effectLst/>
                <a:latin typeface="Segoe UI Light"/>
                <a:ea typeface="Segoe UI Light"/>
                <a:cs typeface="Segoe UI Light"/>
              </a:rPr>
              <a:t> pipeline_job, experiment_name="pipeline_job"</a:t>
            </a:r>
          </a:p>
          <a:p>
            <a:r>
              <a:rPr lang="en-US"/>
              <a:t>)</a:t>
            </a:r>
          </a:p>
          <a:p>
            <a:endParaRPr lang="en-US"/>
          </a:p>
          <a:p>
            <a:r>
              <a:rPr lang="pt-BR" sz="882" b="0" i="0" strike="noStrike" cap="none" spc="0" baseline="0">
                <a:solidFill>
                  <a:srgbClr val="000000"/>
                </a:solidFill>
                <a:effectLst/>
                <a:latin typeface="Segoe UI Light"/>
                <a:ea typeface="Segoe UI Light"/>
                <a:cs typeface="Segoe UI Light"/>
              </a:rPr>
              <a:t>Depois de enviar um trabalho de pipeline, um novo trabalho será criado no espaço de trabalho do Azure Machine Learning. Um trabalho de pipeline também contém trabalhos filho, que representam a execução dos componentes individuais. O Estúdio do Azure Machine Learning cria uma representação gráfica do pipeline. Você pode expandir a </a:t>
            </a:r>
            <a:r>
              <a:rPr lang="pt-BR" sz="882" b="1" i="0" strike="noStrike" cap="none" spc="0" baseline="0">
                <a:solidFill>
                  <a:srgbClr val="000000"/>
                </a:solidFill>
                <a:effectLst/>
                <a:latin typeface="Segoe UI Light"/>
                <a:ea typeface="Segoe UI Light"/>
                <a:cs typeface="Segoe UI Light"/>
              </a:rPr>
              <a:t>Visão geral do trabalho</a:t>
            </a:r>
            <a:r>
              <a:rPr lang="pt-BR" sz="882" b="0" i="0" strike="noStrike" cap="none" spc="0" baseline="0">
                <a:solidFill>
                  <a:srgbClr val="000000"/>
                </a:solidFill>
                <a:effectLst/>
                <a:latin typeface="Segoe UI Light"/>
                <a:ea typeface="Segoe UI Light"/>
                <a:cs typeface="Segoe UI Light"/>
              </a:rPr>
              <a:t> para explorar os trabalhos filho, as saídas e os parâmetros do pipeline.</a:t>
            </a:r>
          </a:p>
          <a:p>
            <a:endParaRPr lang="en-US"/>
          </a:p>
          <a:p>
            <a:r>
              <a:rPr lang="pt-BR" sz="882" b="0" i="0" strike="noStrike" cap="none" spc="0" baseline="0">
                <a:solidFill>
                  <a:srgbClr val="000000"/>
                </a:solidFill>
                <a:effectLst/>
                <a:latin typeface="Segoe UI Light"/>
                <a:ea typeface="Segoe UI Light"/>
                <a:cs typeface="Segoe UI Light"/>
              </a:rPr>
              <a:t>Para solucionar problemas de um pipeline com falha, você pode verificar as saídas e os logs do trabalho de pipeline e seus trabalhos filho.</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Se houver um problema com a configuração do pipeline em si, você encontrará mais informações nas saídas e logs do trabalho de pipeline.</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Se houver um problema com a configuração de um componente, você encontrará mais informações nas saídas e logs do trabalho filho do componente com falha.</a:t>
            </a:r>
          </a:p>
          <a:p>
            <a:endParaRPr lang="en-US"/>
          </a:p>
          <a:p>
            <a:r>
              <a:rPr lang="pt-BR" sz="882" b="1" i="0" strike="noStrike" cap="none" spc="0" baseline="0">
                <a:solidFill>
                  <a:srgbClr val="000000"/>
                </a:solidFill>
                <a:effectLst/>
                <a:latin typeface="Segoe UI Light"/>
                <a:ea typeface="Segoe UI Light"/>
                <a:cs typeface="Segoe UI Light"/>
              </a:rPr>
              <a:t>Agendar um trabalho de pipeline</a:t>
            </a:r>
          </a:p>
          <a:p>
            <a:r>
              <a:rPr lang="pt-BR" sz="882" b="0" i="0" strike="noStrike" cap="none" spc="0" baseline="0">
                <a:solidFill>
                  <a:srgbClr val="000000"/>
                </a:solidFill>
                <a:effectLst/>
                <a:latin typeface="Segoe UI Light"/>
                <a:ea typeface="Segoe UI Light"/>
                <a:cs typeface="Segoe UI Light"/>
              </a:rPr>
              <a:t>Um pipeline é ideal se você quiser preparar seu modelo para produção. Pipelines são especialmente úteis para automatizar o retreinamento de um modelo de machine learning. Para automatizar o retreinamento de um modelo, você pode agendar um pipeline.</a:t>
            </a:r>
          </a:p>
          <a:p>
            <a:endParaRPr lang="en-US"/>
          </a:p>
          <a:p>
            <a:r>
              <a:rPr lang="pt-BR" sz="882" b="0" i="0" strike="noStrike" cap="none" spc="0" baseline="0">
                <a:solidFill>
                  <a:srgbClr val="000000"/>
                </a:solidFill>
                <a:effectLst/>
                <a:latin typeface="Segoe UI Light"/>
                <a:ea typeface="Segoe UI Light"/>
                <a:cs typeface="Segoe UI Light"/>
              </a:rPr>
              <a:t>Há várias maneiras de criar um agendamento. Uma abordagem simples é criar um agendamento baseado em tempo usando a classe </a:t>
            </a:r>
            <a:r>
              <a:rPr lang="pt-BR" sz="882" b="1" i="0" strike="noStrike" cap="none" spc="0" baseline="0">
                <a:solidFill>
                  <a:srgbClr val="000000"/>
                </a:solidFill>
                <a:effectLst/>
                <a:latin typeface="Segoe UI Light"/>
                <a:ea typeface="Segoe UI Light"/>
                <a:cs typeface="Segoe UI Light"/>
              </a:rPr>
              <a:t>RecurrenceTrigger</a:t>
            </a:r>
            <a:r>
              <a:rPr lang="pt-BR" sz="882" b="0" i="0" strike="noStrike" cap="none" spc="0" baseline="0">
                <a:solidFill>
                  <a:srgbClr val="000000"/>
                </a:solidFill>
                <a:effectLst/>
                <a:latin typeface="Segoe UI Light"/>
                <a:ea typeface="Segoe UI Light"/>
                <a:cs typeface="Segoe UI Light"/>
              </a:rPr>
              <a:t> com os seguintes parâmetros: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frequency</a:t>
            </a:r>
            <a:r>
              <a:rPr lang="pt-BR" sz="882" b="0" i="0" strike="noStrike" cap="none" spc="0" baseline="0">
                <a:solidFill>
                  <a:srgbClr val="000000"/>
                </a:solidFill>
                <a:effectLst/>
                <a:latin typeface="Segoe UI Light"/>
                <a:ea typeface="Segoe UI Light"/>
                <a:cs typeface="Segoe UI Light"/>
              </a:rPr>
              <a:t>: unidade de tempo para descrever a frequência com que o agendamento é acionado. O valor pode ser: minuto, hora, dia, semana ou mês.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intervalo</a:t>
            </a:r>
            <a:r>
              <a:rPr lang="pt-BR" sz="882" b="0" i="0" strike="noStrike" cap="none" spc="0" baseline="0">
                <a:solidFill>
                  <a:srgbClr val="000000"/>
                </a:solidFill>
                <a:effectLst/>
                <a:latin typeface="Segoe UI Light"/>
                <a:ea typeface="Segoe UI Light"/>
                <a:cs typeface="Segoe UI Light"/>
              </a:rPr>
              <a:t>: número de unidades de frequência para descrever a frequência com que o agendamento é acionado. O valor precisa ser um inteiro.</a:t>
            </a:r>
          </a:p>
          <a:p>
            <a:endParaRPr lang="en-US"/>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30</a:t>
            </a:fld>
            <a:endParaRPr lang="en-US"/>
          </a:p>
        </p:txBody>
      </p:sp>
    </p:spTree>
    <p:extLst>
      <p:ext uri="{BB962C8B-B14F-4D97-AF65-F5344CB8AC3E}">
        <p14:creationId xmlns:p14="http://schemas.microsoft.com/office/powerpoint/2010/main" val="141602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D95CB-D931-4A2A-2485-4AB28C58C1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C752A03-2E63-E77E-0725-37FD59C6F9B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8B185F-F42B-7AB0-0F48-7F3A5E56C1B4}"/>
              </a:ext>
            </a:extLst>
          </p:cNvPr>
          <p:cNvSpPr>
            <a:spLocks noGrp="1"/>
          </p:cNvSpPr>
          <p:nvPr>
            <p:ph type="body" idx="1"/>
          </p:nvPr>
        </p:nvSpPr>
        <p:spPr/>
        <p:txBody>
          <a:bodyPr/>
          <a:lstStyle/>
          <a:p>
            <a:r>
              <a:rPr lang="pt-BR" sz="882" b="1" i="0" strike="noStrike" cap="none" spc="0" baseline="0">
                <a:solidFill>
                  <a:srgbClr val="000000"/>
                </a:solidFill>
                <a:effectLst/>
                <a:latin typeface="Segoe UI Light"/>
                <a:ea typeface="Segoe UI Light"/>
                <a:cs typeface="Segoe UI Light"/>
              </a:rPr>
              <a:t>Configurar um trabalho de pipeline</a:t>
            </a:r>
          </a:p>
          <a:p>
            <a:r>
              <a:rPr lang="pt-BR" sz="882" b="0" i="0" strike="noStrike" cap="none" spc="0" baseline="0">
                <a:solidFill>
                  <a:srgbClr val="000000"/>
                </a:solidFill>
                <a:effectLst/>
                <a:latin typeface="Segoe UI Light"/>
                <a:ea typeface="Segoe UI Light"/>
                <a:cs typeface="Segoe UI Light"/>
              </a:rPr>
              <a:t>Depois de usar a função, você pode editar as configurações de pipeline especificando quais parâmetros você deseja alterar e o novo valor.</a:t>
            </a:r>
          </a:p>
          <a:p>
            <a:endParaRPr lang="en-US"/>
          </a:p>
          <a:p>
            <a:r>
              <a:rPr lang="pt-BR" sz="882" b="1" i="0" strike="noStrike" cap="none" spc="0" baseline="0">
                <a:solidFill>
                  <a:srgbClr val="000000"/>
                </a:solidFill>
                <a:effectLst/>
                <a:latin typeface="Segoe UI Light"/>
                <a:ea typeface="Segoe UI Light"/>
                <a:cs typeface="Segoe UI Light"/>
              </a:rPr>
              <a:t>Executar um trabalho de pipeline</a:t>
            </a:r>
          </a:p>
          <a:p>
            <a:r>
              <a:rPr lang="pt-BR" sz="882" b="0" i="0" strike="noStrike" cap="none" spc="0" baseline="0">
                <a:solidFill>
                  <a:srgbClr val="000000"/>
                </a:solidFill>
                <a:effectLst/>
                <a:latin typeface="Segoe UI Light"/>
                <a:ea typeface="Segoe UI Light"/>
                <a:cs typeface="Segoe UI Light"/>
              </a:rPr>
              <a:t>Para enviar o trabalho de pipeline, execute o seguinte código:</a:t>
            </a:r>
          </a:p>
          <a:p>
            <a:endParaRPr lang="en-US"/>
          </a:p>
          <a:p>
            <a:r>
              <a:rPr lang="pt-BR" sz="882" b="0" i="0" strike="noStrike" cap="none" spc="0" baseline="0">
                <a:solidFill>
                  <a:srgbClr val="000000"/>
                </a:solidFill>
                <a:effectLst/>
                <a:latin typeface="Segoe UI Light"/>
                <a:ea typeface="Segoe UI Light"/>
                <a:cs typeface="Segoe UI Light"/>
              </a:rPr>
              <a:t>Python</a:t>
            </a:r>
          </a:p>
          <a:p>
            <a:r>
              <a:rPr lang="pt-BR" sz="882" b="0" i="0" strike="noStrike" cap="none" spc="0" baseline="0">
                <a:solidFill>
                  <a:srgbClr val="000000"/>
                </a:solidFill>
                <a:effectLst/>
                <a:latin typeface="Segoe UI Light"/>
                <a:ea typeface="Segoe UI Light"/>
                <a:cs typeface="Segoe UI Light"/>
              </a:rPr>
              <a:t># enviar trabalho para o espaço de trabalho</a:t>
            </a:r>
          </a:p>
          <a:p>
            <a:r>
              <a:rPr lang="pt-BR" sz="882" b="0" i="0" strike="noStrike" cap="none" spc="0" baseline="0">
                <a:solidFill>
                  <a:srgbClr val="000000"/>
                </a:solidFill>
                <a:effectLst/>
                <a:latin typeface="Segoe UI Light"/>
                <a:ea typeface="Segoe UI Light"/>
                <a:cs typeface="Segoe UI Light"/>
              </a:rPr>
              <a:t>pipeline_job = ml_client.jobs.create_or_update(</a:t>
            </a:r>
          </a:p>
          <a:p>
            <a:r>
              <a:rPr lang="pt-BR" sz="882" b="0" i="0" strike="noStrike" cap="none" spc="0" baseline="0">
                <a:solidFill>
                  <a:srgbClr val="000000"/>
                </a:solidFill>
                <a:effectLst/>
                <a:latin typeface="Segoe UI Light"/>
                <a:ea typeface="Segoe UI Light"/>
                <a:cs typeface="Segoe UI Light"/>
              </a:rPr>
              <a:t> pipeline_job, experiment_name="pipeline_job"</a:t>
            </a:r>
          </a:p>
          <a:p>
            <a:r>
              <a:rPr lang="en-US"/>
              <a:t>)</a:t>
            </a:r>
          </a:p>
          <a:p>
            <a:endParaRPr lang="en-US"/>
          </a:p>
          <a:p>
            <a:r>
              <a:rPr lang="pt-BR" sz="882" b="0" i="0" strike="noStrike" cap="none" spc="0" baseline="0">
                <a:solidFill>
                  <a:srgbClr val="000000"/>
                </a:solidFill>
                <a:effectLst/>
                <a:latin typeface="Segoe UI Light"/>
                <a:ea typeface="Segoe UI Light"/>
                <a:cs typeface="Segoe UI Light"/>
              </a:rPr>
              <a:t>Depois de enviar um trabalho de pipeline, um novo trabalho será criado no espaço de trabalho do Azure Machine Learning. Um trabalho de pipeline também contém trabalhos filho, que representam a execução dos componentes individuais. O Estúdio do Azure Machine Learning cria uma representação gráfica do pipeline. Você pode expandir a </a:t>
            </a:r>
            <a:r>
              <a:rPr lang="pt-BR" sz="882" b="1" i="0" strike="noStrike" cap="none" spc="0" baseline="0">
                <a:solidFill>
                  <a:srgbClr val="000000"/>
                </a:solidFill>
                <a:effectLst/>
                <a:latin typeface="Segoe UI Light"/>
                <a:ea typeface="Segoe UI Light"/>
                <a:cs typeface="Segoe UI Light"/>
              </a:rPr>
              <a:t>Visão geral do trabalho</a:t>
            </a:r>
            <a:r>
              <a:rPr lang="pt-BR" sz="882" b="0" i="0" strike="noStrike" cap="none" spc="0" baseline="0">
                <a:solidFill>
                  <a:srgbClr val="000000"/>
                </a:solidFill>
                <a:effectLst/>
                <a:latin typeface="Segoe UI Light"/>
                <a:ea typeface="Segoe UI Light"/>
                <a:cs typeface="Segoe UI Light"/>
              </a:rPr>
              <a:t> para explorar os trabalhos filho, as saídas e os parâmetros do pipeline.</a:t>
            </a:r>
          </a:p>
          <a:p>
            <a:endParaRPr lang="en-US"/>
          </a:p>
          <a:p>
            <a:r>
              <a:rPr lang="pt-BR" sz="882" b="0" i="0" strike="noStrike" cap="none" spc="0" baseline="0">
                <a:solidFill>
                  <a:srgbClr val="000000"/>
                </a:solidFill>
                <a:effectLst/>
                <a:latin typeface="Segoe UI Light"/>
                <a:ea typeface="Segoe UI Light"/>
                <a:cs typeface="Segoe UI Light"/>
              </a:rPr>
              <a:t>Para solucionar problemas de um pipeline com falha, você pode verificar as saídas e os logs do trabalho de pipeline e seus trabalhos filho.</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Se houver um problema com a configuração do pipeline em si, você encontrará mais informações nas saídas e logs do trabalho de pipeline.</a:t>
            </a:r>
          </a:p>
          <a:p>
            <a:pPr marL="171450" indent="-171450">
              <a:buFont typeface="Arial" panose="020B0604020202020204" pitchFamily="34" charset="0"/>
              <a:buChar char="•"/>
            </a:pPr>
            <a:r>
              <a:rPr lang="pt-BR" sz="882" b="0" i="0" strike="noStrike" cap="none" spc="0" baseline="0">
                <a:solidFill>
                  <a:srgbClr val="000000"/>
                </a:solidFill>
                <a:effectLst/>
                <a:latin typeface="Segoe UI Light"/>
                <a:ea typeface="Segoe UI Light"/>
                <a:cs typeface="Segoe UI Light"/>
              </a:rPr>
              <a:t>Se houver um problema com a configuração de um componente, você encontrará mais informações nas saídas e logs do trabalho filho do componente com falha.</a:t>
            </a:r>
          </a:p>
          <a:p>
            <a:endParaRPr lang="en-US"/>
          </a:p>
          <a:p>
            <a:r>
              <a:rPr lang="pt-BR" sz="882" b="1" i="0" strike="noStrike" cap="none" spc="0" baseline="0">
                <a:solidFill>
                  <a:srgbClr val="000000"/>
                </a:solidFill>
                <a:effectLst/>
                <a:latin typeface="Segoe UI Light"/>
                <a:ea typeface="Segoe UI Light"/>
                <a:cs typeface="Segoe UI Light"/>
              </a:rPr>
              <a:t>Agendar um trabalho de pipeline</a:t>
            </a:r>
          </a:p>
          <a:p>
            <a:r>
              <a:rPr lang="pt-BR" sz="882" b="0" i="0" strike="noStrike" cap="none" spc="0" baseline="0">
                <a:solidFill>
                  <a:srgbClr val="000000"/>
                </a:solidFill>
                <a:effectLst/>
                <a:latin typeface="Segoe UI Light"/>
                <a:ea typeface="Segoe UI Light"/>
                <a:cs typeface="Segoe UI Light"/>
              </a:rPr>
              <a:t>Um pipeline é ideal se você quiser preparar seu modelo para produção. Pipelines são especialmente úteis para automatizar o retreinamento de um modelo de machine learning. Para automatizar o retreinamento de um modelo, você pode agendar um pipeline.</a:t>
            </a:r>
          </a:p>
          <a:p>
            <a:endParaRPr lang="en-US"/>
          </a:p>
          <a:p>
            <a:r>
              <a:rPr lang="pt-BR" sz="882" b="0" i="0" strike="noStrike" cap="none" spc="0" baseline="0">
                <a:solidFill>
                  <a:srgbClr val="000000"/>
                </a:solidFill>
                <a:effectLst/>
                <a:latin typeface="Segoe UI Light"/>
                <a:ea typeface="Segoe UI Light"/>
                <a:cs typeface="Segoe UI Light"/>
              </a:rPr>
              <a:t>Há várias maneiras de criar um agendamento. Uma abordagem simples é criar um agendamento baseado em tempo usando a classe </a:t>
            </a:r>
            <a:r>
              <a:rPr lang="pt-BR" sz="882" b="1" i="0" strike="noStrike" cap="none" spc="0" baseline="0">
                <a:solidFill>
                  <a:srgbClr val="000000"/>
                </a:solidFill>
                <a:effectLst/>
                <a:latin typeface="Segoe UI Light"/>
                <a:ea typeface="Segoe UI Light"/>
                <a:cs typeface="Segoe UI Light"/>
              </a:rPr>
              <a:t>RecurrenceTrigger</a:t>
            </a:r>
            <a:r>
              <a:rPr lang="pt-BR" sz="882" b="0" i="0" strike="noStrike" cap="none" spc="0" baseline="0">
                <a:solidFill>
                  <a:srgbClr val="000000"/>
                </a:solidFill>
                <a:effectLst/>
                <a:latin typeface="Segoe UI Light"/>
                <a:ea typeface="Segoe UI Light"/>
                <a:cs typeface="Segoe UI Light"/>
              </a:rPr>
              <a:t> com os seguintes parâmetros: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frequency</a:t>
            </a:r>
            <a:r>
              <a:rPr lang="pt-BR" sz="882" b="0" i="0" strike="noStrike" cap="none" spc="0" baseline="0">
                <a:solidFill>
                  <a:srgbClr val="000000"/>
                </a:solidFill>
                <a:effectLst/>
                <a:latin typeface="Segoe UI Light"/>
                <a:ea typeface="Segoe UI Light"/>
                <a:cs typeface="Segoe UI Light"/>
              </a:rPr>
              <a:t>: unidade de tempo para descrever a frequência com que o agendamento é acionado. O valor pode ser: minuto, hora, dia, semana ou mês.</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intervalo</a:t>
            </a:r>
            <a:r>
              <a:rPr lang="pt-BR" sz="882" b="0" i="0" strike="noStrike" cap="none" spc="0" baseline="0">
                <a:solidFill>
                  <a:srgbClr val="000000"/>
                </a:solidFill>
                <a:effectLst/>
                <a:latin typeface="Segoe UI Light"/>
                <a:ea typeface="Segoe UI Light"/>
                <a:cs typeface="Segoe UI Light"/>
              </a:rPr>
              <a:t>: número de unidades de frequência para descrever a frequência com que o agendamento é acionado. O valor precisa ser um inteiro.</a:t>
            </a:r>
          </a:p>
          <a:p>
            <a:endParaRPr lang="en-US"/>
          </a:p>
        </p:txBody>
      </p:sp>
      <p:sp>
        <p:nvSpPr>
          <p:cNvPr id="4" name="页眉占位符 3">
            <a:extLst>
              <a:ext uri="{FF2B5EF4-FFF2-40B4-BE49-F238E27FC236}">
                <a16:creationId xmlns:a16="http://schemas.microsoft.com/office/drawing/2014/main" id="{BECE3EA0-A29A-D704-BA2A-3B17963FB908}"/>
              </a:ext>
            </a:extLst>
          </p:cNvPr>
          <p:cNvSpPr>
            <a:spLocks noGrp="1"/>
          </p:cNvSpPr>
          <p:nvPr>
            <p:ph type="hdr" sz="quarter" idx="6"/>
          </p:nvPr>
        </p:nvSpPr>
        <p:spPr/>
        <p:txBody>
          <a:bodyPr/>
          <a:lstStyle/>
          <a:p>
            <a:endParaRPr lang="en-US"/>
          </a:p>
        </p:txBody>
      </p:sp>
      <p:sp>
        <p:nvSpPr>
          <p:cNvPr id="5" name="页脚占位符 4">
            <a:extLst>
              <a:ext uri="{FF2B5EF4-FFF2-40B4-BE49-F238E27FC236}">
                <a16:creationId xmlns:a16="http://schemas.microsoft.com/office/drawing/2014/main" id="{722574C1-6C55-7944-29A9-42A78F9A3C1D}"/>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a:extLst>
              <a:ext uri="{FF2B5EF4-FFF2-40B4-BE49-F238E27FC236}">
                <a16:creationId xmlns:a16="http://schemas.microsoft.com/office/drawing/2014/main" id="{96077986-8389-8347-BF54-1F76AB365C0F}"/>
              </a:ext>
            </a:extLst>
          </p:cNvPr>
          <p:cNvSpPr>
            <a:spLocks noGrp="1"/>
          </p:cNvSpPr>
          <p:nvPr>
            <p:ph type="sldNum" sz="quarter" idx="5"/>
          </p:nvPr>
        </p:nvSpPr>
        <p:spPr/>
        <p:txBody>
          <a:bodyPr/>
          <a:lstStyle/>
          <a:p>
            <a:fld id="{B4008EB6-D09E-4580-8CD6-DDB14511944F}" type="slidenum">
              <a:rPr lang="en-US" smtClean="0"/>
              <a:t>31</a:t>
            </a:fld>
            <a:endParaRPr lang="en-US"/>
          </a:p>
        </p:txBody>
      </p:sp>
    </p:spTree>
    <p:extLst>
      <p:ext uri="{BB962C8B-B14F-4D97-AF65-F5344CB8AC3E}">
        <p14:creationId xmlns:p14="http://schemas.microsoft.com/office/powerpoint/2010/main" val="10863572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5AA55-59CE-563A-748C-A1F1360DF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372B0-7FC8-91FF-ACAD-6BC46959E3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685E3-7CFA-A5F3-7664-BA6E5FDC98CB}"/>
              </a:ext>
            </a:extLst>
          </p:cNvPr>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dirty="0"/>
          </a:p>
        </p:txBody>
      </p:sp>
      <p:sp>
        <p:nvSpPr>
          <p:cNvPr id="4" name="Header Placeholder 3">
            <a:extLst>
              <a:ext uri="{FF2B5EF4-FFF2-40B4-BE49-F238E27FC236}">
                <a16:creationId xmlns:a16="http://schemas.microsoft.com/office/drawing/2014/main" id="{94682BC2-14E3-5FD9-472D-5AB2F939A2E6}"/>
              </a:ext>
            </a:extLst>
          </p:cNvPr>
          <p:cNvSpPr>
            <a:spLocks noGrp="1"/>
          </p:cNvSpPr>
          <p:nvPr>
            <p:ph type="hdr" sz="quarter" idx="10"/>
          </p:nvPr>
        </p:nvSpPr>
        <p:spPr/>
        <p:txBody>
          <a:bodyPr/>
          <a:lstStyle/>
          <a:p>
            <a:endParaRPr lang="en-US"/>
          </a:p>
        </p:txBody>
      </p:sp>
      <p:sp>
        <p:nvSpPr>
          <p:cNvPr id="5" name="Footer Placeholder 4">
            <a:extLst>
              <a:ext uri="{FF2B5EF4-FFF2-40B4-BE49-F238E27FC236}">
                <a16:creationId xmlns:a16="http://schemas.microsoft.com/office/drawing/2014/main" id="{A863E537-6F40-EF82-9817-F2FA83456357}"/>
              </a:ext>
            </a:extLst>
          </p:cNvPr>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a:extLst>
              <a:ext uri="{FF2B5EF4-FFF2-40B4-BE49-F238E27FC236}">
                <a16:creationId xmlns:a16="http://schemas.microsoft.com/office/drawing/2014/main" id="{B9492247-A11E-565E-8373-C853BAF3CBC7}"/>
              </a:ext>
            </a:extLst>
          </p:cNvPr>
          <p:cNvSpPr>
            <a:spLocks noGrp="1"/>
          </p:cNvSpPr>
          <p:nvPr>
            <p:ph type="sldNum" sz="quarter" idx="13"/>
          </p:nvPr>
        </p:nvSpPr>
        <p:spPr/>
        <p:txBody>
          <a:bodyPr/>
          <a:lstStyle/>
          <a:p>
            <a:fld id="{B4008EB6-D09E-4580-8CD6-DDB14511944F}" type="slidenum">
              <a:rPr lang="en-US" smtClean="0"/>
              <a:t>33</a:t>
            </a:fld>
            <a:endParaRPr lang="en-US"/>
          </a:p>
        </p:txBody>
      </p:sp>
    </p:spTree>
    <p:extLst>
      <p:ext uri="{BB962C8B-B14F-4D97-AF65-F5344CB8AC3E}">
        <p14:creationId xmlns:p14="http://schemas.microsoft.com/office/powerpoint/2010/main" val="800169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882" b="0" i="0" strike="noStrike" cap="none" spc="0" baseline="0">
                <a:solidFill>
                  <a:srgbClr val="000000"/>
                </a:solidFill>
                <a:effectLst/>
                <a:latin typeface="Segoe UI Light"/>
                <a:ea typeface="Segoe UI Light"/>
                <a:cs typeface="Segoe UI Light"/>
              </a:rPr>
              <a:t>https://learn.microsoft.com/training/modules/run-training-script-command-job-azure-machine-learning/2-convert-notebook-script</a:t>
            </a:r>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4</a:t>
            </a:fld>
            <a:endParaRPr lang="en-US"/>
          </a:p>
        </p:txBody>
      </p:sp>
    </p:spTree>
    <p:extLst>
      <p:ext uri="{BB962C8B-B14F-4D97-AF65-F5344CB8AC3E}">
        <p14:creationId xmlns:p14="http://schemas.microsoft.com/office/powerpoint/2010/main" val="1107919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882" b="0" i="0" strike="noStrike" cap="none" spc="0" baseline="0">
                <a:solidFill>
                  <a:srgbClr val="161616"/>
                </a:solidFill>
                <a:effectLst/>
                <a:latin typeface="Segoe UI"/>
                <a:ea typeface="Segoe UI"/>
                <a:cs typeface="Segoe UI"/>
              </a:rPr>
              <a:t>Para configurar um trabalho de comando com o SDK do Python (v2), use a função </a:t>
            </a:r>
            <a:r>
              <a:rPr lang="pt-BR" sz="882" b="0" i="0" strike="noStrike" cap="none" spc="0" baseline="0">
                <a:solidFill>
                  <a:srgbClr val="000000"/>
                </a:solidFill>
                <a:effectLst/>
                <a:latin typeface="Segoe UI Light"/>
                <a:ea typeface="Segoe UI Light"/>
                <a:cs typeface="Segoe UI Light"/>
              </a:rPr>
              <a:t>command</a:t>
            </a:r>
            <a:r>
              <a:rPr lang="pt-BR" sz="882" b="0" i="0" strike="noStrike" cap="none" spc="0" baseline="0">
                <a:solidFill>
                  <a:srgbClr val="161616"/>
                </a:solidFill>
                <a:effectLst/>
                <a:latin typeface="Segoe UI"/>
                <a:ea typeface="Segoe UI"/>
                <a:cs typeface="Segoe UI"/>
              </a:rPr>
              <a:t>. Para executar um script, é necessário especificar os valores para os seguintes parâmetros:</a:t>
            </a:r>
            <a:endParaRPr lang="en-GB" b="1"/>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code: </a:t>
            </a:r>
            <a:r>
              <a:rPr lang="pt-BR" sz="882" b="0" i="0" strike="noStrike" cap="none" spc="0" baseline="0">
                <a:solidFill>
                  <a:srgbClr val="000000"/>
                </a:solidFill>
                <a:effectLst/>
                <a:latin typeface="Segoe UI Light"/>
                <a:ea typeface="Segoe UI Light"/>
                <a:cs typeface="Segoe UI Light"/>
              </a:rPr>
              <a:t>a pasta que inclui o script que será executado.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command: </a:t>
            </a:r>
            <a:r>
              <a:rPr lang="pt-BR" sz="882" b="0" i="0" strike="noStrike" cap="none" spc="0" baseline="0">
                <a:solidFill>
                  <a:srgbClr val="000000"/>
                </a:solidFill>
                <a:effectLst/>
                <a:latin typeface="Segoe UI Light"/>
                <a:ea typeface="Segoe UI Light"/>
                <a:cs typeface="Segoe UI Light"/>
              </a:rPr>
              <a:t>especifica qual arquivo executar.</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environment: </a:t>
            </a:r>
            <a:r>
              <a:rPr lang="pt-BR" sz="882" b="0" i="0" strike="noStrike" cap="none" spc="0" baseline="0">
                <a:solidFill>
                  <a:srgbClr val="000000"/>
                </a:solidFill>
                <a:effectLst/>
                <a:latin typeface="Segoe UI Light"/>
                <a:ea typeface="Segoe UI Light"/>
                <a:cs typeface="Segoe UI Light"/>
              </a:rPr>
              <a:t>os pacotes necessários que serão instalados na computação antes da execução do comando.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compute: </a:t>
            </a:r>
            <a:r>
              <a:rPr lang="pt-BR" sz="882" b="0" i="0" strike="noStrike" cap="none" spc="0" baseline="0">
                <a:solidFill>
                  <a:srgbClr val="000000"/>
                </a:solidFill>
                <a:effectLst/>
                <a:latin typeface="Segoe UI Light"/>
                <a:ea typeface="Segoe UI Light"/>
                <a:cs typeface="Segoe UI Light"/>
              </a:rPr>
              <a:t>a computação que será usada para executar o comando.</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display_name: </a:t>
            </a:r>
            <a:r>
              <a:rPr lang="pt-BR" sz="882" b="0" i="0" strike="noStrike" cap="none" spc="0" baseline="0">
                <a:solidFill>
                  <a:srgbClr val="000000"/>
                </a:solidFill>
                <a:effectLst/>
                <a:latin typeface="Segoe UI Light"/>
                <a:ea typeface="Segoe UI Light"/>
                <a:cs typeface="Segoe UI Light"/>
              </a:rPr>
              <a:t>o nome do trabalho individual.</a:t>
            </a:r>
          </a:p>
          <a:p>
            <a:pPr marL="171450" indent="-171450">
              <a:buFont typeface="Arial" panose="020B0604020202020204" pitchFamily="34" charset="0"/>
              <a:buChar char="•"/>
            </a:pPr>
            <a:r>
              <a:rPr lang="pt-BR" sz="882" b="1" i="0" strike="noStrike" cap="none" spc="0" baseline="0">
                <a:solidFill>
                  <a:srgbClr val="000000"/>
                </a:solidFill>
                <a:effectLst/>
                <a:latin typeface="Segoe UI Light"/>
                <a:ea typeface="Segoe UI Light"/>
                <a:cs typeface="Segoe UI Light"/>
              </a:rPr>
              <a:t>experiment_name: </a:t>
            </a:r>
            <a:r>
              <a:rPr lang="pt-BR" sz="882" b="0" i="0" strike="noStrike" cap="none" spc="0" baseline="0">
                <a:solidFill>
                  <a:srgbClr val="000000"/>
                </a:solidFill>
                <a:effectLst/>
                <a:latin typeface="Segoe UI Light"/>
                <a:ea typeface="Segoe UI Light"/>
                <a:cs typeface="Segoe UI Light"/>
              </a:rPr>
              <a:t>o nome do experimento ao qual o trabalho pertence.</a:t>
            </a: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NENHUMA GARANTIA, EXPRESSA, IMPLÍCITA OU ESTATUTÁRIA, COM RELAÇÃO ÀS INFORMAÇÕES CONTIDAS NESTA APRESENTAÇÃO.</a:t>
            </a:r>
          </a:p>
        </p:txBody>
      </p:sp>
      <p:sp>
        <p:nvSpPr>
          <p:cNvPr id="6" name="Date Placeholder 5"/>
          <p:cNvSpPr>
            <a:spLocks noGrp="1"/>
          </p:cNvSpPr>
          <p:nvPr>
            <p:ph type="dt" idx="10"/>
          </p:nvPr>
        </p:nvSpPr>
        <p:spPr/>
        <p:txBody>
          <a:bodyPr/>
          <a:lstStyle/>
          <a:p>
            <a:fld id="{61486BA7-839C-4D2B-BD52-EF0BBA8433FD}" type="datetime8">
              <a:rPr lang="en-US" smtClean="0"/>
              <a:t>2/16/2025 6:31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194120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9E094-A54C-5C23-0624-26CBB3E836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D65F0-203E-1E4E-0E1D-3CD44E23F0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740C9-35F9-C509-5AEE-1F8BA399A937}"/>
              </a:ext>
            </a:extLst>
          </p:cNvPr>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O comando é o mesmo ao testar o script Python em um terminal ou ao executar o script como um trabalho de comando.</a:t>
            </a:r>
          </a:p>
        </p:txBody>
      </p:sp>
      <p:sp>
        <p:nvSpPr>
          <p:cNvPr id="4" name="Header Placeholder 3">
            <a:extLst>
              <a:ext uri="{FF2B5EF4-FFF2-40B4-BE49-F238E27FC236}">
                <a16:creationId xmlns:a16="http://schemas.microsoft.com/office/drawing/2014/main" id="{9CF427D4-A184-B18C-4236-2D6B3022F084}"/>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8F4B32BC-FF8B-5746-C22A-754F5A6274F5}"/>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FORNECE NENHUMA GARANTIA, EXPRESSA, IMPLÍCITA OU REGULAMENTAR, QUANTO ÀS INFORMAÇÕES PRESENTES NESTA APRESENTAÇÃO.</a:t>
            </a:r>
          </a:p>
        </p:txBody>
      </p:sp>
      <p:sp>
        <p:nvSpPr>
          <p:cNvPr id="6" name="Date Placeholder 5">
            <a:extLst>
              <a:ext uri="{FF2B5EF4-FFF2-40B4-BE49-F238E27FC236}">
                <a16:creationId xmlns:a16="http://schemas.microsoft.com/office/drawing/2014/main" id="{91739FFE-913A-04BE-42C8-854A4A1B9AC6}"/>
              </a:ext>
            </a:extLst>
          </p:cNvPr>
          <p:cNvSpPr>
            <a:spLocks noGrp="1"/>
          </p:cNvSpPr>
          <p:nvPr>
            <p:ph type="dt" idx="10"/>
          </p:nvPr>
        </p:nvSpPr>
        <p:spPr/>
        <p:txBody>
          <a:bodyPr/>
          <a:lstStyle/>
          <a:p>
            <a:fld id="{61486BA7-839C-4D2B-BD52-EF0BBA8433FD}" type="datetime8">
              <a:rPr lang="en-US" smtClean="0"/>
              <a:t>2/16/2025 6:31 PM</a:t>
            </a:fld>
            <a:endParaRPr lang="en-US"/>
          </a:p>
        </p:txBody>
      </p:sp>
      <p:sp>
        <p:nvSpPr>
          <p:cNvPr id="7" name="Slide Number Placeholder 6">
            <a:extLst>
              <a:ext uri="{FF2B5EF4-FFF2-40B4-BE49-F238E27FC236}">
                <a16:creationId xmlns:a16="http://schemas.microsoft.com/office/drawing/2014/main" id="{949A3025-CA8D-2D32-DF50-03A7ACC51FA0}"/>
              </a:ext>
            </a:extLst>
          </p:cNvPr>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3274816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a:solidFill>
                  <a:srgbClr val="161616"/>
                </a:solidFill>
                <a:effectLst/>
                <a:latin typeface="Segoe UI"/>
                <a:ea typeface="Segoe UI"/>
                <a:cs typeface="Segoe UI"/>
              </a:rPr>
              <a:t>Os scripts são ideais quando você deseja executar cargas de trabalho de machine learning em ambientes de produção. Imagine que você é um cientista de dados que desenvolveu um modelo de aprendizado de máquina para prever diabetes. O modelo está sendo executado conforme o esperado e você criou um script de treinamento. O script é usado para treinar novamente o modelo todos os meses quando novos dados forem coletados.</a:t>
            </a:r>
          </a:p>
          <a:p>
            <a:pPr algn="l"/>
            <a:r>
              <a:rPr lang="pt-BR" sz="882" b="0" i="0" strike="noStrike" cap="none" spc="0" baseline="0">
                <a:solidFill>
                  <a:srgbClr val="161616"/>
                </a:solidFill>
                <a:effectLst/>
                <a:latin typeface="Segoe UI"/>
                <a:ea typeface="Segoe UI"/>
                <a:cs typeface="Segoe UI"/>
              </a:rPr>
              <a:t>Você desejará monitorar o desempenho do modelo ao longo do tempo. Você deseja entender se os novos dados todos os meses beneficiam o modelo. Ao lado de modelos de acompanhamento treinados em notebooks, você também pode usar o </a:t>
            </a:r>
            <a:r>
              <a:rPr lang="pt-BR" sz="882" b="1" i="0" strike="noStrike" cap="none" spc="0" baseline="0">
                <a:solidFill>
                  <a:srgbClr val="161616"/>
                </a:solidFill>
                <a:effectLst/>
                <a:latin typeface="Segoe UI"/>
                <a:ea typeface="Segoe UI"/>
                <a:cs typeface="Segoe UI"/>
              </a:rPr>
              <a:t>MLflow</a:t>
            </a:r>
            <a:r>
              <a:rPr lang="pt-BR" sz="882" b="0" i="0" strike="noStrike" cap="none" spc="0" baseline="0">
                <a:solidFill>
                  <a:srgbClr val="161616"/>
                </a:solidFill>
                <a:effectLst/>
                <a:latin typeface="Segoe UI"/>
                <a:ea typeface="Segoe UI"/>
                <a:cs typeface="Segoe UI"/>
              </a:rPr>
              <a:t> para acompanhar modelos em scripts.</a:t>
            </a:r>
          </a:p>
          <a:p>
            <a:pPr algn="l"/>
            <a:r>
              <a:rPr lang="pt-BR" sz="882" b="0" i="0" strike="noStrike" cap="none" spc="0" baseline="0">
                <a:solidFill>
                  <a:srgbClr val="161616"/>
                </a:solidFill>
                <a:effectLst/>
                <a:latin typeface="Segoe UI"/>
                <a:ea typeface="Segoe UI"/>
                <a:cs typeface="Segoe UI"/>
              </a:rPr>
              <a:t>O </a:t>
            </a:r>
            <a:r>
              <a:rPr lang="pt-BR" sz="882" b="1" i="0" strike="noStrike" cap="none" spc="0" baseline="0">
                <a:solidFill>
                  <a:srgbClr val="161616"/>
                </a:solidFill>
                <a:effectLst/>
                <a:latin typeface="Segoe UI"/>
                <a:ea typeface="Segoe UI"/>
                <a:cs typeface="Segoe UI"/>
              </a:rPr>
              <a:t>MLflow</a:t>
            </a:r>
            <a:r>
              <a:rPr lang="pt-BR" sz="882" b="0" i="0" strike="noStrike" cap="none" spc="0" baseline="0">
                <a:solidFill>
                  <a:srgbClr val="161616"/>
                </a:solidFill>
                <a:effectLst/>
                <a:latin typeface="Segoe UI"/>
                <a:ea typeface="Segoe UI"/>
                <a:cs typeface="Segoe UI"/>
              </a:rPr>
              <a:t> é uma plataforma de software livre que ajuda você a acompanhar métricas e artefatos de modelo entre plataformas e é integrado ao Azure Machine Learning.</a:t>
            </a:r>
          </a:p>
          <a:p>
            <a:pPr algn="l"/>
            <a:r>
              <a:rPr lang="pt-BR" sz="882" b="0" i="0" strike="noStrike" cap="none" spc="0" baseline="0">
                <a:solidFill>
                  <a:srgbClr val="161616"/>
                </a:solidFill>
                <a:effectLst/>
                <a:latin typeface="Segoe UI"/>
                <a:ea typeface="Segoe UI"/>
                <a:cs typeface="Segoe UI"/>
              </a:rPr>
              <a:t>Ao usar o MLflow junto com o Azure Machine Learning, você pode executar scripts de treinamento localmente ou na nuvem. Você pode examinar métricas e artefatos de modelo no workspace do Azure Machine Learning para comparar execuções e decidir sobre as próximas etapas.</a:t>
            </a:r>
          </a:p>
          <a:p>
            <a:pPr algn="l"/>
            <a:r>
              <a:rPr lang="pt-BR" sz="882" b="1" i="0" strike="noStrike" cap="none" spc="0" baseline="0">
                <a:solidFill>
                  <a:srgbClr val="161616"/>
                </a:solidFill>
                <a:effectLst/>
                <a:latin typeface="Segoe UI"/>
                <a:ea typeface="Segoe UI"/>
                <a:cs typeface="Segoe UI"/>
              </a:rPr>
              <a:t>Objetivos de aprendizagem</a:t>
            </a:r>
          </a:p>
          <a:p>
            <a:pPr algn="l"/>
            <a:r>
              <a:rPr lang="pt-BR" sz="882" b="0" i="0" strike="noStrike" cap="none" spc="0" baseline="0">
                <a:solidFill>
                  <a:srgbClr val="161616"/>
                </a:solidFill>
                <a:effectLst/>
                <a:latin typeface="Segoe UI"/>
                <a:ea typeface="Segoe UI"/>
                <a:cs typeface="Segoe UI"/>
              </a:rPr>
              <a:t>Neste módulo, você saberá como:</a:t>
            </a:r>
          </a:p>
          <a:p>
            <a:pPr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Use o MLflow ao executar um script como um trabalho.</a:t>
            </a:r>
          </a:p>
          <a:p>
            <a:pPr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Examine métricas, parâmetros, artefatos e modelos de uma execução.</a:t>
            </a:r>
          </a:p>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7</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4041929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a:solidFill>
                  <a:srgbClr val="161616"/>
                </a:solidFill>
                <a:effectLst/>
                <a:latin typeface="Segoe UI"/>
                <a:ea typeface="Segoe UI"/>
                <a:cs typeface="Segoe UI"/>
              </a:rPr>
              <a:t>O autoregistro tem suporte nas seguintes bibliotecas: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Scikit-learn</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TensorFlow e Keras</a:t>
            </a:r>
            <a:endParaRPr lang="en-US" b="0" i="0">
              <a:solidFill>
                <a:srgbClr val="161616"/>
              </a:solidFill>
              <a:effectLst/>
              <a:latin typeface="Segoe UI" panose="020B0502040204020203" pitchFamily="34" charset="0"/>
            </a:endParaRP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XGBoost</a:t>
            </a:r>
            <a:endParaRPr lang="en-US" b="0" i="0">
              <a:solidFill>
                <a:srgbClr val="161616"/>
              </a:solidFill>
              <a:effectLst/>
              <a:latin typeface="Segoe UI" panose="020B0502040204020203" pitchFamily="34" charset="0"/>
            </a:endParaRP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LightGBM</a:t>
            </a:r>
            <a:endParaRPr lang="en-US" b="0" i="0">
              <a:solidFill>
                <a:srgbClr val="161616"/>
              </a:solidFill>
              <a:effectLst/>
              <a:latin typeface="Segoe UI" panose="020B0502040204020203" pitchFamily="34" charset="0"/>
            </a:endParaRP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Spark</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Fastai</a:t>
            </a:r>
            <a:endParaRPr lang="en-US" b="0" i="0">
              <a:solidFill>
                <a:srgbClr val="161616"/>
              </a:solidFill>
              <a:effectLst/>
              <a:latin typeface="Segoe UI" panose="020B0502040204020203" pitchFamily="34" charset="0"/>
            </a:endParaRP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Pytorch</a:t>
            </a:r>
            <a:endParaRPr lang="en-US" b="0" i="0">
              <a:solidFill>
                <a:srgbClr val="161616"/>
              </a:solidFill>
              <a:effectLst/>
              <a:latin typeface="Segoe UI"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endParaRPr lang="en-US"/>
          </a:p>
          <a:p>
            <a:pPr marL="0" marR="0" lvl="0" indent="0" algn="l" defTabSz="914367" rtl="0" eaLnBrk="1" fontAlgn="auto" latinLnBrk="0" hangingPunct="1">
              <a:lnSpc>
                <a:spcPct val="90000"/>
              </a:lnSpc>
              <a:spcBef>
                <a:spcPct val="0"/>
              </a:spcBef>
              <a:spcAft>
                <a:spcPts val="333"/>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9</a:t>
            </a:fld>
            <a:endParaRPr lang="en-US"/>
          </a:p>
        </p:txBody>
      </p:sp>
    </p:spTree>
    <p:extLst>
      <p:ext uri="{BB962C8B-B14F-4D97-AF65-F5344CB8AC3E}">
        <p14:creationId xmlns:p14="http://schemas.microsoft.com/office/powerpoint/2010/main" val="272341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6.sv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reserve="1">
  <p:cSld name="1_Title slide">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D74380-A2F5-B634-F240-E60925F6826E}"/>
              </a:ext>
            </a:extLst>
          </p:cNvPr>
          <p:cNvSpPr>
            <a:spLocks noGrp="1"/>
          </p:cNvSpPr>
          <p:nvPr>
            <p:ph type="title" hasCustomPrompt="1"/>
          </p:nvPr>
        </p:nvSpPr>
        <p:spPr>
          <a:xfrm>
            <a:off x="427434" y="1508279"/>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332635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2" orient="horz" pos="1872">
          <p15:clr>
            <a:srgbClr val="5ACBF0"/>
          </p15:clr>
        </p15:guide>
        <p15:guide id="3" pos="2520">
          <p15:clr>
            <a:srgbClr val="5ACBF0"/>
          </p15:clr>
        </p15:guide>
        <p15:guide id="5" orient="horz" pos="1620">
          <p15:clr>
            <a:srgbClr val="FBAE40"/>
          </p15:clr>
        </p15:guide>
        <p15:guide id="6" orient="horz" pos="1672">
          <p15:clr>
            <a:srgbClr val="5ACBF0"/>
          </p15:clr>
        </p15:guide>
        <p15:guide id="7" pos="2247">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CAC2502E-5D9F-F851-3464-EDB3AAD612FA}"/>
              </a:ext>
            </a:extLst>
          </p:cNvPr>
          <p:cNvSpPr>
            <a:spLocks noGrp="1"/>
          </p:cNvSpPr>
          <p:nvPr>
            <p:ph type="body" sz="quarter" idx="15"/>
          </p:nvPr>
        </p:nvSpPr>
        <p:spPr>
          <a:xfrm>
            <a:off x="439792" y="1363633"/>
            <a:ext cx="6562793" cy="423449"/>
          </a:xfrm>
          <a:prstGeom prst="rect">
            <a:avLst/>
          </a:prstGeom>
        </p:spPr>
        <p:txBody>
          <a:bodyPr wrap="square">
            <a:spAutoFit/>
          </a:bodyPr>
          <a:lstStyle>
            <a:lvl1pPr marL="419100" marR="0" indent="-342900" algn="l" rtl="0">
              <a:lnSpc>
                <a:spcPct val="150000"/>
              </a:lnSpc>
              <a:spcBef>
                <a:spcPts val="0"/>
              </a:spcBef>
              <a:spcAft>
                <a:spcPts val="0"/>
              </a:spcAft>
              <a:buClr>
                <a:schemeClr val="bg1"/>
              </a:buClr>
              <a:buSzPts val="2400"/>
              <a:buFont typeface="Wingdings"/>
              <a:buChar char="ü"/>
              <a:defRPr lang="en-US" sz="1600" b="0" i="0" u="none" strike="noStrike" cap="none" dirty="0">
                <a:solidFill>
                  <a:schemeClr val="bg1"/>
                </a:solidFill>
                <a:latin typeface="Calibri"/>
                <a:ea typeface="Calibri"/>
                <a:cs typeface="Calibri"/>
                <a:sym typeface="Aria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dirty="0"/>
              <a:t>Click to edit Master text styles</a:t>
            </a:r>
          </a:p>
        </p:txBody>
      </p:sp>
    </p:spTree>
    <p:extLst>
      <p:ext uri="{BB962C8B-B14F-4D97-AF65-F5344CB8AC3E}">
        <p14:creationId xmlns:p14="http://schemas.microsoft.com/office/powerpoint/2010/main" val="2796378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0">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84">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27">
          <p15:clr>
            <a:srgbClr val="954F72"/>
          </p15:clr>
        </p15:guide>
        <p15:guide id="40"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ection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5851629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1838">
          <p15:clr>
            <a:srgbClr val="FBAE40"/>
          </p15:clr>
        </p15:guide>
        <p15:guide id="2" orient="horz" pos="198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6020908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28" orient="horz" pos="3240">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veloper code full pag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dirty="0"/>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993858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p15:clr>
            <a:srgbClr val="5ACBF0"/>
          </p15:clr>
        </p15:guide>
        <p15:guide id="3" orient="horz" pos="21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1-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5" name="Text Placeholder 11">
            <a:extLst>
              <a:ext uri="{FF2B5EF4-FFF2-40B4-BE49-F238E27FC236}">
                <a16:creationId xmlns:a16="http://schemas.microsoft.com/office/drawing/2014/main" id="{A790AA64-2857-089A-38D7-2F214254E968}"/>
              </a:ext>
            </a:extLst>
          </p:cNvPr>
          <p:cNvSpPr>
            <a:spLocks noGrp="1"/>
          </p:cNvSpPr>
          <p:nvPr>
            <p:ph type="body" sz="quarter" idx="17"/>
          </p:nvPr>
        </p:nvSpPr>
        <p:spPr>
          <a:xfrm>
            <a:off x="438150" y="1195616"/>
            <a:ext cx="4023168"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55AAAF14-6312-27D6-344A-FC49DD3F1116}"/>
              </a:ext>
            </a:extLst>
          </p:cNvPr>
          <p:cNvSpPr>
            <a:spLocks noGrp="1"/>
          </p:cNvSpPr>
          <p:nvPr>
            <p:ph type="body" sz="quarter" idx="15"/>
          </p:nvPr>
        </p:nvSpPr>
        <p:spPr>
          <a:xfrm>
            <a:off x="439793" y="1564323"/>
            <a:ext cx="4021480"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59654213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28" orient="horz" pos="3240">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column_Callout_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83704"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1185863"/>
            <a:ext cx="5651897" cy="332304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Segoe UI"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6" name="Text Placeholder 11">
            <a:extLst>
              <a:ext uri="{FF2B5EF4-FFF2-40B4-BE49-F238E27FC236}">
                <a16:creationId xmlns:a16="http://schemas.microsoft.com/office/drawing/2014/main" id="{BA3E60F0-F025-04E8-0E46-71699A62E435}"/>
              </a:ext>
            </a:extLst>
          </p:cNvPr>
          <p:cNvSpPr>
            <a:spLocks noGrp="1"/>
          </p:cNvSpPr>
          <p:nvPr>
            <p:ph type="body" sz="quarter" idx="16"/>
          </p:nvPr>
        </p:nvSpPr>
        <p:spPr>
          <a:xfrm>
            <a:off x="438151" y="1195617"/>
            <a:ext cx="238060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4D105096-7BC3-1383-8EE1-744002B706B2}"/>
              </a:ext>
            </a:extLst>
          </p:cNvPr>
          <p:cNvSpPr>
            <a:spLocks noGrp="1"/>
          </p:cNvSpPr>
          <p:nvPr>
            <p:ph type="body" sz="quarter" idx="15"/>
          </p:nvPr>
        </p:nvSpPr>
        <p:spPr>
          <a:xfrm>
            <a:off x="439792" y="1564323"/>
            <a:ext cx="2379608" cy="1882567"/>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198882" indent="-96012">
              <a:spcAft>
                <a:spcPct val="0"/>
              </a:spcAft>
              <a:buFont typeface="Arial" panose="020B0604020202020204" pitchFamily="34" charset="0"/>
              <a:buChar char="•"/>
              <a:defRPr sz="2400">
                <a:solidFill>
                  <a:schemeClr val="tx1"/>
                </a:solidFill>
              </a:defRPr>
            </a:lvl2pPr>
            <a:lvl3pPr marL="288036" indent="-89154">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10799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0">
          <p15:clr>
            <a:srgbClr val="954F72"/>
          </p15:clr>
        </p15:guide>
        <p15:guide id="6" pos="1372">
          <p15:clr>
            <a:srgbClr val="954F72"/>
          </p15:clr>
        </p15:guide>
        <p15:guide id="7" pos="1560">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20">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ub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11">
            <a:extLst>
              <a:ext uri="{FF2B5EF4-FFF2-40B4-BE49-F238E27FC236}">
                <a16:creationId xmlns:a16="http://schemas.microsoft.com/office/drawing/2014/main" id="{CA4E92E8-A50E-5AB4-8891-983AC58DB6A9}"/>
              </a:ext>
            </a:extLst>
          </p:cNvPr>
          <p:cNvSpPr>
            <a:spLocks noGrp="1"/>
          </p:cNvSpPr>
          <p:nvPr>
            <p:ph type="body" sz="quarter" idx="17"/>
          </p:nvPr>
        </p:nvSpPr>
        <p:spPr>
          <a:xfrm>
            <a:off x="438150" y="1040074"/>
            <a:ext cx="8258701"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54630730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4365525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88">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La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6"/>
            <a:ext cx="2463380" cy="2113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pt-BR" sz="750" b="0" i="0" strike="noStrike" cap="none" spc="0" baseline="0">
                <a:solidFill>
                  <a:srgbClr val="000000"/>
                </a:solidFill>
                <a:effectLst/>
                <a:latin typeface="Segoe UI"/>
                <a:ea typeface="Segoe UI"/>
                <a:cs typeface="Segoe UI"/>
              </a:rPr>
              <a:t>© Copyright Microsoft Corporation. Todos os direitos reservados.</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8239442"/>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Knowledge Check">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2405111448"/>
      </p:ext>
    </p:extLst>
  </p:cSld>
  <p:clrMapOvr>
    <a:masterClrMapping/>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6">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4">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LearningPath1_Wm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120885"/>
            <a:ext cx="9144001" cy="2276400"/>
          </a:xfrm>
          <a:prstGeom prst="rect">
            <a:avLst/>
          </a:prstGeom>
        </p:spPr>
      </p:pic>
      <p:sp>
        <p:nvSpPr>
          <p:cNvPr id="3" name="Rounded Rectangle 3_1">
            <a:extLst>
              <a:ext uri="{FF2B5EF4-FFF2-40B4-BE49-F238E27FC236}">
                <a16:creationId xmlns:a16="http://schemas.microsoft.com/office/drawing/2014/main" id="{EA6FD2A8-720D-4961-EE5A-DE1728EBB8A1}"/>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94888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losing slide_with Logo">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59433"/>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Tree>
    <p:extLst>
      <p:ext uri="{BB962C8B-B14F-4D97-AF65-F5344CB8AC3E}">
        <p14:creationId xmlns:p14="http://schemas.microsoft.com/office/powerpoint/2010/main" val="26191301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313982" y="330371"/>
            <a:ext cx="8505951" cy="510147"/>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313982" y="1090853"/>
            <a:ext cx="8496609" cy="249299"/>
          </a:xfrm>
          <a:prstGeom prst="rect">
            <a:avLst/>
          </a:prstGeom>
        </p:spPr>
        <p:txBody>
          <a:bodyPr vert="horz" lIns="0" tIns="0" rIns="0" bIns="0" rtlCol="0">
            <a:spAutoFit/>
          </a:bodyPr>
          <a:lstStyle>
            <a:lvl1pPr>
              <a:defRPr lang="en-US" sz="1800"/>
            </a:lvl1pPr>
          </a:lstStyle>
          <a:p>
            <a:pPr lvl="0"/>
            <a:r>
              <a:rPr lang="en-US"/>
              <a:t>Body copy Segoe UI Semibold 20/24.</a:t>
            </a:r>
          </a:p>
        </p:txBody>
      </p:sp>
      <p:sp>
        <p:nvSpPr>
          <p:cNvPr id="5" name="Text Placeholder 4"/>
          <p:cNvSpPr>
            <a:spLocks noGrp="1"/>
          </p:cNvSpPr>
          <p:nvPr>
            <p:ph type="body" sz="quarter" idx="11" hasCustomPrompt="1"/>
          </p:nvPr>
        </p:nvSpPr>
        <p:spPr>
          <a:xfrm>
            <a:off x="323322" y="1620312"/>
            <a:ext cx="1600540" cy="1842607"/>
          </a:xfrm>
          <a:prstGeom prst="rect">
            <a:avLst/>
          </a:prstGeom>
          <a:solidFill>
            <a:schemeClr val="bg1">
              <a:lumMod val="95000"/>
            </a:schemeClr>
          </a:solidFill>
        </p:spPr>
        <p:txBody>
          <a:bodyPr lIns="91440" tIns="91440" rIns="91440" bIns="91440">
            <a:noAutofit/>
          </a:bodyPr>
          <a:lstStyle>
            <a:lvl1pPr marL="0" indent="0">
              <a:lnSpc>
                <a:spcPct val="100000"/>
              </a:lnSpc>
              <a:spcBef>
                <a:spcPts val="150"/>
              </a:spcBef>
              <a:spcAft>
                <a:spcPts val="450"/>
              </a:spcAft>
              <a:buNone/>
              <a:defRPr lang="en-US" sz="1050" b="1"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150"/>
              </a:spcBef>
              <a:spcAft>
                <a:spcPts val="450"/>
              </a:spcAft>
              <a:buClrTx/>
              <a:buSzPct val="90000"/>
              <a:buFont typeface="Arial" panose="020B0604020202020204" pitchFamily="34" charset="0"/>
              <a:buNone/>
              <a:defRPr lang="en-US" sz="1050" kern="1200" spc="0" baseline="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294"/>
              </a:spcBef>
              <a:spcAft>
                <a:spcPts val="441"/>
              </a:spcAft>
              <a:buClrTx/>
              <a:buSzPct val="90000"/>
              <a:buFont typeface="Wingdings" panose="05000000000000000000" pitchFamily="2" charset="2"/>
              <a:buNone/>
            </a:pPr>
            <a:r>
              <a:rPr lang="en-US"/>
              <a:t>Paragraph title Segoe UI bold 14</a:t>
            </a:r>
          </a:p>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047340" y="1619250"/>
            <a:ext cx="1600540" cy="1842607"/>
          </a:xfrm>
          <a:prstGeom prst="rect">
            <a:avLst/>
          </a:prstGeom>
          <a:solidFill>
            <a:schemeClr val="bg1">
              <a:lumMod val="95000"/>
            </a:schemeClr>
          </a:solidFill>
        </p:spPr>
        <p:txBody>
          <a:bodyPr lIns="91440" tIns="91440" rIns="91440" bIns="91440">
            <a:noAutofit/>
          </a:bodyPr>
          <a:lstStyle>
            <a:lvl1pPr marL="0" indent="0">
              <a:lnSpc>
                <a:spcPct val="100000"/>
              </a:lnSpc>
              <a:spcBef>
                <a:spcPts val="150"/>
              </a:spcBef>
              <a:spcAft>
                <a:spcPts val="450"/>
              </a:spcAft>
              <a:buNone/>
              <a:defRPr lang="en-US" sz="1050" b="1"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150"/>
              </a:spcBef>
              <a:spcAft>
                <a:spcPts val="450"/>
              </a:spcAft>
              <a:buClrTx/>
              <a:buSzPct val="90000"/>
              <a:buFont typeface="Arial" panose="020B0604020202020204" pitchFamily="34" charset="0"/>
              <a:buNone/>
              <a:defRPr sz="1050">
                <a:solidFill>
                  <a:schemeClr val="tx1"/>
                </a:solidFill>
              </a:defRPr>
            </a:lvl2pPr>
            <a:lvl3pPr marL="336145" indent="0">
              <a:buNone/>
              <a:defRPr/>
            </a:lvl3pPr>
            <a:lvl4pPr marL="504218" indent="0">
              <a:buNone/>
              <a:defRPr/>
            </a:lvl4pPr>
            <a:lvl5pPr marL="672290"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3771357" y="1619250"/>
            <a:ext cx="1600540" cy="1842607"/>
          </a:xfrm>
          <a:prstGeom prst="rect">
            <a:avLst/>
          </a:prstGeom>
          <a:solidFill>
            <a:schemeClr val="bg1">
              <a:lumMod val="95000"/>
            </a:schemeClr>
          </a:solidFill>
        </p:spPr>
        <p:txBody>
          <a:bodyPr lIns="91440" tIns="91440" rIns="91440" bIns="91440">
            <a:noAutofit/>
          </a:bodyPr>
          <a:lstStyle>
            <a:lvl1pPr marL="0" marR="0" indent="0" algn="l" defTabSz="685775" rtl="0" eaLnBrk="1" fontAlgn="auto" latinLnBrk="0" hangingPunct="1">
              <a:lnSpc>
                <a:spcPct val="100000"/>
              </a:lnSpc>
              <a:spcBef>
                <a:spcPts val="150"/>
              </a:spcBef>
              <a:spcAft>
                <a:spcPts val="450"/>
              </a:spcAft>
              <a:buClrTx/>
              <a:buSzPct val="90000"/>
              <a:buFont typeface="Wingdings" panose="05000000000000000000" pitchFamily="2" charset="2"/>
              <a:buNone/>
              <a:defRPr lang="en-US" sz="1050" b="1"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150"/>
              </a:spcBef>
              <a:spcAft>
                <a:spcPts val="450"/>
              </a:spcAft>
              <a:buClrTx/>
              <a:buSzPct val="90000"/>
              <a:buFont typeface="Arial" panose="020B0604020202020204" pitchFamily="34" charset="0"/>
              <a:buNone/>
              <a:defRPr lang="en-US" sz="1050" kern="1200" spc="0" baseline="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294"/>
              </a:spcBef>
              <a:spcAft>
                <a:spcPts val="441"/>
              </a:spcAft>
              <a:buClrTx/>
              <a:buSzPct val="90000"/>
              <a:buFont typeface="Wingdings" panose="05000000000000000000" pitchFamily="2" charset="2"/>
              <a:buNone/>
            </a:pPr>
            <a:r>
              <a:rPr lang="en-US"/>
              <a:t>Paragraph title Segoe UI bold 14</a:t>
            </a:r>
          </a:p>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5495375" y="1619250"/>
            <a:ext cx="1600540" cy="1842607"/>
          </a:xfrm>
          <a:prstGeom prst="rect">
            <a:avLst/>
          </a:prstGeom>
          <a:solidFill>
            <a:schemeClr val="bg1">
              <a:lumMod val="95000"/>
            </a:schemeClr>
          </a:solidFill>
        </p:spPr>
        <p:txBody>
          <a:bodyPr lIns="91440" tIns="91440" rIns="91440" bIns="91440">
            <a:noAutofit/>
          </a:bodyPr>
          <a:lstStyle>
            <a:lvl1pPr marL="0" marR="0" indent="0" algn="l" defTabSz="685775" rtl="0" eaLnBrk="1" fontAlgn="auto" latinLnBrk="0" hangingPunct="1">
              <a:lnSpc>
                <a:spcPct val="100000"/>
              </a:lnSpc>
              <a:spcBef>
                <a:spcPts val="150"/>
              </a:spcBef>
              <a:spcAft>
                <a:spcPts val="450"/>
              </a:spcAft>
              <a:buClrTx/>
              <a:buSzPct val="90000"/>
              <a:buFont typeface="Wingdings" panose="05000000000000000000" pitchFamily="2" charset="2"/>
              <a:buNone/>
              <a:defRPr lang="en-US" sz="1050" b="1"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150"/>
              </a:spcBef>
              <a:spcAft>
                <a:spcPts val="450"/>
              </a:spcAft>
              <a:buClrTx/>
              <a:buSzPct val="90000"/>
              <a:buFont typeface="Arial" panose="020B0604020202020204" pitchFamily="34" charset="0"/>
              <a:buNone/>
              <a:defRPr lang="en-US" sz="1050" kern="1200" spc="0" baseline="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294"/>
              </a:spcBef>
              <a:spcAft>
                <a:spcPts val="441"/>
              </a:spcAft>
              <a:buClrTx/>
              <a:buSzPct val="90000"/>
              <a:buFont typeface="Wingdings" panose="05000000000000000000" pitchFamily="2" charset="2"/>
              <a:buNone/>
            </a:pPr>
            <a:r>
              <a:rPr lang="en-US"/>
              <a:t>Paragraph title Segoe UI bold 14</a:t>
            </a:r>
          </a:p>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7219391" y="1619250"/>
            <a:ext cx="1600540" cy="1842607"/>
          </a:xfrm>
          <a:prstGeom prst="rect">
            <a:avLst/>
          </a:prstGeom>
          <a:solidFill>
            <a:schemeClr val="bg1">
              <a:lumMod val="95000"/>
            </a:schemeClr>
          </a:solidFill>
        </p:spPr>
        <p:txBody>
          <a:bodyPr lIns="91440" tIns="91440" rIns="91440" bIns="91440">
            <a:noAutofit/>
          </a:bodyPr>
          <a:lstStyle>
            <a:lvl1pPr marL="0" marR="0" indent="0" algn="l" defTabSz="685775" rtl="0" eaLnBrk="1" fontAlgn="auto" latinLnBrk="0" hangingPunct="1">
              <a:lnSpc>
                <a:spcPct val="100000"/>
              </a:lnSpc>
              <a:spcBef>
                <a:spcPts val="150"/>
              </a:spcBef>
              <a:spcAft>
                <a:spcPts val="450"/>
              </a:spcAft>
              <a:buClrTx/>
              <a:buSzPct val="90000"/>
              <a:buFont typeface="Wingdings" panose="05000000000000000000" pitchFamily="2" charset="2"/>
              <a:buNone/>
              <a:defRPr lang="en-US" sz="1050" b="1"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150"/>
              </a:spcBef>
              <a:spcAft>
                <a:spcPts val="450"/>
              </a:spcAft>
              <a:buClrTx/>
              <a:buSzPct val="90000"/>
              <a:buFont typeface="Arial" panose="020B0604020202020204" pitchFamily="34" charset="0"/>
              <a:buNone/>
              <a:defRPr lang="en-US" sz="1050" kern="1200" spc="0" baseline="0">
                <a:solidFill>
                  <a:schemeClr val="tx1"/>
                </a:solidFill>
                <a:latin typeface="+mn-lt"/>
                <a:ea typeface="+mn-ea"/>
                <a:cs typeface="+mn-cs"/>
              </a:defRPr>
            </a:lvl2pPr>
            <a:lvl3pPr marL="336145" indent="0">
              <a:buNone/>
              <a:defRPr/>
            </a:lvl3pPr>
            <a:lvl4pPr marL="504218" indent="0">
              <a:buNone/>
              <a:defRPr/>
            </a:lvl4pPr>
            <a:lvl5pPr marL="672290" indent="0">
              <a:buNone/>
              <a:defRPr/>
            </a:lvl5pPr>
          </a:lstStyle>
          <a:p>
            <a:pPr marL="0" marR="0" lvl="0" indent="0" algn="l" defTabSz="685775" rtl="0" eaLnBrk="1" fontAlgn="auto" latinLnBrk="0" hangingPunct="1">
              <a:lnSpc>
                <a:spcPct val="100000"/>
              </a:lnSpc>
              <a:spcBef>
                <a:spcPts val="294"/>
              </a:spcBef>
              <a:spcAft>
                <a:spcPts val="441"/>
              </a:spcAft>
              <a:buClrTx/>
              <a:buSzPct val="90000"/>
              <a:buFont typeface="Wingdings" panose="05000000000000000000" pitchFamily="2" charset="2"/>
              <a:buNone/>
            </a:pPr>
            <a:r>
              <a:rPr lang="en-US"/>
              <a:t>Paragraph title Segoe UI bold 14</a:t>
            </a:r>
          </a:p>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Tree>
    <p:extLst>
      <p:ext uri="{BB962C8B-B14F-4D97-AF65-F5344CB8AC3E}">
        <p14:creationId xmlns:p14="http://schemas.microsoft.com/office/powerpoint/2010/main" val="6179296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Agenda_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esenter-BI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dirty="0"/>
              <a:t>Click icon to </a:t>
            </a:r>
            <a:br>
              <a:rPr lang="en-US" dirty="0"/>
            </a:br>
            <a:r>
              <a:rPr lang="en-US" dirty="0"/>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ttendee-Intr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dirty="0"/>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column_Text_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dirty="0"/>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dirty="0"/>
              <a:t>Click to edit Master text styles</a:t>
            </a:r>
          </a:p>
          <a:p>
            <a:pPr marL="198882" lvl="1" indent="-96012"/>
            <a:r>
              <a:rPr lang="en-US" dirty="0"/>
              <a:t>Second level</a:t>
            </a:r>
          </a:p>
          <a:p>
            <a:pPr marL="288036" lvl="2" indent="-89154"/>
            <a:r>
              <a:rPr lang="en-US" dirty="0"/>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op horizontal photo">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53420997"/>
      </p:ext>
    </p:extLst>
  </p:cSld>
  <p:clrMapOvr>
    <a:masterClrMapping/>
  </p:clrMapOvr>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2210120217"/>
      </p:ext>
    </p:extLst>
  </p:cSld>
  <p:clrMapOvr>
    <a:masterClrMapping/>
  </p:clrMapOvr>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3295218579"/>
      </p:ext>
    </p:extLst>
  </p:cSld>
  <p:clrMapOvr>
    <a:masterClrMapping/>
  </p:clrMapOvr>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column_Text_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dirty="0"/>
              <a:t>Drag &amp; drop your photo here </a:t>
            </a:r>
            <a:br>
              <a:rPr lang="en-US" dirty="0"/>
            </a:br>
            <a:r>
              <a:rPr lang="en-US" dirty="0"/>
              <a:t>or click or tap icon below </a:t>
            </a:r>
            <a:br>
              <a:rPr lang="en-US" dirty="0"/>
            </a:br>
            <a:r>
              <a:rPr lang="en-US" dirty="0"/>
              <a:t>to insert</a:t>
            </a:r>
          </a:p>
          <a:p>
            <a:endParaRPr lang="en-US" dirty="0"/>
          </a:p>
          <a:p>
            <a:endParaRPr lang="en-US" dirty="0"/>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wo photos_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hree photos_with Cap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Knowled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repare for lab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ricin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UI La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ricing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column_Callout_with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arn Clickdow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dirty="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website screenshot here or click or tap icon below to insert</a:t>
            </a:r>
          </a:p>
          <a:p>
            <a:endParaRPr lang="en-US" dirty="0"/>
          </a:p>
          <a:p>
            <a:endParaRPr lang="en-US" dirty="0"/>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_with Head_Off-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_with Head_Wm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column contai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earningPath1_Wm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earningPath3_Off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dirty="0"/>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LearningPath3_Off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eveloper code 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sourc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07919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30805908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losing slide_with Logo">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dirty="0"/>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dirty="0"/>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4_La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6"/>
            <a:ext cx="2463380" cy="21131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800" err="1">
              <a:gradFill>
                <a:gsLst>
                  <a:gs pos="0">
                    <a:srgbClr val="FFFFFF"/>
                  </a:gs>
                  <a:gs pos="100000">
                    <a:srgbClr val="FFFFFF"/>
                  </a:gs>
                </a:gsLst>
                <a:lin ang="5400000" scaled="0"/>
              </a:gradFill>
              <a:ea typeface="Segoe UI" pitchFamily="34" charset="0"/>
              <a:cs typeface="Segoe UI"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pt-BR" sz="750" b="0" i="0" strike="noStrike" cap="none" spc="0" baseline="0">
                <a:solidFill>
                  <a:srgbClr val="000000"/>
                </a:solidFill>
                <a:effectLst/>
                <a:latin typeface="Segoe UI"/>
                <a:ea typeface="Segoe UI"/>
                <a:cs typeface="Segoe UI"/>
              </a:rPr>
              <a:t>© Copyright Microsoft Corporation. Todos os direitos reservados.</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1094476"/>
      </p:ext>
    </p:extLst>
  </p:cSld>
  <p:clrMapOvr>
    <a:masterClrMapping/>
  </p:clrMapOvr>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D74380-A2F5-B634-F240-E60925F6826E}"/>
              </a:ext>
            </a:extLst>
          </p:cNvPr>
          <p:cNvSpPr>
            <a:spLocks noGrp="1"/>
          </p:cNvSpPr>
          <p:nvPr>
            <p:ph type="title" hasCustomPrompt="1"/>
          </p:nvPr>
        </p:nvSpPr>
        <p:spPr>
          <a:xfrm>
            <a:off x="427434" y="1508279"/>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568125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2" orient="horz" pos="1872">
          <p15:clr>
            <a:srgbClr val="5ACBF0"/>
          </p15:clr>
        </p15:guide>
        <p15:guide id="3" pos="2520">
          <p15:clr>
            <a:srgbClr val="5ACBF0"/>
          </p15:clr>
        </p15:guide>
        <p15:guide id="5" orient="horz" pos="1620">
          <p15:clr>
            <a:srgbClr val="FBAE40"/>
          </p15:clr>
        </p15:guide>
        <p15:guide id="6" orient="horz" pos="1672">
          <p15:clr>
            <a:srgbClr val="5ACBF0"/>
          </p15:clr>
        </p15:guide>
        <p15:guide id="7" pos="2247">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Agenda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CAC2502E-5D9F-F851-3464-EDB3AAD612FA}"/>
              </a:ext>
            </a:extLst>
          </p:cNvPr>
          <p:cNvSpPr>
            <a:spLocks noGrp="1"/>
          </p:cNvSpPr>
          <p:nvPr>
            <p:ph type="body" sz="quarter" idx="15"/>
          </p:nvPr>
        </p:nvSpPr>
        <p:spPr>
          <a:xfrm>
            <a:off x="439792" y="1363633"/>
            <a:ext cx="6562793" cy="423449"/>
          </a:xfrm>
          <a:prstGeom prst="rect">
            <a:avLst/>
          </a:prstGeom>
        </p:spPr>
        <p:txBody>
          <a:bodyPr wrap="square">
            <a:spAutoFit/>
          </a:bodyPr>
          <a:lstStyle>
            <a:lvl1pPr marL="419100" marR="0" indent="-342900" algn="l" rtl="0">
              <a:lnSpc>
                <a:spcPct val="150000"/>
              </a:lnSpc>
              <a:spcBef>
                <a:spcPts val="0"/>
              </a:spcBef>
              <a:spcAft>
                <a:spcPts val="0"/>
              </a:spcAft>
              <a:buClr>
                <a:schemeClr val="bg1"/>
              </a:buClr>
              <a:buSzPts val="2400"/>
              <a:buFont typeface="Wingdings"/>
              <a:buChar char="ü"/>
              <a:defRPr lang="en-US" sz="1600" b="0" i="0" u="none" strike="noStrike" cap="none" dirty="0">
                <a:solidFill>
                  <a:schemeClr val="bg1"/>
                </a:solidFill>
                <a:latin typeface="Calibri"/>
                <a:ea typeface="Calibri"/>
                <a:cs typeface="Calibri"/>
                <a:sym typeface="Aria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dirty="0"/>
              <a:t>Click to edit Master text styles</a:t>
            </a:r>
          </a:p>
        </p:txBody>
      </p:sp>
    </p:spTree>
    <p:extLst>
      <p:ext uri="{BB962C8B-B14F-4D97-AF65-F5344CB8AC3E}">
        <p14:creationId xmlns:p14="http://schemas.microsoft.com/office/powerpoint/2010/main" val="271355833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0">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84">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27">
          <p15:clr>
            <a:srgbClr val="954F72"/>
          </p15:clr>
        </p15:guide>
        <p15:guide id="40" pos="2880">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Section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4010284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1838">
          <p15:clr>
            <a:srgbClr val="FBAE40"/>
          </p15:clr>
        </p15:guide>
        <p15:guide id="2" orient="horz" pos="1985">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2_1-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141970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28" orient="horz" pos="3240">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Developer code full page">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dirty="0"/>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90391388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p15:clr>
            <a:srgbClr val="5ACBF0"/>
          </p15:clr>
        </p15:guide>
        <p15:guide id="3" orient="horz" pos="21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1-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5" name="Text Placeholder 11">
            <a:extLst>
              <a:ext uri="{FF2B5EF4-FFF2-40B4-BE49-F238E27FC236}">
                <a16:creationId xmlns:a16="http://schemas.microsoft.com/office/drawing/2014/main" id="{A790AA64-2857-089A-38D7-2F214254E968}"/>
              </a:ext>
            </a:extLst>
          </p:cNvPr>
          <p:cNvSpPr>
            <a:spLocks noGrp="1"/>
          </p:cNvSpPr>
          <p:nvPr>
            <p:ph type="body" sz="quarter" idx="17"/>
          </p:nvPr>
        </p:nvSpPr>
        <p:spPr>
          <a:xfrm>
            <a:off x="438150" y="1195616"/>
            <a:ext cx="4023168"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55AAAF14-6312-27D6-344A-FC49DD3F1116}"/>
              </a:ext>
            </a:extLst>
          </p:cNvPr>
          <p:cNvSpPr>
            <a:spLocks noGrp="1"/>
          </p:cNvSpPr>
          <p:nvPr>
            <p:ph type="body" sz="quarter" idx="15"/>
          </p:nvPr>
        </p:nvSpPr>
        <p:spPr>
          <a:xfrm>
            <a:off x="439793" y="1564323"/>
            <a:ext cx="4021480"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38676121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28" orient="horz" pos="3240">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1-column_Callout_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83704"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1185863"/>
            <a:ext cx="5651897" cy="332304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Segoe UI"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6" name="Text Placeholder 11">
            <a:extLst>
              <a:ext uri="{FF2B5EF4-FFF2-40B4-BE49-F238E27FC236}">
                <a16:creationId xmlns:a16="http://schemas.microsoft.com/office/drawing/2014/main" id="{BA3E60F0-F025-04E8-0E46-71699A62E435}"/>
              </a:ext>
            </a:extLst>
          </p:cNvPr>
          <p:cNvSpPr>
            <a:spLocks noGrp="1"/>
          </p:cNvSpPr>
          <p:nvPr>
            <p:ph type="body" sz="quarter" idx="16"/>
          </p:nvPr>
        </p:nvSpPr>
        <p:spPr>
          <a:xfrm>
            <a:off x="438151" y="1195617"/>
            <a:ext cx="238060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4D105096-7BC3-1383-8EE1-744002B706B2}"/>
              </a:ext>
            </a:extLst>
          </p:cNvPr>
          <p:cNvSpPr>
            <a:spLocks noGrp="1"/>
          </p:cNvSpPr>
          <p:nvPr>
            <p:ph type="body" sz="quarter" idx="15"/>
          </p:nvPr>
        </p:nvSpPr>
        <p:spPr>
          <a:xfrm>
            <a:off x="439792" y="1564323"/>
            <a:ext cx="2379608" cy="1882567"/>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198882" indent="-96012">
              <a:spcAft>
                <a:spcPct val="0"/>
              </a:spcAft>
              <a:buFont typeface="Arial" panose="020B0604020202020204" pitchFamily="34" charset="0"/>
              <a:buChar char="•"/>
              <a:defRPr sz="2400">
                <a:solidFill>
                  <a:schemeClr val="tx1"/>
                </a:solidFill>
              </a:defRPr>
            </a:lvl2pPr>
            <a:lvl3pPr marL="288036" indent="-89154">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01126958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0">
          <p15:clr>
            <a:srgbClr val="954F72"/>
          </p15:clr>
        </p15:guide>
        <p15:guide id="6" pos="1372">
          <p15:clr>
            <a:srgbClr val="954F72"/>
          </p15:clr>
        </p15:guide>
        <p15:guide id="7" pos="1560">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20">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and sub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11">
            <a:extLst>
              <a:ext uri="{FF2B5EF4-FFF2-40B4-BE49-F238E27FC236}">
                <a16:creationId xmlns:a16="http://schemas.microsoft.com/office/drawing/2014/main" id="{CA4E92E8-A50E-5AB4-8891-983AC58DB6A9}"/>
              </a:ext>
            </a:extLst>
          </p:cNvPr>
          <p:cNvSpPr>
            <a:spLocks noGrp="1"/>
          </p:cNvSpPr>
          <p:nvPr>
            <p:ph type="body" sz="quarter" idx="17"/>
          </p:nvPr>
        </p:nvSpPr>
        <p:spPr>
          <a:xfrm>
            <a:off x="438150" y="1040074"/>
            <a:ext cx="8258701"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20691167"/>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2-column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605568"/>
          </a:xfrm>
          <a:prstGeom prst="rect">
            <a:avLst/>
          </a:prstGeom>
        </p:spPr>
        <p:txBody>
          <a:bodyPr wrap="square">
            <a:spAutoFit/>
          </a:bodyPr>
          <a:lstStyle>
            <a:lvl1pPr marL="102870" indent="-102870">
              <a:spcAft>
                <a:spcPct val="0"/>
              </a:spcAft>
              <a:buFont typeface="Arial" panose="020B0604020202020204" pitchFamily="34" charset="0"/>
              <a:buChar char="•"/>
              <a:defRPr>
                <a:solidFill>
                  <a:schemeClr val="tx1"/>
                </a:solidFill>
              </a:defRPr>
            </a:lvl1pPr>
            <a:lvl2pPr marL="205740" indent="-102870">
              <a:spcAft>
                <a:spcPct val="0"/>
              </a:spcAft>
              <a:buFont typeface="Arial" panose="020B0604020202020204" pitchFamily="34" charset="0"/>
              <a:buChar char="•"/>
              <a:defRPr>
                <a:solidFill>
                  <a:schemeClr val="tx1"/>
                </a:solidFill>
              </a:defRPr>
            </a:lvl2pPr>
            <a:lvl3pPr marL="308610" indent="-102870">
              <a:spcAft>
                <a:spcPct val="0"/>
              </a:spcAft>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100980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88">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2_LearningPath1_WmGra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120885"/>
            <a:ext cx="9144001" cy="2276400"/>
          </a:xfrm>
          <a:prstGeom prst="rect">
            <a:avLst/>
          </a:prstGeom>
        </p:spPr>
      </p:pic>
      <p:sp>
        <p:nvSpPr>
          <p:cNvPr id="3" name="Rounded Rectangle 3_1">
            <a:extLst>
              <a:ext uri="{FF2B5EF4-FFF2-40B4-BE49-F238E27FC236}">
                <a16:creationId xmlns:a16="http://schemas.microsoft.com/office/drawing/2014/main" id="{EA6FD2A8-720D-4961-EE5A-DE1728EBB8A1}"/>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98248095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p15:clr>
            <a:srgbClr val="954F72"/>
          </p15:clr>
        </p15:guide>
        <p15:guide id="5" pos="722">
          <p15:clr>
            <a:srgbClr val="954F72"/>
          </p15:clr>
        </p15:guide>
        <p15:guide id="6" pos="1029">
          <p15:clr>
            <a:srgbClr val="954F72"/>
          </p15:clr>
        </p15:guide>
        <p15:guide id="7" pos="1167">
          <p15:clr>
            <a:srgbClr val="954F72"/>
          </p15:clr>
        </p15:guide>
        <p15:guide id="8" pos="1475">
          <p15:clr>
            <a:srgbClr val="954F72"/>
          </p15:clr>
        </p15:guide>
        <p15:guide id="9" pos="1613">
          <p15:clr>
            <a:srgbClr val="954F72"/>
          </p15:clr>
        </p15:guide>
        <p15:guide id="10" pos="1920">
          <p15:clr>
            <a:srgbClr val="954F72"/>
          </p15:clr>
        </p15:guide>
        <p15:guide id="11" pos="2058">
          <p15:clr>
            <a:srgbClr val="954F72"/>
          </p15:clr>
        </p15:guide>
        <p15:guide id="12" pos="2365">
          <p15:clr>
            <a:srgbClr val="954F72"/>
          </p15:clr>
        </p15:guide>
        <p15:guide id="13" pos="2504">
          <p15:clr>
            <a:srgbClr val="954F72"/>
          </p15:clr>
        </p15:guide>
        <p15:guide id="14" pos="2810">
          <p15:clr>
            <a:srgbClr val="954F72"/>
          </p15:clr>
        </p15:guide>
        <p15:guide id="15" pos="2949">
          <p15:clr>
            <a:srgbClr val="954F72"/>
          </p15:clr>
        </p15:guide>
        <p15:guide id="16" pos="3256">
          <p15:clr>
            <a:srgbClr val="954F72"/>
          </p15:clr>
        </p15:guide>
        <p15:guide id="17" pos="3395">
          <p15:clr>
            <a:srgbClr val="954F72"/>
          </p15:clr>
        </p15:guide>
        <p15:guide id="18" pos="3701">
          <p15:clr>
            <a:srgbClr val="954F72"/>
          </p15:clr>
        </p15:guide>
        <p15:guide id="19" pos="3840">
          <p15:clr>
            <a:srgbClr val="954F72"/>
          </p15:clr>
        </p15:guide>
        <p15:guide id="20" pos="4147">
          <p15:clr>
            <a:srgbClr val="954F72"/>
          </p15:clr>
        </p15:guide>
        <p15:guide id="21" pos="4285">
          <p15:clr>
            <a:srgbClr val="954F72"/>
          </p15:clr>
        </p15:guide>
        <p15:guide id="22" pos="4592">
          <p15:clr>
            <a:srgbClr val="954F72"/>
          </p15:clr>
        </p15:guide>
        <p15:guide id="23" pos="4730">
          <p15:clr>
            <a:srgbClr val="954F72"/>
          </p15:clr>
        </p15:guide>
        <p15:guide id="24" pos="5038">
          <p15:clr>
            <a:srgbClr val="954F72"/>
          </p15:clr>
        </p15:guide>
        <p15:guide id="25" pos="5176">
          <p15:clr>
            <a:srgbClr val="954F72"/>
          </p15:clr>
        </p15:guide>
        <p15:guide id="30" orient="horz" pos="609">
          <p15:clr>
            <a:srgbClr val="954F72"/>
          </p15:clr>
        </p15:guide>
        <p15:guide id="31" orient="horz" pos="747">
          <p15:clr>
            <a:srgbClr val="954F72"/>
          </p15:clr>
        </p15:guide>
        <p15:guide id="32" orient="horz" pos="1080">
          <p15:clr>
            <a:srgbClr val="954F72"/>
          </p15:clr>
        </p15:guide>
        <p15:guide id="33" orient="horz" pos="1218">
          <p15:clr>
            <a:srgbClr val="954F72"/>
          </p15:clr>
        </p15:guide>
        <p15:guide id="34" orient="horz" pos="1550">
          <p15:clr>
            <a:srgbClr val="954F72"/>
          </p15:clr>
        </p15:guide>
        <p15:guide id="35" orient="horz" pos="1689">
          <p15:clr>
            <a:srgbClr val="954F72"/>
          </p15:clr>
        </p15:guide>
        <p15:guide id="36" orient="horz" pos="2021">
          <p15:clr>
            <a:srgbClr val="954F72"/>
          </p15:clr>
        </p15:guide>
        <p15:guide id="37" orient="horz" pos="2160">
          <p15:clr>
            <a:srgbClr val="954F72"/>
          </p15:clr>
        </p15:guide>
        <p15:guide id="38" orient="horz" pos="2492">
          <p15:clr>
            <a:srgbClr val="954F72"/>
          </p15:clr>
        </p15:guide>
        <p15:guide id="39" orient="horz" pos="2630">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2/16/2025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6">
            <a:extLst>
              <a:ext uri="{FF2B5EF4-FFF2-40B4-BE49-F238E27FC236}">
                <a16:creationId xmlns:a16="http://schemas.microsoft.com/office/drawing/2014/main" id="{F1FBB730-D311-3557-0AFD-0192A72FEC74}"/>
              </a:ext>
            </a:extLst>
          </p:cNvPr>
          <p:cNvPicPr>
            <a:picLocks noChangeAspect="1"/>
          </p:cNvPicPr>
          <p:nvPr userDrawn="1"/>
        </p:nvPicPr>
        <p:blipFill>
          <a:blip r:embed="rId75"/>
          <a:stretch>
            <a:fillRect/>
          </a:stretch>
        </p:blipFill>
        <p:spPr>
          <a:xfrm>
            <a:off x="8394292" y="161566"/>
            <a:ext cx="651673" cy="271497"/>
          </a:xfrm>
          <a:prstGeom prst="rect">
            <a:avLst/>
          </a:prstGeom>
        </p:spPr>
      </p:pic>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42" r:id="rId13"/>
    <p:sldLayoutId id="2147484843" r:id="rId14"/>
    <p:sldLayoutId id="2147484844" r:id="rId15"/>
    <p:sldLayoutId id="2147484845" r:id="rId16"/>
    <p:sldLayoutId id="2147484846" r:id="rId17"/>
    <p:sldLayoutId id="2147484847" r:id="rId18"/>
    <p:sldLayoutId id="2147484848" r:id="rId19"/>
    <p:sldLayoutId id="2147484849" r:id="rId20"/>
    <p:sldLayoutId id="2147484850" r:id="rId21"/>
    <p:sldLayoutId id="2147484851" r:id="rId22"/>
    <p:sldLayoutId id="2147484852" r:id="rId23"/>
    <p:sldLayoutId id="2147484853" r:id="rId24"/>
    <p:sldLayoutId id="2147484854" r:id="rId25"/>
    <p:sldLayoutId id="2147484855" r:id="rId26"/>
    <p:sldLayoutId id="2147484740" r:id="rId27"/>
    <p:sldLayoutId id="2147484741" r:id="rId28"/>
    <p:sldLayoutId id="2147484742" r:id="rId29"/>
    <p:sldLayoutId id="2147484743" r:id="rId30"/>
    <p:sldLayoutId id="2147484749" r:id="rId31"/>
    <p:sldLayoutId id="2147484750" r:id="rId32"/>
    <p:sldLayoutId id="2147484751" r:id="rId33"/>
    <p:sldLayoutId id="2147484752" r:id="rId34"/>
    <p:sldLayoutId id="2147484753" r:id="rId35"/>
    <p:sldLayoutId id="2147484756" r:id="rId36"/>
    <p:sldLayoutId id="2147484757" r:id="rId37"/>
    <p:sldLayoutId id="2147484758" r:id="rId38"/>
    <p:sldLayoutId id="2147484759" r:id="rId39"/>
    <p:sldLayoutId id="2147484761" r:id="rId40"/>
    <p:sldLayoutId id="2147484762" r:id="rId41"/>
    <p:sldLayoutId id="2147484765" r:id="rId42"/>
    <p:sldLayoutId id="2147484766" r:id="rId43"/>
    <p:sldLayoutId id="2147484767" r:id="rId44"/>
    <p:sldLayoutId id="2147484768" r:id="rId45"/>
    <p:sldLayoutId id="2147484769" r:id="rId46"/>
    <p:sldLayoutId id="2147484770" r:id="rId47"/>
    <p:sldLayoutId id="2147484771" r:id="rId48"/>
    <p:sldLayoutId id="2147484772" r:id="rId49"/>
    <p:sldLayoutId id="2147484774" r:id="rId50"/>
    <p:sldLayoutId id="2147484775" r:id="rId51"/>
    <p:sldLayoutId id="2147484776" r:id="rId52"/>
    <p:sldLayoutId id="2147484777" r:id="rId53"/>
    <p:sldLayoutId id="2147484779" r:id="rId54"/>
    <p:sldLayoutId id="2147484780" r:id="rId55"/>
    <p:sldLayoutId id="2147484782" r:id="rId56"/>
    <p:sldLayoutId id="2147484784" r:id="rId57"/>
    <p:sldLayoutId id="2147484785" r:id="rId58"/>
    <p:sldLayoutId id="2147484786" r:id="rId59"/>
    <p:sldLayoutId id="2147484787" r:id="rId60"/>
    <p:sldLayoutId id="2147484788" r:id="rId61"/>
    <p:sldLayoutId id="2147484790" r:id="rId62"/>
    <p:sldLayoutId id="2147484840" r:id="rId63"/>
    <p:sldLayoutId id="2147484868" r:id="rId64"/>
    <p:sldLayoutId id="2147484869" r:id="rId65"/>
    <p:sldLayoutId id="2147484870" r:id="rId66"/>
    <p:sldLayoutId id="2147484871" r:id="rId67"/>
    <p:sldLayoutId id="2147484872" r:id="rId68"/>
    <p:sldLayoutId id="2147484873" r:id="rId69"/>
    <p:sldLayoutId id="2147484874" r:id="rId70"/>
    <p:sldLayoutId id="2147484875" r:id="rId71"/>
    <p:sldLayoutId id="2147484876" r:id="rId72"/>
    <p:sldLayoutId id="2147484879" r:id="rId73"/>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65525" y="945296"/>
            <a:ext cx="7159250" cy="1935300"/>
          </a:xfrm>
        </p:spPr>
        <p:txBody>
          <a:bodyPr>
            <a:noAutofit/>
          </a:bodyPr>
          <a:lstStyle/>
          <a:p>
            <a:r>
              <a:rPr lang="pt-BR" dirty="0"/>
              <a:t>Otimizar o treinamento de modelo </a:t>
            </a:r>
            <a:br>
              <a:rPr lang="pt-BR" dirty="0"/>
            </a:br>
            <a:r>
              <a:rPr lang="pt-BR" dirty="0"/>
              <a:t>no Azure Machine Learning</a:t>
            </a:r>
            <a:endParaRPr lang="pt-BR" dirty="0">
              <a:latin typeface="+mj-lt"/>
            </a:endParaRPr>
          </a:p>
        </p:txBody>
      </p:sp>
      <p:sp>
        <p:nvSpPr>
          <p:cNvPr id="2" name="Google Shape;154;p2">
            <a:extLst>
              <a:ext uri="{FF2B5EF4-FFF2-40B4-BE49-F238E27FC236}">
                <a16:creationId xmlns:a16="http://schemas.microsoft.com/office/drawing/2014/main" id="{34134677-E2BA-3231-50AE-2DCBC9B53D59}"/>
              </a:ext>
            </a:extLst>
          </p:cNvPr>
          <p:cNvSpPr txBox="1"/>
          <p:nvPr/>
        </p:nvSpPr>
        <p:spPr>
          <a:xfrm>
            <a:off x="565525" y="3011225"/>
            <a:ext cx="28730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Felipe Kenji Chikuji</a:t>
            </a:r>
            <a:endParaRPr sz="1600" b="0" i="0" u="none" strike="noStrike" cap="none" dirty="0">
              <a:solidFill>
                <a:schemeClr val="bg1"/>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400" dirty="0">
                <a:solidFill>
                  <a:schemeClr val="bg1"/>
                </a:solidFill>
                <a:latin typeface="Calibri"/>
                <a:ea typeface="Calibri"/>
                <a:cs typeface="Calibri"/>
                <a:sym typeface="Calibri"/>
              </a:rPr>
              <a:t>Consultor Dados &amp; IA</a:t>
            </a:r>
          </a:p>
        </p:txBody>
      </p:sp>
      <p:sp>
        <p:nvSpPr>
          <p:cNvPr id="3" name="Espaço Reservado para Número de Slide 2">
            <a:extLst>
              <a:ext uri="{FF2B5EF4-FFF2-40B4-BE49-F238E27FC236}">
                <a16:creationId xmlns:a16="http://schemas.microsoft.com/office/drawing/2014/main" id="{6AA21EE3-A7EF-3F5D-E234-04AD9B4A871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a:t>
            </a:fld>
            <a:r>
              <a:rPr lang="en-US" dirty="0"/>
              <a:t>]</a:t>
            </a:r>
            <a:endParaRPr lang="pt-BR" dirty="0"/>
          </a:p>
        </p:txBody>
      </p:sp>
    </p:spTree>
    <p:extLst>
      <p:ext uri="{BB962C8B-B14F-4D97-AF65-F5344CB8AC3E}">
        <p14:creationId xmlns:p14="http://schemas.microsoft.com/office/powerpoint/2010/main" val="1524714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7C413E-4D10-19C1-A574-C70DF3AED5D3}"/>
              </a:ext>
            </a:extLst>
          </p:cNvPr>
          <p:cNvSpPr>
            <a:spLocks noGrp="1"/>
          </p:cNvSpPr>
          <p:nvPr>
            <p:ph type="title"/>
          </p:nvPr>
        </p:nvSpPr>
        <p:spPr>
          <a:xfrm>
            <a:off x="222249" y="43467"/>
            <a:ext cx="8190232" cy="1195388"/>
          </a:xfrm>
        </p:spPr>
        <p:txBody>
          <a:bodyPr/>
          <a:lstStyle/>
          <a:p>
            <a:r>
              <a:rPr lang="pt-BR" b="1" dirty="0">
                <a:solidFill>
                  <a:srgbClr val="EA4E60"/>
                </a:solidFill>
                <a:latin typeface="Century Gothic" panose="020B0502020202020204" pitchFamily="34" charset="0"/>
              </a:rPr>
              <a:t>Registrar métricas personalizadas com o </a:t>
            </a:r>
            <a:r>
              <a:rPr lang="pt-BR" b="1" dirty="0" err="1">
                <a:solidFill>
                  <a:srgbClr val="EA4E60"/>
                </a:solidFill>
                <a:latin typeface="Century Gothic" panose="020B0502020202020204" pitchFamily="34" charset="0"/>
              </a:rPr>
              <a:t>MLflow</a:t>
            </a:r>
            <a:endParaRPr lang="pt-BR" b="1" dirty="0">
              <a:solidFill>
                <a:srgbClr val="EA4E60"/>
              </a:solidFill>
              <a:latin typeface="Century Gothic" panose="020B0502020202020204" pitchFamily="34" charset="0"/>
            </a:endParaRPr>
          </a:p>
        </p:txBody>
      </p:sp>
      <p:sp>
        <p:nvSpPr>
          <p:cNvPr id="10" name="Text Placeholder 9">
            <a:extLst>
              <a:ext uri="{FF2B5EF4-FFF2-40B4-BE49-F238E27FC236}">
                <a16:creationId xmlns:a16="http://schemas.microsoft.com/office/drawing/2014/main" id="{F971C700-BA55-FB9B-3F5D-FFF0381D7FA7}"/>
              </a:ext>
            </a:extLst>
          </p:cNvPr>
          <p:cNvSpPr>
            <a:spLocks noGrp="1"/>
          </p:cNvSpPr>
          <p:nvPr>
            <p:ph type="body" sz="quarter" idx="17"/>
          </p:nvPr>
        </p:nvSpPr>
        <p:spPr>
          <a:xfrm>
            <a:off x="222247" y="1238855"/>
            <a:ext cx="8699501" cy="1195387"/>
          </a:xfrm>
        </p:spPr>
        <p:txBody>
          <a:bodyPr/>
          <a:lstStyle/>
          <a:p>
            <a:r>
              <a:rPr lang="pt-BR" sz="2400" dirty="0">
                <a:solidFill>
                  <a:schemeClr val="bg1"/>
                </a:solidFill>
                <a:latin typeface="+mn-lt"/>
                <a:cs typeface="Segoe UI" panose="020B0502040204020203" pitchFamily="34" charset="0"/>
              </a:rPr>
              <a:t>Dependendo do tipo de valor que você deseja registrar, use o método relevante do </a:t>
            </a:r>
            <a:r>
              <a:rPr lang="pt-BR" sz="2400" dirty="0" err="1">
                <a:solidFill>
                  <a:schemeClr val="bg1"/>
                </a:solidFill>
                <a:latin typeface="+mn-lt"/>
                <a:cs typeface="Segoe UI" panose="020B0502040204020203" pitchFamily="34" charset="0"/>
              </a:rPr>
              <a:t>MLflow</a:t>
            </a:r>
            <a:r>
              <a:rPr lang="pt-BR" sz="2400" dirty="0">
                <a:solidFill>
                  <a:schemeClr val="bg1"/>
                </a:solidFill>
                <a:latin typeface="+mn-lt"/>
                <a:cs typeface="Segoe UI" panose="020B0502040204020203" pitchFamily="34" charset="0"/>
              </a:rPr>
              <a:t> para armazenar o parâmetro, a métrica ou o artefato com a execução experimental:</a:t>
            </a:r>
          </a:p>
        </p:txBody>
      </p:sp>
      <p:sp>
        <p:nvSpPr>
          <p:cNvPr id="9" name="Text Placeholder 8">
            <a:extLst>
              <a:ext uri="{FF2B5EF4-FFF2-40B4-BE49-F238E27FC236}">
                <a16:creationId xmlns:a16="http://schemas.microsoft.com/office/drawing/2014/main" id="{23B2BB03-4E7D-684D-0F9D-8C12053797E3}"/>
              </a:ext>
            </a:extLst>
          </p:cNvPr>
          <p:cNvSpPr>
            <a:spLocks noGrp="1"/>
          </p:cNvSpPr>
          <p:nvPr>
            <p:ph type="body" sz="quarter" idx="15"/>
          </p:nvPr>
        </p:nvSpPr>
        <p:spPr>
          <a:xfrm>
            <a:off x="222249" y="2350625"/>
            <a:ext cx="6825665" cy="2333915"/>
          </a:xfrm>
        </p:spPr>
        <p:txBody>
          <a:bodyPr/>
          <a:lstStyle/>
          <a:p>
            <a:r>
              <a:rPr lang="pt-BR" b="1" dirty="0" err="1">
                <a:solidFill>
                  <a:schemeClr val="bg1"/>
                </a:solidFill>
                <a:cs typeface="Segoe UI" panose="020B0502040204020203" pitchFamily="34" charset="0"/>
              </a:rPr>
              <a:t>mlflow.log_param</a:t>
            </a:r>
            <a:r>
              <a:rPr lang="pt-BR" b="1" dirty="0">
                <a:solidFill>
                  <a:schemeClr val="bg1"/>
                </a:solidFill>
                <a:cs typeface="Segoe UI" panose="020B0502040204020203" pitchFamily="34" charset="0"/>
              </a:rPr>
              <a:t>(): </a:t>
            </a:r>
            <a:r>
              <a:rPr lang="pt-BR" dirty="0">
                <a:solidFill>
                  <a:schemeClr val="bg1"/>
                </a:solidFill>
                <a:cs typeface="Segoe UI" panose="020B0502040204020203" pitchFamily="34" charset="0"/>
              </a:rPr>
              <a:t>registrar parâmetro de chave-valor único. Use essa função para um parâmetro de entrada que você deseja registrar.</a:t>
            </a:r>
          </a:p>
          <a:p>
            <a:r>
              <a:rPr lang="pt-BR" b="1" dirty="0" err="1">
                <a:solidFill>
                  <a:schemeClr val="bg1"/>
                </a:solidFill>
                <a:cs typeface="Segoe UI" panose="020B0502040204020203" pitchFamily="34" charset="0"/>
              </a:rPr>
              <a:t>mlflow.log_metric</a:t>
            </a:r>
            <a:r>
              <a:rPr lang="pt-BR" b="1" dirty="0">
                <a:solidFill>
                  <a:schemeClr val="bg1"/>
                </a:solidFill>
                <a:cs typeface="Segoe UI" panose="020B0502040204020203" pitchFamily="34" charset="0"/>
              </a:rPr>
              <a:t>(): </a:t>
            </a:r>
            <a:r>
              <a:rPr lang="pt-BR" dirty="0">
                <a:solidFill>
                  <a:schemeClr val="bg1"/>
                </a:solidFill>
                <a:cs typeface="Segoe UI" panose="020B0502040204020203" pitchFamily="34" charset="0"/>
              </a:rPr>
              <a:t>registrar métrica de chave-valor única. O valor deve ser um número. Use essa função para qualquer saída que você queira armazenar com a execução.</a:t>
            </a:r>
          </a:p>
          <a:p>
            <a:r>
              <a:rPr lang="pt-BR" b="1" dirty="0" err="1">
                <a:solidFill>
                  <a:schemeClr val="bg1"/>
                </a:solidFill>
                <a:cs typeface="Segoe UI" panose="020B0502040204020203" pitchFamily="34" charset="0"/>
              </a:rPr>
              <a:t>mlflow.log_artifact</a:t>
            </a:r>
            <a:r>
              <a:rPr lang="pt-BR" b="1" dirty="0">
                <a:solidFill>
                  <a:schemeClr val="bg1"/>
                </a:solidFill>
                <a:cs typeface="Segoe UI" panose="020B0502040204020203" pitchFamily="34" charset="0"/>
              </a:rPr>
              <a:t>(): </a:t>
            </a:r>
            <a:r>
              <a:rPr lang="pt-BR" dirty="0">
                <a:solidFill>
                  <a:schemeClr val="bg1"/>
                </a:solidFill>
                <a:cs typeface="Segoe UI" panose="020B0502040204020203" pitchFamily="34" charset="0"/>
              </a:rPr>
              <a:t>registrar um arquivo. Use essa função para qualquer gráfico que você queira registrar, e salve como arquivo de imagem primeiro.</a:t>
            </a:r>
          </a:p>
        </p:txBody>
      </p:sp>
      <p:sp>
        <p:nvSpPr>
          <p:cNvPr id="2" name="Espaço Reservado para Número de Slide 2">
            <a:extLst>
              <a:ext uri="{FF2B5EF4-FFF2-40B4-BE49-F238E27FC236}">
                <a16:creationId xmlns:a16="http://schemas.microsoft.com/office/drawing/2014/main" id="{0F8B18C5-818F-0855-4590-5AA2EDC28D8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10</a:t>
            </a:fld>
            <a:r>
              <a:rPr lang="en-US" dirty="0"/>
              <a:t>]</a:t>
            </a:r>
            <a:endParaRPr lang="pt-BR" dirty="0"/>
          </a:p>
        </p:txBody>
      </p:sp>
    </p:spTree>
    <p:extLst>
      <p:ext uri="{BB962C8B-B14F-4D97-AF65-F5344CB8AC3E}">
        <p14:creationId xmlns:p14="http://schemas.microsoft.com/office/powerpoint/2010/main" val="29138773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3C66CF0F-BCE2-E64C-2A45-B48F5FC442CE}"/>
              </a:ext>
            </a:extLst>
          </p:cNvPr>
          <p:cNvSpPr>
            <a:spLocks noGrp="1"/>
          </p:cNvSpPr>
          <p:nvPr>
            <p:ph type="title"/>
          </p:nvPr>
        </p:nvSpPr>
        <p:spPr>
          <a:xfrm>
            <a:off x="215952" y="58135"/>
            <a:ext cx="8152985" cy="1193801"/>
          </a:xfrm>
        </p:spPr>
        <p:txBody>
          <a:bodyPr/>
          <a:lstStyle/>
          <a:p>
            <a:r>
              <a:rPr lang="pt-BR" sz="3600" b="1" dirty="0">
                <a:solidFill>
                  <a:srgbClr val="EA4E60"/>
                </a:solidFill>
                <a:latin typeface="Century Gothic" panose="020B0502020202020204" pitchFamily="34" charset="0"/>
              </a:rPr>
              <a:t>Exibir as métricas no Estúdio do Azure Machine Learning</a:t>
            </a:r>
          </a:p>
        </p:txBody>
      </p:sp>
      <p:sp>
        <p:nvSpPr>
          <p:cNvPr id="14" name="Text Placeholder 13">
            <a:extLst>
              <a:ext uri="{FF2B5EF4-FFF2-40B4-BE49-F238E27FC236}">
                <a16:creationId xmlns:a16="http://schemas.microsoft.com/office/drawing/2014/main" id="{CB373D01-8B1F-B2E0-EFDC-CCF57B39282B}"/>
              </a:ext>
            </a:extLst>
          </p:cNvPr>
          <p:cNvSpPr>
            <a:spLocks noGrp="1"/>
          </p:cNvSpPr>
          <p:nvPr>
            <p:ph type="body" sz="quarter" idx="15"/>
          </p:nvPr>
        </p:nvSpPr>
        <p:spPr>
          <a:xfrm>
            <a:off x="215951" y="1169195"/>
            <a:ext cx="8590423" cy="1128514"/>
          </a:xfrm>
        </p:spPr>
        <p:txBody>
          <a:bodyPr/>
          <a:lstStyle/>
          <a:p>
            <a:r>
              <a:rPr lang="pt-BR" sz="2000" dirty="0">
                <a:solidFill>
                  <a:schemeClr val="bg1"/>
                </a:solidFill>
              </a:rPr>
              <a:t>As métricas registradas serão exibidas nas guias </a:t>
            </a:r>
            <a:r>
              <a:rPr lang="pt-BR" sz="2000" b="1" dirty="0">
                <a:solidFill>
                  <a:schemeClr val="bg1"/>
                </a:solidFill>
              </a:rPr>
              <a:t>Visão geral </a:t>
            </a:r>
            <a:r>
              <a:rPr lang="pt-BR" sz="2000" dirty="0">
                <a:solidFill>
                  <a:schemeClr val="bg1"/>
                </a:solidFill>
              </a:rPr>
              <a:t>e </a:t>
            </a:r>
            <a:r>
              <a:rPr lang="pt-BR" sz="2000" b="1" dirty="0">
                <a:solidFill>
                  <a:schemeClr val="bg1"/>
                </a:solidFill>
              </a:rPr>
              <a:t>Métricas.</a:t>
            </a:r>
          </a:p>
          <a:p>
            <a:r>
              <a:rPr lang="pt-BR" sz="2000" dirty="0">
                <a:solidFill>
                  <a:schemeClr val="bg1"/>
                </a:solidFill>
              </a:rPr>
              <a:t>Os gráficos registrados como artefatos são exibidos em </a:t>
            </a:r>
            <a:r>
              <a:rPr lang="pt-BR" sz="2000" b="1" dirty="0">
                <a:solidFill>
                  <a:schemeClr val="bg1"/>
                </a:solidFill>
              </a:rPr>
              <a:t>Imagens.</a:t>
            </a:r>
          </a:p>
          <a:p>
            <a:r>
              <a:rPr lang="pt-BR" sz="2000" dirty="0">
                <a:solidFill>
                  <a:schemeClr val="bg1"/>
                </a:solidFill>
              </a:rPr>
              <a:t>Encontre outros artefatos, como arquivos de modelo, em </a:t>
            </a:r>
            <a:r>
              <a:rPr lang="pt-BR" sz="2000" b="1" dirty="0">
                <a:solidFill>
                  <a:schemeClr val="bg1"/>
                </a:solidFill>
              </a:rPr>
              <a:t>Saídas + logs.</a:t>
            </a:r>
          </a:p>
        </p:txBody>
      </p:sp>
      <p:pic>
        <p:nvPicPr>
          <p:cNvPr id="6" name="Picture 1">
            <a:extLst>
              <a:ext uri="{FF2B5EF4-FFF2-40B4-BE49-F238E27FC236}">
                <a16:creationId xmlns:a16="http://schemas.microsoft.com/office/drawing/2014/main" id="{7A857815-DB88-BC71-5DDF-4B2210F94107}"/>
              </a:ext>
            </a:extLst>
          </p:cNvPr>
          <p:cNvPicPr/>
          <p:nvPr/>
        </p:nvPicPr>
        <p:blipFill>
          <a:blip r:embed="rId3"/>
          <a:srcRect l="153" t="-22064" r="153" b="-22064"/>
          <a:stretch>
            <a:fillRect/>
          </a:stretch>
        </p:blipFill>
        <p:spPr>
          <a:xfrm>
            <a:off x="215951" y="2571750"/>
            <a:ext cx="3259838" cy="1946863"/>
          </a:xfrm>
          <a:prstGeom prst="rect">
            <a:avLst/>
          </a:prstGeom>
          <a:solidFill>
            <a:schemeClr val="bg1"/>
          </a:solidFill>
          <a:ln w="38100">
            <a:solidFill>
              <a:srgbClr val="EA4E60"/>
            </a:solidFill>
          </a:ln>
        </p:spPr>
      </p:pic>
      <p:pic>
        <p:nvPicPr>
          <p:cNvPr id="7" name="Picture 2">
            <a:extLst>
              <a:ext uri="{FF2B5EF4-FFF2-40B4-BE49-F238E27FC236}">
                <a16:creationId xmlns:a16="http://schemas.microsoft.com/office/drawing/2014/main" id="{598EE1D7-17D2-F1F5-890E-7C579CAB01FF}"/>
              </a:ext>
            </a:extLst>
          </p:cNvPr>
          <p:cNvPicPr/>
          <p:nvPr/>
        </p:nvPicPr>
        <p:blipFill>
          <a:blip r:embed="rId4"/>
          <a:srcRect t="16" b="3628"/>
          <a:stretch>
            <a:fillRect/>
          </a:stretch>
        </p:blipFill>
        <p:spPr>
          <a:xfrm>
            <a:off x="3772077" y="2571750"/>
            <a:ext cx="3259838" cy="1964766"/>
          </a:xfrm>
          <a:prstGeom prst="rect">
            <a:avLst/>
          </a:prstGeom>
          <a:solidFill>
            <a:schemeClr val="bg1"/>
          </a:solidFill>
          <a:ln w="38100">
            <a:solidFill>
              <a:srgbClr val="EA4E60"/>
            </a:solidFill>
          </a:ln>
        </p:spPr>
      </p:pic>
      <p:sp>
        <p:nvSpPr>
          <p:cNvPr id="2" name="Espaço Reservado para Número de Slide 2">
            <a:extLst>
              <a:ext uri="{FF2B5EF4-FFF2-40B4-BE49-F238E27FC236}">
                <a16:creationId xmlns:a16="http://schemas.microsoft.com/office/drawing/2014/main" id="{80BB491D-BF8B-3C0F-9755-6FB34BEFE54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11</a:t>
            </a:fld>
            <a:r>
              <a:rPr lang="en-US" dirty="0"/>
              <a:t>]</a:t>
            </a:r>
            <a:endParaRPr lang="pt-BR" dirty="0"/>
          </a:p>
        </p:txBody>
      </p:sp>
    </p:spTree>
    <p:extLst>
      <p:ext uri="{BB962C8B-B14F-4D97-AF65-F5344CB8AC3E}">
        <p14:creationId xmlns:p14="http://schemas.microsoft.com/office/powerpoint/2010/main" val="17820847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4" name="Text Placeholder 13">
            <a:extLst>
              <a:ext uri="{FF2B5EF4-FFF2-40B4-BE49-F238E27FC236}">
                <a16:creationId xmlns:a16="http://schemas.microsoft.com/office/drawing/2014/main" id="{0522DFA5-DC46-FB19-9D11-1FE1234698F2}"/>
              </a:ext>
            </a:extLst>
          </p:cNvPr>
          <p:cNvSpPr txBox="1"/>
          <p:nvPr/>
        </p:nvSpPr>
        <p:spPr>
          <a:xfrm>
            <a:off x="426758" y="2037397"/>
            <a:ext cx="8260106" cy="369332"/>
          </a:xfrm>
          <a:prstGeom prst="rect">
            <a:avLst/>
          </a:prstGeom>
        </p:spPr>
        <p:txBody>
          <a:bodyPr vert="horz" wrap="square" lIns="0" tIns="0" rIns="0" bIns="0" rtlCol="0" anchor="ctr">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200" b="1" dirty="0">
                <a:solidFill>
                  <a:srgbClr val="000000"/>
                </a:solidFill>
                <a:cs typeface="Segoe UI"/>
              </a:rPr>
              <a:t>Listar</a:t>
            </a:r>
            <a:r>
              <a:rPr lang="pt-BR" sz="2400" b="1" dirty="0">
                <a:solidFill>
                  <a:srgbClr val="000000"/>
                </a:solidFill>
                <a:ea typeface="Segoe UI Semibold"/>
                <a:cs typeface="Segoe UI Semibold"/>
              </a:rPr>
              <a:t> experimentos:</a:t>
            </a:r>
          </a:p>
        </p:txBody>
      </p:sp>
      <p:sp>
        <p:nvSpPr>
          <p:cNvPr id="20" name="Rectangle 19">
            <a:extLst>
              <a:ext uri="{FF2B5EF4-FFF2-40B4-BE49-F238E27FC236}">
                <a16:creationId xmlns:a16="http://schemas.microsoft.com/office/drawing/2014/main" id="{6F3B2A70-8695-6EE6-5B84-068B075455E0}"/>
              </a:ext>
            </a:extLst>
          </p:cNvPr>
          <p:cNvSpPr/>
          <p:nvPr/>
        </p:nvSpPr>
        <p:spPr bwMode="auto">
          <a:xfrm>
            <a:off x="426757" y="2406729"/>
            <a:ext cx="5867326" cy="122322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137160" rIns="137160" bIns="137160" numCol="1" spcCol="0" rtlCol="0" fromWordArt="0" anchor="t" anchorCtr="0" forceAA="0" compatLnSpc="1">
            <a:prstTxWarp prst="textNoShape">
              <a:avLst/>
            </a:prstTxWarp>
            <a:noAutofit/>
          </a:bodyPr>
          <a:lstStyle/>
          <a:p>
            <a:pPr>
              <a:spcBef>
                <a:spcPts val="450"/>
              </a:spcBef>
            </a:pPr>
            <a:r>
              <a:rPr lang="en-US" sz="1500" dirty="0">
                <a:solidFill>
                  <a:srgbClr val="161616"/>
                </a:solidFill>
                <a:latin typeface="Consolas" panose="020B0609020204030204" pitchFamily="49" charset="0"/>
              </a:rPr>
              <a:t>experiments = </a:t>
            </a:r>
            <a:r>
              <a:rPr lang="en-US" sz="1500" dirty="0" err="1">
                <a:solidFill>
                  <a:srgbClr val="161616"/>
                </a:solidFill>
                <a:latin typeface="Consolas" panose="020B0609020204030204" pitchFamily="49" charset="0"/>
              </a:rPr>
              <a:t>mlflow.search_experiments</a:t>
            </a:r>
            <a:r>
              <a:rPr lang="en-US" sz="1500" dirty="0">
                <a:solidFill>
                  <a:srgbClr val="161616"/>
                </a:solidFill>
                <a:latin typeface="Consolas" panose="020B0609020204030204" pitchFamily="49" charset="0"/>
              </a:rPr>
              <a:t>(</a:t>
            </a:r>
            <a:r>
              <a:rPr lang="en-US" sz="1500" dirty="0" err="1">
                <a:solidFill>
                  <a:srgbClr val="161616"/>
                </a:solidFill>
                <a:latin typeface="Consolas" panose="020B0609020204030204" pitchFamily="49" charset="0"/>
              </a:rPr>
              <a:t>max_results</a:t>
            </a:r>
            <a:r>
              <a:rPr lang="en-US" sz="1500" dirty="0">
                <a:solidFill>
                  <a:srgbClr val="161616"/>
                </a:solidFill>
                <a:latin typeface="Consolas" panose="020B0609020204030204" pitchFamily="49" charset="0"/>
              </a:rPr>
              <a:t>=2) </a:t>
            </a:r>
          </a:p>
          <a:p>
            <a:pPr>
              <a:spcBef>
                <a:spcPts val="450"/>
              </a:spcBef>
            </a:pPr>
            <a:r>
              <a:rPr lang="en-US" sz="1500" dirty="0">
                <a:solidFill>
                  <a:srgbClr val="0101FD"/>
                </a:solidFill>
                <a:latin typeface="Consolas" panose="020B0609020204030204" pitchFamily="49" charset="0"/>
              </a:rPr>
              <a:t>for</a:t>
            </a:r>
            <a:r>
              <a:rPr lang="en-US" sz="1500" dirty="0">
                <a:solidFill>
                  <a:srgbClr val="161616"/>
                </a:solidFill>
                <a:latin typeface="Consolas" panose="020B0609020204030204" pitchFamily="49" charset="0"/>
              </a:rPr>
              <a:t> exp </a:t>
            </a:r>
            <a:r>
              <a:rPr lang="en-US" sz="1500" dirty="0">
                <a:solidFill>
                  <a:srgbClr val="0101FD"/>
                </a:solidFill>
                <a:latin typeface="Consolas" panose="020B0609020204030204" pitchFamily="49" charset="0"/>
              </a:rPr>
              <a:t>in</a:t>
            </a:r>
            <a:r>
              <a:rPr lang="en-US" sz="1500" dirty="0">
                <a:solidFill>
                  <a:srgbClr val="161616"/>
                </a:solidFill>
                <a:latin typeface="Consolas" panose="020B0609020204030204" pitchFamily="49" charset="0"/>
              </a:rPr>
              <a:t> experiments: </a:t>
            </a:r>
          </a:p>
          <a:p>
            <a:pPr>
              <a:spcBef>
                <a:spcPts val="450"/>
              </a:spcBef>
            </a:pPr>
            <a:r>
              <a:rPr lang="en-US" sz="1500" dirty="0">
                <a:solidFill>
                  <a:srgbClr val="161616"/>
                </a:solidFill>
                <a:latin typeface="Consolas" panose="020B0609020204030204" pitchFamily="49" charset="0"/>
              </a:rPr>
              <a:t>	print(exp.name)</a:t>
            </a:r>
            <a:endParaRPr lang="en-US" sz="1500" dirty="0">
              <a:solidFill>
                <a:schemeClr val="tx1"/>
              </a:solidFill>
              <a:latin typeface="Consolas" panose="020B0609020204030204" pitchFamily="49" charset="0"/>
            </a:endParaRPr>
          </a:p>
        </p:txBody>
      </p:sp>
      <p:sp>
        <p:nvSpPr>
          <p:cNvPr id="25" name="Text Placeholder 13">
            <a:extLst>
              <a:ext uri="{FF2B5EF4-FFF2-40B4-BE49-F238E27FC236}">
                <a16:creationId xmlns:a16="http://schemas.microsoft.com/office/drawing/2014/main" id="{893E71F8-9757-AB14-0576-ACA7246556F5}"/>
              </a:ext>
            </a:extLst>
          </p:cNvPr>
          <p:cNvSpPr txBox="1"/>
          <p:nvPr/>
        </p:nvSpPr>
        <p:spPr>
          <a:xfrm>
            <a:off x="426758" y="3665516"/>
            <a:ext cx="8260106" cy="369332"/>
          </a:xfrm>
          <a:prstGeom prst="rect">
            <a:avLst/>
          </a:prstGeom>
        </p:spPr>
        <p:txBody>
          <a:bodyPr vert="horz" wrap="square" lIns="0" tIns="0" rIns="0" bIns="0" rtlCol="0" anchor="ctr">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200" b="1" dirty="0">
                <a:solidFill>
                  <a:srgbClr val="000000"/>
                </a:solidFill>
                <a:cs typeface="Segoe UI"/>
              </a:rPr>
              <a:t>Recuperar</a:t>
            </a:r>
            <a:r>
              <a:rPr lang="pt-BR" sz="2400" b="1" dirty="0">
                <a:solidFill>
                  <a:srgbClr val="000000"/>
                </a:solidFill>
                <a:ea typeface="Segoe UI Semibold"/>
                <a:cs typeface="Segoe UI Semibold"/>
              </a:rPr>
              <a:t> execuções:</a:t>
            </a:r>
          </a:p>
        </p:txBody>
      </p:sp>
      <p:sp>
        <p:nvSpPr>
          <p:cNvPr id="21" name="Rectangle 20">
            <a:extLst>
              <a:ext uri="{FF2B5EF4-FFF2-40B4-BE49-F238E27FC236}">
                <a16:creationId xmlns:a16="http://schemas.microsoft.com/office/drawing/2014/main" id="{83A28330-14CF-92E2-6855-72B83BD875C3}"/>
              </a:ext>
            </a:extLst>
          </p:cNvPr>
          <p:cNvSpPr/>
          <p:nvPr/>
        </p:nvSpPr>
        <p:spPr bwMode="auto">
          <a:xfrm>
            <a:off x="426757" y="4034848"/>
            <a:ext cx="5867325" cy="4847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37160" tIns="137160" rIns="137160" bIns="137160" numCol="1" spcCol="0" rtlCol="0" fromWordArt="0" anchor="t" anchorCtr="0" forceAA="0" compatLnSpc="1">
            <a:prstTxWarp prst="textNoShape">
              <a:avLst/>
            </a:prstTxWarp>
            <a:noAutofit/>
          </a:bodyPr>
          <a:lstStyle/>
          <a:p>
            <a:pPr>
              <a:spcBef>
                <a:spcPts val="450"/>
              </a:spcBef>
            </a:pPr>
            <a:r>
              <a:rPr lang="en-US" sz="1500" dirty="0" err="1">
                <a:solidFill>
                  <a:srgbClr val="161616"/>
                </a:solidFill>
                <a:latin typeface="Consolas" panose="020B0609020204030204" pitchFamily="49" charset="0"/>
              </a:rPr>
              <a:t>mlflow.search_runs</a:t>
            </a:r>
            <a:r>
              <a:rPr lang="en-US" sz="1500" dirty="0">
                <a:solidFill>
                  <a:srgbClr val="161616"/>
                </a:solidFill>
                <a:latin typeface="Consolas" panose="020B0609020204030204" pitchFamily="49" charset="0"/>
              </a:rPr>
              <a:t>(</a:t>
            </a:r>
            <a:r>
              <a:rPr lang="en-US" sz="1500" dirty="0" err="1">
                <a:solidFill>
                  <a:srgbClr val="161616"/>
                </a:solidFill>
                <a:latin typeface="Consolas" panose="020B0609020204030204" pitchFamily="49" charset="0"/>
              </a:rPr>
              <a:t>exp.experiment_id</a:t>
            </a:r>
            <a:r>
              <a:rPr lang="en-US" sz="1500" dirty="0">
                <a:solidFill>
                  <a:srgbClr val="161616"/>
                </a:solidFill>
                <a:latin typeface="Consolas" panose="020B0609020204030204" pitchFamily="49" charset="0"/>
              </a:rPr>
              <a:t>)</a:t>
            </a:r>
          </a:p>
        </p:txBody>
      </p:sp>
      <p:sp>
        <p:nvSpPr>
          <p:cNvPr id="4" name="Text Placeholder 13">
            <a:extLst>
              <a:ext uri="{FF2B5EF4-FFF2-40B4-BE49-F238E27FC236}">
                <a16:creationId xmlns:a16="http://schemas.microsoft.com/office/drawing/2014/main" id="{C79E46EF-139F-34B2-815A-FF49C1228E7F}"/>
              </a:ext>
            </a:extLst>
          </p:cNvPr>
          <p:cNvSpPr txBox="1"/>
          <p:nvPr/>
        </p:nvSpPr>
        <p:spPr>
          <a:xfrm>
            <a:off x="426757" y="1091175"/>
            <a:ext cx="8447349" cy="1015663"/>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200" dirty="0">
                <a:solidFill>
                  <a:srgbClr val="000000"/>
                </a:solidFill>
                <a:ea typeface="Segoe UI"/>
                <a:cs typeface="Segoe UI"/>
              </a:rPr>
              <a:t>Use o MLflow em um notebook conectado ao workspace do Azure Machine Learning para ter mais controle sobre quais execuções você deseja recuperar para comparar.</a:t>
            </a:r>
          </a:p>
        </p:txBody>
      </p:sp>
      <p:sp>
        <p:nvSpPr>
          <p:cNvPr id="2" name="Espaço Reservado para Número de Slide 2">
            <a:extLst>
              <a:ext uri="{FF2B5EF4-FFF2-40B4-BE49-F238E27FC236}">
                <a16:creationId xmlns:a16="http://schemas.microsoft.com/office/drawing/2014/main" id="{7AB16FC3-4F29-29B3-0928-943F8179155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12</a:t>
            </a:fld>
            <a:r>
              <a:rPr lang="en-US" dirty="0"/>
              <a:t>]</a:t>
            </a:r>
            <a:endParaRPr lang="pt-BR" dirty="0"/>
          </a:p>
        </p:txBody>
      </p:sp>
      <p:sp>
        <p:nvSpPr>
          <p:cNvPr id="3" name="Text Placeholder 7">
            <a:extLst>
              <a:ext uri="{FF2B5EF4-FFF2-40B4-BE49-F238E27FC236}">
                <a16:creationId xmlns:a16="http://schemas.microsoft.com/office/drawing/2014/main" id="{27F0D68F-562C-616B-2D94-B2DBE7D6DD3D}"/>
              </a:ext>
            </a:extLst>
          </p:cNvPr>
          <p:cNvSpPr txBox="1">
            <a:spLocks/>
          </p:cNvSpPr>
          <p:nvPr/>
        </p:nvSpPr>
        <p:spPr>
          <a:xfrm>
            <a:off x="0" y="388"/>
            <a:ext cx="9144000" cy="965649"/>
          </a:xfrm>
          <a:prstGeom prst="rect">
            <a:avLst/>
          </a:prstGeom>
          <a:gradFill flip="none" rotWithShape="1">
            <a:gsLst>
              <a:gs pos="0">
                <a:srgbClr val="000000"/>
              </a:gs>
              <a:gs pos="92000">
                <a:srgbClr val="000000"/>
              </a:gs>
              <a:gs pos="92000">
                <a:schemeClr val="accent3"/>
              </a:gs>
            </a:gsLst>
            <a:lin ang="16200000" scaled="1"/>
          </a:gradFill>
          <a:ln>
            <a:noFill/>
          </a:ln>
          <a:effectLst/>
        </p:spPr>
        <p:txBody>
          <a:bodyPr rot="0" spcFirstLastPara="0" vertOverflow="overflow" horzOverflow="overflow" vert="horz" wrap="square" lIns="438912" tIns="68580" rIns="438912" bIns="34290" numCol="1" spcCol="0" rtlCol="0" fromWordArt="0" anchor="t" anchorCtr="0" forceAA="0" compatLnSpc="1">
            <a:prstTxWarp prst="textNoShape">
              <a:avLst/>
            </a:prstTxWarp>
            <a:spAutoFit/>
          </a:bodyPr>
          <a:lstStyle>
            <a:lvl1pPr algn="l" defTabSz="914378" rtl="0" eaLnBrk="1" latinLnBrk="0" hangingPunct="1">
              <a:lnSpc>
                <a:spcPct val="90000"/>
              </a:lnSpc>
              <a:spcBef>
                <a:spcPct val="0"/>
              </a:spcBef>
              <a:buNone/>
              <a:defRPr sz="4400" kern="1200">
                <a:solidFill>
                  <a:schemeClr val="tx1"/>
                </a:solidFill>
                <a:latin typeface="+mj-lt"/>
                <a:ea typeface="+mj-ea"/>
                <a:cs typeface="+mj-cs"/>
              </a:defRPr>
            </a:lvl1pPr>
          </a:lstStyle>
          <a:p>
            <a:pPr defTabSz="699557">
              <a:lnSpc>
                <a:spcPct val="100000"/>
              </a:lnSpc>
              <a:spcBef>
                <a:spcPct val="20000"/>
              </a:spcBef>
              <a:spcAft>
                <a:spcPct val="0"/>
              </a:spcAft>
              <a:buClrTx/>
              <a:buSzPct val="90000"/>
              <a:defRPr/>
            </a:pPr>
            <a:r>
              <a:rPr lang="pt-BR" sz="2800" b="1" dirty="0">
                <a:solidFill>
                  <a:srgbClr val="EA4E60"/>
                </a:solidFill>
                <a:latin typeface="Century Gothic" panose="020B0502020202020204" pitchFamily="34" charset="0"/>
                <a:ea typeface="+mj-ea"/>
                <a:cs typeface="Segoe UI Semibold" panose="020B0502040204020203" pitchFamily="34" charset="0"/>
              </a:rPr>
              <a:t>Recuperar métricas com o </a:t>
            </a:r>
            <a:r>
              <a:rPr lang="pt-BR" sz="2800" b="1" dirty="0" err="1">
                <a:solidFill>
                  <a:srgbClr val="EA4E60"/>
                </a:solidFill>
                <a:latin typeface="Century Gothic" panose="020B0502020202020204" pitchFamily="34" charset="0"/>
                <a:ea typeface="+mj-ea"/>
                <a:cs typeface="Segoe UI Semibold" panose="020B0502040204020203" pitchFamily="34" charset="0"/>
              </a:rPr>
              <a:t>Mlflow</a:t>
            </a:r>
            <a:r>
              <a:rPr lang="pt-BR" sz="2800" b="1" dirty="0">
                <a:solidFill>
                  <a:srgbClr val="EA4E60"/>
                </a:solidFill>
                <a:latin typeface="Century Gothic" panose="020B0502020202020204" pitchFamily="34" charset="0"/>
                <a:ea typeface="+mj-ea"/>
                <a:cs typeface="Segoe UI Semibold" panose="020B0502040204020203" pitchFamily="34" charset="0"/>
              </a:rPr>
              <a:t> em um notebook</a:t>
            </a:r>
          </a:p>
        </p:txBody>
      </p:sp>
      <p:pic>
        <p:nvPicPr>
          <p:cNvPr id="5" name="Imagem 4">
            <a:extLst>
              <a:ext uri="{FF2B5EF4-FFF2-40B4-BE49-F238E27FC236}">
                <a16:creationId xmlns:a16="http://schemas.microsoft.com/office/drawing/2014/main" id="{A6FEF0B2-09BA-6EF2-3EE1-D610305AE6AF}"/>
              </a:ext>
            </a:extLst>
          </p:cNvPr>
          <p:cNvPicPr>
            <a:picLocks noChangeAspect="1"/>
          </p:cNvPicPr>
          <p:nvPr/>
        </p:nvPicPr>
        <p:blipFill>
          <a:blip r:embed="rId3"/>
          <a:stretch>
            <a:fillRect/>
          </a:stretch>
        </p:blipFill>
        <p:spPr>
          <a:xfrm>
            <a:off x="8394292" y="161566"/>
            <a:ext cx="651673" cy="271497"/>
          </a:xfrm>
          <a:prstGeom prst="rect">
            <a:avLst/>
          </a:prstGeom>
        </p:spPr>
      </p:pic>
    </p:spTree>
    <p:extLst>
      <p:ext uri="{BB962C8B-B14F-4D97-AF65-F5344CB8AC3E}">
        <p14:creationId xmlns:p14="http://schemas.microsoft.com/office/powerpoint/2010/main" val="420423267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4BA5C3C-0B6B-A378-A48A-CD5E46F20442}"/>
              </a:ext>
            </a:extLst>
          </p:cNvPr>
          <p:cNvSpPr>
            <a:spLocks noGrp="1"/>
          </p:cNvSpPr>
          <p:nvPr>
            <p:ph type="title"/>
          </p:nvPr>
        </p:nvSpPr>
        <p:spPr>
          <a:xfrm>
            <a:off x="534572" y="1814087"/>
            <a:ext cx="6246055" cy="1661993"/>
          </a:xfrm>
        </p:spPr>
        <p:txBody>
          <a:bodyPr/>
          <a:lstStyle/>
          <a:p>
            <a:r>
              <a:rPr lang="pt-BR" sz="4000" dirty="0"/>
              <a:t>Realização de Ajuste de </a:t>
            </a:r>
            <a:r>
              <a:rPr lang="pt-BR" sz="4000" dirty="0" err="1"/>
              <a:t>Hiperparâmetros</a:t>
            </a:r>
            <a:r>
              <a:rPr lang="pt-BR" sz="4000" dirty="0"/>
              <a:t> com o Azure Machine Learning</a:t>
            </a:r>
          </a:p>
        </p:txBody>
      </p:sp>
      <p:sp>
        <p:nvSpPr>
          <p:cNvPr id="2" name="Espaço Reservado para Número de Slide 2">
            <a:extLst>
              <a:ext uri="{FF2B5EF4-FFF2-40B4-BE49-F238E27FC236}">
                <a16:creationId xmlns:a16="http://schemas.microsoft.com/office/drawing/2014/main" id="{D7539AE1-5A03-C7AE-FB19-7E6A4148F38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13</a:t>
            </a:fld>
            <a:r>
              <a:rPr lang="en-US" dirty="0"/>
              <a:t>]</a:t>
            </a:r>
            <a:endParaRPr lang="pt-BR" dirty="0"/>
          </a:p>
        </p:txBody>
      </p:sp>
    </p:spTree>
    <p:extLst>
      <p:ext uri="{BB962C8B-B14F-4D97-AF65-F5344CB8AC3E}">
        <p14:creationId xmlns:p14="http://schemas.microsoft.com/office/powerpoint/2010/main" val="186044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AE0DF3-D9CE-07D1-BD1F-0A1E9FF7CA35}"/>
              </a:ext>
            </a:extLst>
          </p:cNvPr>
          <p:cNvSpPr>
            <a:spLocks noGrp="1"/>
          </p:cNvSpPr>
          <p:nvPr>
            <p:ph type="title"/>
          </p:nvPr>
        </p:nvSpPr>
        <p:spPr>
          <a:xfrm>
            <a:off x="239151" y="59279"/>
            <a:ext cx="6988964" cy="1209821"/>
          </a:xfrm>
        </p:spPr>
        <p:txBody>
          <a:bodyPr>
            <a:normAutofit/>
          </a:bodyPr>
          <a:lstStyle/>
          <a:p>
            <a:r>
              <a:rPr lang="pt-BR" sz="3600" dirty="0">
                <a:latin typeface="Century Gothic"/>
                <a:sym typeface="Arial"/>
              </a:rPr>
              <a:t>Entender o ajuste de </a:t>
            </a:r>
            <a:r>
              <a:rPr lang="pt-BR" sz="3600" dirty="0" err="1">
                <a:latin typeface="Century Gothic"/>
                <a:sym typeface="Arial"/>
              </a:rPr>
              <a:t>hiperparâmetros</a:t>
            </a:r>
            <a:endParaRPr lang="pt-BR" sz="3600" dirty="0">
              <a:latin typeface="Century Gothic"/>
              <a:sym typeface="Arial"/>
            </a:endParaRPr>
          </a:p>
        </p:txBody>
      </p:sp>
      <p:sp>
        <p:nvSpPr>
          <p:cNvPr id="9" name="Text Placeholder 8">
            <a:extLst>
              <a:ext uri="{FF2B5EF4-FFF2-40B4-BE49-F238E27FC236}">
                <a16:creationId xmlns:a16="http://schemas.microsoft.com/office/drawing/2014/main" id="{E82F12B8-D215-E380-97EC-8F73D2ACE326}"/>
              </a:ext>
            </a:extLst>
          </p:cNvPr>
          <p:cNvSpPr>
            <a:spLocks noGrp="1"/>
          </p:cNvSpPr>
          <p:nvPr>
            <p:ph type="body" sz="quarter" idx="15"/>
          </p:nvPr>
        </p:nvSpPr>
        <p:spPr>
          <a:xfrm>
            <a:off x="239150" y="1269100"/>
            <a:ext cx="8904850" cy="1089529"/>
          </a:xfrm>
        </p:spPr>
        <p:txBody>
          <a:bodyPr/>
          <a:lstStyle/>
          <a:p>
            <a:pPr marL="0" indent="0">
              <a:buNone/>
            </a:pPr>
            <a:r>
              <a:rPr lang="pt-BR" dirty="0">
                <a:solidFill>
                  <a:schemeClr val="bg1"/>
                </a:solidFill>
              </a:rPr>
              <a:t>O </a:t>
            </a:r>
            <a:r>
              <a:rPr lang="pt-BR" b="1" dirty="0">
                <a:solidFill>
                  <a:schemeClr val="bg1"/>
                </a:solidFill>
              </a:rPr>
              <a:t>ajuste de </a:t>
            </a:r>
            <a:r>
              <a:rPr lang="pt-BR" b="1" dirty="0" err="1">
                <a:solidFill>
                  <a:schemeClr val="bg1"/>
                </a:solidFill>
              </a:rPr>
              <a:t>hiperparâmetro</a:t>
            </a:r>
            <a:r>
              <a:rPr lang="pt-BR" b="1" dirty="0">
                <a:solidFill>
                  <a:schemeClr val="bg1"/>
                </a:solidFill>
              </a:rPr>
              <a:t> </a:t>
            </a:r>
            <a:r>
              <a:rPr lang="pt-BR" dirty="0">
                <a:solidFill>
                  <a:schemeClr val="bg1"/>
                </a:solidFill>
              </a:rPr>
              <a:t>é realizado por meio do treinamento de vários modelos, usando o mesmo algoritmo e os mesmos dados de treinamento, mas valores de </a:t>
            </a:r>
            <a:r>
              <a:rPr lang="pt-BR" dirty="0" err="1">
                <a:solidFill>
                  <a:schemeClr val="bg1"/>
                </a:solidFill>
              </a:rPr>
              <a:t>hiperparâmetro</a:t>
            </a:r>
            <a:r>
              <a:rPr lang="pt-BR" dirty="0">
                <a:solidFill>
                  <a:schemeClr val="bg1"/>
                </a:solidFill>
              </a:rPr>
              <a:t> diferentes. </a:t>
            </a:r>
          </a:p>
        </p:txBody>
      </p:sp>
      <p:sp>
        <p:nvSpPr>
          <p:cNvPr id="2" name="Espaço Reservado para Número de Slide 2">
            <a:extLst>
              <a:ext uri="{FF2B5EF4-FFF2-40B4-BE49-F238E27FC236}">
                <a16:creationId xmlns:a16="http://schemas.microsoft.com/office/drawing/2014/main" id="{7224DC82-3D58-C826-611C-4C6712514801}"/>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14</a:t>
            </a:fld>
            <a:r>
              <a:rPr lang="en-US" dirty="0"/>
              <a:t>]</a:t>
            </a:r>
            <a:endParaRPr lang="pt-BR" dirty="0"/>
          </a:p>
        </p:txBody>
      </p:sp>
      <p:pic>
        <p:nvPicPr>
          <p:cNvPr id="5" name="图片 3" descr="Diagram of different hyperparameter values resulting in different models by performing hyperparameter tuning.">
            <a:extLst>
              <a:ext uri="{FF2B5EF4-FFF2-40B4-BE49-F238E27FC236}">
                <a16:creationId xmlns:a16="http://schemas.microsoft.com/office/drawing/2014/main" id="{82A4F8E4-26E2-8473-8D82-CEAAB027E424}"/>
              </a:ext>
            </a:extLst>
          </p:cNvPr>
          <p:cNvPicPr>
            <a:picLocks noGrp="1" noChangeAspect="1"/>
          </p:cNvPicPr>
          <p:nvPr>
            <p:ph type="pic" sz="quarter" idx="20"/>
          </p:nvPr>
        </p:nvPicPr>
        <p:blipFill>
          <a:blip r:embed="rId3"/>
          <a:srcRect l="-5277" t="-24241" r="2986" b="-24241"/>
          <a:stretch>
            <a:fillRect/>
          </a:stretch>
        </p:blipFill>
        <p:spPr>
          <a:xfrm>
            <a:off x="353350" y="2571750"/>
            <a:ext cx="3876060" cy="2374991"/>
          </a:xfrm>
          <a:prstGeom prst="rect">
            <a:avLst/>
          </a:prstGeom>
          <a:solidFill>
            <a:schemeClr val="bg1"/>
          </a:solidFill>
          <a:ln w="38100">
            <a:solidFill>
              <a:srgbClr val="C73ECC"/>
            </a:solidFill>
          </a:ln>
        </p:spPr>
      </p:pic>
    </p:spTree>
    <p:extLst>
      <p:ext uri="{BB962C8B-B14F-4D97-AF65-F5344CB8AC3E}">
        <p14:creationId xmlns:p14="http://schemas.microsoft.com/office/powerpoint/2010/main" val="200701129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8E5C0CA-740D-C1B6-6A82-C1DEE2698C72}"/>
              </a:ext>
            </a:extLst>
          </p:cNvPr>
          <p:cNvSpPr>
            <a:spLocks noGrp="1"/>
          </p:cNvSpPr>
          <p:nvPr>
            <p:ph type="title"/>
          </p:nvPr>
        </p:nvSpPr>
        <p:spPr>
          <a:xfrm>
            <a:off x="255266" y="120193"/>
            <a:ext cx="8258175" cy="1117767"/>
          </a:xfrm>
        </p:spPr>
        <p:txBody>
          <a:bodyPr>
            <a:normAutofit/>
          </a:bodyPr>
          <a:lstStyle/>
          <a:p>
            <a:r>
              <a:rPr lang="pt-BR" sz="3600" b="1" dirty="0">
                <a:solidFill>
                  <a:srgbClr val="EA4E60"/>
                </a:solidFill>
                <a:latin typeface="Century Gothic" panose="020B0502020202020204" pitchFamily="34" charset="0"/>
              </a:rPr>
              <a:t>Usar um trabalho de varredura para ajuste de </a:t>
            </a:r>
            <a:r>
              <a:rPr lang="pt-BR" sz="3600" b="1" dirty="0" err="1">
                <a:solidFill>
                  <a:srgbClr val="EA4E60"/>
                </a:solidFill>
                <a:latin typeface="Century Gothic" panose="020B0502020202020204" pitchFamily="34" charset="0"/>
              </a:rPr>
              <a:t>hiperparâmetro</a:t>
            </a:r>
            <a:endParaRPr lang="pt-BR" sz="3600" b="1" dirty="0">
              <a:solidFill>
                <a:srgbClr val="EA4E60"/>
              </a:solidFill>
              <a:latin typeface="Century Gothic" panose="020B0502020202020204" pitchFamily="34" charset="0"/>
            </a:endParaRPr>
          </a:p>
        </p:txBody>
      </p:sp>
      <p:sp>
        <p:nvSpPr>
          <p:cNvPr id="27" name="Text Placeholder 26">
            <a:extLst>
              <a:ext uri="{FF2B5EF4-FFF2-40B4-BE49-F238E27FC236}">
                <a16:creationId xmlns:a16="http://schemas.microsoft.com/office/drawing/2014/main" id="{42786572-8D18-4E3F-B853-CF10CC7BB4C8}"/>
              </a:ext>
            </a:extLst>
          </p:cNvPr>
          <p:cNvSpPr>
            <a:spLocks noGrp="1"/>
          </p:cNvSpPr>
          <p:nvPr>
            <p:ph type="body" sz="quarter" idx="17"/>
          </p:nvPr>
        </p:nvSpPr>
        <p:spPr>
          <a:xfrm>
            <a:off x="358430" y="1347210"/>
            <a:ext cx="8258175" cy="615553"/>
          </a:xfrm>
          <a:noFill/>
        </p:spPr>
        <p:txBody>
          <a:bodyPr wrap="square" lIns="0" tIns="0" rIns="0" bIns="0" anchor="ctr">
            <a:spAutoFit/>
          </a:bodyPr>
          <a:lstStyle/>
          <a:p>
            <a:pPr>
              <a:lnSpc>
                <a:spcPct val="100000"/>
              </a:lnSpc>
              <a:spcBef>
                <a:spcPts val="0"/>
              </a:spcBef>
              <a:buClr>
                <a:srgbClr val="000000"/>
              </a:buClr>
              <a:buFont typeface="Arial"/>
            </a:pPr>
            <a:r>
              <a:rPr lang="pt-BR" sz="2000" dirty="0">
                <a:solidFill>
                  <a:schemeClr val="bg1"/>
                </a:solidFill>
                <a:latin typeface="+mn-lt"/>
                <a:cs typeface="Segoe UI"/>
                <a:sym typeface="Arial"/>
              </a:rPr>
              <a:t>No Azure Machine Learning, você pode ajustar os </a:t>
            </a:r>
            <a:r>
              <a:rPr lang="pt-BR" sz="2000" dirty="0" err="1">
                <a:solidFill>
                  <a:schemeClr val="bg1"/>
                </a:solidFill>
                <a:latin typeface="+mn-lt"/>
                <a:cs typeface="Segoe UI"/>
                <a:sym typeface="Arial"/>
              </a:rPr>
              <a:t>hiperparâmetros</a:t>
            </a:r>
            <a:r>
              <a:rPr lang="pt-BR" sz="2000" dirty="0">
                <a:solidFill>
                  <a:schemeClr val="bg1"/>
                </a:solidFill>
                <a:latin typeface="+mn-lt"/>
                <a:cs typeface="Segoe UI"/>
                <a:sym typeface="Arial"/>
              </a:rPr>
              <a:t> executando um trabalho de varredura.</a:t>
            </a:r>
          </a:p>
        </p:txBody>
      </p:sp>
      <p:sp>
        <p:nvSpPr>
          <p:cNvPr id="28" name="Oval 27">
            <a:extLst>
              <a:ext uri="{FF2B5EF4-FFF2-40B4-BE49-F238E27FC236}">
                <a16:creationId xmlns:a16="http://schemas.microsoft.com/office/drawing/2014/main" id="{6C9EDD3B-B400-4C30-7CC2-D8A052A3CF7D}"/>
              </a:ext>
            </a:extLst>
          </p:cNvPr>
          <p:cNvSpPr/>
          <p:nvPr/>
        </p:nvSpPr>
        <p:spPr bwMode="auto">
          <a:xfrm>
            <a:off x="358433" y="2246725"/>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1</a:t>
            </a:r>
          </a:p>
        </p:txBody>
      </p:sp>
      <p:sp>
        <p:nvSpPr>
          <p:cNvPr id="29" name="TextBox 28">
            <a:extLst>
              <a:ext uri="{FF2B5EF4-FFF2-40B4-BE49-F238E27FC236}">
                <a16:creationId xmlns:a16="http://schemas.microsoft.com/office/drawing/2014/main" id="{A764DD11-5BF6-D603-3361-10FAE53FD525}"/>
              </a:ext>
            </a:extLst>
          </p:cNvPr>
          <p:cNvSpPr txBox="1"/>
          <p:nvPr/>
        </p:nvSpPr>
        <p:spPr>
          <a:xfrm>
            <a:off x="812058" y="2266149"/>
            <a:ext cx="7804547" cy="307777"/>
          </a:xfrm>
          <a:prstGeom prst="rect">
            <a:avLst/>
          </a:prstGeom>
          <a:noFill/>
        </p:spPr>
        <p:txBody>
          <a:bodyPr wrap="square" lIns="0" tIns="0" rIns="0" bIns="0" anchor="ctr">
            <a:spAutoFit/>
          </a:bodyPr>
          <a:lstStyle>
            <a:defPPr marR="0" lvl="0" algn="l" rtl="0">
              <a:lnSpc>
                <a:spcPct val="100000"/>
              </a:lnSpc>
              <a:spcBef>
                <a:spcPts val="0"/>
              </a:spcBef>
              <a:spcAft>
                <a:spcPts val="0"/>
              </a:spcAft>
              <a:defRPr/>
            </a:defPPr>
            <a:lvl1pPr>
              <a:defRPr sz="2000">
                <a:solidFill>
                  <a:schemeClr val="bg1"/>
                </a:solidFill>
                <a:latin typeface="+mn-lt"/>
                <a:ea typeface="Segoe UI"/>
                <a:cs typeface="Segoe UI"/>
              </a:defRPr>
            </a:lvl1pPr>
          </a:lstStyle>
          <a:p>
            <a:r>
              <a:rPr lang="pt-BR" dirty="0"/>
              <a:t>Criar um script de treinamento para ajuste de hiperparâmetro</a:t>
            </a:r>
          </a:p>
        </p:txBody>
      </p:sp>
      <p:sp>
        <p:nvSpPr>
          <p:cNvPr id="30" name="Oval 29">
            <a:extLst>
              <a:ext uri="{FF2B5EF4-FFF2-40B4-BE49-F238E27FC236}">
                <a16:creationId xmlns:a16="http://schemas.microsoft.com/office/drawing/2014/main" id="{A3130265-2723-C1DA-B57A-BD64C2AC2E7F}"/>
              </a:ext>
            </a:extLst>
          </p:cNvPr>
          <p:cNvSpPr/>
          <p:nvPr/>
        </p:nvSpPr>
        <p:spPr bwMode="auto">
          <a:xfrm>
            <a:off x="358432" y="2875450"/>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2</a:t>
            </a:r>
          </a:p>
        </p:txBody>
      </p:sp>
      <p:sp>
        <p:nvSpPr>
          <p:cNvPr id="31" name="TextBox 30">
            <a:extLst>
              <a:ext uri="{FF2B5EF4-FFF2-40B4-BE49-F238E27FC236}">
                <a16:creationId xmlns:a16="http://schemas.microsoft.com/office/drawing/2014/main" id="{19C34EEF-DAE8-1C71-8D04-A4339BDD56D5}"/>
              </a:ext>
            </a:extLst>
          </p:cNvPr>
          <p:cNvSpPr txBox="1"/>
          <p:nvPr/>
        </p:nvSpPr>
        <p:spPr>
          <a:xfrm>
            <a:off x="812058" y="2893011"/>
            <a:ext cx="7804547" cy="307777"/>
          </a:xfrm>
          <a:prstGeom prst="rect">
            <a:avLst/>
          </a:prstGeom>
          <a:noFill/>
        </p:spPr>
        <p:txBody>
          <a:bodyPr wrap="square" lIns="0" tIns="0" rIns="0" bIns="0" anchor="ctr">
            <a:spAutoFit/>
          </a:bodyPr>
          <a:lstStyle>
            <a:defPPr marR="0" lvl="0" algn="l" rtl="0">
              <a:lnSpc>
                <a:spcPct val="100000"/>
              </a:lnSpc>
              <a:spcBef>
                <a:spcPts val="0"/>
              </a:spcBef>
              <a:spcAft>
                <a:spcPts val="0"/>
              </a:spcAft>
            </a:defPPr>
            <a:lvl1pPr>
              <a:defRPr sz="2000">
                <a:solidFill>
                  <a:schemeClr val="bg1"/>
                </a:solidFill>
                <a:latin typeface="+mn-lt"/>
                <a:ea typeface="Segoe UI"/>
                <a:cs typeface="Segoe UI"/>
              </a:defRPr>
            </a:lvl1pPr>
          </a:lstStyle>
          <a:p>
            <a:r>
              <a:rPr lang="pt-BR" dirty="0"/>
              <a:t>Configurar e executar um trabalho de varredura</a:t>
            </a:r>
          </a:p>
        </p:txBody>
      </p:sp>
      <p:sp>
        <p:nvSpPr>
          <p:cNvPr id="32" name="Oval 31">
            <a:extLst>
              <a:ext uri="{FF2B5EF4-FFF2-40B4-BE49-F238E27FC236}">
                <a16:creationId xmlns:a16="http://schemas.microsoft.com/office/drawing/2014/main" id="{4B80D782-B391-81D3-9562-20F9DC1F8219}"/>
              </a:ext>
            </a:extLst>
          </p:cNvPr>
          <p:cNvSpPr/>
          <p:nvPr/>
        </p:nvSpPr>
        <p:spPr bwMode="auto">
          <a:xfrm>
            <a:off x="358430" y="3537435"/>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3</a:t>
            </a:r>
          </a:p>
        </p:txBody>
      </p:sp>
      <p:sp>
        <p:nvSpPr>
          <p:cNvPr id="33" name="TextBox 32">
            <a:extLst>
              <a:ext uri="{FF2B5EF4-FFF2-40B4-BE49-F238E27FC236}">
                <a16:creationId xmlns:a16="http://schemas.microsoft.com/office/drawing/2014/main" id="{34DCDB31-9B22-180C-D090-EA7C61E65689}"/>
              </a:ext>
            </a:extLst>
          </p:cNvPr>
          <p:cNvSpPr txBox="1"/>
          <p:nvPr/>
        </p:nvSpPr>
        <p:spPr>
          <a:xfrm>
            <a:off x="812055" y="3554996"/>
            <a:ext cx="7804547" cy="307777"/>
          </a:xfrm>
          <a:prstGeom prst="rect">
            <a:avLst/>
          </a:prstGeom>
          <a:noFill/>
        </p:spPr>
        <p:txBody>
          <a:bodyPr wrap="square" lIns="0" tIns="0" rIns="0" bIns="0" anchor="ctr">
            <a:spAutoFit/>
          </a:bodyPr>
          <a:lstStyle/>
          <a:p>
            <a:r>
              <a:rPr lang="pt-BR" sz="2000" dirty="0">
                <a:solidFill>
                  <a:schemeClr val="bg1"/>
                </a:solidFill>
                <a:latin typeface="+mn-lt"/>
                <a:ea typeface="Segoe UI"/>
                <a:cs typeface="Segoe UI"/>
              </a:rPr>
              <a:t>Monitorar e revisar trabalhos de varredura (filho)</a:t>
            </a:r>
          </a:p>
        </p:txBody>
      </p:sp>
      <p:sp>
        <p:nvSpPr>
          <p:cNvPr id="2" name="Espaço Reservado para Número de Slide 2">
            <a:extLst>
              <a:ext uri="{FF2B5EF4-FFF2-40B4-BE49-F238E27FC236}">
                <a16:creationId xmlns:a16="http://schemas.microsoft.com/office/drawing/2014/main" id="{4FFCED02-EAEC-CC84-8F6C-B32EA7A898F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15</a:t>
            </a:fld>
            <a:r>
              <a:rPr lang="en-US" dirty="0"/>
              <a:t>]</a:t>
            </a:r>
            <a:endParaRPr lang="pt-BR" dirty="0"/>
          </a:p>
        </p:txBody>
      </p:sp>
    </p:spTree>
    <p:extLst>
      <p:ext uri="{BB962C8B-B14F-4D97-AF65-F5344CB8AC3E}">
        <p14:creationId xmlns:p14="http://schemas.microsoft.com/office/powerpoint/2010/main" val="315425781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91B257-E2AA-F01B-6139-EB852136B18F}"/>
              </a:ext>
            </a:extLst>
          </p:cNvPr>
          <p:cNvSpPr>
            <a:spLocks noGrp="1"/>
          </p:cNvSpPr>
          <p:nvPr>
            <p:ph type="title"/>
          </p:nvPr>
        </p:nvSpPr>
        <p:spPr>
          <a:xfrm>
            <a:off x="415525" y="206809"/>
            <a:ext cx="8258175" cy="369888"/>
          </a:xfrm>
        </p:spPr>
        <p:txBody>
          <a:bodyPr vert="horz" lIns="91440" tIns="45720" rIns="91440" bIns="45720" rtlCol="0" anchor="ctr">
            <a:noAutofit/>
          </a:bodyPr>
          <a:lstStyle/>
          <a:p>
            <a:r>
              <a:rPr lang="pt-BR" sz="3600" b="1" dirty="0">
                <a:solidFill>
                  <a:srgbClr val="EA4E60"/>
                </a:solidFill>
                <a:latin typeface="Century Gothic" panose="020B0502020202020204" pitchFamily="34" charset="0"/>
              </a:rPr>
              <a:t>Definir espaço de pesquisa</a:t>
            </a:r>
          </a:p>
        </p:txBody>
      </p:sp>
      <p:sp>
        <p:nvSpPr>
          <p:cNvPr id="6" name="Text Placeholder 5">
            <a:extLst>
              <a:ext uri="{FF2B5EF4-FFF2-40B4-BE49-F238E27FC236}">
                <a16:creationId xmlns:a16="http://schemas.microsoft.com/office/drawing/2014/main" id="{7881B1FB-8E02-A66B-68AD-7D79B682C8CF}"/>
              </a:ext>
            </a:extLst>
          </p:cNvPr>
          <p:cNvSpPr>
            <a:spLocks noGrp="1"/>
          </p:cNvSpPr>
          <p:nvPr>
            <p:ph type="body" sz="quarter" idx="17"/>
          </p:nvPr>
        </p:nvSpPr>
        <p:spPr>
          <a:xfrm>
            <a:off x="415524" y="708461"/>
            <a:ext cx="8258175" cy="1198994"/>
          </a:xfrm>
        </p:spPr>
        <p:txBody>
          <a:bodyPr/>
          <a:lstStyle/>
          <a:p>
            <a:r>
              <a:rPr lang="pt-BR" sz="2000" dirty="0">
                <a:solidFill>
                  <a:schemeClr val="bg1"/>
                </a:solidFill>
                <a:latin typeface="+mn-lt"/>
              </a:rPr>
              <a:t>O conjunto de valores de </a:t>
            </a:r>
            <a:r>
              <a:rPr lang="pt-BR" sz="2000" dirty="0" err="1">
                <a:solidFill>
                  <a:schemeClr val="bg1"/>
                </a:solidFill>
                <a:latin typeface="+mn-lt"/>
              </a:rPr>
              <a:t>hiperparâmetro</a:t>
            </a:r>
            <a:r>
              <a:rPr lang="pt-BR" sz="2000" dirty="0">
                <a:solidFill>
                  <a:schemeClr val="bg1"/>
                </a:solidFill>
                <a:latin typeface="+mn-lt"/>
              </a:rPr>
              <a:t> testado durante o ajuste de </a:t>
            </a:r>
            <a:r>
              <a:rPr lang="pt-BR" sz="2000" dirty="0" err="1">
                <a:solidFill>
                  <a:schemeClr val="bg1"/>
                </a:solidFill>
                <a:latin typeface="+mn-lt"/>
              </a:rPr>
              <a:t>hiperparâmetro</a:t>
            </a:r>
            <a:r>
              <a:rPr lang="pt-BR" sz="2000" dirty="0">
                <a:solidFill>
                  <a:schemeClr val="bg1"/>
                </a:solidFill>
                <a:latin typeface="+mn-lt"/>
              </a:rPr>
              <a:t> é conhecido como o </a:t>
            </a:r>
            <a:r>
              <a:rPr lang="pt-BR" sz="2000" b="1" dirty="0">
                <a:solidFill>
                  <a:schemeClr val="bg1"/>
                </a:solidFill>
                <a:latin typeface="+mn-lt"/>
              </a:rPr>
              <a:t>espaço de pesquisa</a:t>
            </a:r>
            <a:r>
              <a:rPr lang="pt-BR" sz="2000" dirty="0">
                <a:solidFill>
                  <a:schemeClr val="bg1"/>
                </a:solidFill>
                <a:latin typeface="+mn-lt"/>
              </a:rPr>
              <a:t>. A definição do intervalo de possíveis valores que podem ser escolhidos depende do tipo de </a:t>
            </a:r>
            <a:r>
              <a:rPr lang="pt-BR" sz="2000" dirty="0" err="1">
                <a:solidFill>
                  <a:schemeClr val="bg1"/>
                </a:solidFill>
                <a:latin typeface="+mn-lt"/>
              </a:rPr>
              <a:t>hiperparâmetro</a:t>
            </a:r>
            <a:r>
              <a:rPr lang="pt-BR" sz="2000" dirty="0">
                <a:solidFill>
                  <a:schemeClr val="bg1"/>
                </a:solidFill>
                <a:latin typeface="+mn-lt"/>
              </a:rPr>
              <a:t>.</a:t>
            </a:r>
          </a:p>
        </p:txBody>
      </p:sp>
      <p:sp>
        <p:nvSpPr>
          <p:cNvPr id="7" name="Oval 6">
            <a:extLst>
              <a:ext uri="{FF2B5EF4-FFF2-40B4-BE49-F238E27FC236}">
                <a16:creationId xmlns:a16="http://schemas.microsoft.com/office/drawing/2014/main" id="{F32C686F-6041-90CE-1F1B-1C510CB349FA}"/>
              </a:ext>
            </a:extLst>
          </p:cNvPr>
          <p:cNvSpPr/>
          <p:nvPr/>
        </p:nvSpPr>
        <p:spPr bwMode="auto">
          <a:xfrm>
            <a:off x="438150" y="2003008"/>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1</a:t>
            </a:r>
          </a:p>
        </p:txBody>
      </p:sp>
      <p:sp>
        <p:nvSpPr>
          <p:cNvPr id="8" name="TextBox 7">
            <a:extLst>
              <a:ext uri="{FF2B5EF4-FFF2-40B4-BE49-F238E27FC236}">
                <a16:creationId xmlns:a16="http://schemas.microsoft.com/office/drawing/2014/main" id="{405D45D6-AF63-E6B5-D896-87A3653F10F3}"/>
              </a:ext>
            </a:extLst>
          </p:cNvPr>
          <p:cNvSpPr txBox="1"/>
          <p:nvPr/>
        </p:nvSpPr>
        <p:spPr>
          <a:xfrm>
            <a:off x="869152" y="1983752"/>
            <a:ext cx="6305371" cy="830997"/>
          </a:xfrm>
          <a:prstGeom prst="rect">
            <a:avLst/>
          </a:prstGeom>
          <a:noFill/>
        </p:spPr>
        <p:txBody>
          <a:bodyPr wrap="square" lIns="0" tIns="0" rIns="0" bIns="0" anchor="ctr">
            <a:spAutoFit/>
          </a:bodyPr>
          <a:lstStyle/>
          <a:p>
            <a:r>
              <a:rPr lang="pt-BR" sz="1800" b="1" dirty="0">
                <a:solidFill>
                  <a:schemeClr val="bg1"/>
                </a:solidFill>
                <a:latin typeface="+mn-lt"/>
                <a:ea typeface="Segoe UI"/>
                <a:cs typeface="Segoe UI"/>
              </a:rPr>
              <a:t>Hiperparâmetros discretos</a:t>
            </a:r>
            <a:r>
              <a:rPr lang="pt-BR" sz="1800" dirty="0">
                <a:solidFill>
                  <a:schemeClr val="bg1"/>
                </a:solidFill>
                <a:latin typeface="+mn-lt"/>
                <a:ea typeface="Segoe UI Semibold"/>
                <a:cs typeface="Segoe UI Semibold"/>
              </a:rPr>
              <a:t>: </a:t>
            </a:r>
            <a:r>
              <a:rPr lang="pt-BR" sz="1800" dirty="0">
                <a:solidFill>
                  <a:schemeClr val="bg1"/>
                </a:solidFill>
                <a:latin typeface="+mn-lt"/>
                <a:ea typeface="Segoe UI"/>
                <a:cs typeface="Segoe UI"/>
              </a:rPr>
              <a:t>alguns hiperparâmetros exigem valores discretos – em outras palavras, você deve selecionar o valor em um determinado conjunto </a:t>
            </a:r>
            <a:r>
              <a:rPr lang="pt-BR" sz="1800" i="1" dirty="0">
                <a:solidFill>
                  <a:schemeClr val="bg1"/>
                </a:solidFill>
                <a:latin typeface="+mn-lt"/>
                <a:ea typeface="Segoe UI"/>
                <a:cs typeface="Segoe UI"/>
              </a:rPr>
              <a:t>finito</a:t>
            </a:r>
            <a:r>
              <a:rPr lang="pt-BR" sz="1800" dirty="0">
                <a:solidFill>
                  <a:schemeClr val="bg1"/>
                </a:solidFill>
                <a:latin typeface="+mn-lt"/>
                <a:ea typeface="Segoe UI"/>
                <a:cs typeface="Segoe UI"/>
              </a:rPr>
              <a:t> de possibilidades.</a:t>
            </a:r>
          </a:p>
        </p:txBody>
      </p:sp>
      <p:sp>
        <p:nvSpPr>
          <p:cNvPr id="9" name="Oval 8">
            <a:extLst>
              <a:ext uri="{FF2B5EF4-FFF2-40B4-BE49-F238E27FC236}">
                <a16:creationId xmlns:a16="http://schemas.microsoft.com/office/drawing/2014/main" id="{94005C98-F889-63BF-6D95-B4632158A636}"/>
              </a:ext>
            </a:extLst>
          </p:cNvPr>
          <p:cNvSpPr/>
          <p:nvPr/>
        </p:nvSpPr>
        <p:spPr bwMode="auto">
          <a:xfrm>
            <a:off x="438150" y="3031296"/>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2</a:t>
            </a:r>
          </a:p>
        </p:txBody>
      </p:sp>
      <p:sp>
        <p:nvSpPr>
          <p:cNvPr id="10" name="TextBox 9">
            <a:extLst>
              <a:ext uri="{FF2B5EF4-FFF2-40B4-BE49-F238E27FC236}">
                <a16:creationId xmlns:a16="http://schemas.microsoft.com/office/drawing/2014/main" id="{23BB5818-044C-570C-FC78-741DABCE6495}"/>
              </a:ext>
            </a:extLst>
          </p:cNvPr>
          <p:cNvSpPr txBox="1"/>
          <p:nvPr/>
        </p:nvSpPr>
        <p:spPr>
          <a:xfrm>
            <a:off x="895350" y="2924424"/>
            <a:ext cx="6279173" cy="830997"/>
          </a:xfrm>
          <a:prstGeom prst="rect">
            <a:avLst/>
          </a:prstGeom>
          <a:noFill/>
        </p:spPr>
        <p:txBody>
          <a:bodyPr wrap="square" lIns="0" tIns="0" rIns="0" bIns="0" anchor="ctr">
            <a:spAutoFit/>
          </a:bodyPr>
          <a:lstStyle/>
          <a:p>
            <a:r>
              <a:rPr lang="pt-BR" sz="1800" b="1" dirty="0">
                <a:solidFill>
                  <a:schemeClr val="bg1"/>
                </a:solidFill>
                <a:latin typeface="+mn-lt"/>
                <a:ea typeface="Segoe UI"/>
                <a:cs typeface="Segoe UI"/>
              </a:rPr>
              <a:t>Hiperparâmetros contínuos</a:t>
            </a:r>
            <a:r>
              <a:rPr lang="pt-BR" sz="1800" dirty="0">
                <a:solidFill>
                  <a:schemeClr val="bg1"/>
                </a:solidFill>
                <a:latin typeface="+mn-lt"/>
                <a:ea typeface="Segoe UI Semibold"/>
                <a:cs typeface="Segoe UI Semibold"/>
              </a:rPr>
              <a:t>: </a:t>
            </a:r>
            <a:r>
              <a:rPr lang="pt-BR" sz="1800" dirty="0">
                <a:solidFill>
                  <a:schemeClr val="bg1"/>
                </a:solidFill>
                <a:latin typeface="+mn-lt"/>
                <a:ea typeface="Segoe UI"/>
                <a:cs typeface="Segoe UI"/>
              </a:rPr>
              <a:t>alguns hiperparâmetros são </a:t>
            </a:r>
            <a:r>
              <a:rPr lang="pt-BR" sz="1800" i="1" dirty="0">
                <a:solidFill>
                  <a:schemeClr val="bg1"/>
                </a:solidFill>
                <a:latin typeface="+mn-lt"/>
                <a:ea typeface="Segoe UI"/>
                <a:cs typeface="Segoe UI"/>
              </a:rPr>
              <a:t>contínuos</a:t>
            </a:r>
            <a:r>
              <a:rPr lang="pt-BR" sz="1800" dirty="0">
                <a:solidFill>
                  <a:schemeClr val="bg1"/>
                </a:solidFill>
                <a:latin typeface="+mn-lt"/>
                <a:ea typeface="Segoe UI"/>
                <a:cs typeface="Segoe UI"/>
              </a:rPr>
              <a:t> – em outras palavras, você pode usar qualquer valor ao longo de uma escala, resultando em um número </a:t>
            </a:r>
            <a:r>
              <a:rPr lang="pt-BR" sz="1800" i="1" dirty="0">
                <a:solidFill>
                  <a:schemeClr val="bg1"/>
                </a:solidFill>
                <a:latin typeface="+mn-lt"/>
                <a:ea typeface="Segoe UI"/>
                <a:cs typeface="Segoe UI"/>
              </a:rPr>
              <a:t>infinito</a:t>
            </a:r>
            <a:r>
              <a:rPr lang="pt-BR" sz="1800" dirty="0">
                <a:solidFill>
                  <a:schemeClr val="bg1"/>
                </a:solidFill>
                <a:latin typeface="+mn-lt"/>
                <a:ea typeface="Segoe UI"/>
                <a:cs typeface="Segoe UI"/>
              </a:rPr>
              <a:t> de possibilidades</a:t>
            </a:r>
          </a:p>
        </p:txBody>
      </p:sp>
      <p:sp>
        <p:nvSpPr>
          <p:cNvPr id="11" name="TextBox 10">
            <a:extLst>
              <a:ext uri="{FF2B5EF4-FFF2-40B4-BE49-F238E27FC236}">
                <a16:creationId xmlns:a16="http://schemas.microsoft.com/office/drawing/2014/main" id="{61BADBBB-0308-D3D7-1E0C-A7CC0199CC55}"/>
              </a:ext>
            </a:extLst>
          </p:cNvPr>
          <p:cNvSpPr txBox="1"/>
          <p:nvPr/>
        </p:nvSpPr>
        <p:spPr>
          <a:xfrm>
            <a:off x="382406" y="3865096"/>
            <a:ext cx="6792117" cy="1071595"/>
          </a:xfrm>
          <a:prstGeom prst="rect">
            <a:avLst/>
          </a:prstGeom>
        </p:spPr>
        <p:txBody>
          <a:bodyPr anchor="t"/>
          <a:lstStyle>
            <a:lvl1pPr marL="0" indent="0" defTabSz="914378" eaLnBrk="1" latinLnBrk="0" hangingPunct="1">
              <a:lnSpc>
                <a:spcPct val="90000"/>
              </a:lnSpc>
              <a:spcBef>
                <a:spcPct val="0"/>
              </a:spcBef>
              <a:buFont typeface="Arial" panose="020B0604020202020204" pitchFamily="34" charset="0"/>
              <a:buNone/>
              <a:defRPr sz="1650" kern="1200">
                <a:solidFill>
                  <a:schemeClr val="tx1"/>
                </a:solidFill>
                <a:latin typeface="+mj-lt"/>
                <a:ea typeface="+mn-ea"/>
                <a:cs typeface="+mn-cs"/>
              </a:defRPr>
            </a:lvl1pPr>
            <a:lvl2pPr marL="685783" indent="-228594" defTabSz="914378"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defTabSz="914378"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defTabSz="914378"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1800" b="1" dirty="0">
                <a:solidFill>
                  <a:schemeClr val="bg1"/>
                </a:solidFill>
                <a:latin typeface="+mn-lt"/>
              </a:rPr>
              <a:t>Definir um espaço de pesquisa: </a:t>
            </a:r>
            <a:r>
              <a:rPr lang="pt-BR" sz="1800" dirty="0">
                <a:solidFill>
                  <a:schemeClr val="bg1"/>
                </a:solidFill>
                <a:latin typeface="+mn-lt"/>
              </a:rPr>
              <a:t>para definir um espaço de pesquisa para ajuste de hiperparâmetro, crie um dicionário com a expressão de parâmetro apropriada para cada hiperparâmetro nomeado</a:t>
            </a:r>
          </a:p>
        </p:txBody>
      </p:sp>
      <p:sp>
        <p:nvSpPr>
          <p:cNvPr id="2" name="Espaço Reservado para Número de Slide 2">
            <a:extLst>
              <a:ext uri="{FF2B5EF4-FFF2-40B4-BE49-F238E27FC236}">
                <a16:creationId xmlns:a16="http://schemas.microsoft.com/office/drawing/2014/main" id="{E9ED9E50-72BB-8BDB-EBC2-451F3975B952}"/>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16</a:t>
            </a:fld>
            <a:r>
              <a:rPr lang="en-US" dirty="0"/>
              <a:t>]</a:t>
            </a:r>
            <a:endParaRPr lang="pt-BR" dirty="0"/>
          </a:p>
        </p:txBody>
      </p:sp>
    </p:spTree>
    <p:extLst>
      <p:ext uri="{BB962C8B-B14F-4D97-AF65-F5344CB8AC3E}">
        <p14:creationId xmlns:p14="http://schemas.microsoft.com/office/powerpoint/2010/main" val="25283138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C6BFF6-602F-300B-38E5-0004130B4A27}"/>
              </a:ext>
            </a:extLst>
          </p:cNvPr>
          <p:cNvSpPr>
            <a:spLocks noGrp="1"/>
          </p:cNvSpPr>
          <p:nvPr>
            <p:ph type="title"/>
          </p:nvPr>
        </p:nvSpPr>
        <p:spPr>
          <a:xfrm>
            <a:off x="438151" y="168812"/>
            <a:ext cx="8261350" cy="1051314"/>
          </a:xfrm>
        </p:spPr>
        <p:txBody>
          <a:bodyPr>
            <a:noAutofit/>
          </a:bodyPr>
          <a:lstStyle/>
          <a:p>
            <a:r>
              <a:rPr lang="pt-BR" sz="3600" b="1" dirty="0">
                <a:solidFill>
                  <a:srgbClr val="EA4E60"/>
                </a:solidFill>
                <a:latin typeface="Century Gothic" panose="020B0502020202020204" pitchFamily="34" charset="0"/>
              </a:rPr>
              <a:t>Configurar um método de amostragem</a:t>
            </a:r>
          </a:p>
        </p:txBody>
      </p:sp>
      <p:sp>
        <p:nvSpPr>
          <p:cNvPr id="6" name="Text Placeholder 5">
            <a:extLst>
              <a:ext uri="{FF2B5EF4-FFF2-40B4-BE49-F238E27FC236}">
                <a16:creationId xmlns:a16="http://schemas.microsoft.com/office/drawing/2014/main" id="{703BE1E2-ACCB-C8E8-4527-8E54F7CDAEA2}"/>
              </a:ext>
            </a:extLst>
          </p:cNvPr>
          <p:cNvSpPr>
            <a:spLocks noGrp="1"/>
          </p:cNvSpPr>
          <p:nvPr>
            <p:ph type="body" sz="quarter" idx="17"/>
          </p:nvPr>
        </p:nvSpPr>
        <p:spPr>
          <a:xfrm>
            <a:off x="438150" y="1344357"/>
            <a:ext cx="8258175" cy="1548722"/>
          </a:xfrm>
        </p:spPr>
        <p:txBody>
          <a:bodyPr>
            <a:normAutofit/>
          </a:bodyPr>
          <a:lstStyle/>
          <a:p>
            <a:r>
              <a:rPr lang="pt-BR" sz="2000" dirty="0">
                <a:solidFill>
                  <a:schemeClr val="bg1"/>
                </a:solidFill>
                <a:latin typeface="+mn-lt"/>
              </a:rPr>
              <a:t>Os valores específicos usados em uma execução de ajuste de </a:t>
            </a:r>
            <a:r>
              <a:rPr lang="pt-BR" sz="2000" dirty="0" err="1">
                <a:solidFill>
                  <a:schemeClr val="bg1"/>
                </a:solidFill>
                <a:latin typeface="+mn-lt"/>
              </a:rPr>
              <a:t>hiperparâmetro</a:t>
            </a:r>
            <a:r>
              <a:rPr lang="pt-BR" sz="2000" dirty="0">
                <a:solidFill>
                  <a:schemeClr val="bg1"/>
                </a:solidFill>
                <a:latin typeface="+mn-lt"/>
              </a:rPr>
              <a:t>, ou trabalho de varredura, dependem do tipo de amostragem usada. Há três métodos de amostragem principais disponíveis no Azure Machine Learning:</a:t>
            </a:r>
          </a:p>
        </p:txBody>
      </p:sp>
      <p:sp>
        <p:nvSpPr>
          <p:cNvPr id="7" name="Oval 6">
            <a:extLst>
              <a:ext uri="{FF2B5EF4-FFF2-40B4-BE49-F238E27FC236}">
                <a16:creationId xmlns:a16="http://schemas.microsoft.com/office/drawing/2014/main" id="{CE79CC54-D3D7-478A-3E1B-27F7E0A03188}"/>
              </a:ext>
            </a:extLst>
          </p:cNvPr>
          <p:cNvSpPr/>
          <p:nvPr/>
        </p:nvSpPr>
        <p:spPr bwMode="auto">
          <a:xfrm>
            <a:off x="438150" y="2495382"/>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1</a:t>
            </a:r>
          </a:p>
        </p:txBody>
      </p:sp>
      <p:sp>
        <p:nvSpPr>
          <p:cNvPr id="8" name="TextBox 7">
            <a:extLst>
              <a:ext uri="{FF2B5EF4-FFF2-40B4-BE49-F238E27FC236}">
                <a16:creationId xmlns:a16="http://schemas.microsoft.com/office/drawing/2014/main" id="{88497A5D-C35E-5C0C-50DB-8F9A09319191}"/>
              </a:ext>
            </a:extLst>
          </p:cNvPr>
          <p:cNvSpPr txBox="1"/>
          <p:nvPr/>
        </p:nvSpPr>
        <p:spPr>
          <a:xfrm>
            <a:off x="895644" y="2463312"/>
            <a:ext cx="5505450" cy="553998"/>
          </a:xfrm>
          <a:prstGeom prst="rect">
            <a:avLst/>
          </a:prstGeom>
          <a:noFill/>
        </p:spPr>
        <p:txBody>
          <a:bodyPr wrap="square" lIns="0" tIns="0" rIns="0" bIns="0" anchor="ctr">
            <a:spAutoFit/>
          </a:bodyPr>
          <a:lstStyle/>
          <a:p>
            <a:r>
              <a:rPr lang="pt-BR" sz="1800" b="1" dirty="0">
                <a:solidFill>
                  <a:schemeClr val="bg1"/>
                </a:solidFill>
                <a:latin typeface="+mn-lt"/>
                <a:ea typeface="Segoe UI"/>
                <a:cs typeface="Segoe UI"/>
              </a:rPr>
              <a:t>Amostragem de grade</a:t>
            </a:r>
            <a:r>
              <a:rPr lang="pt-BR" sz="1800" dirty="0">
                <a:solidFill>
                  <a:schemeClr val="bg1"/>
                </a:solidFill>
                <a:latin typeface="+mn-lt"/>
                <a:ea typeface="Segoe UI Semibold"/>
                <a:cs typeface="Segoe UI Semibold"/>
              </a:rPr>
              <a:t>: </a:t>
            </a:r>
            <a:r>
              <a:rPr lang="pt-BR" sz="1800" dirty="0">
                <a:solidFill>
                  <a:schemeClr val="bg1"/>
                </a:solidFill>
                <a:latin typeface="+mn-lt"/>
                <a:ea typeface="Segoe UI"/>
                <a:cs typeface="Segoe UI"/>
              </a:rPr>
              <a:t>tenta todas as combinações possíveis</a:t>
            </a:r>
          </a:p>
        </p:txBody>
      </p:sp>
      <p:sp>
        <p:nvSpPr>
          <p:cNvPr id="9" name="Oval 8">
            <a:extLst>
              <a:ext uri="{FF2B5EF4-FFF2-40B4-BE49-F238E27FC236}">
                <a16:creationId xmlns:a16="http://schemas.microsoft.com/office/drawing/2014/main" id="{379B3E34-50B8-A903-1BD3-219478D754B4}"/>
              </a:ext>
            </a:extLst>
          </p:cNvPr>
          <p:cNvSpPr/>
          <p:nvPr/>
        </p:nvSpPr>
        <p:spPr bwMode="auto">
          <a:xfrm>
            <a:off x="438150" y="3256379"/>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2</a:t>
            </a:r>
          </a:p>
        </p:txBody>
      </p:sp>
      <p:sp>
        <p:nvSpPr>
          <p:cNvPr id="10" name="TextBox 9">
            <a:extLst>
              <a:ext uri="{FF2B5EF4-FFF2-40B4-BE49-F238E27FC236}">
                <a16:creationId xmlns:a16="http://schemas.microsoft.com/office/drawing/2014/main" id="{EB5ACB6B-EA68-131E-E7E8-932D9EBACE2A}"/>
              </a:ext>
            </a:extLst>
          </p:cNvPr>
          <p:cNvSpPr txBox="1"/>
          <p:nvPr/>
        </p:nvSpPr>
        <p:spPr>
          <a:xfrm>
            <a:off x="895350" y="3210542"/>
            <a:ext cx="4914607" cy="1110560"/>
          </a:xfrm>
          <a:prstGeom prst="rect">
            <a:avLst/>
          </a:prstGeom>
          <a:noFill/>
        </p:spPr>
        <p:txBody>
          <a:bodyPr wrap="square" lIns="0" tIns="0" rIns="0" bIns="0" anchor="ctr">
            <a:spAutoFit/>
          </a:bodyPr>
          <a:lstStyle/>
          <a:p>
            <a:pPr>
              <a:spcAft>
                <a:spcPts val="450"/>
              </a:spcAft>
            </a:pPr>
            <a:r>
              <a:rPr lang="pt-BR" sz="1800" b="1" dirty="0">
                <a:solidFill>
                  <a:schemeClr val="bg1"/>
                </a:solidFill>
                <a:latin typeface="+mn-lt"/>
                <a:ea typeface="Segoe UI"/>
                <a:cs typeface="Segoe UI"/>
              </a:rPr>
              <a:t>Amostragem aleatória</a:t>
            </a:r>
            <a:r>
              <a:rPr lang="pt-BR" sz="1800" dirty="0">
                <a:solidFill>
                  <a:schemeClr val="bg1"/>
                </a:solidFill>
                <a:latin typeface="+mn-lt"/>
                <a:ea typeface="Segoe UI Semibold"/>
                <a:cs typeface="Segoe UI Semibold"/>
              </a:rPr>
              <a:t>: </a:t>
            </a:r>
            <a:r>
              <a:rPr lang="pt-BR" sz="1800" dirty="0">
                <a:solidFill>
                  <a:schemeClr val="bg1"/>
                </a:solidFill>
                <a:latin typeface="+mn-lt"/>
                <a:ea typeface="Segoe UI"/>
                <a:cs typeface="Segoe UI"/>
              </a:rPr>
              <a:t>escolhe valores aleatoriamente no espaço de pesquisa</a:t>
            </a:r>
          </a:p>
          <a:p>
            <a:pPr marL="257175" indent="-171450" defTabSz="932742">
              <a:spcBef>
                <a:spcPct val="0"/>
              </a:spcBef>
              <a:spcAft>
                <a:spcPts val="600"/>
              </a:spcAft>
              <a:buClrTx/>
              <a:buSzPct val="90000"/>
              <a:buFont typeface="Arial" panose="020B0604020202020204" pitchFamily="34" charset="0"/>
              <a:buChar char="•"/>
            </a:pPr>
            <a:r>
              <a:rPr lang="pt-BR" sz="1600" b="1" kern="1200" dirty="0" err="1">
                <a:solidFill>
                  <a:schemeClr val="bg1"/>
                </a:solidFill>
                <a:latin typeface="+mn-lt"/>
                <a:cs typeface="Segoe UI"/>
              </a:rPr>
              <a:t>Sobol</a:t>
            </a:r>
            <a:r>
              <a:rPr lang="pt-BR" sz="1600" b="1" kern="1200" dirty="0">
                <a:solidFill>
                  <a:schemeClr val="bg1"/>
                </a:solidFill>
                <a:latin typeface="+mn-lt"/>
                <a:cs typeface="Segoe UI"/>
              </a:rPr>
              <a:t>: adiciona uma semente à amostragem aleatória para tornar os resultados reproduzíveis</a:t>
            </a:r>
          </a:p>
        </p:txBody>
      </p:sp>
      <p:sp>
        <p:nvSpPr>
          <p:cNvPr id="12" name="Oval 11">
            <a:extLst>
              <a:ext uri="{FF2B5EF4-FFF2-40B4-BE49-F238E27FC236}">
                <a16:creationId xmlns:a16="http://schemas.microsoft.com/office/drawing/2014/main" id="{4222DAB3-E5C7-D32B-BDC0-A5BFB6B20BA6}"/>
              </a:ext>
            </a:extLst>
          </p:cNvPr>
          <p:cNvSpPr/>
          <p:nvPr/>
        </p:nvSpPr>
        <p:spPr bwMode="auto">
          <a:xfrm>
            <a:off x="438150" y="4566033"/>
            <a:ext cx="342900" cy="342900"/>
          </a:xfrm>
          <a:prstGeom prst="ellipse">
            <a:avLst/>
          </a:prstGeom>
          <a:solidFill>
            <a:srgbClr val="EA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3</a:t>
            </a:r>
          </a:p>
        </p:txBody>
      </p:sp>
      <p:sp>
        <p:nvSpPr>
          <p:cNvPr id="14" name="TextBox 13">
            <a:extLst>
              <a:ext uri="{FF2B5EF4-FFF2-40B4-BE49-F238E27FC236}">
                <a16:creationId xmlns:a16="http://schemas.microsoft.com/office/drawing/2014/main" id="{76C77B08-CCC9-F580-1D05-62BD1D67027B}"/>
              </a:ext>
            </a:extLst>
          </p:cNvPr>
          <p:cNvSpPr txBox="1"/>
          <p:nvPr/>
        </p:nvSpPr>
        <p:spPr>
          <a:xfrm>
            <a:off x="895350" y="4514334"/>
            <a:ext cx="4914607" cy="553998"/>
          </a:xfrm>
          <a:prstGeom prst="rect">
            <a:avLst/>
          </a:prstGeom>
          <a:noFill/>
        </p:spPr>
        <p:txBody>
          <a:bodyPr wrap="square" lIns="0" tIns="0" rIns="0" bIns="0" anchor="ctr">
            <a:spAutoFit/>
          </a:bodyPr>
          <a:lstStyle/>
          <a:p>
            <a:r>
              <a:rPr lang="pt-BR" sz="1800" b="1" dirty="0">
                <a:solidFill>
                  <a:schemeClr val="bg1"/>
                </a:solidFill>
                <a:latin typeface="+mn-lt"/>
                <a:ea typeface="Segoe UI"/>
                <a:cs typeface="Segoe UI"/>
              </a:rPr>
              <a:t>Amostragem bayesiana</a:t>
            </a:r>
            <a:r>
              <a:rPr lang="pt-BR" sz="1800" dirty="0">
                <a:solidFill>
                  <a:schemeClr val="bg1"/>
                </a:solidFill>
                <a:latin typeface="+mn-lt"/>
                <a:ea typeface="Segoe UI Semibold"/>
                <a:cs typeface="Segoe UI Semibold"/>
              </a:rPr>
              <a:t>: </a:t>
            </a:r>
            <a:r>
              <a:rPr lang="pt-BR" sz="1800" dirty="0">
                <a:solidFill>
                  <a:schemeClr val="bg1"/>
                </a:solidFill>
                <a:latin typeface="+mn-lt"/>
                <a:ea typeface="Segoe UI"/>
                <a:cs typeface="Segoe UI"/>
              </a:rPr>
              <a:t> escolhe novos valores com base nos resultados anteriores</a:t>
            </a:r>
          </a:p>
        </p:txBody>
      </p:sp>
      <p:sp>
        <p:nvSpPr>
          <p:cNvPr id="2" name="Espaço Reservado para Número de Slide 2">
            <a:extLst>
              <a:ext uri="{FF2B5EF4-FFF2-40B4-BE49-F238E27FC236}">
                <a16:creationId xmlns:a16="http://schemas.microsoft.com/office/drawing/2014/main" id="{444779E3-4BB6-D007-1FFE-322C954BC35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17</a:t>
            </a:fld>
            <a:r>
              <a:rPr lang="en-US" dirty="0"/>
              <a:t>]</a:t>
            </a:r>
            <a:endParaRPr lang="pt-BR" dirty="0"/>
          </a:p>
        </p:txBody>
      </p:sp>
    </p:spTree>
    <p:extLst>
      <p:ext uri="{BB962C8B-B14F-4D97-AF65-F5344CB8AC3E}">
        <p14:creationId xmlns:p14="http://schemas.microsoft.com/office/powerpoint/2010/main" val="235182106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B39D491-2B50-2AA4-B272-6721889B45B4}"/>
              </a:ext>
            </a:extLst>
          </p:cNvPr>
          <p:cNvSpPr>
            <a:spLocks noGrp="1"/>
          </p:cNvSpPr>
          <p:nvPr>
            <p:ph type="title"/>
          </p:nvPr>
        </p:nvSpPr>
        <p:spPr>
          <a:xfrm>
            <a:off x="441197" y="148318"/>
            <a:ext cx="8258700" cy="510013"/>
          </a:xfrm>
        </p:spPr>
        <p:txBody>
          <a:bodyPr>
            <a:noAutofit/>
          </a:bodyPr>
          <a:lstStyle/>
          <a:p>
            <a:r>
              <a:rPr lang="pt-BR" sz="4000" b="1" dirty="0">
                <a:solidFill>
                  <a:srgbClr val="EA4E60"/>
                </a:solidFill>
                <a:latin typeface="Century Gothic" panose="020B0502020202020204" pitchFamily="34" charset="0"/>
              </a:rPr>
              <a:t>Configurar</a:t>
            </a:r>
            <a:r>
              <a:rPr lang="pt-BR" sz="4000" b="1" dirty="0">
                <a:solidFill>
                  <a:srgbClr val="EA4E60"/>
                </a:solidFill>
                <a:latin typeface="Century Gothic" panose="020B0502020202020204" pitchFamily="34" charset="0"/>
                <a:ea typeface="Segoe UI Semibold"/>
                <a:cs typeface="Segoe UI Semibold"/>
              </a:rPr>
              <a:t> término antecipado</a:t>
            </a:r>
          </a:p>
        </p:txBody>
      </p:sp>
      <p:sp>
        <p:nvSpPr>
          <p:cNvPr id="11" name="Text Placeholder 10">
            <a:extLst>
              <a:ext uri="{FF2B5EF4-FFF2-40B4-BE49-F238E27FC236}">
                <a16:creationId xmlns:a16="http://schemas.microsoft.com/office/drawing/2014/main" id="{977AE11A-678E-ED10-99BA-6248F4E2E1F3}"/>
              </a:ext>
            </a:extLst>
          </p:cNvPr>
          <p:cNvSpPr>
            <a:spLocks noGrp="1"/>
          </p:cNvSpPr>
          <p:nvPr>
            <p:ph type="body" sz="quarter" idx="15"/>
          </p:nvPr>
        </p:nvSpPr>
        <p:spPr>
          <a:xfrm>
            <a:off x="441197" y="1040951"/>
            <a:ext cx="6621454" cy="923330"/>
          </a:xfrm>
        </p:spPr>
        <p:txBody>
          <a:bodyPr/>
          <a:lstStyle/>
          <a:p>
            <a:pPr marL="171450" indent="-171450">
              <a:spcBef>
                <a:spcPct val="0"/>
              </a:spcBef>
              <a:spcAft>
                <a:spcPts val="900"/>
              </a:spcAft>
            </a:pPr>
            <a:r>
              <a:rPr lang="pt-BR" sz="2000" dirty="0">
                <a:solidFill>
                  <a:schemeClr val="bg1"/>
                </a:solidFill>
                <a:ea typeface="Segoe UI"/>
                <a:cs typeface="Segoe UI"/>
              </a:rPr>
              <a:t>Ao configurar um trabalho de varredura no Azure Machine Learning, você pode definir um número máximo de avaliações.</a:t>
            </a:r>
          </a:p>
        </p:txBody>
      </p:sp>
      <p:sp>
        <p:nvSpPr>
          <p:cNvPr id="2" name="Text Placeholder 10">
            <a:extLst>
              <a:ext uri="{FF2B5EF4-FFF2-40B4-BE49-F238E27FC236}">
                <a16:creationId xmlns:a16="http://schemas.microsoft.com/office/drawing/2014/main" id="{61C01161-5BD8-7791-69AE-86AF059A8569}"/>
              </a:ext>
            </a:extLst>
          </p:cNvPr>
          <p:cNvSpPr txBox="1">
            <a:spLocks/>
          </p:cNvSpPr>
          <p:nvPr/>
        </p:nvSpPr>
        <p:spPr>
          <a:xfrm>
            <a:off x="441196" y="2061487"/>
            <a:ext cx="6621453" cy="1200329"/>
          </a:xfrm>
          <a:prstGeom prst="rect">
            <a:avLst/>
          </a:prstGeom>
        </p:spPr>
        <p:txBody>
          <a:bodyPr vert="horz" wrap="square" lIns="91440" tIns="45720" rIns="91440" bIns="45720" rtlCol="0">
            <a:spAutoFit/>
          </a:bodyPr>
          <a:lstStyle>
            <a:lvl1pPr marL="102870" indent="-102870" algn="l" defTabSz="685800" rtl="0" eaLnBrk="1" latinLnBrk="0"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205740" indent="-102870" algn="l" defTabSz="685800" rtl="0" eaLnBrk="1" latinLnBrk="0"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308610" indent="-102870" algn="l" defTabSz="685800" rtl="0" eaLnBrk="1" latinLnBrk="0"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51435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spcBef>
                <a:spcPct val="0"/>
              </a:spcBef>
              <a:spcAft>
                <a:spcPts val="900"/>
              </a:spcAft>
              <a:buClrTx/>
            </a:pPr>
            <a:r>
              <a:rPr lang="pt-BR" sz="2000" dirty="0">
                <a:solidFill>
                  <a:schemeClr val="bg1"/>
                </a:solidFill>
                <a:ea typeface="Segoe UI"/>
                <a:cs typeface="Segoe UI"/>
              </a:rPr>
              <a:t>Uma abordagem mais sofisticada pode </a:t>
            </a:r>
            <a:br>
              <a:rPr lang="pt-BR" sz="2000" dirty="0">
                <a:solidFill>
                  <a:schemeClr val="bg1"/>
                </a:solidFill>
                <a:ea typeface="Segoe UI"/>
                <a:cs typeface="Segoe UI"/>
              </a:rPr>
            </a:br>
            <a:r>
              <a:rPr lang="pt-BR" sz="2000" dirty="0">
                <a:solidFill>
                  <a:schemeClr val="bg1"/>
                </a:solidFill>
                <a:ea typeface="Segoe UI"/>
                <a:cs typeface="Segoe UI"/>
              </a:rPr>
              <a:t>ser parar um trabalho de varredura quando modelos mais recentes não produzem resultados significativamente melhores. </a:t>
            </a:r>
          </a:p>
        </p:txBody>
      </p:sp>
      <p:sp>
        <p:nvSpPr>
          <p:cNvPr id="3" name="Text Placeholder 10">
            <a:extLst>
              <a:ext uri="{FF2B5EF4-FFF2-40B4-BE49-F238E27FC236}">
                <a16:creationId xmlns:a16="http://schemas.microsoft.com/office/drawing/2014/main" id="{C9F1D5F8-9F4F-FC8A-6A38-C7CF63A1FAEB}"/>
              </a:ext>
            </a:extLst>
          </p:cNvPr>
          <p:cNvSpPr txBox="1">
            <a:spLocks/>
          </p:cNvSpPr>
          <p:nvPr/>
        </p:nvSpPr>
        <p:spPr>
          <a:xfrm>
            <a:off x="441196" y="3359022"/>
            <a:ext cx="6621453" cy="923330"/>
          </a:xfrm>
          <a:prstGeom prst="rect">
            <a:avLst/>
          </a:prstGeom>
        </p:spPr>
        <p:txBody>
          <a:bodyPr vert="horz" wrap="square" lIns="91440" tIns="45720" rIns="91440" bIns="45720" rtlCol="0">
            <a:spAutoFit/>
          </a:bodyPr>
          <a:lstStyle>
            <a:lvl1pPr marL="102870" indent="-102870" algn="l" defTabSz="685800" rtl="0" eaLnBrk="1" latinLnBrk="0"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205740" indent="-102870" algn="l" defTabSz="685800" rtl="0" eaLnBrk="1" latinLnBrk="0" hangingPunct="1">
              <a:lnSpc>
                <a:spcPct val="90000"/>
              </a:lnSpc>
              <a:spcBef>
                <a:spcPts val="375"/>
              </a:spcBef>
              <a:spcAft>
                <a:spcPct val="0"/>
              </a:spcAft>
              <a:buFont typeface="Arial" panose="020B0604020202020204" pitchFamily="34" charset="0"/>
              <a:buChar char="•"/>
              <a:defRPr sz="1800" kern="1200">
                <a:solidFill>
                  <a:schemeClr val="tx1"/>
                </a:solidFill>
                <a:latin typeface="+mn-lt"/>
                <a:ea typeface="+mn-ea"/>
                <a:cs typeface="+mn-cs"/>
              </a:defRPr>
            </a:lvl2pPr>
            <a:lvl3pPr marL="308610" indent="-102870" algn="l" defTabSz="685800" rtl="0" eaLnBrk="1" latinLnBrk="0"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51435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4pPr>
            <a:lvl5pPr marL="685800" indent="0" algn="l"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spcBef>
                <a:spcPct val="0"/>
              </a:spcBef>
              <a:spcAft>
                <a:spcPts val="900"/>
              </a:spcAft>
              <a:buClrTx/>
            </a:pPr>
            <a:r>
              <a:rPr lang="pt-BR" sz="2000" dirty="0">
                <a:solidFill>
                  <a:schemeClr val="bg1"/>
                </a:solidFill>
                <a:ea typeface="Segoe UI"/>
                <a:cs typeface="Segoe UI"/>
              </a:rPr>
              <a:t>Para interromper um trabalho de varredura com base no desempenho dos modelos, você pode usar uma </a:t>
            </a:r>
            <a:r>
              <a:rPr lang="pt-BR" sz="2000" b="1" dirty="0">
                <a:solidFill>
                  <a:schemeClr val="bg1"/>
                </a:solidFill>
                <a:ea typeface="Segoe UI"/>
                <a:cs typeface="Segoe UI"/>
              </a:rPr>
              <a:t>política de encerramento antecipado</a:t>
            </a:r>
            <a:r>
              <a:rPr lang="pt-BR" sz="2000" dirty="0">
                <a:solidFill>
                  <a:schemeClr val="bg1"/>
                </a:solidFill>
                <a:ea typeface="Segoe UI"/>
                <a:cs typeface="Segoe UI"/>
              </a:rPr>
              <a:t>.</a:t>
            </a:r>
          </a:p>
        </p:txBody>
      </p:sp>
      <p:sp>
        <p:nvSpPr>
          <p:cNvPr id="4" name="Espaço Reservado para Número de Slide 2">
            <a:extLst>
              <a:ext uri="{FF2B5EF4-FFF2-40B4-BE49-F238E27FC236}">
                <a16:creationId xmlns:a16="http://schemas.microsoft.com/office/drawing/2014/main" id="{8F811567-B9E2-219D-CB38-7448425E4E3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18</a:t>
            </a:fld>
            <a:r>
              <a:rPr lang="en-US" dirty="0"/>
              <a:t>]</a:t>
            </a:r>
            <a:endParaRPr lang="pt-BR" dirty="0"/>
          </a:p>
        </p:txBody>
      </p:sp>
    </p:spTree>
    <p:extLst>
      <p:ext uri="{BB962C8B-B14F-4D97-AF65-F5344CB8AC3E}">
        <p14:creationId xmlns:p14="http://schemas.microsoft.com/office/powerpoint/2010/main" val="10412715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a:extLst>
            <a:ext uri="{FF2B5EF4-FFF2-40B4-BE49-F238E27FC236}">
              <a16:creationId xmlns:a16="http://schemas.microsoft.com/office/drawing/2014/main" id="{C5206862-2173-F047-7DB6-8F08D4A5E663}"/>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099F1C6-23A6-AD28-E461-F4315748DDF5}"/>
              </a:ext>
            </a:extLst>
          </p:cNvPr>
          <p:cNvSpPr>
            <a:spLocks noGrp="1"/>
          </p:cNvSpPr>
          <p:nvPr>
            <p:ph type="title"/>
          </p:nvPr>
        </p:nvSpPr>
        <p:spPr>
          <a:xfrm>
            <a:off x="441197" y="148318"/>
            <a:ext cx="8258700" cy="510013"/>
          </a:xfrm>
        </p:spPr>
        <p:txBody>
          <a:bodyPr>
            <a:noAutofit/>
          </a:bodyPr>
          <a:lstStyle/>
          <a:p>
            <a:r>
              <a:rPr lang="pt-BR" sz="4000" b="1" dirty="0">
                <a:solidFill>
                  <a:srgbClr val="EA4E60"/>
                </a:solidFill>
                <a:latin typeface="Century Gothic" panose="020B0502020202020204" pitchFamily="34" charset="0"/>
              </a:rPr>
              <a:t>Configurar</a:t>
            </a:r>
            <a:r>
              <a:rPr lang="pt-BR" sz="4000" b="1" dirty="0">
                <a:solidFill>
                  <a:srgbClr val="EA4E60"/>
                </a:solidFill>
                <a:latin typeface="Century Gothic" panose="020B0502020202020204" pitchFamily="34" charset="0"/>
                <a:ea typeface="Segoe UI Semibold"/>
                <a:cs typeface="Segoe UI Semibold"/>
              </a:rPr>
              <a:t> término antecipado</a:t>
            </a:r>
          </a:p>
        </p:txBody>
      </p:sp>
      <p:sp>
        <p:nvSpPr>
          <p:cNvPr id="12" name="Text Placeholder 11">
            <a:extLst>
              <a:ext uri="{FF2B5EF4-FFF2-40B4-BE49-F238E27FC236}">
                <a16:creationId xmlns:a16="http://schemas.microsoft.com/office/drawing/2014/main" id="{673857CD-0123-50E9-E79E-87C4D2395E32}"/>
              </a:ext>
            </a:extLst>
          </p:cNvPr>
          <p:cNvSpPr>
            <a:spLocks noGrp="1"/>
          </p:cNvSpPr>
          <p:nvPr>
            <p:ph type="body" sz="quarter" idx="20"/>
          </p:nvPr>
        </p:nvSpPr>
        <p:spPr>
          <a:xfrm>
            <a:off x="441197" y="1006079"/>
            <a:ext cx="6606717" cy="2539157"/>
          </a:xfrm>
        </p:spPr>
        <p:txBody>
          <a:bodyPr/>
          <a:lstStyle/>
          <a:p>
            <a:pPr marL="0" indent="0">
              <a:spcBef>
                <a:spcPct val="0"/>
              </a:spcBef>
              <a:spcAft>
                <a:spcPts val="900"/>
              </a:spcAft>
              <a:buNone/>
            </a:pPr>
            <a:r>
              <a:rPr lang="pt-BR" sz="2000" b="1" dirty="0">
                <a:solidFill>
                  <a:schemeClr val="bg1"/>
                </a:solidFill>
                <a:ea typeface="Segoe UI Semibold"/>
                <a:cs typeface="Segoe UI Semibold"/>
              </a:rPr>
              <a:t>Quando usar uma política de encerramento antecipado</a:t>
            </a:r>
          </a:p>
          <a:p>
            <a:pPr marL="0" indent="0">
              <a:spcBef>
                <a:spcPct val="0"/>
              </a:spcBef>
              <a:spcAft>
                <a:spcPts val="900"/>
              </a:spcAft>
              <a:buNone/>
            </a:pPr>
            <a:r>
              <a:rPr lang="pt-BR" sz="2000" dirty="0">
                <a:solidFill>
                  <a:schemeClr val="bg1"/>
                </a:solidFill>
                <a:ea typeface="Segoe UI"/>
                <a:cs typeface="Segoe UI"/>
              </a:rPr>
              <a:t>Se você deve ou não usar uma política de encerramento antecipado depende do espaço de pesquisa e do método de amostragem </a:t>
            </a:r>
            <a:br>
              <a:rPr lang="pt-BR" sz="2000" dirty="0">
                <a:solidFill>
                  <a:schemeClr val="bg1"/>
                </a:solidFill>
                <a:ea typeface="Segoe UI"/>
                <a:cs typeface="Segoe UI"/>
              </a:rPr>
            </a:br>
            <a:r>
              <a:rPr lang="pt-BR" sz="2000" dirty="0">
                <a:solidFill>
                  <a:schemeClr val="bg1"/>
                </a:solidFill>
                <a:ea typeface="Segoe UI"/>
                <a:cs typeface="Segoe UI"/>
              </a:rPr>
              <a:t>com o qual você está trabalhando.</a:t>
            </a:r>
          </a:p>
          <a:p>
            <a:pPr marL="0" indent="0">
              <a:spcBef>
                <a:spcPct val="0"/>
              </a:spcBef>
              <a:spcAft>
                <a:spcPts val="900"/>
              </a:spcAft>
              <a:buNone/>
            </a:pPr>
            <a:r>
              <a:rPr lang="pt-BR" sz="2000" dirty="0">
                <a:solidFill>
                  <a:schemeClr val="bg1"/>
                </a:solidFill>
                <a:ea typeface="Segoe UI"/>
                <a:cs typeface="Segoe UI"/>
              </a:rPr>
              <a:t>Uma </a:t>
            </a:r>
            <a:r>
              <a:rPr lang="pt-BR" sz="2000" b="1" dirty="0">
                <a:solidFill>
                  <a:schemeClr val="bg1"/>
                </a:solidFill>
                <a:ea typeface="Segoe UI"/>
                <a:cs typeface="Segoe UI"/>
              </a:rPr>
              <a:t>política de encerramento antecipado </a:t>
            </a:r>
            <a:r>
              <a:rPr lang="pt-BR" sz="2000" dirty="0">
                <a:solidFill>
                  <a:schemeClr val="bg1"/>
                </a:solidFill>
                <a:ea typeface="Segoe UI"/>
                <a:cs typeface="Segoe UI"/>
              </a:rPr>
              <a:t>pode ser especialmente benéfica ao trabalhar com </a:t>
            </a:r>
            <a:r>
              <a:rPr lang="pt-BR" sz="2000" dirty="0" err="1">
                <a:solidFill>
                  <a:schemeClr val="bg1"/>
                </a:solidFill>
                <a:ea typeface="Segoe UI"/>
                <a:cs typeface="Segoe UI"/>
              </a:rPr>
              <a:t>hiperparâmetros</a:t>
            </a:r>
            <a:r>
              <a:rPr lang="pt-BR" sz="2000" dirty="0">
                <a:solidFill>
                  <a:schemeClr val="bg1"/>
                </a:solidFill>
                <a:ea typeface="Segoe UI"/>
                <a:cs typeface="Segoe UI"/>
              </a:rPr>
              <a:t> contínuos em seu espaço de pesquisa.</a:t>
            </a:r>
          </a:p>
        </p:txBody>
      </p:sp>
      <p:sp>
        <p:nvSpPr>
          <p:cNvPr id="4" name="Espaço Reservado para Número de Slide 2">
            <a:extLst>
              <a:ext uri="{FF2B5EF4-FFF2-40B4-BE49-F238E27FC236}">
                <a16:creationId xmlns:a16="http://schemas.microsoft.com/office/drawing/2014/main" id="{D917CC00-96DF-18B1-92B8-DB2507A0F98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19</a:t>
            </a:fld>
            <a:r>
              <a:rPr lang="en-US" dirty="0"/>
              <a:t>]</a:t>
            </a:r>
            <a:endParaRPr lang="pt-BR" dirty="0"/>
          </a:p>
        </p:txBody>
      </p:sp>
    </p:spTree>
    <p:extLst>
      <p:ext uri="{BB962C8B-B14F-4D97-AF65-F5344CB8AC3E}">
        <p14:creationId xmlns:p14="http://schemas.microsoft.com/office/powerpoint/2010/main" val="40445474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1991E4F-A0BB-C8D0-AC31-626BBE7F6897}"/>
              </a:ext>
            </a:extLst>
          </p:cNvPr>
          <p:cNvSpPr>
            <a:spLocks noGrp="1"/>
          </p:cNvSpPr>
          <p:nvPr>
            <p:ph type="title"/>
          </p:nvPr>
        </p:nvSpPr>
        <p:spPr/>
        <p:txBody>
          <a:bodyPr/>
          <a:lstStyle/>
          <a:p>
            <a:r>
              <a:rPr lang="pt-BR" b="1" dirty="0">
                <a:solidFill>
                  <a:srgbClr val="EA4E60"/>
                </a:solidFill>
                <a:latin typeface="Century Gothic"/>
                <a:sym typeface="Arial"/>
              </a:rPr>
              <a:t>Agenda</a:t>
            </a:r>
          </a:p>
        </p:txBody>
      </p:sp>
      <p:sp>
        <p:nvSpPr>
          <p:cNvPr id="8" name="Text Placeholder 7">
            <a:extLst>
              <a:ext uri="{FF2B5EF4-FFF2-40B4-BE49-F238E27FC236}">
                <a16:creationId xmlns:a16="http://schemas.microsoft.com/office/drawing/2014/main" id="{EBB265EB-FF22-7DFB-E0A7-5BB1AEBAFECE}"/>
              </a:ext>
            </a:extLst>
          </p:cNvPr>
          <p:cNvSpPr>
            <a:spLocks noGrp="1"/>
          </p:cNvSpPr>
          <p:nvPr>
            <p:ph type="body" sz="quarter" idx="15"/>
          </p:nvPr>
        </p:nvSpPr>
        <p:spPr>
          <a:xfrm>
            <a:off x="439737" y="1363663"/>
            <a:ext cx="7733879" cy="2805063"/>
          </a:xfrm>
        </p:spPr>
        <p:txBody>
          <a:bodyPr/>
          <a:lstStyle/>
          <a:p>
            <a:r>
              <a:rPr lang="pt-BR" sz="2400" dirty="0"/>
              <a:t>Executar um script de treinamento como um trabalho de comando no Azure Machine Learning</a:t>
            </a:r>
          </a:p>
          <a:p>
            <a:r>
              <a:rPr lang="pt-BR" sz="2400" dirty="0"/>
              <a:t>Monitoramento do Treinamento de Modelos com </a:t>
            </a:r>
            <a:r>
              <a:rPr lang="pt-BR" sz="2400" dirty="0" err="1"/>
              <a:t>Mlflow</a:t>
            </a:r>
            <a:endParaRPr lang="pt-BR" sz="2400" dirty="0"/>
          </a:p>
          <a:p>
            <a:r>
              <a:rPr lang="pt-BR" sz="2400" dirty="0"/>
              <a:t>Realização de Ajuste de </a:t>
            </a:r>
            <a:r>
              <a:rPr lang="pt-BR" sz="2400" dirty="0" err="1"/>
              <a:t>Hiperparâmetros</a:t>
            </a:r>
            <a:r>
              <a:rPr lang="pt-BR" sz="2400" dirty="0"/>
              <a:t> com o Azure ML</a:t>
            </a:r>
          </a:p>
          <a:p>
            <a:r>
              <a:rPr lang="pt-BR" sz="2400" dirty="0"/>
              <a:t>Execução de Pipelines no Azure Machine Learning</a:t>
            </a:r>
            <a:endParaRPr lang="en-US" sz="2400" dirty="0"/>
          </a:p>
        </p:txBody>
      </p:sp>
      <p:sp>
        <p:nvSpPr>
          <p:cNvPr id="2" name="Espaço Reservado para Número de Slide 2">
            <a:extLst>
              <a:ext uri="{FF2B5EF4-FFF2-40B4-BE49-F238E27FC236}">
                <a16:creationId xmlns:a16="http://schemas.microsoft.com/office/drawing/2014/main" id="{E88FDFC9-64CD-2D28-E5E4-5EE1F25E5195}"/>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a:t>
            </a:fld>
            <a:r>
              <a:rPr lang="en-US" dirty="0"/>
              <a:t>]</a:t>
            </a:r>
            <a:endParaRPr lang="pt-BR" dirty="0"/>
          </a:p>
        </p:txBody>
      </p:sp>
    </p:spTree>
    <p:extLst>
      <p:ext uri="{BB962C8B-B14F-4D97-AF65-F5344CB8AC3E}">
        <p14:creationId xmlns:p14="http://schemas.microsoft.com/office/powerpoint/2010/main" val="1631568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3ABA5131-19AD-983A-A3E0-8EA72CCF2DDD}"/>
              </a:ext>
            </a:extLst>
          </p:cNvPr>
          <p:cNvSpPr>
            <a:spLocks noGrp="1"/>
          </p:cNvSpPr>
          <p:nvPr>
            <p:ph type="body" sz="quarter" idx="15"/>
          </p:nvPr>
        </p:nvSpPr>
        <p:spPr>
          <a:xfrm>
            <a:off x="439792" y="1016594"/>
            <a:ext cx="8260106" cy="646331"/>
          </a:xfrm>
        </p:spPr>
        <p:txBody>
          <a:bodyPr/>
          <a:lstStyle/>
          <a:p>
            <a:pPr marL="0" indent="0">
              <a:buNone/>
            </a:pPr>
            <a:r>
              <a:rPr lang="pt-BR" sz="2000" dirty="0">
                <a:solidFill>
                  <a:schemeClr val="bg1"/>
                </a:solidFill>
                <a:ea typeface="Segoe UI"/>
                <a:cs typeface="Segoe UI"/>
              </a:rPr>
              <a:t>Há dois parâmetros principais quando você opta por usar uma política de encerramento antecipado:</a:t>
            </a:r>
          </a:p>
        </p:txBody>
      </p:sp>
      <p:sp>
        <p:nvSpPr>
          <p:cNvPr id="14" name="Rectangle 13">
            <a:extLst>
              <a:ext uri="{FF2B5EF4-FFF2-40B4-BE49-F238E27FC236}">
                <a16:creationId xmlns:a16="http://schemas.microsoft.com/office/drawing/2014/main" id="{3952D4B2-C665-647D-7989-E8EFFFE94F2E}"/>
              </a:ext>
            </a:extLst>
          </p:cNvPr>
          <p:cNvSpPr/>
          <p:nvPr/>
        </p:nvSpPr>
        <p:spPr bwMode="auto">
          <a:xfrm>
            <a:off x="439792" y="1662925"/>
            <a:ext cx="4033586" cy="1085850"/>
          </a:xfrm>
          <a:prstGeom prst="rect">
            <a:avLst/>
          </a:prstGeom>
          <a:solidFill>
            <a:schemeClr val="bg1"/>
          </a:solidFill>
          <a:ln w="38100">
            <a:solidFill>
              <a:srgbClr val="EA4E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spcBef>
                <a:spcPts val="900"/>
              </a:spcBef>
              <a:spcAft>
                <a:spcPct val="0"/>
              </a:spcAft>
            </a:pPr>
            <a:r>
              <a:rPr lang="pt-BR" sz="1500" b="1" dirty="0">
                <a:solidFill>
                  <a:srgbClr val="000000"/>
                </a:solidFill>
                <a:latin typeface="Consolas"/>
                <a:ea typeface="Consolas"/>
                <a:cs typeface="Consolas"/>
              </a:rPr>
              <a:t>evaluation_interval:</a:t>
            </a:r>
          </a:p>
          <a:p>
            <a:pPr>
              <a:spcBef>
                <a:spcPts val="900"/>
              </a:spcBef>
              <a:spcAft>
                <a:spcPct val="0"/>
              </a:spcAft>
            </a:pPr>
            <a:r>
              <a:rPr lang="pt-BR" sz="1500" dirty="0">
                <a:solidFill>
                  <a:srgbClr val="000000"/>
                </a:solidFill>
                <a:latin typeface="Segoe UI"/>
                <a:ea typeface="Segoe UI"/>
                <a:cs typeface="Segoe UI"/>
              </a:rPr>
              <a:t>especifica em qual intervalo você deseja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que a política seja avaliada</a:t>
            </a:r>
          </a:p>
        </p:txBody>
      </p:sp>
      <p:sp>
        <p:nvSpPr>
          <p:cNvPr id="15" name="Rectangle 14">
            <a:extLst>
              <a:ext uri="{FF2B5EF4-FFF2-40B4-BE49-F238E27FC236}">
                <a16:creationId xmlns:a16="http://schemas.microsoft.com/office/drawing/2014/main" id="{D85D0BD5-5459-09DA-C0F0-2F97F50A04C0}"/>
              </a:ext>
            </a:extLst>
          </p:cNvPr>
          <p:cNvSpPr/>
          <p:nvPr/>
        </p:nvSpPr>
        <p:spPr bwMode="auto">
          <a:xfrm>
            <a:off x="4666312" y="1662925"/>
            <a:ext cx="4033586" cy="1085850"/>
          </a:xfrm>
          <a:prstGeom prst="rect">
            <a:avLst/>
          </a:prstGeom>
          <a:solidFill>
            <a:schemeClr val="bg1"/>
          </a:solidFill>
          <a:ln w="38100">
            <a:solidFill>
              <a:srgbClr val="EA4E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spcBef>
                <a:spcPts val="900"/>
              </a:spcBef>
              <a:spcAft>
                <a:spcPct val="0"/>
              </a:spcAft>
            </a:pPr>
            <a:r>
              <a:rPr lang="pt-BR" sz="1500" b="1">
                <a:solidFill>
                  <a:srgbClr val="000000"/>
                </a:solidFill>
                <a:latin typeface="Consolas"/>
                <a:ea typeface="Consolas"/>
                <a:cs typeface="Consolas"/>
              </a:rPr>
              <a:t>delay_evaluation:</a:t>
            </a:r>
          </a:p>
          <a:p>
            <a:pPr>
              <a:spcBef>
                <a:spcPts val="900"/>
              </a:spcBef>
              <a:spcAft>
                <a:spcPct val="0"/>
              </a:spcAft>
            </a:pPr>
            <a:r>
              <a:rPr lang="pt-BR" sz="1500">
                <a:solidFill>
                  <a:srgbClr val="000000"/>
                </a:solidFill>
                <a:latin typeface="Segoe UI"/>
                <a:ea typeface="Segoe UI"/>
                <a:cs typeface="Segoe UI"/>
              </a:rPr>
              <a:t>especifica quando começar a avaliar a política</a:t>
            </a:r>
          </a:p>
        </p:txBody>
      </p:sp>
      <p:sp>
        <p:nvSpPr>
          <p:cNvPr id="17" name="Text Placeholder 12">
            <a:extLst>
              <a:ext uri="{FF2B5EF4-FFF2-40B4-BE49-F238E27FC236}">
                <a16:creationId xmlns:a16="http://schemas.microsoft.com/office/drawing/2014/main" id="{C9C12D06-93E5-3106-4B18-09A860BFB1A1}"/>
              </a:ext>
            </a:extLst>
          </p:cNvPr>
          <p:cNvSpPr txBox="1"/>
          <p:nvPr/>
        </p:nvSpPr>
        <p:spPr>
          <a:xfrm>
            <a:off x="439792" y="2762900"/>
            <a:ext cx="8260106" cy="2077492"/>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ts val="600"/>
              </a:spcAft>
              <a:buNone/>
            </a:pPr>
            <a:r>
              <a:rPr lang="pt-BR" sz="1800" dirty="0">
                <a:solidFill>
                  <a:schemeClr val="bg1"/>
                </a:solidFill>
                <a:ea typeface="Segoe UI"/>
                <a:cs typeface="Segoe UI"/>
              </a:rPr>
              <a:t>Os novos modelos podem continuar a ter um desempenho um pouco melhor que os modelos anteriores. Para determinar a extensão segundo a qual um modelo deve ter um desempenho melhor que o apresentado em avaliações anteriores, há três opções de encerramento antecipado:</a:t>
            </a:r>
          </a:p>
          <a:p>
            <a:pPr marL="257175" indent="-171450">
              <a:spcBef>
                <a:spcPct val="0"/>
              </a:spcBef>
              <a:spcAft>
                <a:spcPts val="600"/>
              </a:spcAft>
            </a:pPr>
            <a:r>
              <a:rPr lang="pt-BR" b="1" dirty="0">
                <a:solidFill>
                  <a:schemeClr val="bg1"/>
                </a:solidFill>
                <a:ea typeface="Segoe UI"/>
                <a:cs typeface="Segoe UI"/>
              </a:rPr>
              <a:t>Política Bandit</a:t>
            </a:r>
          </a:p>
          <a:p>
            <a:pPr marL="257175" indent="-171450">
              <a:spcBef>
                <a:spcPct val="0"/>
              </a:spcBef>
              <a:spcAft>
                <a:spcPts val="600"/>
              </a:spcAft>
            </a:pPr>
            <a:r>
              <a:rPr lang="pt-BR" b="1" dirty="0">
                <a:solidFill>
                  <a:schemeClr val="bg1"/>
                </a:solidFill>
                <a:ea typeface="Segoe UI"/>
                <a:cs typeface="Segoe UI"/>
              </a:rPr>
              <a:t>Política de Encerramento Mediana</a:t>
            </a:r>
          </a:p>
          <a:p>
            <a:pPr marL="257175" indent="-171450">
              <a:spcBef>
                <a:spcPct val="0"/>
              </a:spcBef>
              <a:spcAft>
                <a:spcPts val="600"/>
              </a:spcAft>
            </a:pPr>
            <a:r>
              <a:rPr lang="pt-BR" b="1" dirty="0">
                <a:solidFill>
                  <a:schemeClr val="bg1"/>
                </a:solidFill>
                <a:ea typeface="Segoe UI"/>
                <a:cs typeface="Segoe UI"/>
              </a:rPr>
              <a:t>Política de seleção de truncamento</a:t>
            </a:r>
          </a:p>
        </p:txBody>
      </p:sp>
      <p:sp>
        <p:nvSpPr>
          <p:cNvPr id="2" name="Espaço Reservado para Número de Slide 2">
            <a:extLst>
              <a:ext uri="{FF2B5EF4-FFF2-40B4-BE49-F238E27FC236}">
                <a16:creationId xmlns:a16="http://schemas.microsoft.com/office/drawing/2014/main" id="{356EABA1-AF3A-54D5-D078-3FB3E063676E}"/>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20</a:t>
            </a:fld>
            <a:r>
              <a:rPr lang="en-US" dirty="0"/>
              <a:t>]</a:t>
            </a:r>
            <a:endParaRPr lang="pt-BR" dirty="0"/>
          </a:p>
        </p:txBody>
      </p:sp>
      <p:sp>
        <p:nvSpPr>
          <p:cNvPr id="3" name="Title 9">
            <a:extLst>
              <a:ext uri="{FF2B5EF4-FFF2-40B4-BE49-F238E27FC236}">
                <a16:creationId xmlns:a16="http://schemas.microsoft.com/office/drawing/2014/main" id="{A8430949-46E7-95C9-32BC-25B4CA96D805}"/>
              </a:ext>
            </a:extLst>
          </p:cNvPr>
          <p:cNvSpPr txBox="1">
            <a:spLocks/>
          </p:cNvSpPr>
          <p:nvPr/>
        </p:nvSpPr>
        <p:spPr>
          <a:xfrm>
            <a:off x="441197" y="148318"/>
            <a:ext cx="7971283" cy="868276"/>
          </a:xfrm>
          <a:prstGeom prst="rect">
            <a:avLst/>
          </a:prstGeom>
        </p:spPr>
        <p:txBody>
          <a:bodyPr vert="horz" lIns="91440" tIns="45720" rIns="91440" bIns="45720" rtlCol="0" anchor="ctr">
            <a:noAutofit/>
          </a:bodyPr>
          <a:lstStyle>
            <a:lvl1pPr algn="l" defTabSz="914378" rtl="0" eaLnBrk="1" latinLnBrk="0" hangingPunct="1">
              <a:lnSpc>
                <a:spcPct val="90000"/>
              </a:lnSpc>
              <a:spcBef>
                <a:spcPct val="0"/>
              </a:spcBef>
              <a:buNone/>
              <a:defRPr lang="en-US" sz="4000" kern="1200">
                <a:solidFill>
                  <a:schemeClr val="tx1"/>
                </a:solidFill>
                <a:latin typeface="+mj-lt"/>
                <a:ea typeface="+mj-ea"/>
                <a:cs typeface="Segoe UI Semibold" panose="020B0502040204020203" pitchFamily="34" charset="0"/>
              </a:defRPr>
            </a:lvl1pPr>
          </a:lstStyle>
          <a:p>
            <a:pPr>
              <a:buClrTx/>
              <a:buFontTx/>
            </a:pPr>
            <a:r>
              <a:rPr lang="pt-BR" sz="3600" b="1" dirty="0">
                <a:solidFill>
                  <a:srgbClr val="EA4E60"/>
                </a:solidFill>
                <a:latin typeface="Century Gothic" panose="020B0502020202020204" pitchFamily="34" charset="0"/>
                <a:ea typeface="Segoe UI Semibold"/>
                <a:cs typeface="Segoe UI Semibold"/>
              </a:rPr>
              <a:t>Política de encerramento antecipado</a:t>
            </a:r>
          </a:p>
        </p:txBody>
      </p:sp>
    </p:spTree>
    <p:extLst>
      <p:ext uri="{BB962C8B-B14F-4D97-AF65-F5344CB8AC3E}">
        <p14:creationId xmlns:p14="http://schemas.microsoft.com/office/powerpoint/2010/main" val="89017000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F78137-4E48-1319-459A-B90F3BE184BA}"/>
              </a:ext>
            </a:extLst>
          </p:cNvPr>
          <p:cNvSpPr>
            <a:spLocks noGrp="1"/>
          </p:cNvSpPr>
          <p:nvPr>
            <p:ph type="title" idx="4294967295"/>
          </p:nvPr>
        </p:nvSpPr>
        <p:spPr>
          <a:xfrm>
            <a:off x="0" y="0"/>
            <a:ext cx="7135813" cy="719428"/>
          </a:xfrm>
          <a:prstGeom prst="rect">
            <a:avLst/>
          </a:prstGeom>
          <a:noFill/>
          <a:ln>
            <a:noFill/>
          </a:ln>
          <a:effectLst/>
        </p:spPr>
        <p:txBody>
          <a:bodyPr rot="0" spcFirstLastPara="0" vertOverflow="overflow" horzOverflow="overflow" vert="horz" wrap="square" lIns="438912" tIns="68580" rIns="438912" bIns="34290" numCol="1" spcCol="0" rtlCol="0" fromWordArt="0" anchor="t" anchorCtr="0" forceAA="0" compatLnSpc="1">
            <a:prstTxWarp prst="textNoShape">
              <a:avLst/>
            </a:prstTxWarp>
            <a:spAutoFit/>
          </a:bodyPr>
          <a:lstStyle/>
          <a:p>
            <a:pPr defTabSz="699557">
              <a:lnSpc>
                <a:spcPct val="100000"/>
              </a:lnSpc>
              <a:spcBef>
                <a:spcPct val="20000"/>
              </a:spcBef>
              <a:spcAft>
                <a:spcPct val="0"/>
              </a:spcAft>
              <a:buSzPct val="90000"/>
            </a:pPr>
            <a:r>
              <a:rPr lang="pt-BR" sz="4000" b="1" dirty="0">
                <a:solidFill>
                  <a:srgbClr val="EA4E60"/>
                </a:solidFill>
                <a:latin typeface="Century Gothic" panose="020B0502020202020204" pitchFamily="34" charset="0"/>
                <a:cs typeface="Segoe UI Semibold"/>
              </a:rPr>
              <a:t>Política Bandit</a:t>
            </a:r>
          </a:p>
        </p:txBody>
      </p:sp>
      <p:sp>
        <p:nvSpPr>
          <p:cNvPr id="24" name="Text Placeholder 13">
            <a:extLst>
              <a:ext uri="{FF2B5EF4-FFF2-40B4-BE49-F238E27FC236}">
                <a16:creationId xmlns:a16="http://schemas.microsoft.com/office/drawing/2014/main" id="{81163CC1-90C0-AD44-83C9-92E3A7C60FFE}"/>
              </a:ext>
            </a:extLst>
          </p:cNvPr>
          <p:cNvSpPr txBox="1"/>
          <p:nvPr/>
        </p:nvSpPr>
        <p:spPr>
          <a:xfrm>
            <a:off x="439340" y="651753"/>
            <a:ext cx="8507712" cy="1278482"/>
          </a:xfrm>
          <a:prstGeom prst="rect">
            <a:avLst/>
          </a:prstGeom>
        </p:spPr>
        <p:txBody>
          <a:bodyPr lIns="0" tIns="0" rIns="0" bIns="0"/>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000" dirty="0">
                <a:solidFill>
                  <a:srgbClr val="000000"/>
                </a:solidFill>
                <a:ea typeface="Segoe UI"/>
                <a:cs typeface="Segoe UI"/>
              </a:rPr>
              <a:t>Você pode usar uma política do Bandit para interromper uma avaliação se, até o momento, a métrica de desempenho de destino não superar a melhor avaliação por uma margem especificada.</a:t>
            </a:r>
          </a:p>
        </p:txBody>
      </p:sp>
      <p:sp>
        <p:nvSpPr>
          <p:cNvPr id="21" name="Rectangle 20">
            <a:extLst>
              <a:ext uri="{FF2B5EF4-FFF2-40B4-BE49-F238E27FC236}">
                <a16:creationId xmlns:a16="http://schemas.microsoft.com/office/drawing/2014/main" id="{88AE79AB-6AB3-BC29-E992-C6E238956566}"/>
              </a:ext>
            </a:extLst>
          </p:cNvPr>
          <p:cNvSpPr/>
          <p:nvPr/>
        </p:nvSpPr>
        <p:spPr bwMode="auto">
          <a:xfrm>
            <a:off x="434579" y="1628776"/>
            <a:ext cx="8265319" cy="299540"/>
          </a:xfrm>
          <a:prstGeom prst="rect">
            <a:avLst/>
          </a:prstGeom>
          <a:solidFill>
            <a:srgbClr val="FFA38B"/>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l"/>
            <a:r>
              <a:rPr lang="pt-BR" sz="1650" dirty="0">
                <a:solidFill>
                  <a:srgbClr val="000000"/>
                </a:solidFill>
                <a:latin typeface="Segoe UI Semibold"/>
                <a:ea typeface="Segoe UI Semibold"/>
                <a:cs typeface="Segoe UI Semibold"/>
              </a:rPr>
              <a:t>Python</a:t>
            </a:r>
            <a:endParaRPr lang="en-US" sz="1650" dirty="0">
              <a:solidFill>
                <a:schemeClr val="tx1"/>
              </a:solidFill>
              <a:latin typeface="+mj-lt"/>
            </a:endParaRPr>
          </a:p>
        </p:txBody>
      </p:sp>
      <p:sp>
        <p:nvSpPr>
          <p:cNvPr id="22" name="Rectangle 21">
            <a:extLst>
              <a:ext uri="{FF2B5EF4-FFF2-40B4-BE49-F238E27FC236}">
                <a16:creationId xmlns:a16="http://schemas.microsoft.com/office/drawing/2014/main" id="{08DEEFC7-3DEB-445F-C55D-905C2FE5F6A5}"/>
              </a:ext>
            </a:extLst>
          </p:cNvPr>
          <p:cNvSpPr/>
          <p:nvPr/>
        </p:nvSpPr>
        <p:spPr bwMode="auto">
          <a:xfrm>
            <a:off x="434579" y="2007418"/>
            <a:ext cx="3354175" cy="2172696"/>
          </a:xfrm>
          <a:prstGeom prst="rect">
            <a:avLst/>
          </a:prstGeom>
          <a:solidFill>
            <a:schemeClr val="bg1"/>
          </a:solidFill>
          <a:ln w="38100">
            <a:solidFill>
              <a:srgbClr val="EA4E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a:spcBef>
                <a:spcPts val="300"/>
              </a:spcBef>
            </a:pPr>
            <a:r>
              <a:rPr lang="en-US" sz="1350" dirty="0">
                <a:solidFill>
                  <a:srgbClr val="0101FD"/>
                </a:solidFill>
                <a:latin typeface="Consolas" panose="020B0609020204030204" pitchFamily="49" charset="0"/>
              </a:rPr>
              <a:t>from</a:t>
            </a:r>
            <a:r>
              <a:rPr lang="en-US" sz="1350" dirty="0">
                <a:solidFill>
                  <a:srgbClr val="161616"/>
                </a:solidFill>
                <a:latin typeface="Consolas" panose="020B0609020204030204" pitchFamily="49" charset="0"/>
              </a:rPr>
              <a:t> </a:t>
            </a:r>
            <a:r>
              <a:rPr lang="en-US" sz="1350" dirty="0" err="1">
                <a:solidFill>
                  <a:srgbClr val="161616"/>
                </a:solidFill>
                <a:latin typeface="Consolas" panose="020B0609020204030204" pitchFamily="49" charset="0"/>
              </a:rPr>
              <a:t>azure.ai.ml.sweep</a:t>
            </a:r>
            <a:r>
              <a:rPr lang="en-US" sz="1350" dirty="0">
                <a:solidFill>
                  <a:srgbClr val="161616"/>
                </a:solidFill>
                <a:latin typeface="Consolas" panose="020B0609020204030204" pitchFamily="49" charset="0"/>
              </a:rPr>
              <a:t> </a:t>
            </a:r>
            <a:r>
              <a:rPr lang="en-US" sz="1350" dirty="0">
                <a:solidFill>
                  <a:srgbClr val="0101FD"/>
                </a:solidFill>
                <a:latin typeface="Consolas" panose="020B0609020204030204" pitchFamily="49" charset="0"/>
              </a:rPr>
              <a:t>import</a:t>
            </a:r>
            <a:r>
              <a:rPr lang="en-US" sz="1350" dirty="0">
                <a:solidFill>
                  <a:srgbClr val="161616"/>
                </a:solidFill>
                <a:latin typeface="Consolas" panose="020B0609020204030204" pitchFamily="49" charset="0"/>
              </a:rPr>
              <a:t> </a:t>
            </a:r>
            <a:r>
              <a:rPr lang="en-US" sz="1350" dirty="0" err="1">
                <a:solidFill>
                  <a:srgbClr val="161616"/>
                </a:solidFill>
                <a:latin typeface="Consolas" panose="020B0609020204030204" pitchFamily="49" charset="0"/>
              </a:rPr>
              <a:t>BanditPolicy</a:t>
            </a:r>
            <a:endParaRPr lang="en-US" sz="1350" dirty="0">
              <a:solidFill>
                <a:srgbClr val="161616"/>
              </a:solidFill>
              <a:latin typeface="Consolas" panose="020B0609020204030204" pitchFamily="49" charset="0"/>
            </a:endParaRPr>
          </a:p>
          <a:p>
            <a:pPr>
              <a:spcBef>
                <a:spcPts val="300"/>
              </a:spcBef>
            </a:pPr>
            <a:endParaRPr lang="en-US" sz="1350" dirty="0">
              <a:solidFill>
                <a:srgbClr val="161616"/>
              </a:solidFill>
              <a:latin typeface="Consolas" panose="020B0609020204030204" pitchFamily="49" charset="0"/>
            </a:endParaRPr>
          </a:p>
          <a:p>
            <a:pPr>
              <a:spcBef>
                <a:spcPts val="300"/>
              </a:spcBef>
            </a:pPr>
            <a:r>
              <a:rPr lang="en-US" sz="1350" dirty="0" err="1">
                <a:solidFill>
                  <a:srgbClr val="161616"/>
                </a:solidFill>
                <a:latin typeface="Consolas" panose="020B0609020204030204" pitchFamily="49" charset="0"/>
              </a:rPr>
              <a:t>sweep_job.early_termination</a:t>
            </a:r>
            <a:r>
              <a:rPr lang="en-US" sz="1350" dirty="0">
                <a:solidFill>
                  <a:srgbClr val="161616"/>
                </a:solidFill>
                <a:latin typeface="Consolas" panose="020B0609020204030204" pitchFamily="49" charset="0"/>
              </a:rPr>
              <a:t> = </a:t>
            </a:r>
            <a:r>
              <a:rPr lang="en-US" sz="1350" dirty="0" err="1">
                <a:solidFill>
                  <a:srgbClr val="161616"/>
                </a:solidFill>
                <a:latin typeface="Consolas" panose="020B0609020204030204" pitchFamily="49" charset="0"/>
              </a:rPr>
              <a:t>BanditPolicy</a:t>
            </a:r>
            <a:r>
              <a:rPr lang="en-US" sz="1350" dirty="0">
                <a:solidFill>
                  <a:srgbClr val="161616"/>
                </a:solidFill>
                <a:latin typeface="Consolas" panose="020B0609020204030204" pitchFamily="49" charset="0"/>
              </a:rPr>
              <a:t>(</a:t>
            </a:r>
          </a:p>
          <a:p>
            <a:pPr>
              <a:spcBef>
                <a:spcPts val="300"/>
              </a:spcBef>
            </a:pPr>
            <a:r>
              <a:rPr lang="en-US" sz="1350" dirty="0">
                <a:solidFill>
                  <a:srgbClr val="161616"/>
                </a:solidFill>
                <a:latin typeface="Consolas" panose="020B0609020204030204" pitchFamily="49" charset="0"/>
              </a:rPr>
              <a:t>    </a:t>
            </a:r>
            <a:r>
              <a:rPr lang="en-US" sz="1350" dirty="0" err="1">
                <a:solidFill>
                  <a:srgbClr val="161616"/>
                </a:solidFill>
                <a:latin typeface="Consolas" panose="020B0609020204030204" pitchFamily="49" charset="0"/>
              </a:rPr>
              <a:t>slack_amount</a:t>
            </a:r>
            <a:r>
              <a:rPr lang="en-US" sz="1350" dirty="0">
                <a:solidFill>
                  <a:srgbClr val="161616"/>
                </a:solidFill>
                <a:latin typeface="Consolas" panose="020B0609020204030204" pitchFamily="49" charset="0"/>
              </a:rPr>
              <a:t> = 0.2,</a:t>
            </a:r>
          </a:p>
          <a:p>
            <a:pPr>
              <a:spcBef>
                <a:spcPts val="300"/>
              </a:spcBef>
            </a:pPr>
            <a:r>
              <a:rPr lang="en-US" sz="1350" dirty="0">
                <a:solidFill>
                  <a:srgbClr val="161616"/>
                </a:solidFill>
                <a:latin typeface="Consolas" panose="020B0609020204030204" pitchFamily="49" charset="0"/>
              </a:rPr>
              <a:t>    </a:t>
            </a:r>
            <a:r>
              <a:rPr lang="en-US" sz="1350" dirty="0" err="1">
                <a:solidFill>
                  <a:srgbClr val="161616"/>
                </a:solidFill>
                <a:latin typeface="Consolas" panose="020B0609020204030204" pitchFamily="49" charset="0"/>
              </a:rPr>
              <a:t>delay_evaluation</a:t>
            </a:r>
            <a:r>
              <a:rPr lang="en-US" sz="1350" dirty="0">
                <a:solidFill>
                  <a:srgbClr val="161616"/>
                </a:solidFill>
                <a:latin typeface="Consolas" panose="020B0609020204030204" pitchFamily="49" charset="0"/>
              </a:rPr>
              <a:t> = 5,</a:t>
            </a:r>
          </a:p>
          <a:p>
            <a:pPr>
              <a:spcBef>
                <a:spcPts val="300"/>
              </a:spcBef>
            </a:pPr>
            <a:r>
              <a:rPr lang="en-US" sz="1350" dirty="0">
                <a:solidFill>
                  <a:srgbClr val="161616"/>
                </a:solidFill>
                <a:latin typeface="Consolas" panose="020B0609020204030204" pitchFamily="49" charset="0"/>
              </a:rPr>
              <a:t>    </a:t>
            </a:r>
            <a:r>
              <a:rPr lang="en-US" sz="1350" dirty="0" err="1">
                <a:solidFill>
                  <a:srgbClr val="161616"/>
                </a:solidFill>
                <a:latin typeface="Consolas" panose="020B0609020204030204" pitchFamily="49" charset="0"/>
              </a:rPr>
              <a:t>evaluation_interval</a:t>
            </a:r>
            <a:r>
              <a:rPr lang="en-US" sz="1350" dirty="0">
                <a:solidFill>
                  <a:srgbClr val="161616"/>
                </a:solidFill>
                <a:latin typeface="Consolas" panose="020B0609020204030204" pitchFamily="49" charset="0"/>
              </a:rPr>
              <a:t> = 1</a:t>
            </a:r>
          </a:p>
          <a:p>
            <a:pPr>
              <a:spcBef>
                <a:spcPts val="300"/>
              </a:spcBef>
            </a:pPr>
            <a:r>
              <a:rPr lang="en-US" sz="1350" dirty="0">
                <a:solidFill>
                  <a:srgbClr val="161616"/>
                </a:solidFill>
                <a:latin typeface="Consolas" panose="020B0609020204030204" pitchFamily="49" charset="0"/>
              </a:rPr>
              <a:t>)</a:t>
            </a:r>
            <a:endParaRPr lang="en-US" sz="1350" dirty="0">
              <a:solidFill>
                <a:schemeClr val="tx1"/>
              </a:solidFill>
              <a:latin typeface="Consolas" panose="020B0609020204030204" pitchFamily="49" charset="0"/>
            </a:endParaRPr>
          </a:p>
        </p:txBody>
      </p:sp>
      <p:pic>
        <p:nvPicPr>
          <p:cNvPr id="2" name="图片 4" descr="Diagram of two examples when using a bandit policy: one model performs sufficiently good, the other underperforms.">
            <a:extLst>
              <a:ext uri="{FF2B5EF4-FFF2-40B4-BE49-F238E27FC236}">
                <a16:creationId xmlns:a16="http://schemas.microsoft.com/office/drawing/2014/main" id="{99C09951-6ED8-AFE4-E651-464DB07C12CB}"/>
              </a:ext>
            </a:extLst>
          </p:cNvPr>
          <p:cNvPicPr/>
          <p:nvPr/>
        </p:nvPicPr>
        <p:blipFill>
          <a:blip r:embed="rId3"/>
          <a:srcRect l="-906" t="-18868" r="-906" b="-18868"/>
          <a:stretch>
            <a:fillRect/>
          </a:stretch>
        </p:blipFill>
        <p:spPr>
          <a:xfrm>
            <a:off x="3967087" y="2014453"/>
            <a:ext cx="4198235" cy="2165661"/>
          </a:xfrm>
          <a:prstGeom prst="rect">
            <a:avLst/>
          </a:prstGeom>
          <a:solidFill>
            <a:schemeClr val="bg1"/>
          </a:solidFill>
          <a:ln w="38100">
            <a:solidFill>
              <a:srgbClr val="EA4E60"/>
            </a:solidFill>
          </a:ln>
        </p:spPr>
      </p:pic>
      <p:sp>
        <p:nvSpPr>
          <p:cNvPr id="4" name="Espaço Reservado para Número de Slide 2">
            <a:extLst>
              <a:ext uri="{FF2B5EF4-FFF2-40B4-BE49-F238E27FC236}">
                <a16:creationId xmlns:a16="http://schemas.microsoft.com/office/drawing/2014/main" id="{F7DA1748-1935-9650-0547-287BBACAA89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21</a:t>
            </a:fld>
            <a:r>
              <a:rPr lang="en-US" dirty="0"/>
              <a:t>]</a:t>
            </a:r>
            <a:endParaRPr lang="pt-BR" dirty="0"/>
          </a:p>
        </p:txBody>
      </p:sp>
    </p:spTree>
    <p:extLst>
      <p:ext uri="{BB962C8B-B14F-4D97-AF65-F5344CB8AC3E}">
        <p14:creationId xmlns:p14="http://schemas.microsoft.com/office/powerpoint/2010/main" val="422065766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D3B6626-A396-B5C0-B8A1-A1DE51487F2C}"/>
              </a:ext>
            </a:extLst>
          </p:cNvPr>
          <p:cNvSpPr>
            <a:spLocks noGrp="1"/>
          </p:cNvSpPr>
          <p:nvPr>
            <p:ph type="title" idx="4294967295"/>
          </p:nvPr>
        </p:nvSpPr>
        <p:spPr>
          <a:xfrm>
            <a:off x="0" y="-8374"/>
            <a:ext cx="8978537" cy="657872"/>
          </a:xfrm>
          <a:prstGeom prst="rect">
            <a:avLst/>
          </a:prstGeom>
          <a:noFill/>
          <a:ln>
            <a:noFill/>
          </a:ln>
          <a:effectLst/>
        </p:spPr>
        <p:txBody>
          <a:bodyPr rot="0" spcFirstLastPara="0" vertOverflow="overflow" horzOverflow="overflow" vert="horz" wrap="square" lIns="438912" tIns="68580" rIns="438912" bIns="34290" numCol="1" spcCol="0" rtlCol="0" fromWordArt="0" anchor="t" anchorCtr="0" forceAA="0" compatLnSpc="1">
            <a:prstTxWarp prst="textNoShape">
              <a:avLst/>
            </a:prstTxWarp>
            <a:spAutoFit/>
          </a:bodyPr>
          <a:lstStyle/>
          <a:p>
            <a:pPr defTabSz="699557">
              <a:lnSpc>
                <a:spcPct val="100000"/>
              </a:lnSpc>
              <a:spcBef>
                <a:spcPct val="20000"/>
              </a:spcBef>
              <a:spcAft>
                <a:spcPct val="0"/>
              </a:spcAft>
              <a:buSzPct val="90000"/>
              <a:defRPr/>
            </a:pPr>
            <a:r>
              <a:rPr lang="pt-BR" sz="3600" b="1" dirty="0">
                <a:solidFill>
                  <a:srgbClr val="EA4E60"/>
                </a:solidFill>
                <a:latin typeface="Century Gothic" panose="020B0502020202020204" pitchFamily="34" charset="0"/>
                <a:ea typeface="Segoe UI Semibold"/>
                <a:cs typeface="Segoe UI Semibold"/>
              </a:rPr>
              <a:t>Política de Encerramento Mediana</a:t>
            </a:r>
          </a:p>
        </p:txBody>
      </p:sp>
      <p:sp>
        <p:nvSpPr>
          <p:cNvPr id="8" name="Text Placeholder 13">
            <a:extLst>
              <a:ext uri="{FF2B5EF4-FFF2-40B4-BE49-F238E27FC236}">
                <a16:creationId xmlns:a16="http://schemas.microsoft.com/office/drawing/2014/main" id="{49B5263B-E1E5-A169-AC60-65E618A71016}"/>
              </a:ext>
            </a:extLst>
          </p:cNvPr>
          <p:cNvSpPr txBox="1"/>
          <p:nvPr/>
        </p:nvSpPr>
        <p:spPr>
          <a:xfrm>
            <a:off x="434579" y="649498"/>
            <a:ext cx="8170271" cy="869520"/>
          </a:xfrm>
          <a:prstGeom prst="rect">
            <a:avLst/>
          </a:prstGeom>
        </p:spPr>
        <p:txBody>
          <a:bodyPr lIns="0" tIns="0" rIns="0" bIns="0"/>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000" dirty="0">
                <a:solidFill>
                  <a:srgbClr val="000000"/>
                </a:solidFill>
                <a:ea typeface="Segoe UI"/>
                <a:cs typeface="Segoe UI"/>
              </a:rPr>
              <a:t>Uma política de encerramento mediana abandona as avaliações em que a métrica de desempenho de destino é pior do que a mediana das médias em execução para todas as avaliações.</a:t>
            </a:r>
          </a:p>
        </p:txBody>
      </p:sp>
      <p:sp>
        <p:nvSpPr>
          <p:cNvPr id="9" name="Rectangle 8">
            <a:extLst>
              <a:ext uri="{FF2B5EF4-FFF2-40B4-BE49-F238E27FC236}">
                <a16:creationId xmlns:a16="http://schemas.microsoft.com/office/drawing/2014/main" id="{60AB03B3-EB5E-D1B9-E740-6CFCD0F9CEDF}"/>
              </a:ext>
            </a:extLst>
          </p:cNvPr>
          <p:cNvSpPr/>
          <p:nvPr/>
        </p:nvSpPr>
        <p:spPr bwMode="auto">
          <a:xfrm>
            <a:off x="434578" y="1674825"/>
            <a:ext cx="5037754" cy="252449"/>
          </a:xfrm>
          <a:prstGeom prst="rect">
            <a:avLst/>
          </a:prstGeom>
          <a:solidFill>
            <a:srgbClr val="FFA38B"/>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pPr algn="l"/>
            <a:r>
              <a:rPr lang="pt-BR" sz="1650">
                <a:solidFill>
                  <a:srgbClr val="000000"/>
                </a:solidFill>
                <a:latin typeface="Segoe UI Semibold"/>
                <a:ea typeface="Segoe UI Semibold"/>
                <a:cs typeface="Segoe UI Semibold"/>
              </a:rPr>
              <a:t>Python</a:t>
            </a:r>
            <a:endParaRPr lang="en-US" sz="1650">
              <a:solidFill>
                <a:schemeClr val="tx1"/>
              </a:solidFill>
              <a:latin typeface="+mj-lt"/>
            </a:endParaRPr>
          </a:p>
        </p:txBody>
      </p:sp>
      <p:sp>
        <p:nvSpPr>
          <p:cNvPr id="10" name="Rectangle 9">
            <a:extLst>
              <a:ext uri="{FF2B5EF4-FFF2-40B4-BE49-F238E27FC236}">
                <a16:creationId xmlns:a16="http://schemas.microsoft.com/office/drawing/2014/main" id="{4BC9194B-3A1B-3E97-3B2D-BC26C3E0234A}"/>
              </a:ext>
            </a:extLst>
          </p:cNvPr>
          <p:cNvSpPr/>
          <p:nvPr/>
        </p:nvSpPr>
        <p:spPr bwMode="auto">
          <a:xfrm>
            <a:off x="434579" y="2054943"/>
            <a:ext cx="3096412" cy="2024688"/>
          </a:xfrm>
          <a:prstGeom prst="rect">
            <a:avLst/>
          </a:prstGeom>
          <a:solidFill>
            <a:schemeClr val="bg1"/>
          </a:solidFill>
          <a:ln w="38100">
            <a:solidFill>
              <a:srgbClr val="EA4E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defTabSz="685775">
              <a:spcBef>
                <a:spcPts val="300"/>
              </a:spcBef>
              <a:buClrTx/>
              <a:defRPr/>
            </a:pPr>
            <a:r>
              <a:rPr lang="en-US" sz="1350" kern="1200" dirty="0">
                <a:solidFill>
                  <a:srgbClr val="0101FD"/>
                </a:solidFill>
                <a:latin typeface="Consolas" panose="020B0609020204030204" pitchFamily="49" charset="0"/>
              </a:rPr>
              <a:t>from</a:t>
            </a: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azure.ai.ml.sweep</a:t>
            </a:r>
            <a:r>
              <a:rPr lang="en-US" sz="1350" kern="1200" dirty="0">
                <a:solidFill>
                  <a:srgbClr val="161616"/>
                </a:solidFill>
                <a:latin typeface="Consolas" panose="020B0609020204030204" pitchFamily="49" charset="0"/>
              </a:rPr>
              <a:t> </a:t>
            </a:r>
            <a:r>
              <a:rPr lang="en-US" sz="1350" kern="1200" dirty="0">
                <a:solidFill>
                  <a:srgbClr val="0101FD"/>
                </a:solidFill>
                <a:latin typeface="Consolas" panose="020B0609020204030204" pitchFamily="49" charset="0"/>
              </a:rPr>
              <a:t>import</a:t>
            </a: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MedianStoppingPolicy</a:t>
            </a:r>
            <a:endParaRPr lang="en-US" sz="1350" kern="1200" dirty="0">
              <a:solidFill>
                <a:srgbClr val="161616"/>
              </a:solidFill>
              <a:latin typeface="Consolas" panose="020B0609020204030204" pitchFamily="49" charset="0"/>
            </a:endParaRPr>
          </a:p>
          <a:p>
            <a:pPr defTabSz="685775">
              <a:spcBef>
                <a:spcPts val="300"/>
              </a:spcBef>
              <a:buClrTx/>
              <a:defRPr/>
            </a:pPr>
            <a:endParaRPr lang="en-US" sz="1350" kern="1200" dirty="0">
              <a:solidFill>
                <a:srgbClr val="161616"/>
              </a:solidFill>
              <a:latin typeface="Consolas" panose="020B0609020204030204" pitchFamily="49" charset="0"/>
            </a:endParaRPr>
          </a:p>
          <a:p>
            <a:pPr defTabSz="685775">
              <a:spcBef>
                <a:spcPts val="300"/>
              </a:spcBef>
              <a:buClrTx/>
              <a:defRPr/>
            </a:pPr>
            <a:r>
              <a:rPr lang="en-US" sz="1350" kern="1200" dirty="0" err="1">
                <a:solidFill>
                  <a:srgbClr val="161616"/>
                </a:solidFill>
                <a:latin typeface="Consolas" panose="020B0609020204030204" pitchFamily="49" charset="0"/>
              </a:rPr>
              <a:t>sweep_job.early_termination</a:t>
            </a:r>
            <a:r>
              <a:rPr lang="en-US" sz="1350" kern="1200" dirty="0">
                <a:solidFill>
                  <a:srgbClr val="161616"/>
                </a:solidFill>
                <a:latin typeface="Consolas" panose="020B0609020204030204" pitchFamily="49" charset="0"/>
              </a:rPr>
              <a:t> = </a:t>
            </a:r>
            <a:r>
              <a:rPr lang="en-US" sz="1350" kern="1200" dirty="0" err="1">
                <a:solidFill>
                  <a:srgbClr val="161616"/>
                </a:solidFill>
                <a:latin typeface="Consolas" panose="020B0609020204030204" pitchFamily="49" charset="0"/>
              </a:rPr>
              <a:t>MedianStoppingPolicy</a:t>
            </a:r>
            <a:r>
              <a:rPr lang="en-US" sz="1350" kern="1200" dirty="0">
                <a:solidFill>
                  <a:srgbClr val="161616"/>
                </a:solidFill>
                <a:latin typeface="Consolas" panose="020B0609020204030204" pitchFamily="49" charset="0"/>
              </a:rPr>
              <a:t>(</a:t>
            </a:r>
          </a:p>
          <a:p>
            <a:pPr defTabSz="685775">
              <a:spcBef>
                <a:spcPts val="300"/>
              </a:spcBef>
              <a:buClrTx/>
              <a:defRPr/>
            </a:pP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delay_evaluation</a:t>
            </a:r>
            <a:r>
              <a:rPr lang="en-US" sz="1350" kern="1200" dirty="0">
                <a:solidFill>
                  <a:srgbClr val="161616"/>
                </a:solidFill>
                <a:latin typeface="Consolas" panose="020B0609020204030204" pitchFamily="49" charset="0"/>
              </a:rPr>
              <a:t> = 5,</a:t>
            </a:r>
          </a:p>
          <a:p>
            <a:pPr defTabSz="685775">
              <a:spcBef>
                <a:spcPts val="300"/>
              </a:spcBef>
              <a:buClrTx/>
              <a:defRPr/>
            </a:pP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evaluation_interval</a:t>
            </a:r>
            <a:r>
              <a:rPr lang="en-US" sz="1350" kern="1200" dirty="0">
                <a:solidFill>
                  <a:srgbClr val="161616"/>
                </a:solidFill>
                <a:latin typeface="Consolas" panose="020B0609020204030204" pitchFamily="49" charset="0"/>
              </a:rPr>
              <a:t> = 1</a:t>
            </a:r>
          </a:p>
          <a:p>
            <a:pPr defTabSz="685775">
              <a:spcBef>
                <a:spcPts val="300"/>
              </a:spcBef>
              <a:buClrTx/>
              <a:defRPr/>
            </a:pPr>
            <a:r>
              <a:rPr lang="en-US" sz="1350" kern="1200" dirty="0">
                <a:solidFill>
                  <a:srgbClr val="161616"/>
                </a:solidFill>
                <a:latin typeface="Consolas" panose="020B0609020204030204" pitchFamily="49" charset="0"/>
              </a:rPr>
              <a:t>)</a:t>
            </a:r>
            <a:endParaRPr lang="en-US" sz="1350" kern="1200" dirty="0">
              <a:solidFill>
                <a:srgbClr val="000000"/>
              </a:solidFill>
              <a:latin typeface="Consolas" panose="020B0609020204030204" pitchFamily="49" charset="0"/>
            </a:endParaRPr>
          </a:p>
        </p:txBody>
      </p:sp>
      <p:pic>
        <p:nvPicPr>
          <p:cNvPr id="2" name="Picture 1" descr="Diagram of two examples when using a median stopping policy: one model performs sufficiently good, the other underperforms.">
            <a:extLst>
              <a:ext uri="{FF2B5EF4-FFF2-40B4-BE49-F238E27FC236}">
                <a16:creationId xmlns:a16="http://schemas.microsoft.com/office/drawing/2014/main" id="{C541E64C-21AB-4DB8-082C-F2A8B3BD029D}"/>
              </a:ext>
            </a:extLst>
          </p:cNvPr>
          <p:cNvPicPr/>
          <p:nvPr/>
        </p:nvPicPr>
        <p:blipFill>
          <a:blip r:embed="rId3"/>
          <a:srcRect l="-488" t="-18302" r="-488" b="-18302"/>
          <a:stretch>
            <a:fillRect/>
          </a:stretch>
        </p:blipFill>
        <p:spPr>
          <a:xfrm>
            <a:off x="3684215" y="2083079"/>
            <a:ext cx="4179625" cy="1996552"/>
          </a:xfrm>
          <a:custGeom>
            <a:avLst/>
            <a:gdLst>
              <a:gd name="connsiteX0" fmla="*/ 0 w 6245499"/>
              <a:gd name="connsiteY0" fmla="*/ 0 h 2461090"/>
              <a:gd name="connsiteX1" fmla="*/ 6245499 w 6245499"/>
              <a:gd name="connsiteY1" fmla="*/ 0 h 2461090"/>
              <a:gd name="connsiteX2" fmla="*/ 6245499 w 6245499"/>
              <a:gd name="connsiteY2" fmla="*/ 2461090 h 2461090"/>
              <a:gd name="connsiteX3" fmla="*/ 0 w 6245499"/>
              <a:gd name="connsiteY3" fmla="*/ 2461090 h 2461090"/>
            </a:gdLst>
            <a:ahLst/>
            <a:cxnLst>
              <a:cxn ang="0">
                <a:pos x="connsiteX0" y="connsiteY0"/>
              </a:cxn>
              <a:cxn ang="0">
                <a:pos x="connsiteX1" y="connsiteY1"/>
              </a:cxn>
              <a:cxn ang="0">
                <a:pos x="connsiteX2" y="connsiteY2"/>
              </a:cxn>
              <a:cxn ang="0">
                <a:pos x="connsiteX3" y="connsiteY3"/>
              </a:cxn>
            </a:cxnLst>
            <a:rect l="l" t="t" r="r" b="b"/>
            <a:pathLst>
              <a:path w="6245499" h="2461090">
                <a:moveTo>
                  <a:pt x="0" y="0"/>
                </a:moveTo>
                <a:lnTo>
                  <a:pt x="6245499" y="0"/>
                </a:lnTo>
                <a:lnTo>
                  <a:pt x="6245499" y="2461090"/>
                </a:lnTo>
                <a:lnTo>
                  <a:pt x="0" y="2461090"/>
                </a:lnTo>
                <a:close/>
              </a:path>
            </a:pathLst>
          </a:custGeom>
          <a:solidFill>
            <a:schemeClr val="bg1"/>
          </a:solidFill>
          <a:ln w="38100">
            <a:solidFill>
              <a:srgbClr val="EA4E60"/>
            </a:solidFill>
          </a:ln>
        </p:spPr>
      </p:pic>
      <p:sp>
        <p:nvSpPr>
          <p:cNvPr id="3" name="Espaço Reservado para Número de Slide 2">
            <a:extLst>
              <a:ext uri="{FF2B5EF4-FFF2-40B4-BE49-F238E27FC236}">
                <a16:creationId xmlns:a16="http://schemas.microsoft.com/office/drawing/2014/main" id="{F9819B97-143D-697B-7DA9-C4B73EB710C5}"/>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22</a:t>
            </a:fld>
            <a:r>
              <a:rPr lang="en-US" dirty="0"/>
              <a:t>]</a:t>
            </a:r>
            <a:endParaRPr lang="pt-BR" dirty="0"/>
          </a:p>
        </p:txBody>
      </p:sp>
    </p:spTree>
    <p:extLst>
      <p:ext uri="{BB962C8B-B14F-4D97-AF65-F5344CB8AC3E}">
        <p14:creationId xmlns:p14="http://schemas.microsoft.com/office/powerpoint/2010/main" val="147597538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C145A1-2B82-EEDF-F27E-F4FF6EA6F105}"/>
              </a:ext>
            </a:extLst>
          </p:cNvPr>
          <p:cNvSpPr>
            <a:spLocks noGrp="1"/>
          </p:cNvSpPr>
          <p:nvPr>
            <p:ph type="title" idx="4294967295"/>
          </p:nvPr>
        </p:nvSpPr>
        <p:spPr>
          <a:xfrm>
            <a:off x="0" y="0"/>
            <a:ext cx="9204960" cy="657872"/>
          </a:xfrm>
          <a:prstGeom prst="rect">
            <a:avLst/>
          </a:prstGeom>
          <a:noFill/>
          <a:ln>
            <a:noFill/>
          </a:ln>
          <a:effectLst/>
        </p:spPr>
        <p:txBody>
          <a:bodyPr rot="0" spcFirstLastPara="0" vertOverflow="overflow" horzOverflow="overflow" vert="horz" wrap="square" lIns="438912" tIns="68580" rIns="438912" bIns="34290" numCol="1" spcCol="0" rtlCol="0" fromWordArt="0" anchor="t" anchorCtr="0" forceAA="0" compatLnSpc="1">
            <a:prstTxWarp prst="textNoShape">
              <a:avLst/>
            </a:prstTxWarp>
            <a:spAutoFit/>
          </a:bodyPr>
          <a:lstStyle/>
          <a:p>
            <a:pPr defTabSz="699557">
              <a:lnSpc>
                <a:spcPct val="100000"/>
              </a:lnSpc>
              <a:spcBef>
                <a:spcPct val="20000"/>
              </a:spcBef>
              <a:spcAft>
                <a:spcPct val="0"/>
              </a:spcAft>
              <a:buSzPct val="90000"/>
            </a:pPr>
            <a:r>
              <a:rPr lang="pt-BR" sz="3600" b="1" dirty="0">
                <a:solidFill>
                  <a:srgbClr val="EA4E60"/>
                </a:solidFill>
                <a:latin typeface="Century Gothic" panose="020B0502020202020204" pitchFamily="34" charset="0"/>
                <a:cs typeface="Segoe UI Semibold"/>
              </a:rPr>
              <a:t>Política de seleção de truncamento</a:t>
            </a:r>
          </a:p>
        </p:txBody>
      </p:sp>
      <p:sp>
        <p:nvSpPr>
          <p:cNvPr id="6" name="Text Placeholder 13">
            <a:extLst>
              <a:ext uri="{FF2B5EF4-FFF2-40B4-BE49-F238E27FC236}">
                <a16:creationId xmlns:a16="http://schemas.microsoft.com/office/drawing/2014/main" id="{8A202C96-5F26-34EF-F876-FA1010A89991}"/>
              </a:ext>
            </a:extLst>
          </p:cNvPr>
          <p:cNvSpPr txBox="1"/>
          <p:nvPr/>
        </p:nvSpPr>
        <p:spPr>
          <a:xfrm>
            <a:off x="434579" y="631633"/>
            <a:ext cx="8274842" cy="1014124"/>
          </a:xfrm>
          <a:prstGeom prst="rect">
            <a:avLst/>
          </a:prstGeom>
        </p:spPr>
        <p:txBody>
          <a:bodyPr lIns="0" tIns="0" rIns="0" bIns="0"/>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pt-BR" sz="2000" dirty="0">
                <a:solidFill>
                  <a:srgbClr val="000000"/>
                </a:solidFill>
                <a:ea typeface="Segoe UI"/>
                <a:cs typeface="Segoe UI"/>
              </a:rPr>
              <a:t>Uma política de seleção de truncamento cancela X% das avaliações com pior desempenho em cada intervalo de avaliação com base no valor de </a:t>
            </a:r>
            <a:r>
              <a:rPr lang="pt-BR" sz="2000" i="1" dirty="0">
                <a:solidFill>
                  <a:srgbClr val="000000"/>
                </a:solidFill>
                <a:ea typeface="Segoe UI"/>
                <a:cs typeface="Segoe UI"/>
              </a:rPr>
              <a:t>truncation_percentage</a:t>
            </a:r>
            <a:r>
              <a:rPr lang="pt-BR" sz="2000" dirty="0">
                <a:solidFill>
                  <a:srgbClr val="000000"/>
                </a:solidFill>
                <a:ea typeface="Segoe UI"/>
                <a:cs typeface="Segoe UI"/>
              </a:rPr>
              <a:t> especificado para X.</a:t>
            </a:r>
            <a:endParaRPr lang="en-US" sz="2000" dirty="0"/>
          </a:p>
        </p:txBody>
      </p:sp>
      <p:sp>
        <p:nvSpPr>
          <p:cNvPr id="8" name="Rectangle 7">
            <a:extLst>
              <a:ext uri="{FF2B5EF4-FFF2-40B4-BE49-F238E27FC236}">
                <a16:creationId xmlns:a16="http://schemas.microsoft.com/office/drawing/2014/main" id="{4698F162-3882-EACC-A35C-DA18AA6071DF}"/>
              </a:ext>
            </a:extLst>
          </p:cNvPr>
          <p:cNvSpPr/>
          <p:nvPr/>
        </p:nvSpPr>
        <p:spPr bwMode="auto">
          <a:xfrm>
            <a:off x="434579" y="1623106"/>
            <a:ext cx="5094024" cy="276034"/>
          </a:xfrm>
          <a:prstGeom prst="rect">
            <a:avLst/>
          </a:prstGeom>
          <a:solidFill>
            <a:srgbClr val="FFA38B"/>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ctr" anchorCtr="0" forceAA="0" compatLnSpc="1">
            <a:prstTxWarp prst="textNoShape">
              <a:avLst/>
            </a:prstTxWarp>
            <a:noAutofit/>
          </a:bodyPr>
          <a:lstStyle/>
          <a:p>
            <a:r>
              <a:rPr lang="pt-BR" sz="1650" dirty="0">
                <a:solidFill>
                  <a:srgbClr val="000000"/>
                </a:solidFill>
                <a:latin typeface="Segoe UI Semibold"/>
                <a:ea typeface="Segoe UI Semibold"/>
                <a:cs typeface="Segoe UI Semibold"/>
              </a:rPr>
              <a:t>Python</a:t>
            </a:r>
          </a:p>
        </p:txBody>
      </p:sp>
      <p:sp>
        <p:nvSpPr>
          <p:cNvPr id="9" name="Rectangle 8">
            <a:extLst>
              <a:ext uri="{FF2B5EF4-FFF2-40B4-BE49-F238E27FC236}">
                <a16:creationId xmlns:a16="http://schemas.microsoft.com/office/drawing/2014/main" id="{75540D7C-0B62-C6A7-5DB9-CA893A82A02E}"/>
              </a:ext>
            </a:extLst>
          </p:cNvPr>
          <p:cNvSpPr/>
          <p:nvPr/>
        </p:nvSpPr>
        <p:spPr bwMode="auto">
          <a:xfrm>
            <a:off x="458710" y="2019423"/>
            <a:ext cx="3341628" cy="2004676"/>
          </a:xfrm>
          <a:prstGeom prst="rect">
            <a:avLst/>
          </a:prstGeom>
          <a:solidFill>
            <a:schemeClr val="bg1"/>
          </a:solidFill>
          <a:ln w="38100">
            <a:solidFill>
              <a:srgbClr val="EA4E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37160" rIns="137160" bIns="137160" numCol="1" spcCol="0" rtlCol="0" fromWordArt="0" anchor="ctr" anchorCtr="0" forceAA="0" compatLnSpc="1">
            <a:prstTxWarp prst="textNoShape">
              <a:avLst/>
            </a:prstTxWarp>
            <a:noAutofit/>
          </a:bodyPr>
          <a:lstStyle/>
          <a:p>
            <a:pPr defTabSz="685775">
              <a:spcBef>
                <a:spcPts val="300"/>
              </a:spcBef>
              <a:buClrTx/>
              <a:defRPr/>
            </a:pPr>
            <a:r>
              <a:rPr lang="en-US" sz="1350" kern="1200" dirty="0">
                <a:solidFill>
                  <a:srgbClr val="0101FD"/>
                </a:solidFill>
                <a:latin typeface="Consolas" panose="020B0609020204030204" pitchFamily="49" charset="0"/>
              </a:rPr>
              <a:t>from</a:t>
            </a: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azure.ai.ml.sweep</a:t>
            </a:r>
            <a:r>
              <a:rPr lang="en-US" sz="1350" kern="1200" dirty="0">
                <a:solidFill>
                  <a:srgbClr val="161616"/>
                </a:solidFill>
                <a:latin typeface="Consolas" panose="020B0609020204030204" pitchFamily="49" charset="0"/>
              </a:rPr>
              <a:t> </a:t>
            </a:r>
            <a:r>
              <a:rPr lang="en-US" sz="1350" kern="1200" dirty="0">
                <a:solidFill>
                  <a:srgbClr val="0101FD"/>
                </a:solidFill>
                <a:latin typeface="Consolas" panose="020B0609020204030204" pitchFamily="49" charset="0"/>
              </a:rPr>
              <a:t>import</a:t>
            </a: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TruncationSelectionPolicy</a:t>
            </a:r>
            <a:endParaRPr lang="en-US" sz="1350" kern="1200" dirty="0">
              <a:solidFill>
                <a:srgbClr val="161616"/>
              </a:solidFill>
              <a:latin typeface="Consolas" panose="020B0609020204030204" pitchFamily="49" charset="0"/>
            </a:endParaRPr>
          </a:p>
          <a:p>
            <a:pPr defTabSz="685775">
              <a:spcBef>
                <a:spcPts val="300"/>
              </a:spcBef>
              <a:buClrTx/>
              <a:defRPr/>
            </a:pPr>
            <a:endParaRPr lang="en-US" sz="1350" kern="1200" dirty="0">
              <a:solidFill>
                <a:srgbClr val="161616"/>
              </a:solidFill>
              <a:latin typeface="Consolas" panose="020B0609020204030204" pitchFamily="49" charset="0"/>
            </a:endParaRPr>
          </a:p>
          <a:p>
            <a:pPr defTabSz="685775">
              <a:spcBef>
                <a:spcPts val="300"/>
              </a:spcBef>
              <a:buClrTx/>
              <a:defRPr/>
            </a:pPr>
            <a:r>
              <a:rPr lang="en-US" sz="1350" kern="1200" dirty="0" err="1">
                <a:solidFill>
                  <a:srgbClr val="161616"/>
                </a:solidFill>
                <a:latin typeface="Consolas" panose="020B0609020204030204" pitchFamily="49" charset="0"/>
              </a:rPr>
              <a:t>sweep_job.early_termination</a:t>
            </a:r>
            <a:r>
              <a:rPr lang="en-US" sz="1350" kern="1200" dirty="0">
                <a:solidFill>
                  <a:srgbClr val="161616"/>
                </a:solidFill>
                <a:latin typeface="Consolas" panose="020B0609020204030204" pitchFamily="49" charset="0"/>
              </a:rPr>
              <a:t> = </a:t>
            </a:r>
            <a:r>
              <a:rPr lang="en-US" sz="1350" kern="1200" dirty="0" err="1">
                <a:solidFill>
                  <a:srgbClr val="161616"/>
                </a:solidFill>
                <a:latin typeface="Consolas" panose="020B0609020204030204" pitchFamily="49" charset="0"/>
              </a:rPr>
              <a:t>TruncationSelectionPolicy</a:t>
            </a:r>
            <a:r>
              <a:rPr lang="en-US" sz="1350" kern="1200" dirty="0">
                <a:solidFill>
                  <a:srgbClr val="161616"/>
                </a:solidFill>
                <a:latin typeface="Consolas" panose="020B0609020204030204" pitchFamily="49" charset="0"/>
              </a:rPr>
              <a:t>(</a:t>
            </a:r>
          </a:p>
          <a:p>
            <a:pPr defTabSz="685775">
              <a:spcBef>
                <a:spcPts val="300"/>
              </a:spcBef>
              <a:buClrTx/>
              <a:defRPr/>
            </a:pP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evaluation_interval</a:t>
            </a:r>
            <a:r>
              <a:rPr lang="en-US" sz="1350" kern="1200" dirty="0">
                <a:solidFill>
                  <a:srgbClr val="161616"/>
                </a:solidFill>
                <a:latin typeface="Consolas" panose="020B0609020204030204" pitchFamily="49" charset="0"/>
              </a:rPr>
              <a:t>=1,</a:t>
            </a:r>
          </a:p>
          <a:p>
            <a:pPr defTabSz="685775">
              <a:spcBef>
                <a:spcPts val="300"/>
              </a:spcBef>
              <a:buClrTx/>
              <a:defRPr/>
            </a:pP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truncation_percentage</a:t>
            </a:r>
            <a:r>
              <a:rPr lang="en-US" sz="1350" kern="1200" dirty="0">
                <a:solidFill>
                  <a:srgbClr val="161616"/>
                </a:solidFill>
                <a:latin typeface="Consolas" panose="020B0609020204030204" pitchFamily="49" charset="0"/>
              </a:rPr>
              <a:t>=20,</a:t>
            </a:r>
          </a:p>
          <a:p>
            <a:pPr defTabSz="685775">
              <a:spcBef>
                <a:spcPts val="300"/>
              </a:spcBef>
              <a:buClrTx/>
              <a:defRPr/>
            </a:pPr>
            <a:r>
              <a:rPr lang="en-US" sz="1350" kern="1200" dirty="0">
                <a:solidFill>
                  <a:srgbClr val="161616"/>
                </a:solidFill>
                <a:latin typeface="Consolas" panose="020B0609020204030204" pitchFamily="49" charset="0"/>
              </a:rPr>
              <a:t>    </a:t>
            </a:r>
            <a:r>
              <a:rPr lang="en-US" sz="1350" kern="1200" dirty="0" err="1">
                <a:solidFill>
                  <a:srgbClr val="161616"/>
                </a:solidFill>
                <a:latin typeface="Consolas" panose="020B0609020204030204" pitchFamily="49" charset="0"/>
              </a:rPr>
              <a:t>delay_evaluation</a:t>
            </a:r>
            <a:r>
              <a:rPr lang="en-US" sz="1350" kern="1200" dirty="0">
                <a:solidFill>
                  <a:srgbClr val="161616"/>
                </a:solidFill>
                <a:latin typeface="Consolas" panose="020B0609020204030204" pitchFamily="49" charset="0"/>
              </a:rPr>
              <a:t>=4</a:t>
            </a:r>
          </a:p>
          <a:p>
            <a:pPr defTabSz="685775">
              <a:spcBef>
                <a:spcPts val="300"/>
              </a:spcBef>
              <a:buClrTx/>
              <a:defRPr/>
            </a:pPr>
            <a:r>
              <a:rPr lang="en-US" sz="1350" kern="1200" dirty="0">
                <a:solidFill>
                  <a:srgbClr val="161616"/>
                </a:solidFill>
                <a:latin typeface="Consolas" panose="020B0609020204030204" pitchFamily="49" charset="0"/>
              </a:rPr>
              <a:t>)</a:t>
            </a:r>
            <a:endParaRPr lang="en-US" sz="1350" kern="1200" dirty="0">
              <a:solidFill>
                <a:srgbClr val="000000"/>
              </a:solidFill>
              <a:latin typeface="Consolas" panose="020B0609020204030204" pitchFamily="49" charset="0"/>
            </a:endParaRPr>
          </a:p>
        </p:txBody>
      </p:sp>
      <p:pic>
        <p:nvPicPr>
          <p:cNvPr id="2" name="Picture 1" descr="Diagram of two examples when using a truncation selection policy: one model performs sufficiently good, the other underperforms.">
            <a:extLst>
              <a:ext uri="{FF2B5EF4-FFF2-40B4-BE49-F238E27FC236}">
                <a16:creationId xmlns:a16="http://schemas.microsoft.com/office/drawing/2014/main" id="{2910DA63-C097-0FEF-C45D-F859575BCF6A}"/>
              </a:ext>
            </a:extLst>
          </p:cNvPr>
          <p:cNvPicPr>
            <a:picLocks noChangeAspect="1"/>
          </p:cNvPicPr>
          <p:nvPr/>
        </p:nvPicPr>
        <p:blipFill>
          <a:blip r:embed="rId3"/>
          <a:srcRect l="-281" t="-18023" r="-281" b="-18023"/>
          <a:stretch>
            <a:fillRect/>
          </a:stretch>
        </p:blipFill>
        <p:spPr>
          <a:xfrm>
            <a:off x="3938534" y="2074607"/>
            <a:ext cx="3878284" cy="1949492"/>
          </a:xfrm>
          <a:custGeom>
            <a:avLst/>
            <a:gdLst>
              <a:gd name="connsiteX0" fmla="*/ 0 w 6245499"/>
              <a:gd name="connsiteY0" fmla="*/ 0 h 2461090"/>
              <a:gd name="connsiteX1" fmla="*/ 6245499 w 6245499"/>
              <a:gd name="connsiteY1" fmla="*/ 0 h 2461090"/>
              <a:gd name="connsiteX2" fmla="*/ 6245499 w 6245499"/>
              <a:gd name="connsiteY2" fmla="*/ 2461090 h 2461090"/>
              <a:gd name="connsiteX3" fmla="*/ 0 w 6245499"/>
              <a:gd name="connsiteY3" fmla="*/ 2461090 h 2461090"/>
            </a:gdLst>
            <a:ahLst/>
            <a:cxnLst>
              <a:cxn ang="0">
                <a:pos x="connsiteX0" y="connsiteY0"/>
              </a:cxn>
              <a:cxn ang="0">
                <a:pos x="connsiteX1" y="connsiteY1"/>
              </a:cxn>
              <a:cxn ang="0">
                <a:pos x="connsiteX2" y="connsiteY2"/>
              </a:cxn>
              <a:cxn ang="0">
                <a:pos x="connsiteX3" y="connsiteY3"/>
              </a:cxn>
            </a:cxnLst>
            <a:rect l="l" t="t" r="r" b="b"/>
            <a:pathLst>
              <a:path w="6245499" h="2461090">
                <a:moveTo>
                  <a:pt x="0" y="0"/>
                </a:moveTo>
                <a:lnTo>
                  <a:pt x="6245499" y="0"/>
                </a:lnTo>
                <a:lnTo>
                  <a:pt x="6245499" y="2461090"/>
                </a:lnTo>
                <a:lnTo>
                  <a:pt x="0" y="2461090"/>
                </a:lnTo>
                <a:close/>
              </a:path>
            </a:pathLst>
          </a:custGeom>
          <a:solidFill>
            <a:schemeClr val="bg1"/>
          </a:solidFill>
          <a:ln w="38100">
            <a:solidFill>
              <a:srgbClr val="EA4E60"/>
            </a:solidFill>
          </a:ln>
        </p:spPr>
      </p:pic>
      <p:sp>
        <p:nvSpPr>
          <p:cNvPr id="3" name="Espaço Reservado para Número de Slide 2">
            <a:extLst>
              <a:ext uri="{FF2B5EF4-FFF2-40B4-BE49-F238E27FC236}">
                <a16:creationId xmlns:a16="http://schemas.microsoft.com/office/drawing/2014/main" id="{DFA67DB0-4521-D877-39DD-44FD90BEB5E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23</a:t>
            </a:fld>
            <a:r>
              <a:rPr lang="en-US" dirty="0"/>
              <a:t>]</a:t>
            </a:r>
            <a:endParaRPr lang="pt-BR" dirty="0"/>
          </a:p>
        </p:txBody>
      </p:sp>
    </p:spTree>
    <p:extLst>
      <p:ext uri="{BB962C8B-B14F-4D97-AF65-F5344CB8AC3E}">
        <p14:creationId xmlns:p14="http://schemas.microsoft.com/office/powerpoint/2010/main" val="43455948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A6E138B-CAB8-EDCF-0229-1DFAC2A92839}"/>
              </a:ext>
            </a:extLst>
          </p:cNvPr>
          <p:cNvSpPr>
            <a:spLocks noGrp="1"/>
          </p:cNvSpPr>
          <p:nvPr>
            <p:ph type="title"/>
          </p:nvPr>
        </p:nvSpPr>
        <p:spPr>
          <a:xfrm>
            <a:off x="488037" y="1971511"/>
            <a:ext cx="5504800" cy="1661993"/>
          </a:xfrm>
        </p:spPr>
        <p:txBody>
          <a:bodyPr/>
          <a:lstStyle/>
          <a:p>
            <a:r>
              <a:rPr lang="pt-BR" sz="4000" dirty="0"/>
              <a:t>Execução de Pipelines no Azure Machine Learning</a:t>
            </a:r>
            <a:endParaRPr lang="en-US" sz="4000" dirty="0"/>
          </a:p>
        </p:txBody>
      </p:sp>
      <p:sp>
        <p:nvSpPr>
          <p:cNvPr id="2" name="Espaço Reservado para Número de Slide 2">
            <a:extLst>
              <a:ext uri="{FF2B5EF4-FFF2-40B4-BE49-F238E27FC236}">
                <a16:creationId xmlns:a16="http://schemas.microsoft.com/office/drawing/2014/main" id="{8A3051CF-96B4-9B12-3657-5504F6FCD1A2}"/>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24</a:t>
            </a:fld>
            <a:r>
              <a:rPr lang="en-US" dirty="0"/>
              <a:t>]</a:t>
            </a:r>
            <a:endParaRPr lang="pt-BR" dirty="0"/>
          </a:p>
        </p:txBody>
      </p:sp>
    </p:spTree>
    <p:extLst>
      <p:ext uri="{BB962C8B-B14F-4D97-AF65-F5344CB8AC3E}">
        <p14:creationId xmlns:p14="http://schemas.microsoft.com/office/powerpoint/2010/main" val="9251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D389ED5-92CB-969E-356C-E4975307292B}"/>
              </a:ext>
            </a:extLst>
          </p:cNvPr>
          <p:cNvSpPr>
            <a:spLocks noGrp="1"/>
          </p:cNvSpPr>
          <p:nvPr>
            <p:ph type="title"/>
          </p:nvPr>
        </p:nvSpPr>
        <p:spPr>
          <a:xfrm>
            <a:off x="288650" y="166210"/>
            <a:ext cx="8283704" cy="369332"/>
          </a:xfrm>
        </p:spPr>
        <p:txBody>
          <a:bodyPr>
            <a:noAutofit/>
          </a:bodyPr>
          <a:lstStyle/>
          <a:p>
            <a:r>
              <a:rPr lang="pt-BR" sz="3600" dirty="0">
                <a:latin typeface="Century Gothic" panose="020B0502020202020204" pitchFamily="34" charset="0"/>
              </a:rPr>
              <a:t>Criar componentes</a:t>
            </a:r>
          </a:p>
        </p:txBody>
      </p:sp>
      <p:pic>
        <p:nvPicPr>
          <p:cNvPr id="4" name="图片 11" descr="Screenshot of available components in the Azure Machine Learning workspace.">
            <a:extLst>
              <a:ext uri="{FF2B5EF4-FFF2-40B4-BE49-F238E27FC236}">
                <a16:creationId xmlns:a16="http://schemas.microsoft.com/office/drawing/2014/main" id="{1AB40DBC-F56A-4A58-B96B-43291195865A}"/>
              </a:ext>
            </a:extLst>
          </p:cNvPr>
          <p:cNvPicPr>
            <a:picLocks noGrp="1" noChangeAspect="1"/>
          </p:cNvPicPr>
          <p:nvPr>
            <p:ph type="pic" sz="quarter" idx="20"/>
          </p:nvPr>
        </p:nvPicPr>
        <p:blipFill>
          <a:blip r:embed="rId3"/>
          <a:srcRect t="3129" b="3129"/>
          <a:stretch/>
        </p:blipFill>
        <p:spPr>
          <a:xfrm>
            <a:off x="315963" y="1758463"/>
            <a:ext cx="4986725" cy="3218828"/>
          </a:xfrm>
          <a:solidFill>
            <a:schemeClr val="bg1"/>
          </a:solidFill>
          <a:ln w="38100">
            <a:solidFill>
              <a:srgbClr val="EA4E60"/>
            </a:solidFill>
          </a:ln>
        </p:spPr>
      </p:pic>
      <p:sp>
        <p:nvSpPr>
          <p:cNvPr id="8" name="Text Placeholder 7">
            <a:extLst>
              <a:ext uri="{FF2B5EF4-FFF2-40B4-BE49-F238E27FC236}">
                <a16:creationId xmlns:a16="http://schemas.microsoft.com/office/drawing/2014/main" id="{8B74D7BC-EB00-C181-B5EA-92B59124099A}"/>
              </a:ext>
            </a:extLst>
          </p:cNvPr>
          <p:cNvSpPr>
            <a:spLocks noGrp="1"/>
          </p:cNvSpPr>
          <p:nvPr>
            <p:ph type="body" sz="quarter" idx="16"/>
          </p:nvPr>
        </p:nvSpPr>
        <p:spPr>
          <a:xfrm>
            <a:off x="288650" y="549610"/>
            <a:ext cx="8855350" cy="2073426"/>
          </a:xfrm>
        </p:spPr>
        <p:txBody>
          <a:bodyPr>
            <a:normAutofit/>
          </a:bodyPr>
          <a:lstStyle/>
          <a:p>
            <a:r>
              <a:rPr lang="pt-BR" sz="2000" dirty="0">
                <a:solidFill>
                  <a:schemeClr val="bg1"/>
                </a:solidFill>
                <a:latin typeface="+mn-lt"/>
              </a:rPr>
              <a:t>Os </a:t>
            </a:r>
            <a:r>
              <a:rPr lang="pt-BR" sz="2000" b="1" dirty="0">
                <a:solidFill>
                  <a:schemeClr val="bg1"/>
                </a:solidFill>
                <a:latin typeface="+mn-lt"/>
              </a:rPr>
              <a:t>componentes</a:t>
            </a:r>
            <a:r>
              <a:rPr lang="pt-BR" sz="2000" dirty="0">
                <a:solidFill>
                  <a:schemeClr val="bg1"/>
                </a:solidFill>
                <a:latin typeface="+mn-lt"/>
              </a:rPr>
              <a:t> permitem que você crie scripts reutilizáveis que podem ser facilmente compartilhados entre usuários no mesmo </a:t>
            </a:r>
            <a:r>
              <a:rPr lang="pt-BR" sz="2000" dirty="0" err="1">
                <a:solidFill>
                  <a:schemeClr val="bg1"/>
                </a:solidFill>
                <a:latin typeface="+mn-lt"/>
              </a:rPr>
              <a:t>workspace</a:t>
            </a:r>
            <a:r>
              <a:rPr lang="pt-BR" sz="2000" dirty="0">
                <a:solidFill>
                  <a:schemeClr val="bg1"/>
                </a:solidFill>
                <a:latin typeface="+mn-lt"/>
              </a:rPr>
              <a:t> do Azure Machine Learning. Você também pode usar componentes para criar um pipeline do Azure Machine Learning.</a:t>
            </a:r>
          </a:p>
        </p:txBody>
      </p:sp>
      <p:sp>
        <p:nvSpPr>
          <p:cNvPr id="7" name="Text Placeholder 6">
            <a:extLst>
              <a:ext uri="{FF2B5EF4-FFF2-40B4-BE49-F238E27FC236}">
                <a16:creationId xmlns:a16="http://schemas.microsoft.com/office/drawing/2014/main" id="{FCEE1455-BD39-757F-34B7-A2C702EF8969}"/>
              </a:ext>
            </a:extLst>
          </p:cNvPr>
          <p:cNvSpPr>
            <a:spLocks noGrp="1"/>
          </p:cNvSpPr>
          <p:nvPr>
            <p:ph type="body" sz="quarter" idx="15"/>
          </p:nvPr>
        </p:nvSpPr>
        <p:spPr>
          <a:xfrm>
            <a:off x="5570806" y="1758463"/>
            <a:ext cx="3284544" cy="2073426"/>
          </a:xfrm>
        </p:spPr>
        <p:txBody>
          <a:bodyPr/>
          <a:lstStyle/>
          <a:p>
            <a:pPr marL="0" indent="0">
              <a:buNone/>
            </a:pPr>
            <a:r>
              <a:rPr lang="pt-BR" sz="2000" b="1" dirty="0">
                <a:solidFill>
                  <a:schemeClr val="bg1"/>
                </a:solidFill>
              </a:rPr>
              <a:t>Usar um componente:</a:t>
            </a:r>
          </a:p>
          <a:p>
            <a:r>
              <a:rPr lang="pt-BR" sz="2000" dirty="0">
                <a:solidFill>
                  <a:schemeClr val="bg1"/>
                </a:solidFill>
              </a:rPr>
              <a:t>Para criar um pipeline</a:t>
            </a:r>
          </a:p>
          <a:p>
            <a:r>
              <a:rPr lang="pt-BR" sz="2000" dirty="0">
                <a:solidFill>
                  <a:schemeClr val="bg1"/>
                </a:solidFill>
              </a:rPr>
              <a:t>Para compartilhar o código </a:t>
            </a:r>
            <a:br>
              <a:rPr lang="pt-BR" sz="2000" dirty="0">
                <a:solidFill>
                  <a:schemeClr val="bg1"/>
                </a:solidFill>
              </a:rPr>
            </a:br>
            <a:r>
              <a:rPr lang="pt-BR" sz="2000" dirty="0">
                <a:solidFill>
                  <a:schemeClr val="bg1"/>
                </a:solidFill>
              </a:rPr>
              <a:t>pronto para uso</a:t>
            </a:r>
          </a:p>
        </p:txBody>
      </p:sp>
      <p:sp>
        <p:nvSpPr>
          <p:cNvPr id="2" name="Espaço Reservado para Número de Slide 2">
            <a:extLst>
              <a:ext uri="{FF2B5EF4-FFF2-40B4-BE49-F238E27FC236}">
                <a16:creationId xmlns:a16="http://schemas.microsoft.com/office/drawing/2014/main" id="{335D234D-D7AF-8534-E33A-2B56E01670E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25</a:t>
            </a:fld>
            <a:r>
              <a:rPr lang="en-US" dirty="0"/>
              <a:t>]</a:t>
            </a:r>
            <a:endParaRPr lang="pt-BR" dirty="0"/>
          </a:p>
        </p:txBody>
      </p:sp>
    </p:spTree>
    <p:extLst>
      <p:ext uri="{BB962C8B-B14F-4D97-AF65-F5344CB8AC3E}">
        <p14:creationId xmlns:p14="http://schemas.microsoft.com/office/powerpoint/2010/main" val="287401132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a:extLst>
            <a:ext uri="{FF2B5EF4-FFF2-40B4-BE49-F238E27FC236}">
              <a16:creationId xmlns:a16="http://schemas.microsoft.com/office/drawing/2014/main" id="{20889D3C-7F9A-D306-AC10-4792F7725013}"/>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F88A0D0A-AF46-FC83-F01C-4B8DF62FE61D}"/>
              </a:ext>
            </a:extLst>
          </p:cNvPr>
          <p:cNvSpPr>
            <a:spLocks noGrp="1"/>
          </p:cNvSpPr>
          <p:nvPr>
            <p:ph type="title"/>
          </p:nvPr>
        </p:nvSpPr>
        <p:spPr>
          <a:xfrm>
            <a:off x="331046" y="212369"/>
            <a:ext cx="8260106" cy="369332"/>
          </a:xfrm>
        </p:spPr>
        <p:txBody>
          <a:bodyPr/>
          <a:lstStyle/>
          <a:p>
            <a:r>
              <a:rPr lang="pt-BR" b="1" dirty="0">
                <a:solidFill>
                  <a:srgbClr val="EA4E60"/>
                </a:solidFill>
                <a:latin typeface="Century Gothic" panose="020B0502020202020204" pitchFamily="34" charset="0"/>
              </a:rPr>
              <a:t>Criar um componente</a:t>
            </a:r>
          </a:p>
        </p:txBody>
      </p:sp>
      <p:sp>
        <p:nvSpPr>
          <p:cNvPr id="13" name="Text Placeholder 12">
            <a:extLst>
              <a:ext uri="{FF2B5EF4-FFF2-40B4-BE49-F238E27FC236}">
                <a16:creationId xmlns:a16="http://schemas.microsoft.com/office/drawing/2014/main" id="{5A83CC3E-7C08-E538-C800-13D40EEC0370}"/>
              </a:ext>
            </a:extLst>
          </p:cNvPr>
          <p:cNvSpPr>
            <a:spLocks noGrp="1"/>
          </p:cNvSpPr>
          <p:nvPr>
            <p:ph type="body" sz="quarter" idx="15"/>
          </p:nvPr>
        </p:nvSpPr>
        <p:spPr>
          <a:xfrm>
            <a:off x="331046" y="1171592"/>
            <a:ext cx="8260106" cy="369332"/>
          </a:xfrm>
        </p:spPr>
        <p:txBody>
          <a:bodyPr/>
          <a:lstStyle/>
          <a:p>
            <a:pPr marL="0" indent="0">
              <a:buNone/>
            </a:pPr>
            <a:r>
              <a:rPr lang="pt-BR" sz="2000" dirty="0">
                <a:solidFill>
                  <a:schemeClr val="bg1"/>
                </a:solidFill>
              </a:rPr>
              <a:t>Um componente consiste em três partes:</a:t>
            </a:r>
          </a:p>
        </p:txBody>
      </p:sp>
      <p:sp>
        <p:nvSpPr>
          <p:cNvPr id="14" name="Text Placeholder 11">
            <a:extLst>
              <a:ext uri="{FF2B5EF4-FFF2-40B4-BE49-F238E27FC236}">
                <a16:creationId xmlns:a16="http://schemas.microsoft.com/office/drawing/2014/main" id="{9165E7A2-4C88-952C-5D02-083BA55EB322}"/>
              </a:ext>
            </a:extLst>
          </p:cNvPr>
          <p:cNvSpPr txBox="1"/>
          <p:nvPr/>
        </p:nvSpPr>
        <p:spPr>
          <a:xfrm>
            <a:off x="436526" y="1700179"/>
            <a:ext cx="2609303" cy="230833"/>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1" dirty="0">
                <a:solidFill>
                  <a:schemeClr val="bg1"/>
                </a:solidFill>
                <a:latin typeface="+mn-lt"/>
                <a:ea typeface="Segoe UI Semibold"/>
                <a:cs typeface="Segoe UI Semibold"/>
              </a:rPr>
              <a:t>Metadados</a:t>
            </a:r>
          </a:p>
        </p:txBody>
      </p:sp>
      <p:sp>
        <p:nvSpPr>
          <p:cNvPr id="15" name="Text Placeholder 3">
            <a:extLst>
              <a:ext uri="{FF2B5EF4-FFF2-40B4-BE49-F238E27FC236}">
                <a16:creationId xmlns:a16="http://schemas.microsoft.com/office/drawing/2014/main" id="{6677C278-1425-9EB7-D098-4987FC70DDF8}"/>
              </a:ext>
            </a:extLst>
          </p:cNvPr>
          <p:cNvSpPr txBox="1"/>
          <p:nvPr/>
        </p:nvSpPr>
        <p:spPr>
          <a:xfrm>
            <a:off x="435978" y="1954510"/>
            <a:ext cx="2388249" cy="830997"/>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pt-BR" sz="1800" dirty="0">
                <a:solidFill>
                  <a:schemeClr val="bg1"/>
                </a:solidFill>
                <a:ea typeface="Segoe UI"/>
                <a:cs typeface="Segoe UI"/>
              </a:rPr>
              <a:t>Inclui o nome do componente, a versão, entre outros.</a:t>
            </a:r>
          </a:p>
        </p:txBody>
      </p:sp>
      <p:sp>
        <p:nvSpPr>
          <p:cNvPr id="16" name="Text Placeholder 11">
            <a:extLst>
              <a:ext uri="{FF2B5EF4-FFF2-40B4-BE49-F238E27FC236}">
                <a16:creationId xmlns:a16="http://schemas.microsoft.com/office/drawing/2014/main" id="{C95344F6-87AE-45F8-DBAD-7919AC59B0B3}"/>
              </a:ext>
            </a:extLst>
          </p:cNvPr>
          <p:cNvSpPr txBox="1"/>
          <p:nvPr/>
        </p:nvSpPr>
        <p:spPr>
          <a:xfrm>
            <a:off x="3052532" y="1714247"/>
            <a:ext cx="2609303" cy="230833"/>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1" dirty="0">
                <a:solidFill>
                  <a:schemeClr val="bg1"/>
                </a:solidFill>
                <a:latin typeface="+mn-lt"/>
                <a:ea typeface="Segoe UI Semibold"/>
                <a:cs typeface="Segoe UI Semibold"/>
              </a:rPr>
              <a:t>Interface</a:t>
            </a:r>
          </a:p>
        </p:txBody>
      </p:sp>
      <p:sp>
        <p:nvSpPr>
          <p:cNvPr id="17" name="Text Placeholder 3">
            <a:extLst>
              <a:ext uri="{FF2B5EF4-FFF2-40B4-BE49-F238E27FC236}">
                <a16:creationId xmlns:a16="http://schemas.microsoft.com/office/drawing/2014/main" id="{4825FC03-AA9F-16CC-59A5-E8242D35C347}"/>
              </a:ext>
            </a:extLst>
          </p:cNvPr>
          <p:cNvSpPr txBox="1"/>
          <p:nvPr/>
        </p:nvSpPr>
        <p:spPr>
          <a:xfrm>
            <a:off x="3044187" y="1969381"/>
            <a:ext cx="2833824" cy="1661993"/>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pt-BR" sz="1800" dirty="0">
                <a:solidFill>
                  <a:schemeClr val="bg1"/>
                </a:solidFill>
                <a:ea typeface="Segoe UI"/>
                <a:cs typeface="Segoe UI"/>
              </a:rPr>
              <a:t>Inclui os parâmetros de entrada esperados (como um conjunto </a:t>
            </a:r>
            <a:br>
              <a:rPr lang="pt-BR" sz="1800" dirty="0">
                <a:solidFill>
                  <a:schemeClr val="bg1"/>
                </a:solidFill>
                <a:ea typeface="Segoe UI"/>
                <a:cs typeface="Segoe UI"/>
              </a:rPr>
            </a:br>
            <a:r>
              <a:rPr lang="pt-BR" sz="1800" dirty="0">
                <a:solidFill>
                  <a:schemeClr val="bg1"/>
                </a:solidFill>
                <a:ea typeface="Segoe UI"/>
                <a:cs typeface="Segoe UI"/>
              </a:rPr>
              <a:t>de dados ou hiperparâmetro) </a:t>
            </a:r>
            <a:br>
              <a:rPr lang="pt-BR" sz="1800" dirty="0">
                <a:solidFill>
                  <a:schemeClr val="bg1"/>
                </a:solidFill>
                <a:ea typeface="Segoe UI"/>
                <a:cs typeface="Segoe UI"/>
              </a:rPr>
            </a:br>
            <a:r>
              <a:rPr lang="pt-BR" sz="1800" dirty="0">
                <a:solidFill>
                  <a:schemeClr val="bg1"/>
                </a:solidFill>
                <a:ea typeface="Segoe UI"/>
                <a:cs typeface="Segoe UI"/>
              </a:rPr>
              <a:t>e a saída esperada (como </a:t>
            </a:r>
            <a:br>
              <a:rPr lang="pt-BR" sz="1800" dirty="0">
                <a:solidFill>
                  <a:schemeClr val="bg1"/>
                </a:solidFill>
                <a:ea typeface="Segoe UI"/>
                <a:cs typeface="Segoe UI"/>
              </a:rPr>
            </a:br>
            <a:r>
              <a:rPr lang="pt-BR" sz="1800" dirty="0">
                <a:solidFill>
                  <a:schemeClr val="bg1"/>
                </a:solidFill>
                <a:ea typeface="Segoe UI"/>
                <a:cs typeface="Segoe UI"/>
              </a:rPr>
              <a:t>métricas e artefatos)</a:t>
            </a:r>
          </a:p>
        </p:txBody>
      </p:sp>
      <p:sp>
        <p:nvSpPr>
          <p:cNvPr id="18" name="Text Placeholder 11">
            <a:extLst>
              <a:ext uri="{FF2B5EF4-FFF2-40B4-BE49-F238E27FC236}">
                <a16:creationId xmlns:a16="http://schemas.microsoft.com/office/drawing/2014/main" id="{A9FFAF42-2990-8900-4E06-2A96550C3B58}"/>
              </a:ext>
            </a:extLst>
          </p:cNvPr>
          <p:cNvSpPr txBox="1"/>
          <p:nvPr/>
        </p:nvSpPr>
        <p:spPr>
          <a:xfrm>
            <a:off x="6098173" y="1700179"/>
            <a:ext cx="3046062" cy="671604"/>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b="1" dirty="0">
                <a:solidFill>
                  <a:schemeClr val="bg1"/>
                </a:solidFill>
                <a:latin typeface="+mn-lt"/>
                <a:ea typeface="Segoe UI Semibold"/>
                <a:cs typeface="Segoe UI Semibold"/>
              </a:rPr>
              <a:t>Comando, código </a:t>
            </a:r>
            <a:br>
              <a:rPr lang="pt-BR" b="1" dirty="0">
                <a:solidFill>
                  <a:schemeClr val="bg1"/>
                </a:solidFill>
                <a:latin typeface="+mn-lt"/>
                <a:ea typeface="Segoe UI Semibold"/>
                <a:cs typeface="Segoe UI Semibold"/>
              </a:rPr>
            </a:br>
            <a:r>
              <a:rPr lang="pt-BR" b="1" dirty="0">
                <a:solidFill>
                  <a:schemeClr val="bg1"/>
                </a:solidFill>
                <a:latin typeface="+mn-lt"/>
                <a:ea typeface="Segoe UI Semibold"/>
                <a:cs typeface="Segoe UI Semibold"/>
              </a:rPr>
              <a:t>e ambiente</a:t>
            </a:r>
          </a:p>
        </p:txBody>
      </p:sp>
      <p:sp>
        <p:nvSpPr>
          <p:cNvPr id="19" name="Text Placeholder 3">
            <a:extLst>
              <a:ext uri="{FF2B5EF4-FFF2-40B4-BE49-F238E27FC236}">
                <a16:creationId xmlns:a16="http://schemas.microsoft.com/office/drawing/2014/main" id="{367F22B4-ABEC-A828-C74F-14216AD63E32}"/>
              </a:ext>
            </a:extLst>
          </p:cNvPr>
          <p:cNvSpPr txBox="1"/>
          <p:nvPr/>
        </p:nvSpPr>
        <p:spPr>
          <a:xfrm>
            <a:off x="6099814" y="2277407"/>
            <a:ext cx="2608208" cy="553998"/>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pt-BR" sz="1800" dirty="0">
                <a:solidFill>
                  <a:schemeClr val="bg1"/>
                </a:solidFill>
                <a:ea typeface="Segoe UI"/>
                <a:cs typeface="Segoe UI"/>
              </a:rPr>
              <a:t>Especifica como executar </a:t>
            </a:r>
            <a:br>
              <a:rPr lang="pt-BR" sz="1800" dirty="0">
                <a:solidFill>
                  <a:schemeClr val="bg1"/>
                </a:solidFill>
                <a:ea typeface="Segoe UI"/>
                <a:cs typeface="Segoe UI"/>
              </a:rPr>
            </a:br>
            <a:r>
              <a:rPr lang="pt-BR" sz="1800" dirty="0">
                <a:solidFill>
                  <a:schemeClr val="bg1"/>
                </a:solidFill>
                <a:ea typeface="Segoe UI"/>
                <a:cs typeface="Segoe UI"/>
              </a:rPr>
              <a:t>o código</a:t>
            </a:r>
          </a:p>
        </p:txBody>
      </p:sp>
      <p:sp>
        <p:nvSpPr>
          <p:cNvPr id="2" name="Espaço Reservado para Número de Slide 2">
            <a:extLst>
              <a:ext uri="{FF2B5EF4-FFF2-40B4-BE49-F238E27FC236}">
                <a16:creationId xmlns:a16="http://schemas.microsoft.com/office/drawing/2014/main" id="{FC8188C5-C7F1-8523-87EB-5E60723BE8B1}"/>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26</a:t>
            </a:fld>
            <a:r>
              <a:rPr lang="en-US" dirty="0"/>
              <a:t>]</a:t>
            </a:r>
            <a:endParaRPr lang="pt-BR" dirty="0"/>
          </a:p>
        </p:txBody>
      </p:sp>
    </p:spTree>
    <p:extLst>
      <p:ext uri="{BB962C8B-B14F-4D97-AF65-F5344CB8AC3E}">
        <p14:creationId xmlns:p14="http://schemas.microsoft.com/office/powerpoint/2010/main" val="47910790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8371B16-F605-0F73-3533-5A9953F721D9}"/>
              </a:ext>
            </a:extLst>
          </p:cNvPr>
          <p:cNvSpPr>
            <a:spLocks noGrp="1"/>
          </p:cNvSpPr>
          <p:nvPr>
            <p:ph type="title"/>
          </p:nvPr>
        </p:nvSpPr>
        <p:spPr>
          <a:xfrm>
            <a:off x="331046" y="212369"/>
            <a:ext cx="8260106" cy="369332"/>
          </a:xfrm>
        </p:spPr>
        <p:txBody>
          <a:bodyPr/>
          <a:lstStyle/>
          <a:p>
            <a:r>
              <a:rPr lang="pt-BR" b="1" dirty="0">
                <a:solidFill>
                  <a:srgbClr val="EA4E60"/>
                </a:solidFill>
                <a:latin typeface="Century Gothic" panose="020B0502020202020204" pitchFamily="34" charset="0"/>
              </a:rPr>
              <a:t>Criar um componente</a:t>
            </a:r>
          </a:p>
        </p:txBody>
      </p:sp>
      <p:sp>
        <p:nvSpPr>
          <p:cNvPr id="20" name="Text Placeholder 3">
            <a:extLst>
              <a:ext uri="{FF2B5EF4-FFF2-40B4-BE49-F238E27FC236}">
                <a16:creationId xmlns:a16="http://schemas.microsoft.com/office/drawing/2014/main" id="{3CD5E07B-34A4-B00E-9762-2C4A7E023E43}"/>
              </a:ext>
            </a:extLst>
          </p:cNvPr>
          <p:cNvSpPr txBox="1"/>
          <p:nvPr/>
        </p:nvSpPr>
        <p:spPr>
          <a:xfrm>
            <a:off x="462104" y="1039389"/>
            <a:ext cx="7132440" cy="1692771"/>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ts val="600"/>
              </a:spcAft>
              <a:buNone/>
            </a:pPr>
            <a:r>
              <a:rPr lang="pt-BR" sz="2000" dirty="0">
                <a:solidFill>
                  <a:schemeClr val="bg1"/>
                </a:solidFill>
                <a:ea typeface="Segoe UI"/>
                <a:cs typeface="Segoe UI"/>
              </a:rPr>
              <a:t>Para criar um componente, você precisa de dois arquivos:</a:t>
            </a:r>
          </a:p>
          <a:p>
            <a:pPr marL="214313" indent="-128588">
              <a:spcBef>
                <a:spcPct val="0"/>
              </a:spcBef>
              <a:spcAft>
                <a:spcPts val="600"/>
              </a:spcAft>
            </a:pPr>
            <a:r>
              <a:rPr lang="pt-BR" sz="2000" dirty="0">
                <a:solidFill>
                  <a:schemeClr val="bg1"/>
                </a:solidFill>
                <a:ea typeface="Segoe UI"/>
                <a:cs typeface="Segoe UI"/>
              </a:rPr>
              <a:t>Um script que contém o fluxo de trabalho que você deseja executar</a:t>
            </a:r>
          </a:p>
          <a:p>
            <a:pPr marL="214313" indent="-128588">
              <a:spcBef>
                <a:spcPct val="0"/>
              </a:spcBef>
              <a:spcAft>
                <a:spcPts val="600"/>
              </a:spcAft>
            </a:pPr>
            <a:r>
              <a:rPr lang="pt-BR" sz="2000" dirty="0">
                <a:solidFill>
                  <a:schemeClr val="bg1"/>
                </a:solidFill>
                <a:ea typeface="Segoe UI"/>
                <a:cs typeface="Segoe UI"/>
              </a:rPr>
              <a:t>Um arquivo YAML para definir os metadados, a interface e o comando, o código e o ambiente do componente</a:t>
            </a:r>
          </a:p>
        </p:txBody>
      </p:sp>
      <p:sp>
        <p:nvSpPr>
          <p:cNvPr id="2" name="Espaço Reservado para Número de Slide 2">
            <a:extLst>
              <a:ext uri="{FF2B5EF4-FFF2-40B4-BE49-F238E27FC236}">
                <a16:creationId xmlns:a16="http://schemas.microsoft.com/office/drawing/2014/main" id="{AE3270E9-7799-FF07-8BFC-362F9B2C96F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27</a:t>
            </a:fld>
            <a:r>
              <a:rPr lang="en-US" dirty="0"/>
              <a:t>]</a:t>
            </a:r>
            <a:endParaRPr lang="pt-BR" dirty="0"/>
          </a:p>
        </p:txBody>
      </p:sp>
    </p:spTree>
    <p:extLst>
      <p:ext uri="{BB962C8B-B14F-4D97-AF65-F5344CB8AC3E}">
        <p14:creationId xmlns:p14="http://schemas.microsoft.com/office/powerpoint/2010/main" val="353012162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DBF884C7-6B00-4A42-9A6D-14875DBDE01F}"/>
              </a:ext>
            </a:extLst>
          </p:cNvPr>
          <p:cNvSpPr>
            <a:spLocks noGrp="1"/>
          </p:cNvSpPr>
          <p:nvPr>
            <p:ph type="body" sz="quarter" idx="11"/>
          </p:nvPr>
        </p:nvSpPr>
        <p:spPr>
          <a:xfrm>
            <a:off x="434577" y="3418072"/>
            <a:ext cx="8260106" cy="534950"/>
          </a:xfrm>
          <a:ln w="38100">
            <a:solidFill>
              <a:srgbClr val="EA4E60"/>
            </a:solidFill>
          </a:ln>
        </p:spPr>
        <p:txBody>
          <a:bodyPr lIns="137160" tIns="137160" rIns="137160" bIns="137160">
            <a:normAutofit/>
          </a:bodyPr>
          <a:lstStyle/>
          <a:p>
            <a:r>
              <a:rPr lang="en-US" sz="1400" dirty="0"/>
              <a:t>prep = </a:t>
            </a:r>
            <a:r>
              <a:rPr lang="en-US" sz="1400" dirty="0" err="1"/>
              <a:t>ml_client.components.create_or_update</a:t>
            </a:r>
            <a:r>
              <a:rPr lang="en-US" sz="1400" dirty="0"/>
              <a:t>(</a:t>
            </a:r>
            <a:r>
              <a:rPr lang="en-US" sz="1400" dirty="0" err="1"/>
              <a:t>prepare_data_component</a:t>
            </a:r>
            <a:r>
              <a:rPr lang="en-US" sz="1400" dirty="0"/>
              <a:t>)</a:t>
            </a:r>
          </a:p>
        </p:txBody>
      </p:sp>
      <p:sp>
        <p:nvSpPr>
          <p:cNvPr id="17" name="Text Placeholder 16">
            <a:extLst>
              <a:ext uri="{FF2B5EF4-FFF2-40B4-BE49-F238E27FC236}">
                <a16:creationId xmlns:a16="http://schemas.microsoft.com/office/drawing/2014/main" id="{164C7E9C-3DC4-67CF-29F8-FE960694613C}"/>
              </a:ext>
            </a:extLst>
          </p:cNvPr>
          <p:cNvSpPr>
            <a:spLocks noGrp="1"/>
          </p:cNvSpPr>
          <p:nvPr>
            <p:ph type="title" idx="4294967295"/>
          </p:nvPr>
        </p:nvSpPr>
        <p:spPr>
          <a:xfrm>
            <a:off x="0" y="-98425"/>
            <a:ext cx="7991475" cy="719138"/>
          </a:xfrm>
          <a:prstGeom prst="rect">
            <a:avLst/>
          </a:prstGeom>
          <a:noFill/>
          <a:ln>
            <a:noFill/>
          </a:ln>
          <a:effectLst/>
        </p:spPr>
        <p:txBody>
          <a:bodyPr rot="0" spcFirstLastPara="0" vertOverflow="overflow" horzOverflow="overflow" vert="horz" wrap="square" lIns="438912" tIns="68580" rIns="438912" bIns="34290" numCol="1" spcCol="0" rtlCol="0" fromWordArt="0" anchor="t" anchorCtr="0" forceAA="0" compatLnSpc="1">
            <a:prstTxWarp prst="textNoShape">
              <a:avLst/>
            </a:prstTxWarp>
            <a:spAutoFit/>
          </a:bodyPr>
          <a:lstStyle/>
          <a:p>
            <a:pPr defTabSz="699557">
              <a:lnSpc>
                <a:spcPct val="100000"/>
              </a:lnSpc>
              <a:spcBef>
                <a:spcPct val="20000"/>
              </a:spcBef>
              <a:spcAft>
                <a:spcPct val="0"/>
              </a:spcAft>
              <a:buSzPct val="90000"/>
              <a:defRPr/>
            </a:pPr>
            <a:r>
              <a:rPr lang="pt-BR" sz="4000" b="1" dirty="0">
                <a:solidFill>
                  <a:srgbClr val="EA4E60"/>
                </a:solidFill>
                <a:latin typeface="Century Gothic" panose="020B0502020202020204" pitchFamily="34" charset="0"/>
                <a:ea typeface="Segoe UI Semibold"/>
                <a:cs typeface="Segoe UI Semibold"/>
              </a:rPr>
              <a:t>Registrar um componente</a:t>
            </a:r>
          </a:p>
        </p:txBody>
      </p:sp>
      <p:sp>
        <p:nvSpPr>
          <p:cNvPr id="24" name="Text Placeholder 10">
            <a:extLst>
              <a:ext uri="{FF2B5EF4-FFF2-40B4-BE49-F238E27FC236}">
                <a16:creationId xmlns:a16="http://schemas.microsoft.com/office/drawing/2014/main" id="{9DFF7A5E-EEFE-A6B3-6DBE-64382E107285}"/>
              </a:ext>
            </a:extLst>
          </p:cNvPr>
          <p:cNvSpPr txBox="1"/>
          <p:nvPr/>
        </p:nvSpPr>
        <p:spPr>
          <a:xfrm>
            <a:off x="336102" y="756329"/>
            <a:ext cx="8265319" cy="1654299"/>
          </a:xfrm>
          <a:prstGeom prst="rect">
            <a:avLst/>
          </a:prstGeom>
        </p:spPr>
        <p:txBody>
          <a:bodyPr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9075" indent="-219075">
              <a:spcBef>
                <a:spcPct val="0"/>
              </a:spcBef>
              <a:spcAft>
                <a:spcPts val="900"/>
              </a:spcAft>
            </a:pPr>
            <a:r>
              <a:rPr lang="pt-BR" sz="2000" dirty="0">
                <a:solidFill>
                  <a:srgbClr val="000000"/>
                </a:solidFill>
                <a:ea typeface="Segoe UI"/>
                <a:cs typeface="Segoe UI"/>
              </a:rPr>
              <a:t>Para usar componentes em um pipeline, você precisará do script e do arquivo YAML.</a:t>
            </a:r>
          </a:p>
          <a:p>
            <a:pPr marL="219075" indent="-219075">
              <a:spcBef>
                <a:spcPct val="0"/>
              </a:spcBef>
              <a:spcAft>
                <a:spcPts val="900"/>
              </a:spcAft>
            </a:pPr>
            <a:r>
              <a:rPr lang="pt-BR" sz="2000" dirty="0">
                <a:solidFill>
                  <a:srgbClr val="000000"/>
                </a:solidFill>
                <a:ea typeface="Segoe UI"/>
                <a:cs typeface="Segoe UI"/>
              </a:rPr>
              <a:t>Para tornar os componentes acessíveis a outros usuários no workspace, você também poderá registrar componentes no workspace do Azure Machine Learning.</a:t>
            </a:r>
          </a:p>
        </p:txBody>
      </p:sp>
      <p:sp>
        <p:nvSpPr>
          <p:cNvPr id="26" name="TextBox 25">
            <a:extLst>
              <a:ext uri="{FF2B5EF4-FFF2-40B4-BE49-F238E27FC236}">
                <a16:creationId xmlns:a16="http://schemas.microsoft.com/office/drawing/2014/main" id="{30206DEC-F335-D3D8-25F8-1649DC8BF6EE}"/>
              </a:ext>
            </a:extLst>
          </p:cNvPr>
          <p:cNvSpPr txBox="1"/>
          <p:nvPr/>
        </p:nvSpPr>
        <p:spPr>
          <a:xfrm>
            <a:off x="434578" y="2563813"/>
            <a:ext cx="8265319" cy="307777"/>
          </a:xfrm>
          <a:prstGeom prst="rect">
            <a:avLst/>
          </a:prstGeom>
          <a:noFill/>
        </p:spPr>
        <p:txBody>
          <a:bodyPr wrap="square" lIns="0" tIns="0" rIns="0" bIns="0">
            <a:spAutoFit/>
          </a:bodyPr>
          <a:lstStyle/>
          <a:p>
            <a:r>
              <a:rPr lang="pt-BR" sz="2000" dirty="0">
                <a:latin typeface="+mn-lt"/>
                <a:ea typeface="Segoe UI"/>
                <a:cs typeface="Segoe UI"/>
              </a:rPr>
              <a:t>Você pode registrar um componente com o seguinte código:</a:t>
            </a:r>
          </a:p>
        </p:txBody>
      </p:sp>
      <p:sp>
        <p:nvSpPr>
          <p:cNvPr id="18" name="Rectangle 17">
            <a:extLst>
              <a:ext uri="{FF2B5EF4-FFF2-40B4-BE49-F238E27FC236}">
                <a16:creationId xmlns:a16="http://schemas.microsoft.com/office/drawing/2014/main" id="{63E46924-E89B-10D2-9F8C-E816F1C583E3}"/>
              </a:ext>
            </a:extLst>
          </p:cNvPr>
          <p:cNvSpPr/>
          <p:nvPr/>
        </p:nvSpPr>
        <p:spPr bwMode="auto">
          <a:xfrm>
            <a:off x="439791" y="2998600"/>
            <a:ext cx="8260106" cy="392415"/>
          </a:xfrm>
          <a:prstGeom prst="rect">
            <a:avLst/>
          </a:prstGeom>
          <a:solidFill>
            <a:srgbClr val="FFA38B"/>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spAutoFit/>
          </a:bodyPr>
          <a:lstStyle/>
          <a:p>
            <a:pPr algn="l"/>
            <a:r>
              <a:rPr lang="pt-BR" sz="1650" dirty="0">
                <a:solidFill>
                  <a:srgbClr val="000000"/>
                </a:solidFill>
                <a:latin typeface="Segoe UI Semibold"/>
                <a:ea typeface="Segoe UI Semibold"/>
                <a:cs typeface="Segoe UI Semibold"/>
              </a:rPr>
              <a:t>Python</a:t>
            </a:r>
            <a:endParaRPr lang="en-US" sz="1650" dirty="0">
              <a:solidFill>
                <a:schemeClr val="tx1"/>
              </a:solidFill>
              <a:latin typeface="+mj-lt"/>
            </a:endParaRPr>
          </a:p>
        </p:txBody>
      </p:sp>
      <p:sp>
        <p:nvSpPr>
          <p:cNvPr id="2" name="Espaço Reservado para Número de Slide 2">
            <a:extLst>
              <a:ext uri="{FF2B5EF4-FFF2-40B4-BE49-F238E27FC236}">
                <a16:creationId xmlns:a16="http://schemas.microsoft.com/office/drawing/2014/main" id="{B12BAFFA-206B-B511-CE4E-14B6D93971AC}"/>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28</a:t>
            </a:fld>
            <a:r>
              <a:rPr lang="en-US" dirty="0"/>
              <a:t>]</a:t>
            </a:r>
            <a:endParaRPr lang="pt-BR" dirty="0"/>
          </a:p>
        </p:txBody>
      </p:sp>
    </p:spTree>
    <p:extLst>
      <p:ext uri="{BB962C8B-B14F-4D97-AF65-F5344CB8AC3E}">
        <p14:creationId xmlns:p14="http://schemas.microsoft.com/office/powerpoint/2010/main" val="324705014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EAA540B-058F-398A-1954-F122D68466E7}"/>
              </a:ext>
            </a:extLst>
          </p:cNvPr>
          <p:cNvSpPr>
            <a:spLocks noGrp="1"/>
          </p:cNvSpPr>
          <p:nvPr>
            <p:ph type="title"/>
          </p:nvPr>
        </p:nvSpPr>
        <p:spPr>
          <a:xfrm>
            <a:off x="208143" y="132276"/>
            <a:ext cx="8283704" cy="369332"/>
          </a:xfrm>
        </p:spPr>
        <p:txBody>
          <a:bodyPr>
            <a:noAutofit/>
          </a:bodyPr>
          <a:lstStyle/>
          <a:p>
            <a:r>
              <a:rPr lang="pt-BR" dirty="0">
                <a:latin typeface="Century Gothic" panose="020B0502020202020204" pitchFamily="34" charset="0"/>
              </a:rPr>
              <a:t>Criar um pipeline</a:t>
            </a:r>
          </a:p>
        </p:txBody>
      </p:sp>
      <p:pic>
        <p:nvPicPr>
          <p:cNvPr id="12" name="图片 2" descr="Diagram of pipeline structure including all inputs and outputs.">
            <a:extLst>
              <a:ext uri="{FF2B5EF4-FFF2-40B4-BE49-F238E27FC236}">
                <a16:creationId xmlns:a16="http://schemas.microsoft.com/office/drawing/2014/main" id="{FAF22B63-4679-63DA-7072-1A85AA1B757B}"/>
              </a:ext>
            </a:extLst>
          </p:cNvPr>
          <p:cNvPicPr>
            <a:picLocks noGrp="1" noChangeAspect="1"/>
          </p:cNvPicPr>
          <p:nvPr>
            <p:ph type="pic" sz="quarter" idx="20"/>
          </p:nvPr>
        </p:nvPicPr>
        <p:blipFill>
          <a:blip r:embed="rId3"/>
          <a:srcRect l="-3184" t="434" r="1" b="-7241"/>
          <a:stretch/>
        </p:blipFill>
        <p:spPr>
          <a:xfrm>
            <a:off x="3734443" y="695472"/>
            <a:ext cx="3827499" cy="3260774"/>
          </a:xfrm>
          <a:solidFill>
            <a:schemeClr val="bg1"/>
          </a:solidFill>
          <a:ln w="38100">
            <a:solidFill>
              <a:srgbClr val="EA4E60"/>
            </a:solidFill>
          </a:ln>
        </p:spPr>
      </p:pic>
      <p:sp>
        <p:nvSpPr>
          <p:cNvPr id="9" name="Text Placeholder 8">
            <a:extLst>
              <a:ext uri="{FF2B5EF4-FFF2-40B4-BE49-F238E27FC236}">
                <a16:creationId xmlns:a16="http://schemas.microsoft.com/office/drawing/2014/main" id="{AC42611B-9838-79F9-6B4E-7F8033F2A174}"/>
              </a:ext>
            </a:extLst>
          </p:cNvPr>
          <p:cNvSpPr>
            <a:spLocks noGrp="1"/>
          </p:cNvSpPr>
          <p:nvPr>
            <p:ph type="body" sz="quarter" idx="16"/>
          </p:nvPr>
        </p:nvSpPr>
        <p:spPr>
          <a:xfrm>
            <a:off x="208143" y="695472"/>
            <a:ext cx="3407253" cy="2476051"/>
          </a:xfrm>
        </p:spPr>
        <p:txBody>
          <a:bodyPr>
            <a:normAutofit/>
          </a:bodyPr>
          <a:lstStyle/>
          <a:p>
            <a:r>
              <a:rPr lang="pt-BR" sz="2000" dirty="0">
                <a:solidFill>
                  <a:srgbClr val="FFFFFF"/>
                </a:solidFill>
                <a:latin typeface="+mn-lt"/>
              </a:rPr>
              <a:t>No Azure Machine Learning, um pipeline é um fluxo de trabalho de tarefas de machine learning em que cada tarefa é definida como um componente.</a:t>
            </a:r>
          </a:p>
        </p:txBody>
      </p:sp>
      <p:sp>
        <p:nvSpPr>
          <p:cNvPr id="8" name="Text Placeholder 7">
            <a:extLst>
              <a:ext uri="{FF2B5EF4-FFF2-40B4-BE49-F238E27FC236}">
                <a16:creationId xmlns:a16="http://schemas.microsoft.com/office/drawing/2014/main" id="{6522EFAC-8D5F-6B9C-D8DA-8C00099226DB}"/>
              </a:ext>
            </a:extLst>
          </p:cNvPr>
          <p:cNvSpPr>
            <a:spLocks noGrp="1"/>
          </p:cNvSpPr>
          <p:nvPr>
            <p:ph type="body" sz="quarter" idx="15"/>
          </p:nvPr>
        </p:nvSpPr>
        <p:spPr>
          <a:xfrm>
            <a:off x="208143" y="2571750"/>
            <a:ext cx="3346058" cy="2031325"/>
          </a:xfrm>
        </p:spPr>
        <p:txBody>
          <a:bodyPr/>
          <a:lstStyle/>
          <a:p>
            <a:r>
              <a:rPr lang="pt-BR" sz="2000" dirty="0">
                <a:solidFill>
                  <a:srgbClr val="FFFFFF"/>
                </a:solidFill>
              </a:rPr>
              <a:t>Um pipeline do Azure Machine Learning é definido em um arquivo YAML. O arquivo YAML inclui o nome do trabalho de pipeline, entradas, saídas e configurações.</a:t>
            </a:r>
          </a:p>
        </p:txBody>
      </p:sp>
      <p:sp>
        <p:nvSpPr>
          <p:cNvPr id="2" name="Espaço Reservado para Número de Slide 2">
            <a:extLst>
              <a:ext uri="{FF2B5EF4-FFF2-40B4-BE49-F238E27FC236}">
                <a16:creationId xmlns:a16="http://schemas.microsoft.com/office/drawing/2014/main" id="{616B35F3-BBA7-5AB3-67D2-443AA3D86906}"/>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29</a:t>
            </a:fld>
            <a:r>
              <a:rPr lang="en-US" dirty="0"/>
              <a:t>]</a:t>
            </a:r>
            <a:endParaRPr lang="pt-BR" dirty="0"/>
          </a:p>
        </p:txBody>
      </p:sp>
    </p:spTree>
    <p:extLst>
      <p:ext uri="{BB962C8B-B14F-4D97-AF65-F5344CB8AC3E}">
        <p14:creationId xmlns:p14="http://schemas.microsoft.com/office/powerpoint/2010/main" val="29422432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AC7BA0A-341B-6C82-A864-5BD5A381385D}"/>
              </a:ext>
            </a:extLst>
          </p:cNvPr>
          <p:cNvSpPr>
            <a:spLocks noGrp="1"/>
          </p:cNvSpPr>
          <p:nvPr>
            <p:ph type="title"/>
          </p:nvPr>
        </p:nvSpPr>
        <p:spPr>
          <a:xfrm>
            <a:off x="427038" y="695563"/>
            <a:ext cx="4759325" cy="3323987"/>
          </a:xfrm>
        </p:spPr>
        <p:txBody>
          <a:bodyPr/>
          <a:lstStyle/>
          <a:p>
            <a:r>
              <a:rPr lang="pt-BR" dirty="0"/>
              <a:t>Executar um script de treinamento como um trabalho de comando no Azure Machine Learning</a:t>
            </a:r>
            <a:endParaRPr lang="en-IN" dirty="0"/>
          </a:p>
        </p:txBody>
      </p:sp>
      <p:sp>
        <p:nvSpPr>
          <p:cNvPr id="4" name="Espaço Reservado para Número de Slide 2">
            <a:extLst>
              <a:ext uri="{FF2B5EF4-FFF2-40B4-BE49-F238E27FC236}">
                <a16:creationId xmlns:a16="http://schemas.microsoft.com/office/drawing/2014/main" id="{EC0D6B6D-9FED-E607-9B41-982FDD0763C2}"/>
              </a:ext>
            </a:extLst>
          </p:cNvPr>
          <p:cNvSpPr txBox="1">
            <a:spLocks/>
          </p:cNvSpPr>
          <p:nvPr/>
        </p:nvSpPr>
        <p:spPr>
          <a:xfrm>
            <a:off x="8509289" y="4759376"/>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a:t>
            </a:fld>
            <a:r>
              <a:rPr lang="en-US" dirty="0"/>
              <a:t>]</a:t>
            </a:r>
            <a:endParaRPr lang="pt-BR" dirty="0"/>
          </a:p>
        </p:txBody>
      </p:sp>
    </p:spTree>
    <p:extLst>
      <p:ext uri="{BB962C8B-B14F-4D97-AF65-F5344CB8AC3E}">
        <p14:creationId xmlns:p14="http://schemas.microsoft.com/office/powerpoint/2010/main" val="4008616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5C36C8-F8D9-4458-01D1-3C7916B7D9EC}"/>
              </a:ext>
            </a:extLst>
          </p:cNvPr>
          <p:cNvSpPr>
            <a:spLocks noGrp="1"/>
          </p:cNvSpPr>
          <p:nvPr>
            <p:ph type="title"/>
          </p:nvPr>
        </p:nvSpPr>
        <p:spPr>
          <a:xfrm>
            <a:off x="290691" y="141246"/>
            <a:ext cx="8407565" cy="1113922"/>
          </a:xfrm>
        </p:spPr>
        <p:txBody>
          <a:bodyPr/>
          <a:lstStyle/>
          <a:p>
            <a:r>
              <a:rPr lang="pt-BR" b="1" dirty="0">
                <a:solidFill>
                  <a:srgbClr val="EA4E60"/>
                </a:solidFill>
                <a:latin typeface="Century Gothic" panose="020B0502020202020204" pitchFamily="34" charset="0"/>
              </a:rPr>
              <a:t>Executar um trabalho de pipeline</a:t>
            </a:r>
          </a:p>
        </p:txBody>
      </p:sp>
      <p:sp>
        <p:nvSpPr>
          <p:cNvPr id="4" name="Text Placeholder 3">
            <a:extLst>
              <a:ext uri="{FF2B5EF4-FFF2-40B4-BE49-F238E27FC236}">
                <a16:creationId xmlns:a16="http://schemas.microsoft.com/office/drawing/2014/main" id="{33489619-5871-379A-8DD0-60E0182017C8}"/>
              </a:ext>
            </a:extLst>
          </p:cNvPr>
          <p:cNvSpPr>
            <a:spLocks noGrp="1"/>
          </p:cNvSpPr>
          <p:nvPr>
            <p:ph type="body" sz="quarter" idx="15"/>
          </p:nvPr>
        </p:nvSpPr>
        <p:spPr>
          <a:xfrm>
            <a:off x="364421" y="2026985"/>
            <a:ext cx="8260106" cy="1089529"/>
          </a:xfrm>
        </p:spPr>
        <p:txBody>
          <a:bodyPr/>
          <a:lstStyle/>
          <a:p>
            <a:r>
              <a:rPr lang="pt-BR" dirty="0">
                <a:solidFill>
                  <a:schemeClr val="bg1"/>
                </a:solidFill>
              </a:rPr>
              <a:t> Quando você cria um pipeline baseado em componentes no Azure Machine Learning, pode executar o fluxo de trabalho como um </a:t>
            </a:r>
            <a:r>
              <a:rPr lang="pt-BR" b="1" dirty="0">
                <a:solidFill>
                  <a:schemeClr val="bg1"/>
                </a:solidFill>
              </a:rPr>
              <a:t>trabalho de pipeline.</a:t>
            </a:r>
          </a:p>
        </p:txBody>
      </p:sp>
      <p:sp>
        <p:nvSpPr>
          <p:cNvPr id="2" name="Espaço Reservado para Número de Slide 2">
            <a:extLst>
              <a:ext uri="{FF2B5EF4-FFF2-40B4-BE49-F238E27FC236}">
                <a16:creationId xmlns:a16="http://schemas.microsoft.com/office/drawing/2014/main" id="{AB410FEE-2E78-BDA8-156E-A2DF2C565FB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30</a:t>
            </a:fld>
            <a:r>
              <a:rPr lang="en-US" dirty="0"/>
              <a:t>]</a:t>
            </a:r>
            <a:endParaRPr lang="pt-BR" dirty="0"/>
          </a:p>
        </p:txBody>
      </p:sp>
    </p:spTree>
    <p:extLst>
      <p:ext uri="{BB962C8B-B14F-4D97-AF65-F5344CB8AC3E}">
        <p14:creationId xmlns:p14="http://schemas.microsoft.com/office/powerpoint/2010/main" val="168662500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a:extLst>
            <a:ext uri="{FF2B5EF4-FFF2-40B4-BE49-F238E27FC236}">
              <a16:creationId xmlns:a16="http://schemas.microsoft.com/office/drawing/2014/main" id="{F2016F74-C732-A64A-244E-C458A07AABB4}"/>
            </a:ext>
          </a:extLst>
        </p:cNvPr>
        <p:cNvGrpSpPr/>
        <p:nvPr/>
      </p:nvGrpSpPr>
      <p:grpSpPr>
        <a:xfrm>
          <a:off x="0" y="0"/>
          <a:ext cx="0" cy="0"/>
          <a:chOff x="0" y="0"/>
          <a:chExt cx="0" cy="0"/>
        </a:xfrm>
      </p:grpSpPr>
      <p:grpSp>
        <p:nvGrpSpPr>
          <p:cNvPr id="2" name="Agrupar 1">
            <a:extLst>
              <a:ext uri="{FF2B5EF4-FFF2-40B4-BE49-F238E27FC236}">
                <a16:creationId xmlns:a16="http://schemas.microsoft.com/office/drawing/2014/main" id="{764BBF58-6403-C385-314A-4A7E9F416D39}"/>
              </a:ext>
            </a:extLst>
          </p:cNvPr>
          <p:cNvGrpSpPr/>
          <p:nvPr/>
        </p:nvGrpSpPr>
        <p:grpSpPr>
          <a:xfrm>
            <a:off x="290690" y="1371802"/>
            <a:ext cx="7948541" cy="961164"/>
            <a:chOff x="290692" y="1822126"/>
            <a:chExt cx="2608208" cy="3347751"/>
          </a:xfrm>
        </p:grpSpPr>
        <p:sp>
          <p:nvSpPr>
            <p:cNvPr id="27" name="Text Placeholder 11">
              <a:extLst>
                <a:ext uri="{FF2B5EF4-FFF2-40B4-BE49-F238E27FC236}">
                  <a16:creationId xmlns:a16="http://schemas.microsoft.com/office/drawing/2014/main" id="{7CA2234F-3809-7497-9026-D40DBC62BDCB}"/>
                </a:ext>
              </a:extLst>
            </p:cNvPr>
            <p:cNvSpPr txBox="1"/>
            <p:nvPr/>
          </p:nvSpPr>
          <p:spPr>
            <a:xfrm>
              <a:off x="290692" y="1822126"/>
              <a:ext cx="2608208" cy="437631"/>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2400" b="1" dirty="0">
                  <a:solidFill>
                    <a:schemeClr val="bg1"/>
                  </a:solidFill>
                  <a:latin typeface="+mn-lt"/>
                  <a:ea typeface="Segoe UI Semibold"/>
                  <a:cs typeface="Segoe UI Semibold"/>
                </a:rPr>
                <a:t>Configurar um trabalho de pipeline</a:t>
              </a:r>
            </a:p>
          </p:txBody>
        </p:sp>
        <p:sp>
          <p:nvSpPr>
            <p:cNvPr id="28" name="Text Placeholder 3">
              <a:extLst>
                <a:ext uri="{FF2B5EF4-FFF2-40B4-BE49-F238E27FC236}">
                  <a16:creationId xmlns:a16="http://schemas.microsoft.com/office/drawing/2014/main" id="{B023A2E4-39C9-96E8-DED4-0438E607F9D2}"/>
                </a:ext>
              </a:extLst>
            </p:cNvPr>
            <p:cNvSpPr txBox="1"/>
            <p:nvPr/>
          </p:nvSpPr>
          <p:spPr>
            <a:xfrm>
              <a:off x="291788" y="3025895"/>
              <a:ext cx="2179267" cy="2143982"/>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294"/>
                </a:spcBef>
                <a:spcAft>
                  <a:spcPts val="441"/>
                </a:spcAft>
                <a:buNone/>
              </a:pPr>
              <a:r>
                <a:rPr lang="pt-BR" sz="2000" dirty="0">
                  <a:solidFill>
                    <a:schemeClr val="bg1"/>
                  </a:solidFill>
                  <a:ea typeface="Segoe UI"/>
                  <a:cs typeface="Segoe UI"/>
                </a:rPr>
                <a:t>Um pipeline é definido em um arquivo YAML, que você também pode criar usando a função </a:t>
              </a:r>
              <a:r>
                <a:rPr lang="pt-BR" sz="2000" b="1" dirty="0">
                  <a:solidFill>
                    <a:schemeClr val="bg1"/>
                  </a:solidFill>
                  <a:ea typeface="Consolas"/>
                  <a:cs typeface="Consolas"/>
                </a:rPr>
                <a:t>@pipeline() </a:t>
              </a:r>
            </a:p>
          </p:txBody>
        </p:sp>
      </p:grpSp>
      <p:grpSp>
        <p:nvGrpSpPr>
          <p:cNvPr id="5" name="Agrupar 4">
            <a:extLst>
              <a:ext uri="{FF2B5EF4-FFF2-40B4-BE49-F238E27FC236}">
                <a16:creationId xmlns:a16="http://schemas.microsoft.com/office/drawing/2014/main" id="{93470F1A-81DA-0A82-D857-257E2F539D96}"/>
              </a:ext>
            </a:extLst>
          </p:cNvPr>
          <p:cNvGrpSpPr/>
          <p:nvPr/>
        </p:nvGrpSpPr>
        <p:grpSpPr>
          <a:xfrm>
            <a:off x="290690" y="2619185"/>
            <a:ext cx="8256043" cy="1288706"/>
            <a:chOff x="3351346" y="2237853"/>
            <a:chExt cx="2609303" cy="2416146"/>
          </a:xfrm>
        </p:grpSpPr>
        <p:sp>
          <p:nvSpPr>
            <p:cNvPr id="29" name="Text Placeholder 11">
              <a:extLst>
                <a:ext uri="{FF2B5EF4-FFF2-40B4-BE49-F238E27FC236}">
                  <a16:creationId xmlns:a16="http://schemas.microsoft.com/office/drawing/2014/main" id="{7D23BC86-AB9D-C7F5-869C-037FB9DADD0C}"/>
                </a:ext>
              </a:extLst>
            </p:cNvPr>
            <p:cNvSpPr txBox="1"/>
            <p:nvPr/>
          </p:nvSpPr>
          <p:spPr>
            <a:xfrm>
              <a:off x="3351346" y="2237853"/>
              <a:ext cx="2609303" cy="1009366"/>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2400" b="1" dirty="0">
                  <a:solidFill>
                    <a:schemeClr val="bg1"/>
                  </a:solidFill>
                  <a:latin typeface="+mn-lt"/>
                  <a:ea typeface="Segoe UI Semibold"/>
                  <a:cs typeface="Segoe UI Semibold"/>
                </a:rPr>
                <a:t>Executar um trabalho de pipeline</a:t>
              </a:r>
            </a:p>
          </p:txBody>
        </p:sp>
        <p:sp>
          <p:nvSpPr>
            <p:cNvPr id="30" name="Text Placeholder 3">
              <a:extLst>
                <a:ext uri="{FF2B5EF4-FFF2-40B4-BE49-F238E27FC236}">
                  <a16:creationId xmlns:a16="http://schemas.microsoft.com/office/drawing/2014/main" id="{988EF35D-246E-6B78-4199-A13D56456894}"/>
                </a:ext>
              </a:extLst>
            </p:cNvPr>
            <p:cNvSpPr txBox="1"/>
            <p:nvPr/>
          </p:nvSpPr>
          <p:spPr>
            <a:xfrm>
              <a:off x="3352441" y="2807339"/>
              <a:ext cx="2608208" cy="1846660"/>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pt-BR" sz="2000" dirty="0">
                  <a:solidFill>
                    <a:schemeClr val="bg1"/>
                  </a:solidFill>
                  <a:ea typeface="Segoe UI"/>
                  <a:cs typeface="Segoe UI"/>
                </a:rPr>
                <a:t>Quando tiver configurado o pipeline, estará tudo pronto </a:t>
              </a:r>
              <a:br>
                <a:rPr lang="pt-BR" sz="2000" dirty="0">
                  <a:solidFill>
                    <a:schemeClr val="bg1"/>
                  </a:solidFill>
                  <a:ea typeface="Segoe UI"/>
                  <a:cs typeface="Segoe UI"/>
                </a:rPr>
              </a:br>
              <a:r>
                <a:rPr lang="pt-BR" sz="2000" dirty="0">
                  <a:solidFill>
                    <a:schemeClr val="bg1"/>
                  </a:solidFill>
                  <a:ea typeface="Segoe UI"/>
                  <a:cs typeface="Segoe UI"/>
                </a:rPr>
                <a:t>para executar o fluxo de trabalho como um trabalho de pipeline</a:t>
              </a:r>
            </a:p>
          </p:txBody>
        </p:sp>
      </p:grpSp>
      <p:grpSp>
        <p:nvGrpSpPr>
          <p:cNvPr id="6" name="Agrupar 5">
            <a:extLst>
              <a:ext uri="{FF2B5EF4-FFF2-40B4-BE49-F238E27FC236}">
                <a16:creationId xmlns:a16="http://schemas.microsoft.com/office/drawing/2014/main" id="{D05997BB-17D9-8C0D-FB3F-A0EE6B0E619C}"/>
              </a:ext>
            </a:extLst>
          </p:cNvPr>
          <p:cNvGrpSpPr/>
          <p:nvPr/>
        </p:nvGrpSpPr>
        <p:grpSpPr>
          <a:xfrm>
            <a:off x="290690" y="3794807"/>
            <a:ext cx="7805292" cy="1022577"/>
            <a:chOff x="6506680" y="2077811"/>
            <a:chExt cx="2609303" cy="1564104"/>
          </a:xfrm>
        </p:grpSpPr>
        <p:sp>
          <p:nvSpPr>
            <p:cNvPr id="31" name="Text Placeholder 11">
              <a:extLst>
                <a:ext uri="{FF2B5EF4-FFF2-40B4-BE49-F238E27FC236}">
                  <a16:creationId xmlns:a16="http://schemas.microsoft.com/office/drawing/2014/main" id="{3230AD53-4E55-2DE9-29F1-668ED3CFAB15}"/>
                </a:ext>
              </a:extLst>
            </p:cNvPr>
            <p:cNvSpPr txBox="1"/>
            <p:nvPr/>
          </p:nvSpPr>
          <p:spPr>
            <a:xfrm>
              <a:off x="6506680" y="2077811"/>
              <a:ext cx="2609303" cy="1113922"/>
            </a:xfrm>
            <a:prstGeom prst="rect">
              <a:avLst/>
            </a:prstGeom>
          </p:spPr>
          <p:txBody>
            <a:bodyPr lIns="0" tIns="0" rIns="0" bIns="0" anchor="t"/>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0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sz="2400" b="1" dirty="0">
                  <a:solidFill>
                    <a:schemeClr val="bg1"/>
                  </a:solidFill>
                  <a:latin typeface="+mn-lt"/>
                  <a:ea typeface="Segoe UI Semibold"/>
                  <a:cs typeface="Segoe UI Semibold"/>
                </a:rPr>
                <a:t>Agendar um trabalho de pipeline</a:t>
              </a:r>
            </a:p>
          </p:txBody>
        </p:sp>
        <p:sp>
          <p:nvSpPr>
            <p:cNvPr id="32" name="Text Placeholder 3">
              <a:extLst>
                <a:ext uri="{FF2B5EF4-FFF2-40B4-BE49-F238E27FC236}">
                  <a16:creationId xmlns:a16="http://schemas.microsoft.com/office/drawing/2014/main" id="{9EAFB6C7-F92B-A42B-9B39-5E8128D755DB}"/>
                </a:ext>
              </a:extLst>
            </p:cNvPr>
            <p:cNvSpPr txBox="1"/>
            <p:nvPr/>
          </p:nvSpPr>
          <p:spPr>
            <a:xfrm>
              <a:off x="6506680" y="2700383"/>
              <a:ext cx="2390613" cy="941532"/>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spcBef>
                  <a:spcPts val="294"/>
                </a:spcBef>
                <a:spcAft>
                  <a:spcPts val="441"/>
                </a:spcAft>
                <a:buNone/>
              </a:pPr>
              <a:r>
                <a:rPr lang="pt-BR" sz="2000" dirty="0">
                  <a:solidFill>
                    <a:schemeClr val="bg1"/>
                  </a:solidFill>
                  <a:ea typeface="Segoe UI"/>
                  <a:cs typeface="Segoe UI"/>
                </a:rPr>
                <a:t>Para agendar um trabalho de pipeline, você usará a classe </a:t>
              </a:r>
              <a:r>
                <a:rPr lang="pt-BR" sz="2000" b="1" dirty="0">
                  <a:solidFill>
                    <a:schemeClr val="bg1"/>
                  </a:solidFill>
                  <a:ea typeface="Consolas"/>
                  <a:cs typeface="Consolas"/>
                </a:rPr>
                <a:t>JobSchedule</a:t>
              </a:r>
              <a:r>
                <a:rPr lang="pt-BR" sz="2000" dirty="0">
                  <a:solidFill>
                    <a:schemeClr val="bg1"/>
                  </a:solidFill>
                  <a:ea typeface="Segoe UI"/>
                  <a:cs typeface="Segoe UI"/>
                </a:rPr>
                <a:t> para associar uma agenda a um trabalho de pipeline</a:t>
              </a:r>
            </a:p>
          </p:txBody>
        </p:sp>
      </p:grpSp>
      <p:sp>
        <p:nvSpPr>
          <p:cNvPr id="4" name="Espaço Reservado para Número de Slide 2">
            <a:extLst>
              <a:ext uri="{FF2B5EF4-FFF2-40B4-BE49-F238E27FC236}">
                <a16:creationId xmlns:a16="http://schemas.microsoft.com/office/drawing/2014/main" id="{EA444EBB-0E68-E243-DBD3-FD34981C447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31</a:t>
            </a:fld>
            <a:r>
              <a:rPr lang="en-US" dirty="0"/>
              <a:t>]</a:t>
            </a:r>
            <a:endParaRPr lang="pt-BR" dirty="0"/>
          </a:p>
        </p:txBody>
      </p:sp>
      <p:sp>
        <p:nvSpPr>
          <p:cNvPr id="9" name="Title 2">
            <a:extLst>
              <a:ext uri="{FF2B5EF4-FFF2-40B4-BE49-F238E27FC236}">
                <a16:creationId xmlns:a16="http://schemas.microsoft.com/office/drawing/2014/main" id="{04D7A87E-3B7C-B782-99B8-B96FFF9570FE}"/>
              </a:ext>
            </a:extLst>
          </p:cNvPr>
          <p:cNvSpPr>
            <a:spLocks noGrp="1"/>
          </p:cNvSpPr>
          <p:nvPr>
            <p:ph type="title"/>
          </p:nvPr>
        </p:nvSpPr>
        <p:spPr>
          <a:xfrm>
            <a:off x="290691" y="141246"/>
            <a:ext cx="8407565" cy="1113922"/>
          </a:xfrm>
        </p:spPr>
        <p:txBody>
          <a:bodyPr/>
          <a:lstStyle/>
          <a:p>
            <a:r>
              <a:rPr lang="pt-BR" b="1" dirty="0">
                <a:solidFill>
                  <a:srgbClr val="EA4E60"/>
                </a:solidFill>
                <a:latin typeface="Century Gothic" panose="020B0502020202020204" pitchFamily="34" charset="0"/>
              </a:rPr>
              <a:t>Executar um trabalho de pipeline</a:t>
            </a:r>
          </a:p>
        </p:txBody>
      </p:sp>
    </p:spTree>
    <p:extLst>
      <p:ext uri="{BB962C8B-B14F-4D97-AF65-F5344CB8AC3E}">
        <p14:creationId xmlns:p14="http://schemas.microsoft.com/office/powerpoint/2010/main" val="335930237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28B2AB-01E2-6928-258D-1DAA562F7A9C}"/>
              </a:ext>
            </a:extLst>
          </p:cNvPr>
          <p:cNvSpPr>
            <a:spLocks noGrp="1"/>
          </p:cNvSpPr>
          <p:nvPr>
            <p:ph type="title"/>
          </p:nvPr>
        </p:nvSpPr>
        <p:spPr>
          <a:xfrm>
            <a:off x="293336" y="312523"/>
            <a:ext cx="8258700" cy="387798"/>
          </a:xfrm>
        </p:spPr>
        <p:txBody>
          <a:bodyPr/>
          <a:lstStyle/>
          <a:p>
            <a:r>
              <a:rPr lang="pt-BR" b="1" dirty="0">
                <a:solidFill>
                  <a:srgbClr val="EA4E60"/>
                </a:solidFill>
                <a:latin typeface="Century Gothic" panose="020B0502020202020204" pitchFamily="34" charset="0"/>
              </a:rPr>
              <a:t>Recapitulação</a:t>
            </a:r>
          </a:p>
        </p:txBody>
      </p:sp>
      <p:sp>
        <p:nvSpPr>
          <p:cNvPr id="8" name="TextBox 7">
            <a:extLst>
              <a:ext uri="{FF2B5EF4-FFF2-40B4-BE49-F238E27FC236}">
                <a16:creationId xmlns:a16="http://schemas.microsoft.com/office/drawing/2014/main" id="{C0B5F003-E1C2-521C-1511-DD6F813252FC}"/>
              </a:ext>
            </a:extLst>
          </p:cNvPr>
          <p:cNvSpPr txBox="1"/>
          <p:nvPr/>
        </p:nvSpPr>
        <p:spPr>
          <a:xfrm>
            <a:off x="441197" y="866040"/>
            <a:ext cx="8273880" cy="377026"/>
          </a:xfrm>
          <a:prstGeom prst="rect">
            <a:avLst/>
          </a:prstGeom>
          <a:noFill/>
        </p:spPr>
        <p:txBody>
          <a:bodyPr wrap="square" lIns="0" tIns="34290" rIns="68580" bIns="34290" anchor="t">
            <a:spAutoFit/>
          </a:bodyPr>
          <a:lstStyle/>
          <a:p>
            <a:r>
              <a:rPr lang="pt-BR" sz="2000" b="1" dirty="0">
                <a:solidFill>
                  <a:srgbClr val="EA4E60"/>
                </a:solidFill>
                <a:latin typeface="+mn-lt"/>
                <a:ea typeface="Segoe UI Semibold"/>
                <a:cs typeface="Segoe UI Semibold"/>
              </a:rPr>
              <a:t>Nesta seção, abordamos:</a:t>
            </a:r>
          </a:p>
        </p:txBody>
      </p:sp>
      <p:sp>
        <p:nvSpPr>
          <p:cNvPr id="9" name="Rounded Rectangle 3_1">
            <a:extLst>
              <a:ext uri="{FF2B5EF4-FFF2-40B4-BE49-F238E27FC236}">
                <a16:creationId xmlns:a16="http://schemas.microsoft.com/office/drawing/2014/main" id="{32315778-2A70-4988-7FF9-64521C8CD251}"/>
              </a:ext>
            </a:extLst>
          </p:cNvPr>
          <p:cNvSpPr/>
          <p:nvPr/>
        </p:nvSpPr>
        <p:spPr>
          <a:xfrm>
            <a:off x="566276" y="1441978"/>
            <a:ext cx="7863840" cy="3108960"/>
          </a:xfrm>
          <a:prstGeom prst="rect">
            <a:avLst/>
          </a:prstGeom>
          <a:no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spcCol="457200" rtlCol="0" anchor="t">
            <a:noAutofit/>
          </a:bodyPr>
          <a:lstStyle/>
          <a:p>
            <a:pPr defTabSz="699557">
              <a:spcBef>
                <a:spcPts val="900"/>
              </a:spcBef>
              <a:spcAft>
                <a:spcPct val="0"/>
              </a:spcAft>
              <a:buClrTx/>
              <a:buSzPct val="90000"/>
              <a:defRPr/>
            </a:pPr>
            <a:r>
              <a:rPr lang="pt-BR" sz="1800" dirty="0">
                <a:solidFill>
                  <a:srgbClr val="000000"/>
                </a:solidFill>
                <a:ea typeface="Segoe UI"/>
                <a:cs typeface="Segoe UI"/>
              </a:rPr>
              <a:t>Converter seus notebooks em scripts.</a:t>
            </a:r>
          </a:p>
          <a:p>
            <a:pPr defTabSz="699557">
              <a:spcBef>
                <a:spcPts val="900"/>
              </a:spcBef>
              <a:spcAft>
                <a:spcPct val="0"/>
              </a:spcAft>
              <a:buClrTx/>
              <a:buSzPct val="90000"/>
              <a:defRPr/>
            </a:pPr>
            <a:r>
              <a:rPr lang="pt-BR" sz="1800" dirty="0">
                <a:solidFill>
                  <a:srgbClr val="000000"/>
                </a:solidFill>
                <a:ea typeface="Segoe UI"/>
                <a:cs typeface="Segoe UI"/>
              </a:rPr>
              <a:t>Executar um script como um trabalho de comando no Azure ML.</a:t>
            </a:r>
          </a:p>
          <a:p>
            <a:pPr defTabSz="699557">
              <a:spcBef>
                <a:spcPts val="900"/>
              </a:spcBef>
              <a:spcAft>
                <a:spcPct val="0"/>
              </a:spcAft>
              <a:buClrTx/>
              <a:buSzPct val="90000"/>
              <a:defRPr/>
            </a:pPr>
            <a:r>
              <a:rPr lang="pt-BR" sz="1800" dirty="0">
                <a:solidFill>
                  <a:srgbClr val="000000"/>
                </a:solidFill>
                <a:ea typeface="Segoe UI"/>
                <a:cs typeface="Segoe UI"/>
              </a:rPr>
              <a:t>Acompanhar modelos de aprendizado de máquina treinados em trabalhos de comando com o MLflow.</a:t>
            </a:r>
          </a:p>
          <a:p>
            <a:pPr defTabSz="699557">
              <a:spcBef>
                <a:spcPts val="900"/>
              </a:spcBef>
              <a:spcAft>
                <a:spcPct val="0"/>
              </a:spcAft>
              <a:buClrTx/>
              <a:buSzPct val="90000"/>
              <a:defRPr/>
            </a:pPr>
            <a:r>
              <a:rPr lang="pt-BR" sz="1800" dirty="0">
                <a:solidFill>
                  <a:srgbClr val="000000"/>
                </a:solidFill>
                <a:ea typeface="Segoe UI"/>
                <a:cs typeface="Segoe UI"/>
              </a:rPr>
              <a:t>Treinar vários modelos com ajuste de hiperparâmetro e um trabalho de varredura.</a:t>
            </a:r>
          </a:p>
          <a:p>
            <a:pPr defTabSz="699557">
              <a:spcBef>
                <a:spcPts val="900"/>
              </a:spcBef>
              <a:spcAft>
                <a:spcPct val="0"/>
              </a:spcAft>
              <a:buClrTx/>
              <a:buSzPct val="90000"/>
              <a:defRPr/>
            </a:pPr>
            <a:r>
              <a:rPr lang="pt-BR" sz="1800" dirty="0">
                <a:solidFill>
                  <a:srgbClr val="000000"/>
                </a:solidFill>
                <a:ea typeface="Segoe UI"/>
                <a:cs typeface="Segoe UI"/>
              </a:rPr>
              <a:t>Como criar e registrar componentes para reutilizar código no Azure ML.</a:t>
            </a:r>
          </a:p>
          <a:p>
            <a:pPr defTabSz="699557">
              <a:spcBef>
                <a:spcPts val="900"/>
              </a:spcBef>
              <a:spcAft>
                <a:spcPct val="0"/>
              </a:spcAft>
              <a:buClrTx/>
              <a:buSzPct val="90000"/>
              <a:defRPr/>
            </a:pPr>
            <a:r>
              <a:rPr lang="pt-BR" sz="1800" dirty="0">
                <a:solidFill>
                  <a:srgbClr val="000000"/>
                </a:solidFill>
                <a:ea typeface="Segoe UI"/>
                <a:cs typeface="Segoe UI"/>
              </a:rPr>
              <a:t>Como criar e executar pipelines no Azure ML.</a:t>
            </a:r>
          </a:p>
          <a:p>
            <a:pPr defTabSz="699557">
              <a:spcBef>
                <a:spcPts val="900"/>
              </a:spcBef>
              <a:spcAft>
                <a:spcPct val="0"/>
              </a:spcAft>
              <a:buClrTx/>
              <a:buSzPct val="90000"/>
              <a:defRPr/>
            </a:pPr>
            <a:endParaRPr lang="en-US" sz="1600" dirty="0">
              <a:solidFill>
                <a:schemeClr val="tx1"/>
              </a:solidFill>
              <a:cs typeface="Segoe UI" pitchFamily="34" charset="0"/>
            </a:endParaRPr>
          </a:p>
        </p:txBody>
      </p:sp>
      <p:sp>
        <p:nvSpPr>
          <p:cNvPr id="2" name="Espaço Reservado para Número de Slide 2">
            <a:extLst>
              <a:ext uri="{FF2B5EF4-FFF2-40B4-BE49-F238E27FC236}">
                <a16:creationId xmlns:a16="http://schemas.microsoft.com/office/drawing/2014/main" id="{0C17350A-21EA-0EDD-2A0C-5B8D0056F456}"/>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32</a:t>
            </a:fld>
            <a:r>
              <a:rPr lang="en-US" dirty="0"/>
              <a:t>]</a:t>
            </a:r>
            <a:endParaRPr lang="pt-BR" dirty="0"/>
          </a:p>
        </p:txBody>
      </p:sp>
    </p:spTree>
    <p:extLst>
      <p:ext uri="{BB962C8B-B14F-4D97-AF65-F5344CB8AC3E}">
        <p14:creationId xmlns:p14="http://schemas.microsoft.com/office/powerpoint/2010/main" val="38595980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a:extLst>
            <a:ext uri="{FF2B5EF4-FFF2-40B4-BE49-F238E27FC236}">
              <a16:creationId xmlns:a16="http://schemas.microsoft.com/office/drawing/2014/main" id="{22F75640-0AE9-1095-3332-B00AA0575B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F402F3-A7BD-8F44-FEE7-E33E5F51681E}"/>
              </a:ext>
            </a:extLst>
          </p:cNvPr>
          <p:cNvSpPr>
            <a:spLocks noGrp="1"/>
          </p:cNvSpPr>
          <p:nvPr>
            <p:ph type="title"/>
          </p:nvPr>
        </p:nvSpPr>
        <p:spPr>
          <a:xfrm>
            <a:off x="565525" y="945296"/>
            <a:ext cx="7159250" cy="1935300"/>
          </a:xfrm>
        </p:spPr>
        <p:txBody>
          <a:bodyPr>
            <a:noAutofit/>
          </a:bodyPr>
          <a:lstStyle/>
          <a:p>
            <a:r>
              <a:rPr lang="pt-BR" dirty="0"/>
              <a:t>Otimizar o treinamento de modelo </a:t>
            </a:r>
            <a:br>
              <a:rPr lang="pt-BR" dirty="0"/>
            </a:br>
            <a:r>
              <a:rPr lang="pt-BR" dirty="0"/>
              <a:t>no Azure Machine Learning</a:t>
            </a:r>
            <a:endParaRPr lang="pt-BR" dirty="0">
              <a:latin typeface="+mj-lt"/>
            </a:endParaRPr>
          </a:p>
        </p:txBody>
      </p:sp>
      <p:sp>
        <p:nvSpPr>
          <p:cNvPr id="3" name="Espaço Reservado para Número de Slide 2">
            <a:extLst>
              <a:ext uri="{FF2B5EF4-FFF2-40B4-BE49-F238E27FC236}">
                <a16:creationId xmlns:a16="http://schemas.microsoft.com/office/drawing/2014/main" id="{08A2C2D5-7314-96CC-0487-3402FEC3978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33</a:t>
            </a:fld>
            <a:r>
              <a:rPr lang="en-US" dirty="0"/>
              <a:t>]</a:t>
            </a:r>
            <a:endParaRPr lang="pt-BR" dirty="0"/>
          </a:p>
        </p:txBody>
      </p:sp>
      <p:sp>
        <p:nvSpPr>
          <p:cNvPr id="5" name="Google Shape;154;p2">
            <a:extLst>
              <a:ext uri="{FF2B5EF4-FFF2-40B4-BE49-F238E27FC236}">
                <a16:creationId xmlns:a16="http://schemas.microsoft.com/office/drawing/2014/main" id="{78626F88-6C47-AA59-9C2E-E3F3CA264175}"/>
              </a:ext>
            </a:extLst>
          </p:cNvPr>
          <p:cNvSpPr txBox="1"/>
          <p:nvPr/>
        </p:nvSpPr>
        <p:spPr>
          <a:xfrm>
            <a:off x="565524" y="3011225"/>
            <a:ext cx="7514174"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Obrigado e bons estudos! </a:t>
            </a:r>
            <a:endParaRPr lang="pt-BR" sz="1600" b="0" i="0" u="none" strike="noStrike" cap="none" dirty="0">
              <a:solidFill>
                <a:schemeClr val="bg1"/>
              </a:solidFill>
              <a:latin typeface="Calibri"/>
              <a:ea typeface="Calibri"/>
              <a:cs typeface="Calibri"/>
              <a:sym typeface="Calibri"/>
            </a:endParaRPr>
          </a:p>
        </p:txBody>
      </p:sp>
    </p:spTree>
    <p:extLst>
      <p:ext uri="{BB962C8B-B14F-4D97-AF65-F5344CB8AC3E}">
        <p14:creationId xmlns:p14="http://schemas.microsoft.com/office/powerpoint/2010/main" val="3132396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46ADAE2-9150-0A35-9F74-15039E7BCCBA}"/>
              </a:ext>
            </a:extLst>
          </p:cNvPr>
          <p:cNvSpPr>
            <a:spLocks noGrp="1"/>
          </p:cNvSpPr>
          <p:nvPr>
            <p:ph type="title"/>
          </p:nvPr>
        </p:nvSpPr>
        <p:spPr>
          <a:xfrm>
            <a:off x="439394" y="114520"/>
            <a:ext cx="8261695" cy="1079280"/>
          </a:xfrm>
        </p:spPr>
        <p:txBody>
          <a:bodyPr/>
          <a:lstStyle/>
          <a:p>
            <a:r>
              <a:rPr lang="pt-BR" sz="3600" b="1">
                <a:solidFill>
                  <a:srgbClr val="EA4E60"/>
                </a:solidFill>
                <a:latin typeface="Century Gothic" panose="020B0502020202020204" pitchFamily="34" charset="0"/>
              </a:rPr>
              <a:t>Converter</a:t>
            </a:r>
            <a:r>
              <a:rPr lang="pt-BR" sz="3600" b="1">
                <a:solidFill>
                  <a:schemeClr val="bg1"/>
                </a:solidFill>
                <a:latin typeface="Century Gothic" panose="020B0502020202020204" pitchFamily="34" charset="0"/>
              </a:rPr>
              <a:t> </a:t>
            </a:r>
            <a:r>
              <a:rPr lang="pt-BR" sz="3600" b="1">
                <a:solidFill>
                  <a:srgbClr val="EA4E60"/>
                </a:solidFill>
                <a:latin typeface="Century Gothic" panose="020B0502020202020204" pitchFamily="34" charset="0"/>
              </a:rPr>
              <a:t>um notebook em um script</a:t>
            </a:r>
            <a:endParaRPr lang="pt-BR" sz="3600" b="1" dirty="0">
              <a:solidFill>
                <a:srgbClr val="EA4E60"/>
              </a:solidFill>
              <a:latin typeface="Century Gothic" panose="020B0502020202020204" pitchFamily="34" charset="0"/>
            </a:endParaRPr>
          </a:p>
        </p:txBody>
      </p:sp>
      <p:sp>
        <p:nvSpPr>
          <p:cNvPr id="10" name="Text Placeholder 9">
            <a:extLst>
              <a:ext uri="{FF2B5EF4-FFF2-40B4-BE49-F238E27FC236}">
                <a16:creationId xmlns:a16="http://schemas.microsoft.com/office/drawing/2014/main" id="{4E3E4357-F5A7-BD4E-0CD1-DB1208E41EF2}"/>
              </a:ext>
            </a:extLst>
          </p:cNvPr>
          <p:cNvSpPr>
            <a:spLocks noGrp="1"/>
          </p:cNvSpPr>
          <p:nvPr>
            <p:ph type="body" sz="quarter" idx="15"/>
          </p:nvPr>
        </p:nvSpPr>
        <p:spPr>
          <a:xfrm>
            <a:off x="437461" y="1222630"/>
            <a:ext cx="8261695" cy="1217613"/>
          </a:xfrm>
        </p:spPr>
        <p:txBody>
          <a:bodyPr/>
          <a:lstStyle/>
          <a:p>
            <a:r>
              <a:rPr lang="pt-BR">
                <a:solidFill>
                  <a:schemeClr val="bg1"/>
                </a:solidFill>
              </a:rPr>
              <a:t>Os notebooks são ideais para exploração e desenvolvimento. </a:t>
            </a:r>
          </a:p>
          <a:p>
            <a:r>
              <a:rPr lang="pt-BR">
                <a:solidFill>
                  <a:schemeClr val="bg1"/>
                </a:solidFill>
              </a:rPr>
              <a:t>Os scripts são ideais para testes e automação no ambiente de produção. </a:t>
            </a:r>
            <a:endParaRPr lang="pt-BR" dirty="0">
              <a:solidFill>
                <a:schemeClr val="bg1"/>
              </a:solidFill>
            </a:endParaRPr>
          </a:p>
        </p:txBody>
      </p:sp>
      <p:sp>
        <p:nvSpPr>
          <p:cNvPr id="11" name="Text Placeholder 9">
            <a:extLst>
              <a:ext uri="{FF2B5EF4-FFF2-40B4-BE49-F238E27FC236}">
                <a16:creationId xmlns:a16="http://schemas.microsoft.com/office/drawing/2014/main" id="{4DCF6CE0-6ECA-84BA-A2BD-73068625ED32}"/>
              </a:ext>
            </a:extLst>
          </p:cNvPr>
          <p:cNvSpPr txBox="1"/>
          <p:nvPr/>
        </p:nvSpPr>
        <p:spPr>
          <a:xfrm>
            <a:off x="437461" y="3499045"/>
            <a:ext cx="8260106" cy="1485022"/>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ts val="900"/>
              </a:spcAft>
              <a:buNone/>
            </a:pPr>
            <a:r>
              <a:rPr lang="pt-BR" sz="2000" dirty="0">
                <a:solidFill>
                  <a:schemeClr val="bg1"/>
                </a:solidFill>
                <a:ea typeface="Segoe UI"/>
                <a:cs typeface="Segoe UI"/>
              </a:rPr>
              <a:t>Para criar um script pronto para produção, o seguinte é necessário:</a:t>
            </a:r>
          </a:p>
          <a:p>
            <a:pPr marL="429816" indent="-342900">
              <a:spcBef>
                <a:spcPct val="0"/>
              </a:spcBef>
              <a:spcAft>
                <a:spcPts val="900"/>
              </a:spcAft>
              <a:buFont typeface="+mj-lt"/>
              <a:buAutoNum type="arabicPeriod"/>
              <a:tabLst>
                <a:tab pos="86916" algn="l"/>
              </a:tabLst>
            </a:pPr>
            <a:r>
              <a:rPr lang="pt-BR" sz="1800" dirty="0">
                <a:solidFill>
                  <a:schemeClr val="bg1"/>
                </a:solidFill>
                <a:ea typeface="Segoe UI"/>
                <a:cs typeface="Segoe UI"/>
              </a:rPr>
              <a:t>Remover códigos não essenciais.</a:t>
            </a:r>
          </a:p>
          <a:p>
            <a:pPr marL="429816" indent="-342900">
              <a:spcBef>
                <a:spcPct val="0"/>
              </a:spcBef>
              <a:spcAft>
                <a:spcPts val="900"/>
              </a:spcAft>
              <a:buFont typeface="+mj-lt"/>
              <a:buAutoNum type="arabicPeriod"/>
              <a:tabLst>
                <a:tab pos="86916" algn="l"/>
              </a:tabLst>
            </a:pPr>
            <a:r>
              <a:rPr lang="pt-BR" sz="1800" dirty="0">
                <a:solidFill>
                  <a:schemeClr val="bg1"/>
                </a:solidFill>
                <a:ea typeface="Segoe UI"/>
                <a:cs typeface="Segoe UI"/>
              </a:rPr>
              <a:t>Refatorar o código em funções.</a:t>
            </a:r>
          </a:p>
          <a:p>
            <a:pPr marL="429816" indent="-342900">
              <a:spcBef>
                <a:spcPct val="0"/>
              </a:spcBef>
              <a:spcAft>
                <a:spcPts val="900"/>
              </a:spcAft>
              <a:buFont typeface="+mj-lt"/>
              <a:buAutoNum type="arabicPeriod"/>
              <a:tabLst>
                <a:tab pos="86916" algn="l"/>
              </a:tabLst>
            </a:pPr>
            <a:r>
              <a:rPr lang="pt-BR" sz="1800" dirty="0">
                <a:solidFill>
                  <a:schemeClr val="bg1"/>
                </a:solidFill>
                <a:ea typeface="Segoe UI"/>
                <a:cs typeface="Segoe UI"/>
              </a:rPr>
              <a:t>Testar o script (no terminal).</a:t>
            </a:r>
          </a:p>
        </p:txBody>
      </p:sp>
      <p:pic>
        <p:nvPicPr>
          <p:cNvPr id="3" name="Picture 2" descr="A purple circle with black lines and a number&#10;&#10;Description automatically generated">
            <a:extLst>
              <a:ext uri="{FF2B5EF4-FFF2-40B4-BE49-F238E27FC236}">
                <a16:creationId xmlns:a16="http://schemas.microsoft.com/office/drawing/2014/main" id="{4C7B7AB1-6957-7C23-751E-17654D552686}"/>
              </a:ext>
            </a:extLst>
          </p:cNvPr>
          <p:cNvPicPr>
            <a:picLocks noChangeAspect="1"/>
          </p:cNvPicPr>
          <p:nvPr/>
        </p:nvPicPr>
        <p:blipFill>
          <a:blip r:embed="rId3"/>
          <a:stretch>
            <a:fillRect/>
          </a:stretch>
        </p:blipFill>
        <p:spPr>
          <a:xfrm>
            <a:off x="1460634" y="2440243"/>
            <a:ext cx="6213759" cy="918710"/>
          </a:xfrm>
          <a:prstGeom prst="rect">
            <a:avLst/>
          </a:prstGeom>
        </p:spPr>
      </p:pic>
      <p:sp>
        <p:nvSpPr>
          <p:cNvPr id="2" name="Espaço Reservado para Número de Slide 2">
            <a:extLst>
              <a:ext uri="{FF2B5EF4-FFF2-40B4-BE49-F238E27FC236}">
                <a16:creationId xmlns:a16="http://schemas.microsoft.com/office/drawing/2014/main" id="{432B59A1-9FFC-89E8-FBE6-4CFFB167C83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4</a:t>
            </a:fld>
            <a:r>
              <a:rPr lang="en-US" dirty="0"/>
              <a:t>]</a:t>
            </a:r>
            <a:endParaRPr lang="pt-BR" dirty="0"/>
          </a:p>
        </p:txBody>
      </p:sp>
    </p:spTree>
    <p:extLst>
      <p:ext uri="{BB962C8B-B14F-4D97-AF65-F5344CB8AC3E}">
        <p14:creationId xmlns:p14="http://schemas.microsoft.com/office/powerpoint/2010/main" val="1025667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B6C3CF-032A-5BD7-5B3C-1B2CE5362A09}"/>
              </a:ext>
            </a:extLst>
          </p:cNvPr>
          <p:cNvSpPr>
            <a:spLocks noGrp="1"/>
          </p:cNvSpPr>
          <p:nvPr>
            <p:ph type="title"/>
          </p:nvPr>
        </p:nvSpPr>
        <p:spPr>
          <a:xfrm>
            <a:off x="271825" y="0"/>
            <a:ext cx="8704262" cy="1013790"/>
          </a:xfrm>
        </p:spPr>
        <p:txBody>
          <a:bodyPr/>
          <a:lstStyle/>
          <a:p>
            <a:r>
              <a:rPr lang="pt-BR" sz="3200" b="1" dirty="0">
                <a:solidFill>
                  <a:srgbClr val="EA4E60"/>
                </a:solidFill>
                <a:latin typeface="Century Gothic" panose="020B0502020202020204" pitchFamily="34" charset="0"/>
              </a:rPr>
              <a:t>Configurar um trabalho de comando</a:t>
            </a:r>
            <a:endParaRPr lang="en-US" sz="3200" b="1" dirty="0">
              <a:solidFill>
                <a:srgbClr val="EA4E60"/>
              </a:solidFill>
              <a:latin typeface="Century Gothic" panose="020B0502020202020204" pitchFamily="34" charset="0"/>
            </a:endParaRPr>
          </a:p>
        </p:txBody>
      </p:sp>
      <p:sp>
        <p:nvSpPr>
          <p:cNvPr id="3" name="Text Placeholder 2">
            <a:extLst>
              <a:ext uri="{FF2B5EF4-FFF2-40B4-BE49-F238E27FC236}">
                <a16:creationId xmlns:a16="http://schemas.microsoft.com/office/drawing/2014/main" id="{79D5D1DB-501A-584F-84BD-B088CB1330CA}"/>
              </a:ext>
            </a:extLst>
          </p:cNvPr>
          <p:cNvSpPr>
            <a:spLocks noGrp="1"/>
          </p:cNvSpPr>
          <p:nvPr>
            <p:ph type="body" sz="quarter" idx="15"/>
          </p:nvPr>
        </p:nvSpPr>
        <p:spPr>
          <a:xfrm>
            <a:off x="4627259" y="828853"/>
            <a:ext cx="4244916" cy="1013791"/>
          </a:xfrm>
        </p:spPr>
        <p:txBody>
          <a:bodyPr numCol="1"/>
          <a:lstStyle/>
          <a:p>
            <a:r>
              <a:rPr lang="pt-BR" sz="2000" dirty="0">
                <a:solidFill>
                  <a:schemeClr val="bg1"/>
                </a:solidFill>
              </a:rPr>
              <a:t>Quando você tem um </a:t>
            </a:r>
            <a:r>
              <a:rPr lang="pt-BR" sz="2000" b="1" dirty="0">
                <a:solidFill>
                  <a:schemeClr val="bg1"/>
                </a:solidFill>
              </a:rPr>
              <a:t>script </a:t>
            </a:r>
            <a:r>
              <a:rPr lang="pt-BR" sz="2000" dirty="0">
                <a:solidFill>
                  <a:schemeClr val="bg1"/>
                </a:solidFill>
              </a:rPr>
              <a:t>que deseja executar, você pode executá-lo como um trabalho de </a:t>
            </a:r>
            <a:r>
              <a:rPr lang="pt-BR" sz="2000" b="1" dirty="0">
                <a:solidFill>
                  <a:schemeClr val="bg1"/>
                </a:solidFill>
              </a:rPr>
              <a:t>comando. </a:t>
            </a:r>
          </a:p>
          <a:p>
            <a:endParaRPr lang="pt-BR" sz="2000" dirty="0">
              <a:solidFill>
                <a:schemeClr val="bg1"/>
              </a:solidFill>
            </a:endParaRPr>
          </a:p>
          <a:p>
            <a:pPr marL="0" indent="0">
              <a:buNone/>
            </a:pPr>
            <a:r>
              <a:rPr lang="pt-BR" sz="2000" dirty="0">
                <a:solidFill>
                  <a:schemeClr val="bg1"/>
                </a:solidFill>
              </a:rPr>
              <a:t>  </a:t>
            </a:r>
          </a:p>
        </p:txBody>
      </p:sp>
      <p:pic>
        <p:nvPicPr>
          <p:cNvPr id="8" name="Picture 7">
            <a:extLst>
              <a:ext uri="{FF2B5EF4-FFF2-40B4-BE49-F238E27FC236}">
                <a16:creationId xmlns:a16="http://schemas.microsoft.com/office/drawing/2014/main" id="{25FE6DFE-854B-C71F-BE25-6BA9A5E2CE55}"/>
              </a:ext>
            </a:extLst>
          </p:cNvPr>
          <p:cNvPicPr>
            <a:picLocks noChangeAspect="1"/>
          </p:cNvPicPr>
          <p:nvPr/>
        </p:nvPicPr>
        <p:blipFill>
          <a:blip r:embed="rId3"/>
          <a:srcRect/>
          <a:stretch/>
        </p:blipFill>
        <p:spPr>
          <a:xfrm>
            <a:off x="271825" y="828853"/>
            <a:ext cx="4131192" cy="3717235"/>
          </a:xfrm>
          <a:prstGeom prst="rect">
            <a:avLst/>
          </a:prstGeom>
        </p:spPr>
      </p:pic>
      <p:sp>
        <p:nvSpPr>
          <p:cNvPr id="7" name="Text Placeholder 2">
            <a:extLst>
              <a:ext uri="{FF2B5EF4-FFF2-40B4-BE49-F238E27FC236}">
                <a16:creationId xmlns:a16="http://schemas.microsoft.com/office/drawing/2014/main" id="{6A7498AD-3943-B127-8671-4874057B6BC6}"/>
              </a:ext>
            </a:extLst>
          </p:cNvPr>
          <p:cNvSpPr txBox="1">
            <a:spLocks/>
          </p:cNvSpPr>
          <p:nvPr/>
        </p:nvSpPr>
        <p:spPr>
          <a:xfrm>
            <a:off x="4683586" y="1794334"/>
            <a:ext cx="4132262" cy="1754326"/>
          </a:xfrm>
          <a:prstGeom prst="rect">
            <a:avLst/>
          </a:prstGeom>
        </p:spPr>
        <p:txBody>
          <a:bodyPr wrap="square" numCol="1">
            <a:spAutoFit/>
          </a:bodyPr>
          <a:lstStyle>
            <a:lvl1pPr marL="102870" indent="-102870" algn="l" defTabSz="914378"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198882" indent="-96012"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288036" indent="-8915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51435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68580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pPr>
            <a:r>
              <a:rPr lang="pt-BR" sz="2000" dirty="0">
                <a:solidFill>
                  <a:schemeClr val="bg1"/>
                </a:solidFill>
              </a:rPr>
              <a:t>Configure o trabalho de comando especificando os parâmetros de trabalho necessários e envie o trabalho para o </a:t>
            </a:r>
            <a:r>
              <a:rPr lang="pt-BR" sz="2000" dirty="0" err="1">
                <a:solidFill>
                  <a:schemeClr val="bg1"/>
                </a:solidFill>
              </a:rPr>
              <a:t>workspace</a:t>
            </a:r>
            <a:r>
              <a:rPr lang="pt-BR" sz="2000" dirty="0">
                <a:solidFill>
                  <a:schemeClr val="bg1"/>
                </a:solidFill>
              </a:rPr>
              <a:t> do Azure Machine Learning para executar o script.</a:t>
            </a:r>
            <a:endParaRPr lang="en-GB" sz="2000" dirty="0">
              <a:solidFill>
                <a:schemeClr val="bg1"/>
              </a:solidFill>
            </a:endParaRPr>
          </a:p>
        </p:txBody>
      </p:sp>
      <p:sp>
        <p:nvSpPr>
          <p:cNvPr id="2" name="Espaço Reservado para Número de Slide 2">
            <a:extLst>
              <a:ext uri="{FF2B5EF4-FFF2-40B4-BE49-F238E27FC236}">
                <a16:creationId xmlns:a16="http://schemas.microsoft.com/office/drawing/2014/main" id="{7E3052FD-59FB-F8F5-2AB7-9312FE2D0D4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5</a:t>
            </a:fld>
            <a:r>
              <a:rPr lang="en-US" dirty="0"/>
              <a:t>]</a:t>
            </a:r>
            <a:endParaRPr lang="pt-BR" dirty="0"/>
          </a:p>
        </p:txBody>
      </p:sp>
    </p:spTree>
    <p:extLst>
      <p:ext uri="{BB962C8B-B14F-4D97-AF65-F5344CB8AC3E}">
        <p14:creationId xmlns:p14="http://schemas.microsoft.com/office/powerpoint/2010/main" val="11754972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a:extLst>
            <a:ext uri="{FF2B5EF4-FFF2-40B4-BE49-F238E27FC236}">
              <a16:creationId xmlns:a16="http://schemas.microsoft.com/office/drawing/2014/main" id="{05B43C6F-1754-5F70-57BB-1C5CE466227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50937EA-218E-1AA6-4CDA-92381145AD28}"/>
              </a:ext>
            </a:extLst>
          </p:cNvPr>
          <p:cNvSpPr>
            <a:spLocks noGrp="1"/>
          </p:cNvSpPr>
          <p:nvPr>
            <p:ph type="title"/>
          </p:nvPr>
        </p:nvSpPr>
        <p:spPr>
          <a:xfrm>
            <a:off x="439738" y="180058"/>
            <a:ext cx="7841817" cy="1193800"/>
          </a:xfrm>
        </p:spPr>
        <p:txBody>
          <a:bodyPr/>
          <a:lstStyle/>
          <a:p>
            <a:r>
              <a:rPr lang="pt-BR" sz="3600" b="1" dirty="0">
                <a:solidFill>
                  <a:srgbClr val="EA4E60"/>
                </a:solidFill>
                <a:latin typeface="Century Gothic" panose="020B0502020202020204" pitchFamily="34" charset="0"/>
              </a:rPr>
              <a:t>Usar parâmetros em um trabalho de comando</a:t>
            </a:r>
            <a:endParaRPr lang="en-US" sz="3600" b="1" dirty="0">
              <a:solidFill>
                <a:srgbClr val="EA4E60"/>
              </a:solidFill>
              <a:latin typeface="Century Gothic" panose="020B0502020202020204" pitchFamily="34" charset="0"/>
            </a:endParaRPr>
          </a:p>
        </p:txBody>
      </p:sp>
      <p:sp>
        <p:nvSpPr>
          <p:cNvPr id="3" name="Text Placeholder 2">
            <a:extLst>
              <a:ext uri="{FF2B5EF4-FFF2-40B4-BE49-F238E27FC236}">
                <a16:creationId xmlns:a16="http://schemas.microsoft.com/office/drawing/2014/main" id="{55E74C36-6E14-C28C-17B4-EC5C5F89F50D}"/>
              </a:ext>
            </a:extLst>
          </p:cNvPr>
          <p:cNvSpPr>
            <a:spLocks noGrp="1"/>
          </p:cNvSpPr>
          <p:nvPr>
            <p:ph type="body" sz="quarter" idx="15"/>
          </p:nvPr>
        </p:nvSpPr>
        <p:spPr>
          <a:xfrm>
            <a:off x="439738" y="1373858"/>
            <a:ext cx="8545236" cy="2164695"/>
          </a:xfrm>
        </p:spPr>
        <p:txBody>
          <a:bodyPr/>
          <a:lstStyle/>
          <a:p>
            <a:pPr marL="0" indent="0">
              <a:buNone/>
            </a:pPr>
            <a:r>
              <a:rPr lang="pt-BR" sz="2000" dirty="0">
                <a:solidFill>
                  <a:schemeClr val="bg1"/>
                </a:solidFill>
              </a:rPr>
              <a:t>Para executar um script com entradas diferentes, use os </a:t>
            </a:r>
            <a:r>
              <a:rPr lang="pt-BR" sz="2000" b="1" dirty="0">
                <a:solidFill>
                  <a:schemeClr val="bg1"/>
                </a:solidFill>
              </a:rPr>
              <a:t>parâmetros:</a:t>
            </a:r>
            <a:endParaRPr lang="en-US" sz="2000" b="1" dirty="0">
              <a:solidFill>
                <a:schemeClr val="bg1"/>
              </a:solidFill>
            </a:endParaRPr>
          </a:p>
          <a:p>
            <a:r>
              <a:rPr lang="pt-BR" sz="2000" dirty="0">
                <a:solidFill>
                  <a:schemeClr val="bg1"/>
                </a:solidFill>
              </a:rPr>
              <a:t>Importe a biblioteca </a:t>
            </a:r>
            <a:r>
              <a:rPr lang="pt-BR" sz="2000" b="1" dirty="0" err="1">
                <a:solidFill>
                  <a:schemeClr val="bg1"/>
                </a:solidFill>
              </a:rPr>
              <a:t>argparse</a:t>
            </a:r>
            <a:r>
              <a:rPr lang="pt-BR" sz="2000" b="1" dirty="0">
                <a:solidFill>
                  <a:schemeClr val="bg1"/>
                </a:solidFill>
              </a:rPr>
              <a:t> </a:t>
            </a:r>
            <a:r>
              <a:rPr lang="pt-BR" sz="2000" dirty="0">
                <a:solidFill>
                  <a:schemeClr val="bg1"/>
                </a:solidFill>
              </a:rPr>
              <a:t> no script.</a:t>
            </a:r>
          </a:p>
          <a:p>
            <a:r>
              <a:rPr lang="pt-BR" sz="2000" dirty="0">
                <a:solidFill>
                  <a:schemeClr val="bg1"/>
                </a:solidFill>
              </a:rPr>
              <a:t>Use o método </a:t>
            </a:r>
            <a:r>
              <a:rPr lang="pt-BR" sz="2000" dirty="0" err="1">
                <a:solidFill>
                  <a:schemeClr val="bg1"/>
                </a:solidFill>
              </a:rPr>
              <a:t>ArgumentParser</a:t>
            </a:r>
            <a:r>
              <a:rPr lang="pt-BR" sz="2000" dirty="0">
                <a:solidFill>
                  <a:schemeClr val="bg1"/>
                </a:solidFill>
              </a:rPr>
              <a:t>() para definir argumentos para parâmetros.</a:t>
            </a:r>
          </a:p>
          <a:p>
            <a:r>
              <a:rPr lang="pt-BR" sz="2000" dirty="0">
                <a:solidFill>
                  <a:schemeClr val="bg1"/>
                </a:solidFill>
              </a:rPr>
              <a:t>Especifique os parâmetros no script, inclua nome, tipo e valor padrão.</a:t>
            </a:r>
          </a:p>
          <a:p>
            <a:r>
              <a:rPr lang="pt-BR" sz="2000" dirty="0">
                <a:solidFill>
                  <a:schemeClr val="bg1"/>
                </a:solidFill>
              </a:rPr>
              <a:t>Ao executar o script, especifique o valor para os parâmetros definidos que você deseja que o script use para essa execução específica.</a:t>
            </a:r>
            <a:endParaRPr lang="en-US" sz="2000" dirty="0">
              <a:solidFill>
                <a:schemeClr val="bg1"/>
              </a:solidFill>
            </a:endParaRPr>
          </a:p>
        </p:txBody>
      </p:sp>
      <p:sp>
        <p:nvSpPr>
          <p:cNvPr id="2" name="TextBox 4">
            <a:extLst>
              <a:ext uri="{FF2B5EF4-FFF2-40B4-BE49-F238E27FC236}">
                <a16:creationId xmlns:a16="http://schemas.microsoft.com/office/drawing/2014/main" id="{57A0D151-7DF2-1D19-222C-4B7EB923EE7A}"/>
              </a:ext>
            </a:extLst>
          </p:cNvPr>
          <p:cNvSpPr txBox="1"/>
          <p:nvPr/>
        </p:nvSpPr>
        <p:spPr>
          <a:xfrm>
            <a:off x="439738" y="3898601"/>
            <a:ext cx="5370219" cy="536448"/>
          </a:xfrm>
          <a:prstGeom prst="rect">
            <a:avLst/>
          </a:prstGeom>
          <a:noFill/>
          <a:ln w="38100">
            <a:solidFill>
              <a:srgbClr val="EA4E60"/>
            </a:solidFill>
          </a:ln>
        </p:spPr>
        <p:txBody>
          <a:bodyPr wrap="square" lIns="182880" tIns="146304" rIns="182880" bIns="146304" rtlCol="0">
            <a:spAutoFit/>
          </a:bodyPr>
          <a:lstStyle/>
          <a:p>
            <a:pPr algn="ctr">
              <a:spcAft>
                <a:spcPts val="600"/>
              </a:spcAft>
            </a:pPr>
            <a:r>
              <a:rPr lang="pt-BR" sz="1600" b="0" i="0" strike="noStrike" cap="none" spc="0" baseline="0" dirty="0" err="1">
                <a:solidFill>
                  <a:schemeClr val="bg1"/>
                </a:solidFill>
                <a:effectLst/>
                <a:latin typeface="SFMono-Regular"/>
                <a:ea typeface="SFMono-Regular"/>
                <a:cs typeface="SFMono-Regular"/>
              </a:rPr>
              <a:t>python</a:t>
            </a:r>
            <a:r>
              <a:rPr lang="pt-BR" sz="1600" b="0" i="0" strike="noStrike" cap="none" spc="0" baseline="0" dirty="0">
                <a:solidFill>
                  <a:schemeClr val="bg1"/>
                </a:solidFill>
                <a:effectLst/>
                <a:latin typeface="SFMono-Regular"/>
                <a:ea typeface="SFMono-Regular"/>
                <a:cs typeface="SFMono-Regular"/>
              </a:rPr>
              <a:t> train.py --</a:t>
            </a:r>
            <a:r>
              <a:rPr lang="pt-BR" sz="1600" b="0" i="0" strike="noStrike" cap="none" spc="0" baseline="0" dirty="0" err="1">
                <a:solidFill>
                  <a:schemeClr val="bg1"/>
                </a:solidFill>
                <a:effectLst/>
                <a:latin typeface="SFMono-Regular"/>
                <a:ea typeface="SFMono-Regular"/>
                <a:cs typeface="SFMono-Regular"/>
              </a:rPr>
              <a:t>training_data</a:t>
            </a:r>
            <a:r>
              <a:rPr lang="pt-BR" sz="1600" b="0" i="0" strike="noStrike" cap="none" spc="0" baseline="0" dirty="0">
                <a:solidFill>
                  <a:schemeClr val="bg1"/>
                </a:solidFill>
                <a:effectLst/>
                <a:latin typeface="SFMono-Regular"/>
                <a:ea typeface="SFMono-Regular"/>
                <a:cs typeface="SFMono-Regular"/>
              </a:rPr>
              <a:t> diabetes.csv --</a:t>
            </a:r>
            <a:r>
              <a:rPr lang="pt-BR" sz="1600" b="0" i="0" strike="noStrike" cap="none" spc="0" baseline="0" dirty="0" err="1">
                <a:solidFill>
                  <a:schemeClr val="bg1"/>
                </a:solidFill>
                <a:effectLst/>
                <a:latin typeface="SFMono-Regular"/>
                <a:ea typeface="SFMono-Regular"/>
                <a:cs typeface="SFMono-Regular"/>
              </a:rPr>
              <a:t>reg_rate</a:t>
            </a:r>
            <a:r>
              <a:rPr lang="pt-BR" sz="1600" b="0" i="0" strike="noStrike" cap="none" spc="0" baseline="0" dirty="0">
                <a:solidFill>
                  <a:schemeClr val="bg1"/>
                </a:solidFill>
                <a:effectLst/>
                <a:latin typeface="SFMono-Regular"/>
                <a:ea typeface="SFMono-Regular"/>
                <a:cs typeface="SFMono-Regular"/>
              </a:rPr>
              <a:t> 0.01“</a:t>
            </a:r>
          </a:p>
        </p:txBody>
      </p:sp>
      <p:sp>
        <p:nvSpPr>
          <p:cNvPr id="5" name="Espaço Reservado para Número de Slide 2">
            <a:extLst>
              <a:ext uri="{FF2B5EF4-FFF2-40B4-BE49-F238E27FC236}">
                <a16:creationId xmlns:a16="http://schemas.microsoft.com/office/drawing/2014/main" id="{BAEE7613-B7A0-6EF5-BCC6-2C0D2DDD64A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6</a:t>
            </a:fld>
            <a:r>
              <a:rPr lang="en-US" dirty="0"/>
              <a:t>]</a:t>
            </a:r>
            <a:endParaRPr lang="pt-BR" dirty="0"/>
          </a:p>
        </p:txBody>
      </p:sp>
    </p:spTree>
    <p:extLst>
      <p:ext uri="{BB962C8B-B14F-4D97-AF65-F5344CB8AC3E}">
        <p14:creationId xmlns:p14="http://schemas.microsoft.com/office/powerpoint/2010/main" val="3112215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394855" y="1823118"/>
            <a:ext cx="6207849" cy="1661993"/>
          </a:xfrm>
        </p:spPr>
        <p:txBody>
          <a:bodyPr/>
          <a:lstStyle/>
          <a:p>
            <a:r>
              <a:rPr lang="pt-BR" sz="4000" dirty="0"/>
              <a:t>Monitoramento do Treinamento de Modelos com </a:t>
            </a:r>
            <a:r>
              <a:rPr lang="pt-BR" sz="4000" dirty="0" err="1"/>
              <a:t>MLflow</a:t>
            </a:r>
            <a:endParaRPr lang="pt-BR" sz="4000" dirty="0"/>
          </a:p>
        </p:txBody>
      </p:sp>
      <p:sp>
        <p:nvSpPr>
          <p:cNvPr id="2" name="Espaço Reservado para Número de Slide 2">
            <a:extLst>
              <a:ext uri="{FF2B5EF4-FFF2-40B4-BE49-F238E27FC236}">
                <a16:creationId xmlns:a16="http://schemas.microsoft.com/office/drawing/2014/main" id="{6E512465-A6F2-B69C-A017-034CDE06882E}"/>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7</a:t>
            </a:fld>
            <a:r>
              <a:rPr lang="en-US" dirty="0"/>
              <a:t>]</a:t>
            </a:r>
            <a:endParaRPr lang="pt-BR" dirty="0"/>
          </a:p>
        </p:txBody>
      </p:sp>
    </p:spTree>
    <p:extLst>
      <p:ext uri="{BB962C8B-B14F-4D97-AF65-F5344CB8AC3E}">
        <p14:creationId xmlns:p14="http://schemas.microsoft.com/office/powerpoint/2010/main" val="538685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43741B8-A9A2-3FE4-CEA5-B4C9F56F9BD9}"/>
              </a:ext>
            </a:extLst>
          </p:cNvPr>
          <p:cNvSpPr>
            <a:spLocks noGrp="1"/>
          </p:cNvSpPr>
          <p:nvPr>
            <p:ph type="title"/>
          </p:nvPr>
        </p:nvSpPr>
        <p:spPr>
          <a:xfrm>
            <a:off x="438150" y="299301"/>
            <a:ext cx="8261350" cy="750012"/>
          </a:xfrm>
        </p:spPr>
        <p:txBody>
          <a:bodyPr/>
          <a:lstStyle/>
          <a:p>
            <a:r>
              <a:rPr lang="pt-BR" b="1" dirty="0">
                <a:solidFill>
                  <a:srgbClr val="EA4E60"/>
                </a:solidFill>
                <a:latin typeface="Century Gothic" panose="020B0502020202020204" pitchFamily="34" charset="0"/>
              </a:rPr>
              <a:t>Acompanhar métricas com o </a:t>
            </a:r>
            <a:r>
              <a:rPr lang="pt-BR" b="1" dirty="0" err="1">
                <a:solidFill>
                  <a:srgbClr val="EA4E60"/>
                </a:solidFill>
                <a:latin typeface="Century Gothic" panose="020B0502020202020204" pitchFamily="34" charset="0"/>
              </a:rPr>
              <a:t>MLflow</a:t>
            </a:r>
            <a:endParaRPr lang="pt-BR" b="1" dirty="0">
              <a:solidFill>
                <a:srgbClr val="EA4E60"/>
              </a:solidFill>
              <a:latin typeface="Century Gothic" panose="020B0502020202020204" pitchFamily="34" charset="0"/>
            </a:endParaRPr>
          </a:p>
        </p:txBody>
      </p:sp>
      <p:sp>
        <p:nvSpPr>
          <p:cNvPr id="14" name="Text Placeholder 13">
            <a:extLst>
              <a:ext uri="{FF2B5EF4-FFF2-40B4-BE49-F238E27FC236}">
                <a16:creationId xmlns:a16="http://schemas.microsoft.com/office/drawing/2014/main" id="{E567F2AF-13FD-2623-1B89-B5B809770D46}"/>
              </a:ext>
            </a:extLst>
          </p:cNvPr>
          <p:cNvSpPr>
            <a:spLocks noGrp="1"/>
          </p:cNvSpPr>
          <p:nvPr>
            <p:ph type="body" sz="quarter" idx="15"/>
          </p:nvPr>
        </p:nvSpPr>
        <p:spPr>
          <a:xfrm>
            <a:off x="438150" y="1358944"/>
            <a:ext cx="8259762" cy="646331"/>
          </a:xfrm>
        </p:spPr>
        <p:txBody>
          <a:bodyPr/>
          <a:lstStyle/>
          <a:p>
            <a:pPr marL="0" indent="0">
              <a:buNone/>
            </a:pPr>
            <a:r>
              <a:rPr lang="pt-BR" sz="2000" dirty="0">
                <a:solidFill>
                  <a:schemeClr val="bg1"/>
                </a:solidFill>
              </a:rPr>
              <a:t>O </a:t>
            </a:r>
            <a:r>
              <a:rPr lang="pt-BR" sz="2000" dirty="0" err="1">
                <a:solidFill>
                  <a:schemeClr val="bg1"/>
                </a:solidFill>
              </a:rPr>
              <a:t>MLflow</a:t>
            </a:r>
            <a:r>
              <a:rPr lang="pt-BR" sz="2000" dirty="0">
                <a:solidFill>
                  <a:schemeClr val="bg1"/>
                </a:solidFill>
              </a:rPr>
              <a:t> é uma plataforma de código aberto que foi projetada para gerenciar o ciclo de vida completo do aprendizado de máquina.</a:t>
            </a:r>
          </a:p>
        </p:txBody>
      </p:sp>
      <p:sp>
        <p:nvSpPr>
          <p:cNvPr id="15" name="Text Placeholder 13">
            <a:extLst>
              <a:ext uri="{FF2B5EF4-FFF2-40B4-BE49-F238E27FC236}">
                <a16:creationId xmlns:a16="http://schemas.microsoft.com/office/drawing/2014/main" id="{BEB7BE18-B11A-1CC3-C26A-6D9331BE0DD6}"/>
              </a:ext>
            </a:extLst>
          </p:cNvPr>
          <p:cNvSpPr txBox="1"/>
          <p:nvPr/>
        </p:nvSpPr>
        <p:spPr>
          <a:xfrm>
            <a:off x="438150" y="2059136"/>
            <a:ext cx="6847327" cy="2077492"/>
          </a:xfrm>
          <a:prstGeom prst="rect">
            <a:avLst/>
          </a:prstGeom>
        </p:spPr>
        <p:txBody>
          <a:bodyPr vert="horz" wrap="square" lIns="0" tIns="0" rIns="0" bIns="0" rtlCol="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28016"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ts val="900"/>
              </a:spcAft>
              <a:buNone/>
            </a:pPr>
            <a:r>
              <a:rPr lang="pt-BR" sz="2000" dirty="0">
                <a:solidFill>
                  <a:schemeClr val="bg1"/>
                </a:solidFill>
                <a:ea typeface="Segoe UI"/>
                <a:cs typeface="Segoe UI"/>
              </a:rPr>
              <a:t>Há duas opções para acompanhar os trabalhos de aprendizado de máquina com </a:t>
            </a:r>
            <a:br>
              <a:rPr lang="pt-BR" sz="2000" dirty="0">
                <a:solidFill>
                  <a:schemeClr val="bg1"/>
                </a:solidFill>
                <a:ea typeface="Segoe UI"/>
                <a:cs typeface="Segoe UI"/>
              </a:rPr>
            </a:br>
            <a:r>
              <a:rPr lang="pt-BR" sz="2000" dirty="0">
                <a:solidFill>
                  <a:schemeClr val="bg1"/>
                </a:solidFill>
                <a:ea typeface="Segoe UI"/>
                <a:cs typeface="Segoe UI"/>
              </a:rPr>
              <a:t>o MLflow:</a:t>
            </a:r>
          </a:p>
          <a:p>
            <a:pPr marL="257175" indent="-171450">
              <a:spcBef>
                <a:spcPct val="0"/>
              </a:spcBef>
              <a:spcAft>
                <a:spcPts val="900"/>
              </a:spcAft>
            </a:pPr>
            <a:r>
              <a:rPr lang="pt-BR" sz="2000" dirty="0">
                <a:solidFill>
                  <a:schemeClr val="bg1"/>
                </a:solidFill>
                <a:ea typeface="Segoe UI"/>
                <a:cs typeface="Segoe UI"/>
              </a:rPr>
              <a:t>Habilitar o log automático usando </a:t>
            </a:r>
            <a:r>
              <a:rPr lang="pt-BR" sz="2000" b="1" dirty="0">
                <a:solidFill>
                  <a:schemeClr val="bg1"/>
                </a:solidFill>
                <a:ea typeface="Segoe UI"/>
                <a:cs typeface="Segoe UI"/>
              </a:rPr>
              <a:t>mlflow.autolog()</a:t>
            </a:r>
          </a:p>
          <a:p>
            <a:pPr marL="257175" indent="-171450">
              <a:spcBef>
                <a:spcPct val="0"/>
              </a:spcBef>
              <a:spcAft>
                <a:spcPts val="900"/>
              </a:spcAft>
            </a:pPr>
            <a:r>
              <a:rPr lang="pt-BR" sz="2000" dirty="0">
                <a:solidFill>
                  <a:schemeClr val="bg1"/>
                </a:solidFill>
                <a:ea typeface="Segoe UI"/>
                <a:cs typeface="Segoe UI"/>
              </a:rPr>
              <a:t>Usar funções de log para acompanhar métricas personalizadas usando </a:t>
            </a:r>
            <a:r>
              <a:rPr lang="pt-BR" sz="2000" b="1" dirty="0">
                <a:solidFill>
                  <a:schemeClr val="bg1"/>
                </a:solidFill>
                <a:ea typeface="Segoe UI"/>
                <a:cs typeface="Segoe UI"/>
              </a:rPr>
              <a:t>mlflow.log_*</a:t>
            </a:r>
          </a:p>
        </p:txBody>
      </p:sp>
      <p:sp>
        <p:nvSpPr>
          <p:cNvPr id="16" name="Text Placeholder 13">
            <a:extLst>
              <a:ext uri="{FF2B5EF4-FFF2-40B4-BE49-F238E27FC236}">
                <a16:creationId xmlns:a16="http://schemas.microsoft.com/office/drawing/2014/main" id="{B5418823-B5FB-4A26-C535-56455E1CA949}"/>
              </a:ext>
            </a:extLst>
          </p:cNvPr>
          <p:cNvSpPr txBox="1"/>
          <p:nvPr/>
        </p:nvSpPr>
        <p:spPr>
          <a:xfrm>
            <a:off x="438150" y="4244350"/>
            <a:ext cx="6694170" cy="861774"/>
          </a:xfrm>
          <a:prstGeom prst="rect">
            <a:avLst/>
          </a:prstGeom>
        </p:spPr>
        <p:txBody>
          <a:bodyPr vert="horz" wrap="square" lIns="0" tIns="0" rIns="0" bIns="0" rtlCol="0">
            <a:spAutoFit/>
          </a:bodyPr>
          <a:lstStyle>
            <a:defPPr marR="0" lvl="0" algn="l" rtl="0">
              <a:lnSpc>
                <a:spcPct val="100000"/>
              </a:lnSpc>
              <a:spcBef>
                <a:spcPts val="0"/>
              </a:spcBef>
              <a:spcAft>
                <a:spcPts val="0"/>
              </a:spcAft>
            </a:defPPr>
            <a:lvl1pPr marL="0" indent="0" defTabSz="932742" eaLnBrk="1" fontAlgn="auto" latinLnBrk="0" hangingPunct="1">
              <a:spcBef>
                <a:spcPct val="0"/>
              </a:spcBef>
              <a:spcAft>
                <a:spcPts val="900"/>
              </a:spcAft>
              <a:buClrTx/>
              <a:buSzPct val="90000"/>
              <a:buFont typeface="Arial" panose="020B0604020202020204" pitchFamily="34" charset="0"/>
              <a:buNone/>
              <a:defRPr sz="1800" kern="1200" spc="0" baseline="0">
                <a:solidFill>
                  <a:schemeClr val="bg1"/>
                </a:solidFill>
                <a:latin typeface="Segoe UI"/>
                <a:ea typeface="Segoe UI"/>
                <a:cs typeface="Segoe UI"/>
              </a:defRPr>
            </a:lvl1pPr>
            <a:lvl2pPr marL="265176" indent="-128016" defTabSz="932742" eaLnBrk="1" fontAlgn="auto" latinLnBrk="0" hangingPunct="1">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indent="-118872" defTabSz="932742" eaLnBrk="1" fontAlgn="auto" latinLnBrk="0" hangingPunct="1">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685800" indent="0" defTabSz="932742" eaLnBrk="1" fontAlgn="auto" latinLnBrk="0" hangingPunct="1">
              <a:spcBef>
                <a:spcPct val="20000"/>
              </a:spcBef>
              <a:spcAft>
                <a:spcPct val="0"/>
              </a:spcAft>
              <a:buClrTx/>
              <a:buSzPct val="90000"/>
              <a:buFont typeface="Wingdings" panose="05000000000000000000" pitchFamily="2" charset="2"/>
              <a:buNone/>
              <a:defRPr sz="1000" kern="1200" spc="0" baseline="0">
                <a:gradFill>
                  <a:gsLst>
                    <a:gs pos="1250">
                      <a:schemeClr val="tx1"/>
                    </a:gs>
                    <a:gs pos="100000">
                      <a:schemeClr val="tx1"/>
                    </a:gs>
                  </a:gsLst>
                  <a:lin ang="5400000" scaled="0"/>
                </a:gradFill>
                <a:latin typeface="+mn-lt"/>
                <a:ea typeface="+mn-ea"/>
                <a:cs typeface="+mn-cs"/>
              </a:defRPr>
            </a:lvl4pPr>
            <a:lvl5pPr marL="914400" indent="0" defTabSz="932742" eaLnBrk="1" fontAlgn="auto" latinLnBrk="0" hangingPunct="1">
              <a:spcBef>
                <a:spcPct val="20000"/>
              </a:spcBef>
              <a:spcAft>
                <a:spcPct val="0"/>
              </a:spcAft>
              <a:buClrTx/>
              <a:buSzPct val="90000"/>
              <a:buFont typeface="Wingdings" panose="05000000000000000000" pitchFamily="2" charset="2"/>
              <a:buNone/>
              <a:defRPr sz="800" kern="1200" spc="0" baseline="0">
                <a:gradFill>
                  <a:gsLst>
                    <a:gs pos="1250">
                      <a:schemeClr val="tx1"/>
                    </a:gs>
                    <a:gs pos="100000">
                      <a:schemeClr val="tx1"/>
                    </a:gs>
                  </a:gsLst>
                  <a:lin ang="5400000" scaled="0"/>
                </a:gradFill>
                <a:latin typeface="+mn-lt"/>
                <a:ea typeface="+mn-ea"/>
                <a:cs typeface="+mn-cs"/>
              </a:defRPr>
            </a:lvl5pPr>
            <a:lvl6pPr marL="2565040" indent="-233186" defTabSz="932742"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defTabSz="932742"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defTabSz="932742"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defTabSz="932742"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pt-BR" dirty="0">
                <a:latin typeface="+mn-lt"/>
              </a:rPr>
              <a:t>Inclua </a:t>
            </a:r>
            <a:r>
              <a:rPr lang="pt-BR" b="1" dirty="0">
                <a:latin typeface="+mn-lt"/>
              </a:rPr>
              <a:t>o mlflow </a:t>
            </a:r>
            <a:r>
              <a:rPr lang="pt-BR" dirty="0">
                <a:latin typeface="+mn-lt"/>
              </a:rPr>
              <a:t>e </a:t>
            </a:r>
            <a:r>
              <a:rPr lang="pt-BR" b="1" dirty="0">
                <a:latin typeface="+mn-lt"/>
              </a:rPr>
              <a:t>azureml-mlflow</a:t>
            </a:r>
            <a:r>
              <a:rPr lang="pt-BR" dirty="0">
                <a:latin typeface="+mn-lt"/>
              </a:rPr>
              <a:t> no ambiente para garantir que os pacotes </a:t>
            </a:r>
            <a:r>
              <a:rPr lang="pt-BR" dirty="0" err="1">
                <a:latin typeface="+mn-lt"/>
              </a:rPr>
              <a:t>pip</a:t>
            </a:r>
            <a:r>
              <a:rPr lang="pt-BR" dirty="0">
                <a:latin typeface="+mn-lt"/>
              </a:rPr>
              <a:t> sejam instalados na </a:t>
            </a:r>
            <a:r>
              <a:rPr lang="pt-BR" sz="2000" dirty="0">
                <a:latin typeface="+mn-lt"/>
              </a:rPr>
              <a:t>computação</a:t>
            </a:r>
            <a:r>
              <a:rPr lang="pt-BR" dirty="0">
                <a:latin typeface="+mn-lt"/>
              </a:rPr>
              <a:t> antes de executar o script.</a:t>
            </a:r>
          </a:p>
        </p:txBody>
      </p:sp>
      <p:sp>
        <p:nvSpPr>
          <p:cNvPr id="2" name="Espaço Reservado para Número de Slide 2">
            <a:extLst>
              <a:ext uri="{FF2B5EF4-FFF2-40B4-BE49-F238E27FC236}">
                <a16:creationId xmlns:a16="http://schemas.microsoft.com/office/drawing/2014/main" id="{6FF1279E-D8B6-DC0C-08F5-CF5050C623A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8</a:t>
            </a:fld>
            <a:r>
              <a:rPr lang="en-US" dirty="0"/>
              <a:t>]</a:t>
            </a:r>
            <a:endParaRPr lang="pt-BR" dirty="0"/>
          </a:p>
        </p:txBody>
      </p:sp>
    </p:spTree>
    <p:extLst>
      <p:ext uri="{BB962C8B-B14F-4D97-AF65-F5344CB8AC3E}">
        <p14:creationId xmlns:p14="http://schemas.microsoft.com/office/powerpoint/2010/main" val="29952248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9F511E6-DC05-6674-A6FE-7E78D95C46EB}"/>
              </a:ext>
            </a:extLst>
          </p:cNvPr>
          <p:cNvSpPr>
            <a:spLocks noGrp="1"/>
          </p:cNvSpPr>
          <p:nvPr>
            <p:ph type="body" sz="quarter" idx="11"/>
          </p:nvPr>
        </p:nvSpPr>
        <p:spPr>
          <a:xfrm>
            <a:off x="298596" y="3642580"/>
            <a:ext cx="2469165" cy="856645"/>
          </a:xfrm>
        </p:spPr>
        <p:txBody>
          <a:bodyPr wrap="square" lIns="0" tIns="0" rIns="0" bIns="0">
            <a:spAutoFit/>
          </a:bodyPr>
          <a:lstStyle/>
          <a:p>
            <a:pPr defTabSz="932742">
              <a:lnSpc>
                <a:spcPct val="100000"/>
              </a:lnSpc>
              <a:spcBef>
                <a:spcPct val="0"/>
              </a:spcBef>
              <a:spcAft>
                <a:spcPts val="1350"/>
              </a:spcAft>
              <a:buSzPct val="90000"/>
            </a:pPr>
            <a:r>
              <a:rPr lang="en-US" sz="2000" dirty="0">
                <a:solidFill>
                  <a:srgbClr val="000000"/>
                </a:solidFill>
                <a:cs typeface="Segoe UI"/>
                <a:sym typeface="Arial"/>
              </a:rPr>
              <a:t>import </a:t>
            </a:r>
            <a:r>
              <a:rPr lang="en-US" sz="2400" dirty="0" err="1">
                <a:solidFill>
                  <a:srgbClr val="000000"/>
                </a:solidFill>
                <a:cs typeface="Segoe UI"/>
                <a:sym typeface="Arial"/>
              </a:rPr>
              <a:t>mlflow</a:t>
            </a:r>
            <a:endParaRPr lang="en-US" sz="2000" dirty="0">
              <a:solidFill>
                <a:srgbClr val="000000"/>
              </a:solidFill>
              <a:cs typeface="Segoe UI"/>
              <a:sym typeface="Arial"/>
            </a:endParaRPr>
          </a:p>
          <a:p>
            <a:pPr defTabSz="932742">
              <a:lnSpc>
                <a:spcPct val="100000"/>
              </a:lnSpc>
              <a:spcBef>
                <a:spcPct val="0"/>
              </a:spcBef>
              <a:spcAft>
                <a:spcPts val="1350"/>
              </a:spcAft>
              <a:buSzPct val="90000"/>
            </a:pPr>
            <a:r>
              <a:rPr lang="en-US" sz="2000" dirty="0" err="1">
                <a:solidFill>
                  <a:srgbClr val="000000"/>
                </a:solidFill>
                <a:cs typeface="Segoe UI"/>
                <a:sym typeface="Arial"/>
              </a:rPr>
              <a:t>mlflow.autolog</a:t>
            </a:r>
            <a:r>
              <a:rPr lang="en-US" sz="2000" dirty="0">
                <a:solidFill>
                  <a:srgbClr val="000000"/>
                </a:solidFill>
                <a:cs typeface="Segoe UI"/>
                <a:sym typeface="Arial"/>
              </a:rPr>
              <a:t>()</a:t>
            </a:r>
          </a:p>
        </p:txBody>
      </p:sp>
      <p:sp>
        <p:nvSpPr>
          <p:cNvPr id="17" name="Text Placeholder 10">
            <a:extLst>
              <a:ext uri="{FF2B5EF4-FFF2-40B4-BE49-F238E27FC236}">
                <a16:creationId xmlns:a16="http://schemas.microsoft.com/office/drawing/2014/main" id="{35DB250C-60D9-A096-750D-001D5377EC1B}"/>
              </a:ext>
            </a:extLst>
          </p:cNvPr>
          <p:cNvSpPr txBox="1"/>
          <p:nvPr/>
        </p:nvSpPr>
        <p:spPr>
          <a:xfrm>
            <a:off x="279546" y="646331"/>
            <a:ext cx="8265319" cy="2395528"/>
          </a:xfrm>
          <a:prstGeom prst="rect">
            <a:avLst/>
          </a:prstGeom>
        </p:spPr>
        <p:txBody>
          <a:bodyPr wrap="square" lIns="0" tIns="0" rIns="0" bIns="0">
            <a:spAutoFit/>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spcAft>
                <a:spcPts val="1350"/>
              </a:spcAft>
              <a:buNone/>
            </a:pPr>
            <a:r>
              <a:rPr lang="pt-BR" sz="2400" dirty="0">
                <a:solidFill>
                  <a:srgbClr val="000000"/>
                </a:solidFill>
                <a:ea typeface="Segoe UI"/>
                <a:cs typeface="Segoe UI"/>
              </a:rPr>
              <a:t>Ao trabalhar com uma das bibliotecas comuns para aprendizado de máquina, você pode habilitar o </a:t>
            </a:r>
            <a:r>
              <a:rPr lang="pt-BR" sz="2400" b="1" dirty="0">
                <a:solidFill>
                  <a:srgbClr val="000000"/>
                </a:solidFill>
                <a:ea typeface="Segoe UI"/>
                <a:cs typeface="Segoe UI"/>
              </a:rPr>
              <a:t>registro em log automático</a:t>
            </a:r>
            <a:r>
              <a:rPr lang="pt-BR" sz="2400" dirty="0">
                <a:solidFill>
                  <a:srgbClr val="000000"/>
                </a:solidFill>
                <a:ea typeface="Segoe UI"/>
                <a:cs typeface="Segoe UI"/>
              </a:rPr>
              <a:t> no MLflow.</a:t>
            </a:r>
          </a:p>
          <a:p>
            <a:pPr marL="0" indent="0" defTabSz="685775">
              <a:spcBef>
                <a:spcPct val="0"/>
              </a:spcBef>
              <a:spcAft>
                <a:spcPts val="1350"/>
              </a:spcAft>
              <a:buSzTx/>
              <a:buNone/>
              <a:defRPr/>
            </a:pPr>
            <a:r>
              <a:rPr lang="pt-BR" sz="2400" dirty="0">
                <a:solidFill>
                  <a:srgbClr val="000000"/>
                </a:solidFill>
                <a:ea typeface="Segoe UI"/>
                <a:cs typeface="Segoe UI"/>
              </a:rPr>
              <a:t>O registro em log automático registra </a:t>
            </a:r>
            <a:r>
              <a:rPr lang="pt-BR" sz="2400" b="1" dirty="0">
                <a:solidFill>
                  <a:srgbClr val="000000"/>
                </a:solidFill>
                <a:ea typeface="Segoe UI"/>
                <a:cs typeface="Segoe UI"/>
              </a:rPr>
              <a:t>parâmetros, métricas</a:t>
            </a:r>
            <a:r>
              <a:rPr lang="pt-BR" sz="2400" dirty="0">
                <a:solidFill>
                  <a:srgbClr val="000000"/>
                </a:solidFill>
                <a:ea typeface="Segoe UI Semibold"/>
                <a:cs typeface="Segoe UI Semibold"/>
              </a:rPr>
              <a:t> </a:t>
            </a:r>
            <a:r>
              <a:rPr lang="pt-BR" sz="2400" dirty="0">
                <a:solidFill>
                  <a:srgbClr val="000000"/>
                </a:solidFill>
                <a:ea typeface="Segoe UI"/>
                <a:cs typeface="Segoe UI"/>
              </a:rPr>
              <a:t> e </a:t>
            </a:r>
            <a:r>
              <a:rPr lang="pt-BR" sz="2400" b="1" dirty="0">
                <a:solidFill>
                  <a:srgbClr val="000000"/>
                </a:solidFill>
                <a:ea typeface="Segoe UI"/>
                <a:cs typeface="Segoe UI"/>
              </a:rPr>
              <a:t>artefatos</a:t>
            </a:r>
            <a:r>
              <a:rPr lang="pt-BR" sz="2400" dirty="0">
                <a:solidFill>
                  <a:srgbClr val="000000"/>
                </a:solidFill>
                <a:ea typeface="Segoe UI"/>
                <a:cs typeface="Segoe UI"/>
              </a:rPr>
              <a:t> de modelos sem que seja necessário especificar o que precisa ser registrado.</a:t>
            </a:r>
          </a:p>
        </p:txBody>
      </p:sp>
      <p:sp>
        <p:nvSpPr>
          <p:cNvPr id="19" name="Rectangle 18">
            <a:extLst>
              <a:ext uri="{FF2B5EF4-FFF2-40B4-BE49-F238E27FC236}">
                <a16:creationId xmlns:a16="http://schemas.microsoft.com/office/drawing/2014/main" id="{141A2716-8381-9107-8C29-5308C2E3BFF2}"/>
              </a:ext>
            </a:extLst>
          </p:cNvPr>
          <p:cNvSpPr/>
          <p:nvPr/>
        </p:nvSpPr>
        <p:spPr bwMode="auto">
          <a:xfrm>
            <a:off x="266166" y="3196215"/>
            <a:ext cx="8584908" cy="406191"/>
          </a:xfrm>
          <a:prstGeom prst="rect">
            <a:avLst/>
          </a:prstGeom>
          <a:solidFill>
            <a:srgbClr val="FFA38B"/>
          </a:solidFill>
          <a:ln w="381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8580" tIns="68580" rIns="68580" bIns="68580" numCol="1" spcCol="0" rtlCol="0" fromWordArt="0" anchor="ctr" anchorCtr="0" forceAA="0" compatLnSpc="1">
            <a:prstTxWarp prst="textNoShape">
              <a:avLst/>
            </a:prstTxWarp>
            <a:noAutofit/>
          </a:bodyPr>
          <a:lstStyle/>
          <a:p>
            <a:r>
              <a:rPr lang="pt-BR" sz="2400" dirty="0">
                <a:solidFill>
                  <a:srgbClr val="000000"/>
                </a:solidFill>
                <a:latin typeface="Segoe UI Semibold"/>
                <a:ea typeface="Segoe UI Semibold"/>
                <a:cs typeface="Segoe UI Semibold"/>
              </a:rPr>
              <a:t>Python</a:t>
            </a:r>
          </a:p>
        </p:txBody>
      </p:sp>
      <p:sp>
        <p:nvSpPr>
          <p:cNvPr id="6" name="CaixaDeTexto 5">
            <a:extLst>
              <a:ext uri="{FF2B5EF4-FFF2-40B4-BE49-F238E27FC236}">
                <a16:creationId xmlns:a16="http://schemas.microsoft.com/office/drawing/2014/main" id="{F6107F89-8736-4E01-FBFE-63D22BE1CB53}"/>
              </a:ext>
            </a:extLst>
          </p:cNvPr>
          <p:cNvSpPr txBox="1"/>
          <p:nvPr/>
        </p:nvSpPr>
        <p:spPr>
          <a:xfrm>
            <a:off x="157381" y="-19050"/>
            <a:ext cx="6963715" cy="646331"/>
          </a:xfrm>
          <a:prstGeom prst="rect">
            <a:avLst/>
          </a:prstGeom>
        </p:spPr>
        <p:txBody>
          <a:bodyPr vert="horz" lIns="91440" tIns="45720" rIns="91440" bIns="45720" rtlCol="0" anchor="ctr">
            <a:noAutofit/>
          </a:bodyPr>
          <a:lstStyle>
            <a:lvl1pPr defTabSz="914378" eaLnBrk="1" latinLnBrk="0" hangingPunct="1">
              <a:lnSpc>
                <a:spcPct val="90000"/>
              </a:lnSpc>
              <a:spcBef>
                <a:spcPct val="0"/>
              </a:spcBef>
              <a:buNone/>
              <a:defRPr lang="en-US" sz="4000" b="1" kern="1200">
                <a:solidFill>
                  <a:srgbClr val="EA4E60"/>
                </a:solidFill>
                <a:latin typeface="+mj-lt"/>
                <a:ea typeface="+mj-ea"/>
                <a:cs typeface="Segoe UI Semibold" panose="020B0502040204020203" pitchFamily="34" charset="0"/>
              </a:defRPr>
            </a:lvl1pPr>
          </a:lstStyle>
          <a:p>
            <a:r>
              <a:rPr lang="pt-BR" dirty="0">
                <a:latin typeface="Century Gothic" panose="020B0502020202020204" pitchFamily="34" charset="0"/>
              </a:rPr>
              <a:t>Habilitar o </a:t>
            </a:r>
            <a:r>
              <a:rPr lang="pt-BR" dirty="0" err="1">
                <a:latin typeface="Century Gothic" panose="020B0502020202020204" pitchFamily="34" charset="0"/>
              </a:rPr>
              <a:t>autoregistro</a:t>
            </a:r>
            <a:endParaRPr lang="pt-BR" dirty="0">
              <a:latin typeface="Century Gothic" panose="020B0502020202020204" pitchFamily="34" charset="0"/>
            </a:endParaRPr>
          </a:p>
        </p:txBody>
      </p:sp>
      <p:sp>
        <p:nvSpPr>
          <p:cNvPr id="2" name="Espaço Reservado para Número de Slide 2">
            <a:extLst>
              <a:ext uri="{FF2B5EF4-FFF2-40B4-BE49-F238E27FC236}">
                <a16:creationId xmlns:a16="http://schemas.microsoft.com/office/drawing/2014/main" id="{4B38DA31-6B9B-C36B-F9B9-83F9161FFF1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9</a:t>
            </a:fld>
            <a:r>
              <a:rPr lang="en-US" dirty="0"/>
              <a:t>]</a:t>
            </a:r>
            <a:endParaRPr lang="pt-BR" dirty="0"/>
          </a:p>
        </p:txBody>
      </p:sp>
    </p:spTree>
    <p:extLst>
      <p:ext uri="{BB962C8B-B14F-4D97-AF65-F5344CB8AC3E}">
        <p14:creationId xmlns:p14="http://schemas.microsoft.com/office/powerpoint/2010/main" val="3801826453"/>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6396E5E4-A495-4392-8041-AFC5295ECE27}">
  <ds:schemaRefs>
    <ds:schemaRef ds:uri="http://schemas.microsoft.com/sharepoint/v3/contenttype/forms"/>
  </ds:schemaRefs>
</ds:datastoreItem>
</file>

<file path=customXml/itemProps2.xml><?xml version="1.0" encoding="utf-8"?>
<ds:datastoreItem xmlns:ds="http://schemas.openxmlformats.org/officeDocument/2006/customXml" ds:itemID="{35EBA3BD-4099-4CEA-88A8-10CC7D817434}"/>
</file>

<file path=customXml/itemProps3.xml><?xml version="1.0" encoding="utf-8"?>
<ds:datastoreItem xmlns:ds="http://schemas.openxmlformats.org/officeDocument/2006/customXml" ds:itemID="{F9576F77-F4D3-4F9C-BD53-EDDCC19CB267}">
  <ds:schemaRefs>
    <ds:schemaRef ds:uri="http://schemas.microsoft.com/office/2006/metadata/properties"/>
    <ds:schemaRef ds:uri="http://schemas.microsoft.com/office/infopath/2007/PartnerControls"/>
    <ds:schemaRef ds:uri="http://schemas.microsoft.com/sharepoint/v3"/>
    <ds:schemaRef ds:uri="59afee55-fc30-40da-a84e-ff6fc62c4efa"/>
    <ds:schemaRef ds:uri="92cc7923-7bd6-4c52-a535-c267c30bc12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5690</Words>
  <Application>Microsoft Office PowerPoint</Application>
  <PresentationFormat>Apresentação na tela (16:9)</PresentationFormat>
  <Paragraphs>474</Paragraphs>
  <Slides>33</Slides>
  <Notes>31</Notes>
  <HiddenSlides>0</HiddenSlides>
  <MMClips>0</MMClips>
  <ScaleCrop>false</ScaleCrop>
  <HeadingPairs>
    <vt:vector size="6" baseType="variant">
      <vt:variant>
        <vt:lpstr>Fontes usadas</vt:lpstr>
      </vt:variant>
      <vt:variant>
        <vt:i4>10</vt:i4>
      </vt:variant>
      <vt:variant>
        <vt:lpstr>Tema</vt:lpstr>
      </vt:variant>
      <vt:variant>
        <vt:i4>1</vt:i4>
      </vt:variant>
      <vt:variant>
        <vt:lpstr>Títulos de slides</vt:lpstr>
      </vt:variant>
      <vt:variant>
        <vt:i4>33</vt:i4>
      </vt:variant>
    </vt:vector>
  </HeadingPairs>
  <TitlesOfParts>
    <vt:vector size="44" baseType="lpstr">
      <vt:lpstr>Arial</vt:lpstr>
      <vt:lpstr>Calibri</vt:lpstr>
      <vt:lpstr>Calibri Light</vt:lpstr>
      <vt:lpstr>Century Gothic</vt:lpstr>
      <vt:lpstr>Consolas</vt:lpstr>
      <vt:lpstr>Segoe UI</vt:lpstr>
      <vt:lpstr>Segoe UI Light</vt:lpstr>
      <vt:lpstr>Segoe UI Semibold</vt:lpstr>
      <vt:lpstr>SFMono-Regular</vt:lpstr>
      <vt:lpstr>Wingdings</vt:lpstr>
      <vt:lpstr>Office Theme</vt:lpstr>
      <vt:lpstr>Otimizar o treinamento de modelo  no Azure Machine Learning</vt:lpstr>
      <vt:lpstr>Agenda</vt:lpstr>
      <vt:lpstr>Executar um script de treinamento como um trabalho de comando no Azure Machine Learning</vt:lpstr>
      <vt:lpstr>Converter um notebook em um script</vt:lpstr>
      <vt:lpstr>Configurar um trabalho de comando</vt:lpstr>
      <vt:lpstr>Usar parâmetros em um trabalho de comando</vt:lpstr>
      <vt:lpstr>Monitoramento do Treinamento de Modelos com MLflow</vt:lpstr>
      <vt:lpstr>Acompanhar métricas com o MLflow</vt:lpstr>
      <vt:lpstr>Apresentação do PowerPoint</vt:lpstr>
      <vt:lpstr>Registrar métricas personalizadas com o MLflow</vt:lpstr>
      <vt:lpstr>Exibir as métricas no Estúdio do Azure Machine Learning</vt:lpstr>
      <vt:lpstr>Apresentação do PowerPoint</vt:lpstr>
      <vt:lpstr>Realização de Ajuste de Hiperparâmetros com o Azure Machine Learning</vt:lpstr>
      <vt:lpstr>Entender o ajuste de hiperparâmetros</vt:lpstr>
      <vt:lpstr>Usar um trabalho de varredura para ajuste de hiperparâmetro</vt:lpstr>
      <vt:lpstr>Definir espaço de pesquisa</vt:lpstr>
      <vt:lpstr>Configurar um método de amostragem</vt:lpstr>
      <vt:lpstr>Configurar término antecipado</vt:lpstr>
      <vt:lpstr>Configurar término antecipado</vt:lpstr>
      <vt:lpstr>Apresentação do PowerPoint</vt:lpstr>
      <vt:lpstr>Política Bandit</vt:lpstr>
      <vt:lpstr>Política de Encerramento Mediana</vt:lpstr>
      <vt:lpstr>Política de seleção de truncamento</vt:lpstr>
      <vt:lpstr>Execução de Pipelines no Azure Machine Learning</vt:lpstr>
      <vt:lpstr>Criar componentes</vt:lpstr>
      <vt:lpstr>Criar um componente</vt:lpstr>
      <vt:lpstr>Criar um componente</vt:lpstr>
      <vt:lpstr>Registrar um componente</vt:lpstr>
      <vt:lpstr>Criar um pipeline</vt:lpstr>
      <vt:lpstr>Executar um trabalho de pipeline</vt:lpstr>
      <vt:lpstr>Executar um trabalho de pipeline</vt:lpstr>
      <vt:lpstr>Recapitulação</vt:lpstr>
      <vt:lpstr>Otimizar o treinamento de modelo  no Azure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2023-09-11T05:58:30Z</dcterms:created>
  <dcterms:modified xsi:type="dcterms:W3CDTF">2025-02-16T22:38:53Z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