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Override1.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91" r:id="rId4"/>
    <p:sldMasterId id="2147484818" r:id="rId5"/>
  </p:sldMasterIdLst>
  <p:notesMasterIdLst>
    <p:notesMasterId r:id="rId19"/>
  </p:notesMasterIdLst>
  <p:handoutMasterIdLst>
    <p:handoutMasterId r:id="rId20"/>
  </p:handoutMasterIdLst>
  <p:sldIdLst>
    <p:sldId id="1627" r:id="rId6"/>
    <p:sldId id="1778" r:id="rId7"/>
    <p:sldId id="2142533330" r:id="rId8"/>
    <p:sldId id="1702" r:id="rId9"/>
    <p:sldId id="1678" r:id="rId10"/>
    <p:sldId id="1839" r:id="rId11"/>
    <p:sldId id="1763" r:id="rId12"/>
    <p:sldId id="1840" r:id="rId13"/>
    <p:sldId id="1767" r:id="rId14"/>
    <p:sldId id="1765" r:id="rId15"/>
    <p:sldId id="1842" r:id="rId16"/>
    <p:sldId id="1843" r:id="rId17"/>
    <p:sldId id="1844" r:id="rId18"/>
  </p:sldIdLst>
  <p:sldSz cx="9144000" cy="5143500" type="screen16x9"/>
  <p:notesSz cx="6858000" cy="9144000"/>
  <p:custDataLst>
    <p:tags r:id="rId2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1627"/>
            <p14:sldId id="1778"/>
            <p14:sldId id="2142533330"/>
            <p14:sldId id="1702"/>
            <p14:sldId id="1678"/>
            <p14:sldId id="1839"/>
            <p14:sldId id="1763"/>
            <p14:sldId id="1840"/>
            <p14:sldId id="1767"/>
            <p14:sldId id="1765"/>
            <p14:sldId id="1842"/>
            <p14:sldId id="1843"/>
            <p14:sldId id="1844"/>
          </p14:sldIdLst>
        </p14:section>
        <p14:section name="Recap" id="{8B864E3B-378C-4CAF-A8E3-F8D91E977CA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FFFFFF"/>
    <a:srgbClr val="27282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34B54-A42D-4F97-AA11-4D8242386222}" v="1" dt="2025-02-25T13:45:3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08"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hikuji" userId="a16d1477be174d20" providerId="LiveId" clId="{78834B54-A42D-4F97-AA11-4D8242386222}"/>
    <pc:docChg chg="mod">
      <pc:chgData name="Felipe Chikuji" userId="a16d1477be174d20" providerId="LiveId" clId="{78834B54-A42D-4F97-AA11-4D8242386222}" dt="2025-02-25T13:45:39.777"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2/28/2025 11:23 AM</a:t>
            </a:fld>
            <a:endParaRPr lang="en-US">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2/28/2025 11:23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machine-learning/concept-mlflow-model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machine-learning/how-to-create-workspace-template?tabs=azcli%3Fazure-portal%3Dtrue"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learn.microsoft.com/en-us/training/modules/create-azure-machine-learning-resources-cli-v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azure/machine-learning/how-to-assign-rol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Light"/>
                <a:ea typeface="Segoe UI Light"/>
                <a:cs typeface="Segoe UI Light"/>
              </a:rPr>
              <a:t>Criar e gerenciar modelos</a:t>
            </a:r>
          </a:p>
          <a:p>
            <a:pPr algn="l"/>
            <a:r>
              <a:rPr lang="pt-BR" sz="882" b="0" i="0" strike="noStrike" cap="none" spc="0" baseline="0">
                <a:solidFill>
                  <a:srgbClr val="161616"/>
                </a:solidFill>
                <a:effectLst/>
                <a:latin typeface="Segoe UI Light"/>
                <a:ea typeface="Segoe UI Light"/>
                <a:cs typeface="Segoe UI Light"/>
              </a:rPr>
              <a:t>Seja qual for o formato escolhido, os arquivos binários representarão o modelo e os metadados correspondentes. Para persistir esses arquivos, você pode criar ou registrar um modelo no </a:t>
            </a:r>
            <a:r>
              <a:rPr lang="pt-BR" sz="882" b="0" i="0" strike="noStrike" cap="none" spc="0" baseline="0" err="1">
                <a:solidFill>
                  <a:srgbClr val="161616"/>
                </a:solidFill>
                <a:effectLst/>
                <a:latin typeface="Segoe UI Light"/>
                <a:ea typeface="Segoe UI Light"/>
                <a:cs typeface="Segoe UI Light"/>
              </a:rPr>
              <a:t>workspace</a:t>
            </a:r>
            <a:r>
              <a:rPr lang="pt-BR" sz="882" b="0" i="0" strike="noStrike" cap="none" spc="0" baseline="0">
                <a:solidFill>
                  <a:srgbClr val="161616"/>
                </a:solidFill>
                <a:effectLst/>
                <a:latin typeface="Segoe UI Light"/>
                <a:ea typeface="Segoe UI Light"/>
                <a:cs typeface="Segoe UI Light"/>
              </a:rPr>
              <a:t>.</a:t>
            </a:r>
          </a:p>
          <a:p>
            <a:pPr algn="l"/>
            <a:endParaRPr lang="en-US" b="0" i="0">
              <a:solidFill>
                <a:srgbClr val="161616"/>
              </a:solidFill>
              <a:effectLst/>
              <a:latin typeface="Segoe UI Light" pitchFamily="34" charset="0"/>
              <a:cs typeface="Segoe UI Light" panose="020B0502040204020203" pitchFamily="34" charset="0"/>
            </a:endParaRPr>
          </a:p>
          <a:p>
            <a:pPr algn="l"/>
            <a:r>
              <a:rPr lang="pt-BR" sz="882" b="0" i="0" strike="noStrike" cap="none" spc="0" baseline="0">
                <a:solidFill>
                  <a:srgbClr val="161616"/>
                </a:solidFill>
                <a:effectLst/>
                <a:latin typeface="Segoe UI Light"/>
                <a:ea typeface="Segoe UI Light"/>
                <a:cs typeface="Segoe UI Light"/>
              </a:rPr>
              <a:t>Ao criar um </a:t>
            </a:r>
            <a:r>
              <a:rPr lang="pt-BR" sz="882" b="1" i="0" strike="noStrike" cap="none" spc="0" baseline="0">
                <a:solidFill>
                  <a:srgbClr val="161616"/>
                </a:solidFill>
                <a:effectLst/>
                <a:latin typeface="Segoe UI Light"/>
                <a:ea typeface="Segoe UI Light"/>
                <a:cs typeface="Segoe UI Light"/>
              </a:rPr>
              <a:t>modelo</a:t>
            </a:r>
            <a:r>
              <a:rPr lang="pt-BR" sz="882" b="0" i="0" strike="noStrike" cap="none" spc="0" baseline="0">
                <a:solidFill>
                  <a:srgbClr val="161616"/>
                </a:solidFill>
                <a:effectLst/>
                <a:latin typeface="Segoe UI Light"/>
                <a:ea typeface="Segoe UI Light"/>
                <a:cs typeface="Segoe UI Light"/>
              </a:rPr>
              <a:t> no </a:t>
            </a:r>
            <a:r>
              <a:rPr lang="pt-BR" sz="882" b="0" i="0" strike="noStrike" cap="none" spc="0" baseline="0" err="1">
                <a:solidFill>
                  <a:srgbClr val="161616"/>
                </a:solidFill>
                <a:effectLst/>
                <a:latin typeface="Segoe UI Light"/>
                <a:ea typeface="Segoe UI Light"/>
                <a:cs typeface="Segoe UI Light"/>
              </a:rPr>
              <a:t>workspace</a:t>
            </a:r>
            <a:r>
              <a:rPr lang="pt-BR" sz="882" b="0" i="0" strike="noStrike" cap="none" spc="0" baseline="0">
                <a:solidFill>
                  <a:srgbClr val="161616"/>
                </a:solidFill>
                <a:effectLst/>
                <a:latin typeface="Segoe UI Light"/>
                <a:ea typeface="Segoe UI Light"/>
                <a:cs typeface="Segoe UI Light"/>
              </a:rPr>
              <a:t>, você especificará o </a:t>
            </a:r>
            <a:r>
              <a:rPr lang="pt-BR" sz="882" b="0" i="1" strike="noStrike" cap="none" spc="0" baseline="0">
                <a:solidFill>
                  <a:srgbClr val="161616"/>
                </a:solidFill>
                <a:effectLst/>
                <a:latin typeface="Segoe UI Light"/>
                <a:ea typeface="Segoe UI Light"/>
                <a:cs typeface="Segoe UI Light"/>
              </a:rPr>
              <a:t>nome</a:t>
            </a:r>
            <a:r>
              <a:rPr lang="pt-BR" sz="882" b="0" i="0" strike="noStrike" cap="none" spc="0" baseline="0">
                <a:solidFill>
                  <a:srgbClr val="161616"/>
                </a:solidFill>
                <a:effectLst/>
                <a:latin typeface="Segoe UI Light"/>
                <a:ea typeface="Segoe UI Light"/>
                <a:cs typeface="Segoe UI Light"/>
              </a:rPr>
              <a:t> e a </a:t>
            </a:r>
            <a:r>
              <a:rPr lang="pt-BR" sz="882" b="0" i="1" strike="noStrike" cap="none" spc="0" baseline="0">
                <a:solidFill>
                  <a:srgbClr val="161616"/>
                </a:solidFill>
                <a:effectLst/>
                <a:latin typeface="Segoe UI Light"/>
                <a:ea typeface="Segoe UI Light"/>
                <a:cs typeface="Segoe UI Light"/>
              </a:rPr>
              <a:t>versão</a:t>
            </a:r>
            <a:r>
              <a:rPr lang="pt-BR" sz="882" b="0" i="0" strike="noStrike" cap="none" spc="0" baseline="0">
                <a:solidFill>
                  <a:srgbClr val="161616"/>
                </a:solidFill>
                <a:effectLst/>
                <a:latin typeface="Segoe UI Light"/>
                <a:ea typeface="Segoe UI Light"/>
                <a:cs typeface="Segoe UI Light"/>
              </a:rPr>
              <a:t>. Especialmente útil quando você implanta o modelo registrado, o controle de versão permite que você acompanhe o modelo específico que deseja usar.</a:t>
            </a:r>
          </a:p>
          <a:p>
            <a:endParaRPr lang="en-US">
              <a:latin typeface="Segoe UI Light" pitchFamily="34" charset="0"/>
              <a:cs typeface="Segoe UI Light" panose="020B0502040204020203" pitchFamily="34" charset="0"/>
            </a:endParaRPr>
          </a:p>
          <a:p>
            <a:r>
              <a:rPr lang="pt-BR" sz="882" b="0" i="0" strike="noStrike" cap="none" spc="0" baseline="0">
                <a:solidFill>
                  <a:srgbClr val="000000"/>
                </a:solidFill>
                <a:effectLst/>
                <a:latin typeface="Segoe UI Light"/>
                <a:ea typeface="Segoe UI Light"/>
                <a:cs typeface="Segoe UI Light"/>
              </a:rPr>
              <a:t>Dica: </a:t>
            </a:r>
            <a:r>
              <a:rPr lang="pt-BR" sz="882" b="0" i="0" strike="noStrike" cap="none" spc="0" baseline="0">
                <a:solidFill>
                  <a:srgbClr val="161616"/>
                </a:solidFill>
                <a:effectLst/>
                <a:latin typeface="Segoe UI Light"/>
                <a:ea typeface="Segoe UI Light"/>
                <a:cs typeface="Segoe UI Light"/>
              </a:rPr>
              <a:t>saiba mais sobre o </a:t>
            </a:r>
            <a:r>
              <a:rPr lang="pt-BR" sz="882" b="1" i="0" strike="noStrike" cap="none" spc="0" baseline="0">
                <a:solidFill>
                  <a:srgbClr val="000000"/>
                </a:solidFill>
                <a:effectLst/>
                <a:latin typeface="Segoe UI Light"/>
                <a:ea typeface="Segoe UI Light"/>
                <a:cs typeface="Segoe UI Light"/>
                <a:hlinkClick r:id="rId3" history="0"/>
              </a:rPr>
              <a:t>registro em log de artefatos de fluxo de trabalho como modelos usando o </a:t>
            </a:r>
            <a:r>
              <a:rPr lang="pt-BR" sz="882" b="1" i="0" strike="noStrike" cap="none" spc="0" baseline="0" err="1">
                <a:solidFill>
                  <a:srgbClr val="000000"/>
                </a:solidFill>
                <a:effectLst/>
                <a:latin typeface="Segoe UI Light"/>
                <a:ea typeface="Segoe UI Light"/>
                <a:cs typeface="Segoe UI Light"/>
                <a:hlinkClick r:id="rId3" history="0"/>
              </a:rPr>
              <a:t>MLflow</a:t>
            </a:r>
            <a:r>
              <a:rPr lang="pt-BR" sz="882" b="1" i="0" strike="noStrike" cap="none" spc="0" baseline="0">
                <a:solidFill>
                  <a:srgbClr val="000000"/>
                </a:solidFill>
                <a:effectLst/>
                <a:latin typeface="Segoe UI Light"/>
                <a:ea typeface="Segoe UI Light"/>
                <a:cs typeface="Segoe UI Light"/>
                <a:hlinkClick r:id="rId3" history="0"/>
              </a:rPr>
              <a:t> e o formato </a:t>
            </a:r>
            <a:r>
              <a:rPr lang="pt-BR" sz="882" b="1" i="0" strike="noStrike" cap="none" spc="0" baseline="0" err="1">
                <a:solidFill>
                  <a:srgbClr val="000000"/>
                </a:solidFill>
                <a:effectLst/>
                <a:latin typeface="Segoe UI Light"/>
                <a:ea typeface="Segoe UI Light"/>
                <a:cs typeface="Segoe UI Light"/>
                <a:hlinkClick r:id="rId3" history="0"/>
              </a:rPr>
              <a:t>MLModel</a:t>
            </a:r>
            <a:r>
              <a:rPr lang="pt-BR" sz="882" b="0" i="0" strike="noStrike" cap="none" spc="0" baseline="0">
                <a:solidFill>
                  <a:srgbClr val="161616"/>
                </a:solidFill>
                <a:effectLst/>
                <a:latin typeface="Segoe UI Light"/>
                <a:ea typeface="Segoe UI Light"/>
                <a:cs typeface="Segoe UI Light"/>
              </a:rPr>
              <a:t>.</a:t>
            </a:r>
          </a:p>
          <a:p>
            <a:endParaRPr lang="en-US" b="0" i="0">
              <a:solidFill>
                <a:srgbClr val="161616"/>
              </a:solidFill>
              <a:effectLst/>
              <a:latin typeface="Segoe UI Light" pitchFamily="34" charset="0"/>
              <a:cs typeface="Segoe UI Light"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Light"/>
                <a:ea typeface="Segoe UI Light"/>
                <a:cs typeface="Segoe UI Light"/>
              </a:rPr>
              <a:t>Criar e gerenciar ambientes</a:t>
            </a:r>
          </a:p>
          <a:p>
            <a:r>
              <a:rPr lang="pt-BR" sz="882" b="0" i="0" strike="noStrike" cap="none" spc="0" baseline="0">
                <a:solidFill>
                  <a:srgbClr val="161616"/>
                </a:solidFill>
                <a:effectLst/>
                <a:latin typeface="Segoe UI Light"/>
                <a:ea typeface="Segoe UI Light"/>
                <a:cs typeface="Segoe UI Light"/>
              </a:rPr>
              <a:t>Sempre que quiser executar um script, você poderá especificar o ambiente que deve ser usado pelo destino de computação. O ambiente instalará todos os requisitos necessários para a computação antes de executar o script, tornando seu código robusto e reutilizável entre vários destinos de computação.</a:t>
            </a:r>
          </a:p>
          <a:p>
            <a:endParaRPr lang="en-US" b="0" i="0">
              <a:solidFill>
                <a:srgbClr val="161616"/>
              </a:solidFill>
              <a:effectLst/>
              <a:latin typeface="Segoe UI Light" pitchFamily="34" charset="0"/>
              <a:cs typeface="Segoe UI Light"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Light"/>
                <a:ea typeface="Segoe UI Light"/>
                <a:cs typeface="Segoe UI Light"/>
              </a:rPr>
              <a:t>Criar e gerenciar dados</a:t>
            </a:r>
          </a:p>
          <a:p>
            <a:r>
              <a:rPr lang="pt-BR" sz="882" b="0" i="0" strike="noStrike" cap="none" spc="0" baseline="0">
                <a:solidFill>
                  <a:srgbClr val="161616"/>
                </a:solidFill>
                <a:effectLst/>
                <a:latin typeface="Segoe UI Light"/>
                <a:ea typeface="Segoe UI Light"/>
                <a:cs typeface="Segoe UI Light"/>
              </a:rPr>
              <a:t>Enquanto os armazenamentos de dados contêm as informações de conexão com os serviços de armazenamento de dados do Azure, </a:t>
            </a:r>
            <a:r>
              <a:rPr lang="pt-BR" sz="882" b="1" i="0" strike="noStrike" cap="none" spc="0" baseline="0">
                <a:solidFill>
                  <a:srgbClr val="161616"/>
                </a:solidFill>
                <a:effectLst/>
                <a:latin typeface="Segoe UI Light"/>
                <a:ea typeface="Segoe UI Light"/>
                <a:cs typeface="Segoe UI Light"/>
              </a:rPr>
              <a:t>os ativos de dados</a:t>
            </a:r>
            <a:r>
              <a:rPr lang="pt-BR" sz="882" b="0" i="0" strike="noStrike" cap="none" spc="0" baseline="0">
                <a:solidFill>
                  <a:srgbClr val="161616"/>
                </a:solidFill>
                <a:effectLst/>
                <a:latin typeface="Segoe UI Light"/>
                <a:ea typeface="Segoe UI Light"/>
                <a:cs typeface="Segoe UI Light"/>
              </a:rPr>
              <a:t> referem-se a um arquivo ou pasta específico.</a:t>
            </a:r>
          </a:p>
          <a:p>
            <a:endParaRPr lang="en-US" b="0" i="0">
              <a:solidFill>
                <a:srgbClr val="161616"/>
              </a:solidFill>
              <a:effectLst/>
              <a:latin typeface="Segoe UI Light" pitchFamily="34" charset="0"/>
              <a:cs typeface="Segoe UI Light"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Light"/>
                <a:ea typeface="Segoe UI Light"/>
                <a:cs typeface="Segoe UI Light"/>
              </a:rPr>
              <a:t>Criar e gerenciar componentes</a:t>
            </a:r>
          </a:p>
          <a:p>
            <a:r>
              <a:rPr lang="pt-BR" sz="882" b="0" i="0" strike="noStrike" cap="none" spc="0" baseline="0">
                <a:solidFill>
                  <a:srgbClr val="161616"/>
                </a:solidFill>
                <a:effectLst/>
                <a:latin typeface="Segoe UI Light"/>
                <a:ea typeface="Segoe UI Light"/>
                <a:cs typeface="Segoe UI Light"/>
              </a:rPr>
              <a:t>Para treinar modelos de machine learning, você gravará o código. Entre projetos, talvez você possa reutilizar alguns códigos. Em vez de escrever código desde o início, pode ser que você queira reutilizar </a:t>
            </a:r>
            <a:r>
              <a:rPr lang="pt-BR" sz="882" b="0" i="0" strike="noStrike" cap="none" spc="0" baseline="0" err="1">
                <a:solidFill>
                  <a:srgbClr val="161616"/>
                </a:solidFill>
                <a:effectLst/>
                <a:latin typeface="Segoe UI Light"/>
                <a:ea typeface="Segoe UI Light"/>
                <a:cs typeface="Segoe UI Light"/>
              </a:rPr>
              <a:t>snippets</a:t>
            </a:r>
            <a:r>
              <a:rPr lang="pt-BR" sz="882" b="0" i="0" strike="noStrike" cap="none" spc="0" baseline="0">
                <a:solidFill>
                  <a:srgbClr val="161616"/>
                </a:solidFill>
                <a:effectLst/>
                <a:latin typeface="Segoe UI Light"/>
                <a:ea typeface="Segoe UI Light"/>
                <a:cs typeface="Segoe UI Light"/>
              </a:rPr>
              <a:t> de códigos de outros projetos.</a:t>
            </a:r>
          </a:p>
          <a:p>
            <a:endParaRPr lang="en-US" b="0" i="0">
              <a:solidFill>
                <a:srgbClr val="161616"/>
              </a:solidFill>
              <a:effectLst/>
              <a:latin typeface="Segoe UI Light" pitchFamily="34" charset="0"/>
              <a:cs typeface="Segoe UI Light" panose="020B0502040204020203" pitchFamily="34" charset="0"/>
            </a:endParaRPr>
          </a:p>
          <a:p>
            <a:r>
              <a:rPr lang="pt-BR" sz="882" b="0" i="0" strike="noStrike" cap="none" spc="0" baseline="0">
                <a:solidFill>
                  <a:srgbClr val="161616"/>
                </a:solidFill>
                <a:effectLst/>
                <a:latin typeface="Segoe UI Light"/>
                <a:ea typeface="Segoe UI Light"/>
                <a:cs typeface="Segoe UI Light"/>
              </a:rPr>
              <a:t>Para criar um componente, você precisa especificar o </a:t>
            </a:r>
            <a:r>
              <a:rPr lang="pt-BR" sz="882" b="0" i="1" strike="noStrike" cap="none" spc="0" baseline="0">
                <a:solidFill>
                  <a:srgbClr val="161616"/>
                </a:solidFill>
                <a:effectLst/>
                <a:latin typeface="Segoe UI Light"/>
                <a:ea typeface="Segoe UI Light"/>
                <a:cs typeface="Segoe UI Light"/>
              </a:rPr>
              <a:t>nome</a:t>
            </a:r>
            <a:r>
              <a:rPr lang="pt-BR" sz="882" b="0" i="0" strike="noStrike" cap="none" spc="0" baseline="0">
                <a:solidFill>
                  <a:srgbClr val="161616"/>
                </a:solidFill>
                <a:effectLst/>
                <a:latin typeface="Segoe UI Light"/>
                <a:ea typeface="Segoe UI Light"/>
                <a:cs typeface="Segoe UI Light"/>
              </a:rPr>
              <a:t>, a </a:t>
            </a:r>
            <a:r>
              <a:rPr lang="pt-BR" sz="882" b="0" i="1" strike="noStrike" cap="none" spc="0" baseline="0">
                <a:solidFill>
                  <a:srgbClr val="161616"/>
                </a:solidFill>
                <a:effectLst/>
                <a:latin typeface="Segoe UI Light"/>
                <a:ea typeface="Segoe UI Light"/>
                <a:cs typeface="Segoe UI Light"/>
              </a:rPr>
              <a:t>versão</a:t>
            </a:r>
            <a:r>
              <a:rPr lang="pt-BR" sz="882" b="0" i="0" strike="noStrike" cap="none" spc="0" baseline="0">
                <a:solidFill>
                  <a:srgbClr val="161616"/>
                </a:solidFill>
                <a:effectLst/>
                <a:latin typeface="Segoe UI Light"/>
                <a:ea typeface="Segoe UI Light"/>
                <a:cs typeface="Segoe UI Light"/>
              </a:rPr>
              <a:t>, o código e o </a:t>
            </a:r>
            <a:r>
              <a:rPr lang="pt-BR" sz="882" b="0" i="1" strike="noStrike" cap="none" spc="0" baseline="0">
                <a:solidFill>
                  <a:srgbClr val="161616"/>
                </a:solidFill>
                <a:effectLst/>
                <a:latin typeface="Segoe UI Light"/>
                <a:ea typeface="Segoe UI Light"/>
                <a:cs typeface="Segoe UI Light"/>
              </a:rPr>
              <a:t>ambiente</a:t>
            </a:r>
            <a:r>
              <a:rPr lang="pt-BR" sz="882" b="0" i="0" strike="noStrike" cap="none" spc="0" baseline="0">
                <a:solidFill>
                  <a:srgbClr val="161616"/>
                </a:solidFill>
                <a:effectLst/>
                <a:latin typeface="Segoe UI Light"/>
                <a:ea typeface="Segoe UI Light"/>
                <a:cs typeface="Segoe UI Light"/>
              </a:rPr>
              <a:t> necessários para executar o código.</a:t>
            </a:r>
          </a:p>
          <a:p>
            <a:endParaRPr lang="en-US" b="0" i="0">
              <a:solidFill>
                <a:srgbClr val="161616"/>
              </a:solidFill>
              <a:effectLst/>
              <a:latin typeface="Segoe UI Light" pitchFamily="34" charset="0"/>
              <a:cs typeface="Segoe UI Light" panose="020B0502040204020203" pitchFamily="34" charset="0"/>
            </a:endParaRPr>
          </a:p>
          <a:p>
            <a:r>
              <a:rPr lang="pt-BR" sz="882" b="0" i="0" strike="noStrike" cap="none" spc="0" baseline="0">
                <a:solidFill>
                  <a:srgbClr val="161616"/>
                </a:solidFill>
                <a:effectLst/>
                <a:latin typeface="Segoe UI Light"/>
                <a:ea typeface="Segoe UI Light"/>
                <a:cs typeface="Segoe UI Light"/>
              </a:rPr>
              <a:t>Você pode usar componentes ao criar </a:t>
            </a:r>
            <a:r>
              <a:rPr lang="pt-BR" sz="882" b="1" i="0" strike="noStrike" cap="none" spc="0" baseline="0">
                <a:solidFill>
                  <a:srgbClr val="161616"/>
                </a:solidFill>
                <a:effectLst/>
                <a:latin typeface="Segoe UI Light"/>
                <a:ea typeface="Segoe UI Light"/>
                <a:cs typeface="Segoe UI Light"/>
              </a:rPr>
              <a:t>pipelines</a:t>
            </a:r>
            <a:r>
              <a:rPr lang="pt-BR" sz="882" b="0" i="0" strike="noStrike" cap="none" spc="0" baseline="0">
                <a:solidFill>
                  <a:srgbClr val="161616"/>
                </a:solidFill>
                <a:effectLst/>
                <a:latin typeface="Segoe UI Light"/>
                <a:ea typeface="Segoe UI Light"/>
                <a:cs typeface="Segoe UI Light"/>
              </a:rPr>
              <a:t>. Assim, um componente geralmente representa uma etapa em um pipeline, por exemplo, para normalizar dados, treinar um modelo de regressão ou testar o modelo treinado em um conjunto de dados de validação.</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GARANTIAS, CONTRATUAIS, LEGAIS OU ESTATUTÁRIAS, EM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2/28/2025 11:23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a:p>
        </p:txBody>
      </p:sp>
    </p:spTree>
    <p:extLst>
      <p:ext uri="{BB962C8B-B14F-4D97-AF65-F5344CB8AC3E}">
        <p14:creationId xmlns:p14="http://schemas.microsoft.com/office/powerpoint/2010/main" val="1333032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a:solidFill>
                  <a:srgbClr val="161616"/>
                </a:solidFill>
                <a:effectLst/>
                <a:latin typeface="Segoe UI Light"/>
                <a:ea typeface="Segoe UI Light"/>
                <a:cs typeface="Segoe UI Light"/>
              </a:rPr>
              <a:t>Quando você tem um conjunto de dados de treinamento e precisa encontrar o modelo de melhor desempenho, talvez queira experimentar vários algoritmos e valores de hiperparâmetro.</a:t>
            </a:r>
          </a:p>
          <a:p>
            <a:pPr algn="l"/>
            <a:endParaRPr lang="en-US" b="0" i="0">
              <a:solidFill>
                <a:srgbClr val="161616"/>
              </a:solidFill>
              <a:effectLst/>
              <a:latin typeface="Segoe UI Light" pitchFamily="34" charset="0"/>
              <a:cs typeface="Segoe UI Light" panose="020B0502040204020203" pitchFamily="34" charset="0"/>
            </a:endParaRPr>
          </a:p>
          <a:p>
            <a:pPr algn="l"/>
            <a:r>
              <a:rPr lang="pt-BR" sz="882" b="0" i="0" strike="noStrike" cap="none" spc="0" baseline="0">
                <a:solidFill>
                  <a:srgbClr val="161616"/>
                </a:solidFill>
                <a:effectLst/>
                <a:latin typeface="Segoe UI Light"/>
                <a:ea typeface="Segoe UI Light"/>
                <a:cs typeface="Segoe UI Light"/>
              </a:rPr>
              <a:t>Experimentar manualmente as diferentes configurações para treinar um modelo pode levar muito tempo. Como alternativa, você pode usar o Machine Learning Automatizado para acelerar o processo.</a:t>
            </a:r>
          </a:p>
          <a:p>
            <a:pPr algn="l"/>
            <a:endParaRPr lang="en-US" b="0" i="0">
              <a:solidFill>
                <a:srgbClr val="161616"/>
              </a:solidFill>
              <a:effectLst/>
              <a:latin typeface="Segoe UI Light" pitchFamily="34" charset="0"/>
              <a:cs typeface="Segoe UI Light" panose="020B0502040204020203" pitchFamily="34" charset="0"/>
            </a:endParaRPr>
          </a:p>
          <a:p>
            <a:pPr algn="l"/>
            <a:r>
              <a:rPr lang="pt-BR" sz="882" b="0" i="0" strike="noStrike" cap="none" spc="0" baseline="0">
                <a:solidFill>
                  <a:srgbClr val="161616"/>
                </a:solidFill>
                <a:effectLst/>
                <a:latin typeface="Segoe UI Light"/>
                <a:ea typeface="Segoe UI Light"/>
                <a:cs typeface="Segoe UI Light"/>
              </a:rPr>
              <a:t>O Machine Learning automatizado itera por meio de algoritmos emparelhados com recursos selecionados para encontrar o modelo com melhor desempenho para seus dados.</a:t>
            </a:r>
          </a:p>
          <a:p>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11</a:t>
            </a:fld>
            <a:endParaRPr lang="en-US"/>
          </a:p>
        </p:txBody>
      </p:sp>
    </p:spTree>
    <p:extLst>
      <p:ext uri="{BB962C8B-B14F-4D97-AF65-F5344CB8AC3E}">
        <p14:creationId xmlns:p14="http://schemas.microsoft.com/office/powerpoint/2010/main" val="2068257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a:solidFill>
                  <a:srgbClr val="161616"/>
                </a:solidFill>
                <a:effectLst/>
                <a:latin typeface="Segoe UI Light"/>
                <a:ea typeface="Segoe UI Light"/>
                <a:cs typeface="Segoe UI Light"/>
              </a:rPr>
              <a:t>Ao preferir desenvolver executando códigos em notebooks, você pode usar o recurso do notebook interno no workspace.</a:t>
            </a:r>
          </a:p>
          <a:p>
            <a:pPr algn="l"/>
            <a:endParaRPr lang="en-US" b="0" i="0">
              <a:solidFill>
                <a:srgbClr val="161616"/>
              </a:solidFill>
              <a:effectLst/>
              <a:latin typeface="Segoe UI Light" pitchFamily="34" charset="0"/>
              <a:cs typeface="Segoe UI Light" panose="020B0502040204020203" pitchFamily="34" charset="0"/>
            </a:endParaRPr>
          </a:p>
          <a:p>
            <a:pPr algn="l"/>
            <a:r>
              <a:rPr lang="pt-BR" sz="882" b="0" i="0" strike="noStrike" cap="none" spc="0" baseline="0">
                <a:solidFill>
                  <a:srgbClr val="161616"/>
                </a:solidFill>
                <a:effectLst/>
                <a:latin typeface="Segoe UI Light"/>
                <a:ea typeface="Segoe UI Light"/>
                <a:cs typeface="Segoe UI Light"/>
              </a:rPr>
              <a:t>A página </a:t>
            </a:r>
            <a:r>
              <a:rPr lang="pt-BR" sz="882" b="1" i="0" strike="noStrike" cap="none" spc="0" baseline="0">
                <a:solidFill>
                  <a:srgbClr val="161616"/>
                </a:solidFill>
                <a:effectLst/>
                <a:latin typeface="Segoe UI Light"/>
                <a:ea typeface="Segoe UI Light"/>
                <a:cs typeface="Segoe UI Light"/>
              </a:rPr>
              <a:t>Notebooks</a:t>
            </a:r>
            <a:r>
              <a:rPr lang="pt-BR" sz="882" b="0" i="0" strike="noStrike" cap="none" spc="0" baseline="0">
                <a:solidFill>
                  <a:srgbClr val="161616"/>
                </a:solidFill>
                <a:effectLst/>
                <a:latin typeface="Segoe UI Light"/>
                <a:ea typeface="Segoe UI Light"/>
                <a:cs typeface="Segoe UI Light"/>
              </a:rPr>
              <a:t> no estúdio permite editar e executar notebooks Jupyter.</a:t>
            </a:r>
          </a:p>
          <a:p>
            <a:endParaRPr lang="en-US">
              <a:latin typeface="Segoe UI Light" pitchFamily="34" charset="0"/>
              <a:cs typeface="Segoe UI Light" panose="020B0502040204020203" pitchFamily="34" charset="0"/>
            </a:endParaRPr>
          </a:p>
          <a:p>
            <a:pPr algn="l"/>
            <a:r>
              <a:rPr lang="pt-BR" sz="882" b="0" i="0" strike="noStrike" cap="none" spc="0" baseline="0">
                <a:solidFill>
                  <a:srgbClr val="161616"/>
                </a:solidFill>
                <a:effectLst/>
                <a:latin typeface="Segoe UI Light"/>
                <a:ea typeface="Segoe UI Light"/>
                <a:cs typeface="Segoe UI Light"/>
              </a:rPr>
              <a:t>Todos os arquivos que você clona ou cria na seção notebooks são armazenados no compartilhamento de arquivos da conta de Armazenamento do Microsoft Azure criada com o workspace.</a:t>
            </a:r>
          </a:p>
          <a:p>
            <a:pPr algn="l"/>
            <a:r>
              <a:rPr lang="pt-BR" sz="882" b="0" i="0" strike="noStrike" cap="none" spc="0" baseline="0">
                <a:solidFill>
                  <a:srgbClr val="161616"/>
                </a:solidFill>
                <a:effectLst/>
                <a:latin typeface="Segoe UI Light"/>
                <a:ea typeface="Segoe UI Light"/>
                <a:cs typeface="Segoe UI Light"/>
              </a:rPr>
              <a:t>Para executar notebooks, você usará uma instância de computação, pois elas são ideais para desenvolvimento e funcionam de forma semelhante a uma máquina virtual.</a:t>
            </a:r>
          </a:p>
          <a:p>
            <a:pPr algn="l"/>
            <a:r>
              <a:rPr lang="pt-BR" sz="882" b="0" i="0" strike="noStrike" cap="none" spc="0" baseline="0">
                <a:solidFill>
                  <a:srgbClr val="161616"/>
                </a:solidFill>
                <a:effectLst/>
                <a:latin typeface="Segoe UI Light"/>
                <a:ea typeface="Segoe UI Light"/>
                <a:cs typeface="Segoe UI Light"/>
              </a:rPr>
              <a:t>Você também pode optar por editar e executar notebooks em Visual Studio Code, enquanto ainda usa uma instância de computação, para executar os notebooks.</a:t>
            </a:r>
          </a:p>
          <a:p>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12</a:t>
            </a:fld>
            <a:endParaRPr lang="en-US"/>
          </a:p>
        </p:txBody>
      </p:sp>
    </p:spTree>
    <p:extLst>
      <p:ext uri="{BB962C8B-B14F-4D97-AF65-F5344CB8AC3E}">
        <p14:creationId xmlns:p14="http://schemas.microsoft.com/office/powerpoint/2010/main" val="227551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161616"/>
                </a:solidFill>
                <a:effectLst/>
                <a:latin typeface="Segoe UI Light"/>
                <a:ea typeface="Segoe UI Light"/>
                <a:cs typeface="Segoe UI Light"/>
              </a:rPr>
              <a:t>Quando você envia um pipeline criado com o designer, ele será executado como um trabalho de pipeline. Quando você envia um experimento de Machine Learning Automatizado, ele também é executado como um trabalho.</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13</a:t>
            </a:fld>
            <a:endParaRPr lang="en-US"/>
          </a:p>
        </p:txBody>
      </p:sp>
    </p:spTree>
    <p:extLst>
      <p:ext uri="{BB962C8B-B14F-4D97-AF65-F5344CB8AC3E}">
        <p14:creationId xmlns:p14="http://schemas.microsoft.com/office/powerpoint/2010/main" val="3877766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FORNECE NENHUMA GARANTIA, EXPRESSA, IMPLÍCITA OU REGULAMENTAR, QUANTO ÀS INFORMAÇÕES PRESENTES NESTA APRESENTAÇÃO.</a:t>
            </a:r>
          </a:p>
        </p:txBody>
      </p:sp>
      <p:sp>
        <p:nvSpPr>
          <p:cNvPr id="6" name="Date Placeholder 5"/>
          <p:cNvSpPr>
            <a:spLocks noGrp="1"/>
          </p:cNvSpPr>
          <p:nvPr>
            <p:ph type="dt" idx="12"/>
          </p:nvPr>
        </p:nvSpPr>
        <p:spPr/>
        <p:txBody>
          <a:bodyPr/>
          <a:lstStyle/>
          <a:p>
            <a:fld id="{C9F26854-F9AE-4E32-B2A5-59EE421C280D}" type="datetime8">
              <a:rPr lang="en-US" smtClean="0"/>
              <a:t>2/28/2025 11:23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161616"/>
                </a:solidFill>
                <a:effectLst/>
                <a:latin typeface="Segoe UI Light"/>
                <a:ea typeface="Segoe UI Light"/>
                <a:cs typeface="Segoe UI Light"/>
              </a:rPr>
              <a:t>Para usar esses recursos e ativos, crie um recurso de workspace do Azure Machine Learning em sua assinatura do Azure. No workspace do Azure Machine Learning, você pode gerenciar dados, recursos de computação, modelos, pontos de extremidade e outros artefatos relacionados às cargas de trabalho de machine learning.</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Recurso:</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hlinkClick r:id="rId3" history="0"/>
              </a:rPr>
              <a:t>Saiba como usar um modelo do ARM para criar um workspace</a:t>
            </a:r>
            <a:r>
              <a:rPr lang="pt-BR" sz="882" b="0" i="0" strike="noStrike" cap="none" spc="0" baseline="0">
                <a:solidFill>
                  <a:srgbClr val="161616"/>
                </a:solidFill>
                <a:effectLst/>
                <a:latin typeface="Segoe UI Light"/>
                <a:ea typeface="Segoe UI Light"/>
                <a:cs typeface="Segoe UI Light"/>
              </a:rPr>
              <a:t>.</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hlinkClick r:id="rId4" history="0"/>
              </a:rPr>
              <a:t>Saiba como criar o workspace com a CLI v2</a:t>
            </a:r>
            <a:r>
              <a:rPr lang="pt-BR" sz="882" b="0" i="0" strike="noStrike" cap="none" spc="0" baseline="0">
                <a:solidFill>
                  <a:srgbClr val="161616"/>
                </a:solidFill>
                <a:effectLst/>
                <a:latin typeface="Segoe UI Light"/>
                <a:ea typeface="Segoe UI Light"/>
                <a:cs typeface="Segoe UI Light"/>
              </a:rPr>
              <a:t>.</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155424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7</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161616"/>
                </a:solidFill>
                <a:effectLst/>
                <a:latin typeface="Segoe UI Light"/>
                <a:ea typeface="Segoe UI Light"/>
                <a:cs typeface="Segoe UI Light"/>
              </a:rPr>
              <a:t>Saiba mais sobre </a:t>
            </a:r>
            <a:r>
              <a:rPr lang="pt-BR" sz="882" b="1" i="0" strike="noStrike" cap="none" spc="0" baseline="0">
                <a:solidFill>
                  <a:srgbClr val="000000"/>
                </a:solidFill>
                <a:effectLst/>
                <a:latin typeface="Segoe UI Light"/>
                <a:ea typeface="Segoe UI Light"/>
                <a:cs typeface="Segoe UI Light"/>
                <a:hlinkClick r:id="rId3" history="0"/>
              </a:rPr>
              <a:t>como gerenciar o acesso a um workspace do Azure Machine Learning, incluindo a criação de funções personalizadas</a:t>
            </a:r>
            <a:r>
              <a:rPr lang="pt-BR" sz="882" b="0" i="0" strike="noStrike" cap="none" spc="0" baseline="0">
                <a:solidFill>
                  <a:srgbClr val="161616"/>
                </a:solidFill>
                <a:effectLst/>
                <a:latin typeface="Segoe UI Light"/>
                <a:ea typeface="Segoe UI Light"/>
                <a:cs typeface="Segoe UI Light"/>
              </a:rPr>
              <a:t>.</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161616"/>
                </a:solidFill>
                <a:effectLst/>
                <a:latin typeface="Segoe UI Light"/>
                <a:ea typeface="Segoe UI Light"/>
                <a:cs typeface="Segoe UI Light"/>
              </a:rPr>
              <a:t>Você pode criar armazenamentos de dados para se conectar a outros serviços de dados do Azure. O mais comum é que seus armazenamentos de dados se conectem a uma Conta de Armazenamento do Microsoft Azure ou do Azure Data Lake Storage (Gen2), já que esses serviços de dados são usados com mais frequência em projetos de ciência de dados.</a:t>
            </a:r>
            <a:endParaRPr lang="en-US">
              <a:latin typeface="Segoe UI Light"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GARANTIAS, CONTRATUAIS, LEGAIS OU ESTATUTÁRIAS, EM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2/28/2025 11:23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a:p>
        </p:txBody>
      </p:sp>
    </p:spTree>
    <p:extLst>
      <p:ext uri="{BB962C8B-B14F-4D97-AF65-F5344CB8AC3E}">
        <p14:creationId xmlns:p14="http://schemas.microsoft.com/office/powerpoint/2010/main" val="207115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D74380-A2F5-B634-F240-E60925F6826E}"/>
              </a:ext>
            </a:extLst>
          </p:cNvPr>
          <p:cNvSpPr>
            <a:spLocks noGrp="1"/>
          </p:cNvSpPr>
          <p:nvPr>
            <p:ph type="title" hasCustomPrompt="1"/>
          </p:nvPr>
        </p:nvSpPr>
        <p:spPr>
          <a:xfrm>
            <a:off x="427434" y="1508279"/>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61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872" userDrawn="1">
          <p15:clr>
            <a:srgbClr val="5ACBF0"/>
          </p15:clr>
        </p15:guide>
        <p15:guide id="3" pos="2520" userDrawn="1">
          <p15:clr>
            <a:srgbClr val="5ACBF0"/>
          </p15:clr>
        </p15:guide>
        <p15:guide id="5" orient="horz" pos="1620" userDrawn="1">
          <p15:clr>
            <a:srgbClr val="FBAE40"/>
          </p15:clr>
        </p15:guide>
        <p15:guide id="6" orient="horz" pos="1672" userDrawn="1">
          <p15:clr>
            <a:srgbClr val="5ACBF0"/>
          </p15:clr>
        </p15:guide>
        <p15:guide id="7" pos="224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a:t>Drag &amp; drop your photo here </a:t>
            </a:r>
            <a:br>
              <a:rPr lang="en-US"/>
            </a:br>
            <a:r>
              <a:rPr lang="en-US"/>
              <a:t>or click or tap icon below </a:t>
            </a:r>
            <a:br>
              <a:rPr lang="en-US"/>
            </a:br>
            <a:r>
              <a:rPr lang="en-US"/>
              <a:t>to insert</a:t>
            </a:r>
          </a:p>
          <a:p>
            <a:endParaRPr lang="en-US"/>
          </a:p>
          <a:p>
            <a:endParaRPr lang="en-US"/>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_1-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Agenda</a:t>
            </a:r>
          </a:p>
        </p:txBody>
      </p:sp>
      <p:sp>
        <p:nvSpPr>
          <p:cNvPr id="3" name="Text Placeholder 3">
            <a:extLst>
              <a:ext uri="{FF2B5EF4-FFF2-40B4-BE49-F238E27FC236}">
                <a16:creationId xmlns:a16="http://schemas.microsoft.com/office/drawing/2014/main" id="{CAC2502E-5D9F-F851-3464-EDB3AAD612FA}"/>
              </a:ext>
            </a:extLst>
          </p:cNvPr>
          <p:cNvSpPr>
            <a:spLocks noGrp="1"/>
          </p:cNvSpPr>
          <p:nvPr>
            <p:ph type="body" sz="quarter" idx="15"/>
          </p:nvPr>
        </p:nvSpPr>
        <p:spPr>
          <a:xfrm>
            <a:off x="439792" y="1363633"/>
            <a:ext cx="6562793" cy="423449"/>
          </a:xfrm>
          <a:prstGeom prst="rect">
            <a:avLst/>
          </a:prstGeom>
        </p:spPr>
        <p:txBody>
          <a:bodyPr wrap="square">
            <a:spAutoFit/>
          </a:bodyPr>
          <a:lstStyle>
            <a:lvl1pPr marL="419100" marR="0" indent="-342900" algn="l" rtl="0">
              <a:lnSpc>
                <a:spcPct val="150000"/>
              </a:lnSpc>
              <a:spcBef>
                <a:spcPts val="0"/>
              </a:spcBef>
              <a:spcAft>
                <a:spcPts val="0"/>
              </a:spcAft>
              <a:buClr>
                <a:schemeClr val="bg1"/>
              </a:buClr>
              <a:buSzPts val="2400"/>
              <a:buFont typeface="Wingdings"/>
              <a:buChar char="ü"/>
              <a:defRPr lang="en-US" sz="1600" b="0" i="0" u="none" strike="noStrike" cap="none" dirty="0">
                <a:solidFill>
                  <a:schemeClr val="bg1"/>
                </a:solidFill>
                <a:latin typeface="Calibri"/>
                <a:ea typeface="Calibri"/>
                <a:cs typeface="Calibri"/>
                <a:sym typeface="Aria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5423797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guide id="40"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website screenshot here or click or tap icon below to insert</a:t>
            </a:r>
          </a:p>
          <a:p>
            <a:endParaRPr lang="en-US"/>
          </a:p>
          <a:p>
            <a:endParaRPr lang="en-US"/>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9097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38" userDrawn="1">
          <p15:clr>
            <a:srgbClr val="FBAE40"/>
          </p15:clr>
        </p15:guide>
        <p15:guide id="2" orient="horz" pos="1985"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_with Head">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17797004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column_Callou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83704"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1185863"/>
            <a:ext cx="5651897" cy="332304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Segoe UI"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6" name="Text Placeholder 11">
            <a:extLst>
              <a:ext uri="{FF2B5EF4-FFF2-40B4-BE49-F238E27FC236}">
                <a16:creationId xmlns:a16="http://schemas.microsoft.com/office/drawing/2014/main" id="{BA3E60F0-F025-04E8-0E46-71699A62E435}"/>
              </a:ext>
            </a:extLst>
          </p:cNvPr>
          <p:cNvSpPr>
            <a:spLocks noGrp="1"/>
          </p:cNvSpPr>
          <p:nvPr>
            <p:ph type="body" sz="quarter" idx="16"/>
          </p:nvPr>
        </p:nvSpPr>
        <p:spPr>
          <a:xfrm>
            <a:off x="438151" y="1195617"/>
            <a:ext cx="238060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4D105096-7BC3-1383-8EE1-744002B706B2}"/>
              </a:ext>
            </a:extLst>
          </p:cNvPr>
          <p:cNvSpPr>
            <a:spLocks noGrp="1"/>
          </p:cNvSpPr>
          <p:nvPr>
            <p:ph type="body" sz="quarter" idx="15"/>
          </p:nvPr>
        </p:nvSpPr>
        <p:spPr>
          <a:xfrm>
            <a:off x="439792" y="1564323"/>
            <a:ext cx="2379608" cy="1882567"/>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198882" indent="-96012">
              <a:spcAft>
                <a:spcPct val="0"/>
              </a:spcAft>
              <a:buFont typeface="Arial" panose="020B0604020202020204" pitchFamily="34" charset="0"/>
              <a:buChar char="•"/>
              <a:defRPr sz="2400">
                <a:solidFill>
                  <a:schemeClr val="tx1"/>
                </a:solidFill>
              </a:defRPr>
            </a:lvl2pPr>
            <a:lvl3pPr marL="288036" indent="-89154">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81375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0">
          <p15:clr>
            <a:srgbClr val="954F72"/>
          </p15:clr>
        </p15:guide>
        <p15:guide id="6" pos="1372">
          <p15:clr>
            <a:srgbClr val="954F72"/>
          </p15:clr>
        </p15:guide>
        <p15:guide id="7" pos="1560">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20">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subheading">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3" name="Text Placeholder 11">
            <a:extLst>
              <a:ext uri="{FF2B5EF4-FFF2-40B4-BE49-F238E27FC236}">
                <a16:creationId xmlns:a16="http://schemas.microsoft.com/office/drawing/2014/main" id="{CA4E92E8-A50E-5AB4-8891-983AC58DB6A9}"/>
              </a:ext>
            </a:extLst>
          </p:cNvPr>
          <p:cNvSpPr>
            <a:spLocks noGrp="1"/>
          </p:cNvSpPr>
          <p:nvPr>
            <p:ph type="body" sz="quarter" idx="17"/>
          </p:nvPr>
        </p:nvSpPr>
        <p:spPr>
          <a:xfrm>
            <a:off x="438150" y="1040074"/>
            <a:ext cx="8258701"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2012209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a:t>Click icon to </a:t>
            </a:r>
            <a:br>
              <a:rPr lang="en-US"/>
            </a:br>
            <a:r>
              <a:rPr lang="en-US"/>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a:t>Clique para editar o título Mestre</a:t>
            </a:r>
            <a:endParaRPr lang="en-US"/>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6"/>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11" r:id="rId4"/>
    <p:sldLayoutId id="2147484813" r:id="rId5"/>
    <p:sldLayoutId id="2147484740" r:id="rId6"/>
    <p:sldLayoutId id="2147484741" r:id="rId7"/>
    <p:sldLayoutId id="2147484742" r:id="rId8"/>
    <p:sldLayoutId id="2147484743" r:id="rId9"/>
    <p:sldLayoutId id="2147484749" r:id="rId10"/>
    <p:sldLayoutId id="2147484750" r:id="rId11"/>
    <p:sldLayoutId id="2147484751" r:id="rId12"/>
    <p:sldLayoutId id="2147484752" r:id="rId13"/>
    <p:sldLayoutId id="2147484753" r:id="rId14"/>
    <p:sldLayoutId id="2147484756" r:id="rId15"/>
    <p:sldLayoutId id="2147484757" r:id="rId16"/>
    <p:sldLayoutId id="2147484758" r:id="rId17"/>
    <p:sldLayoutId id="2147484759" r:id="rId18"/>
    <p:sldLayoutId id="2147484761" r:id="rId19"/>
    <p:sldLayoutId id="2147484762" r:id="rId20"/>
    <p:sldLayoutId id="2147484765" r:id="rId21"/>
    <p:sldLayoutId id="2147484766" r:id="rId22"/>
    <p:sldLayoutId id="2147484767" r:id="rId23"/>
    <p:sldLayoutId id="2147484768" r:id="rId24"/>
    <p:sldLayoutId id="2147484769" r:id="rId25"/>
    <p:sldLayoutId id="2147484770" r:id="rId26"/>
    <p:sldLayoutId id="2147484771" r:id="rId27"/>
    <p:sldLayoutId id="2147484772" r:id="rId28"/>
    <p:sldLayoutId id="2147484774" r:id="rId29"/>
    <p:sldLayoutId id="2147484775" r:id="rId30"/>
    <p:sldLayoutId id="2147484776" r:id="rId31"/>
    <p:sldLayoutId id="2147484777" r:id="rId32"/>
    <p:sldLayoutId id="2147484778" r:id="rId33"/>
    <p:sldLayoutId id="2147484779" r:id="rId34"/>
    <p:sldLayoutId id="2147484780" r:id="rId35"/>
    <p:sldLayoutId id="2147484782" r:id="rId36"/>
    <p:sldLayoutId id="2147484783" r:id="rId37"/>
    <p:sldLayoutId id="2147484784" r:id="rId38"/>
    <p:sldLayoutId id="2147484785" r:id="rId39"/>
    <p:sldLayoutId id="2147484786" r:id="rId40"/>
    <p:sldLayoutId id="2147484787" r:id="rId41"/>
    <p:sldLayoutId id="2147484788" r:id="rId42"/>
    <p:sldLayoutId id="2147484790" r:id="rId43"/>
    <p:sldLayoutId id="2147484831" r:id="rId44"/>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2/28/2025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65525" y="1554163"/>
            <a:ext cx="7159250" cy="830262"/>
          </a:xfrm>
        </p:spPr>
        <p:txBody>
          <a:bodyPr>
            <a:noAutofit/>
          </a:bodyPr>
          <a:lstStyle/>
          <a:p>
            <a:r>
              <a:rPr lang="pt-BR" sz="4000" i="0" strike="noStrike" cap="none" spc="-50" baseline="0">
                <a:effectLst/>
                <a:latin typeface="+mj-lt"/>
                <a:ea typeface="Segoe UI"/>
                <a:cs typeface="Segoe UI"/>
              </a:rPr>
              <a:t>Explorar e configurar </a:t>
            </a:r>
            <a:br>
              <a:rPr lang="pt-BR" sz="4000" i="0" strike="noStrike" cap="none" spc="-50" baseline="0">
                <a:effectLst/>
                <a:latin typeface="+mj-lt"/>
                <a:ea typeface="Segoe UI"/>
                <a:cs typeface="Segoe UI"/>
              </a:rPr>
            </a:br>
            <a:r>
              <a:rPr lang="pt-BR" sz="4000" i="0" strike="noStrike" cap="none" spc="-50" baseline="0">
                <a:effectLst/>
                <a:latin typeface="+mj-lt"/>
                <a:ea typeface="Segoe UI"/>
                <a:cs typeface="Segoe UI"/>
              </a:rPr>
              <a:t>o </a:t>
            </a:r>
            <a:r>
              <a:rPr lang="pt-BR" sz="4000" i="0" strike="noStrike" cap="none" spc="-50" baseline="0" err="1">
                <a:effectLst/>
                <a:latin typeface="+mj-lt"/>
                <a:ea typeface="Segoe UI"/>
                <a:cs typeface="Segoe UI"/>
              </a:rPr>
              <a:t>workspace</a:t>
            </a:r>
            <a:r>
              <a:rPr lang="pt-BR" sz="4000" i="0" strike="noStrike" cap="none" spc="-50" baseline="0">
                <a:effectLst/>
                <a:latin typeface="+mj-lt"/>
                <a:ea typeface="Segoe UI"/>
                <a:cs typeface="Segoe UI"/>
              </a:rPr>
              <a:t> do Azure Machine Learning</a:t>
            </a:r>
            <a:endParaRPr lang="pt-BR">
              <a:latin typeface="+mj-lt"/>
            </a:endParaRPr>
          </a:p>
        </p:txBody>
      </p:sp>
      <p:sp>
        <p:nvSpPr>
          <p:cNvPr id="2" name="Google Shape;154;p2">
            <a:extLst>
              <a:ext uri="{FF2B5EF4-FFF2-40B4-BE49-F238E27FC236}">
                <a16:creationId xmlns:a16="http://schemas.microsoft.com/office/drawing/2014/main" id="{34134677-E2BA-3231-50AE-2DCBC9B53D59}"/>
              </a:ext>
            </a:extLst>
          </p:cNvPr>
          <p:cNvSpPr txBox="1"/>
          <p:nvPr/>
        </p:nvSpPr>
        <p:spPr>
          <a:xfrm>
            <a:off x="565525" y="3011225"/>
            <a:ext cx="28730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a:solidFill>
                  <a:schemeClr val="bg1"/>
                </a:solidFill>
                <a:latin typeface="Calibri"/>
                <a:ea typeface="Calibri"/>
                <a:cs typeface="Calibri"/>
                <a:sym typeface="Calibri"/>
              </a:rPr>
              <a:t>Felipe Kenji Chikuji</a:t>
            </a:r>
            <a:endParaRPr sz="1600" b="0" i="0" u="none" strike="noStrike" cap="none">
              <a:solidFill>
                <a:schemeClr val="bg1"/>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400">
                <a:solidFill>
                  <a:schemeClr val="bg1"/>
                </a:solidFill>
                <a:latin typeface="Calibri"/>
                <a:ea typeface="Calibri"/>
                <a:cs typeface="Calibri"/>
                <a:sym typeface="Calibri"/>
              </a:rPr>
              <a:t>Consultor Dados &amp; IA</a:t>
            </a:r>
          </a:p>
        </p:txBody>
      </p:sp>
      <p:sp>
        <p:nvSpPr>
          <p:cNvPr id="3" name="Espaço Reservado para Número de Slide 2">
            <a:extLst>
              <a:ext uri="{FF2B5EF4-FFF2-40B4-BE49-F238E27FC236}">
                <a16:creationId xmlns:a16="http://schemas.microsoft.com/office/drawing/2014/main" id="{6AA21EE3-A7EF-3F5D-E234-04AD9B4A871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a:t>
            </a:fld>
            <a:r>
              <a:rPr lang="en-US"/>
              <a:t>]</a:t>
            </a:r>
            <a:endParaRPr lang="pt-BR"/>
          </a:p>
        </p:txBody>
      </p:sp>
    </p:spTree>
    <p:extLst>
      <p:ext uri="{BB962C8B-B14F-4D97-AF65-F5344CB8AC3E}">
        <p14:creationId xmlns:p14="http://schemas.microsoft.com/office/powerpoint/2010/main" val="301864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3D7574F7-DD93-6C8C-465C-798EDFD692C5}"/>
              </a:ext>
            </a:extLst>
          </p:cNvPr>
          <p:cNvSpPr>
            <a:spLocks noGrp="1"/>
          </p:cNvSpPr>
          <p:nvPr>
            <p:ph type="body" sz="quarter" idx="11"/>
          </p:nvPr>
        </p:nvSpPr>
        <p:spPr>
          <a:xfrm>
            <a:off x="1041400" y="1623046"/>
            <a:ext cx="7658100" cy="582613"/>
          </a:xfrm>
        </p:spPr>
        <p:txBody>
          <a:bodyPr/>
          <a:lstStyle/>
          <a:p>
            <a:pPr>
              <a:lnSpc>
                <a:spcPct val="100000"/>
              </a:lnSpc>
            </a:pPr>
            <a:r>
              <a:rPr lang="pt-BR" sz="2000"/>
              <a:t>Modelos – Uma maneira comum de armazenar esses modelos é empacotar o modelo como um arquivo </a:t>
            </a:r>
            <a:r>
              <a:rPr lang="pt-BR" sz="2000" err="1"/>
              <a:t>pickle</a:t>
            </a:r>
            <a:r>
              <a:rPr lang="pt-BR" sz="2000"/>
              <a:t> (extensão .</a:t>
            </a:r>
            <a:r>
              <a:rPr lang="pt-BR" sz="2000" err="1"/>
              <a:t>pkl</a:t>
            </a:r>
            <a:r>
              <a:rPr lang="pt-BR" sz="2000"/>
              <a:t>) do Python.</a:t>
            </a:r>
          </a:p>
        </p:txBody>
      </p:sp>
      <p:sp>
        <p:nvSpPr>
          <p:cNvPr id="38" name="Text Placeholder 37">
            <a:extLst>
              <a:ext uri="{FF2B5EF4-FFF2-40B4-BE49-F238E27FC236}">
                <a16:creationId xmlns:a16="http://schemas.microsoft.com/office/drawing/2014/main" id="{978CFED3-A36F-A634-8C61-CFBA391FEBC1}"/>
              </a:ext>
            </a:extLst>
          </p:cNvPr>
          <p:cNvSpPr>
            <a:spLocks noGrp="1"/>
          </p:cNvSpPr>
          <p:nvPr>
            <p:ph type="body" sz="quarter" idx="15"/>
          </p:nvPr>
        </p:nvSpPr>
        <p:spPr>
          <a:xfrm>
            <a:off x="1041400" y="2459039"/>
            <a:ext cx="7658100" cy="585787"/>
          </a:xfrm>
        </p:spPr>
        <p:txBody>
          <a:bodyPr/>
          <a:lstStyle/>
          <a:p>
            <a:pPr>
              <a:lnSpc>
                <a:spcPct val="100000"/>
              </a:lnSpc>
            </a:pPr>
            <a:r>
              <a:rPr lang="pt-BR" sz="2000"/>
              <a:t>Ambientes  – Especificam pacotes de software, variáveis de ambiente e configurações de software para executar scripts. </a:t>
            </a:r>
          </a:p>
        </p:txBody>
      </p:sp>
      <p:sp>
        <p:nvSpPr>
          <p:cNvPr id="39" name="Text Placeholder 38">
            <a:extLst>
              <a:ext uri="{FF2B5EF4-FFF2-40B4-BE49-F238E27FC236}">
                <a16:creationId xmlns:a16="http://schemas.microsoft.com/office/drawing/2014/main" id="{065C2F9F-F25C-DF24-FB7A-E9FFEB38EE67}"/>
              </a:ext>
            </a:extLst>
          </p:cNvPr>
          <p:cNvSpPr>
            <a:spLocks noGrp="1"/>
          </p:cNvSpPr>
          <p:nvPr>
            <p:ph type="body" sz="quarter" idx="17"/>
          </p:nvPr>
        </p:nvSpPr>
        <p:spPr>
          <a:xfrm>
            <a:off x="1041399" y="3412210"/>
            <a:ext cx="6314743" cy="585787"/>
          </a:xfrm>
        </p:spPr>
        <p:txBody>
          <a:bodyPr/>
          <a:lstStyle/>
          <a:p>
            <a:pPr>
              <a:lnSpc>
                <a:spcPct val="100000"/>
              </a:lnSpc>
            </a:pPr>
            <a:r>
              <a:rPr lang="pt-BR" sz="2000"/>
              <a:t>Dados – É possível usar ativos de dados para acessar facilmente os dados todas as vezes, sem precisar fornecer autenticação sempre que quiser acessá-los.</a:t>
            </a:r>
          </a:p>
        </p:txBody>
      </p:sp>
      <p:sp>
        <p:nvSpPr>
          <p:cNvPr id="40" name="Text Placeholder 39">
            <a:extLst>
              <a:ext uri="{FF2B5EF4-FFF2-40B4-BE49-F238E27FC236}">
                <a16:creationId xmlns:a16="http://schemas.microsoft.com/office/drawing/2014/main" id="{19723D4F-7BE9-48CB-1E1B-181CFB088686}"/>
              </a:ext>
            </a:extLst>
          </p:cNvPr>
          <p:cNvSpPr>
            <a:spLocks noGrp="1"/>
          </p:cNvSpPr>
          <p:nvPr>
            <p:ph type="body" sz="quarter" idx="19"/>
          </p:nvPr>
        </p:nvSpPr>
        <p:spPr>
          <a:xfrm>
            <a:off x="1041400" y="4316922"/>
            <a:ext cx="5483225" cy="585787"/>
          </a:xfrm>
        </p:spPr>
        <p:txBody>
          <a:bodyPr/>
          <a:lstStyle/>
          <a:p>
            <a:pPr>
              <a:lnSpc>
                <a:spcPct val="100000"/>
              </a:lnSpc>
            </a:pPr>
            <a:r>
              <a:rPr lang="pt-BR" sz="2000"/>
              <a:t>Componentes – Facilite o compartilhamento de código com o componente em um workspace. </a:t>
            </a:r>
          </a:p>
        </p:txBody>
      </p:sp>
      <p:sp>
        <p:nvSpPr>
          <p:cNvPr id="17" name="Title 16"/>
          <p:cNvSpPr>
            <a:spLocks noGrp="1"/>
          </p:cNvSpPr>
          <p:nvPr>
            <p:ph type="title"/>
          </p:nvPr>
        </p:nvSpPr>
        <p:spPr>
          <a:xfrm>
            <a:off x="441325" y="438150"/>
            <a:ext cx="8258175" cy="994966"/>
          </a:xfrm>
        </p:spPr>
        <p:txBody>
          <a:bodyPr>
            <a:noAutofit/>
          </a:bodyPr>
          <a:lstStyle/>
          <a:p>
            <a:r>
              <a:rPr lang="pt-BR"/>
              <a:t>Identificar ativos do Azure Machine Learning</a:t>
            </a:r>
          </a:p>
        </p:txBody>
      </p:sp>
      <p:sp>
        <p:nvSpPr>
          <p:cNvPr id="42" name="Oval 41">
            <a:extLst>
              <a:ext uri="{FF2B5EF4-FFF2-40B4-BE49-F238E27FC236}">
                <a16:creationId xmlns:a16="http://schemas.microsoft.com/office/drawing/2014/main" id="{976C50D4-FDB5-86D3-1FE3-713505608621}"/>
              </a:ext>
            </a:extLst>
          </p:cNvPr>
          <p:cNvSpPr/>
          <p:nvPr/>
        </p:nvSpPr>
        <p:spPr bwMode="auto">
          <a:xfrm>
            <a:off x="441197" y="1743533"/>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1</a:t>
            </a:r>
          </a:p>
        </p:txBody>
      </p:sp>
      <p:sp>
        <p:nvSpPr>
          <p:cNvPr id="41" name="Oval 40">
            <a:extLst>
              <a:ext uri="{FF2B5EF4-FFF2-40B4-BE49-F238E27FC236}">
                <a16:creationId xmlns:a16="http://schemas.microsoft.com/office/drawing/2014/main" id="{7E3D9FFD-848C-B9CE-6368-E49872556853}"/>
              </a:ext>
            </a:extLst>
          </p:cNvPr>
          <p:cNvSpPr/>
          <p:nvPr/>
        </p:nvSpPr>
        <p:spPr bwMode="auto">
          <a:xfrm>
            <a:off x="441197" y="2580482"/>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2</a:t>
            </a:r>
            <a:endParaRPr lang="en-US" sz="1800" b="1"/>
          </a:p>
        </p:txBody>
      </p:sp>
      <p:sp>
        <p:nvSpPr>
          <p:cNvPr id="43" name="Oval 42">
            <a:extLst>
              <a:ext uri="{FF2B5EF4-FFF2-40B4-BE49-F238E27FC236}">
                <a16:creationId xmlns:a16="http://schemas.microsoft.com/office/drawing/2014/main" id="{82493FA9-602E-610C-CCA6-D773CD7FEBBB}"/>
              </a:ext>
            </a:extLst>
          </p:cNvPr>
          <p:cNvSpPr/>
          <p:nvPr/>
        </p:nvSpPr>
        <p:spPr bwMode="auto">
          <a:xfrm>
            <a:off x="441197" y="3533653"/>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3</a:t>
            </a:r>
          </a:p>
        </p:txBody>
      </p:sp>
      <p:sp>
        <p:nvSpPr>
          <p:cNvPr id="44" name="Oval 43">
            <a:extLst>
              <a:ext uri="{FF2B5EF4-FFF2-40B4-BE49-F238E27FC236}">
                <a16:creationId xmlns:a16="http://schemas.microsoft.com/office/drawing/2014/main" id="{DAF3DBD5-20D3-DCFC-A32D-3DA5BE70793F}"/>
              </a:ext>
            </a:extLst>
          </p:cNvPr>
          <p:cNvSpPr/>
          <p:nvPr/>
        </p:nvSpPr>
        <p:spPr bwMode="auto">
          <a:xfrm>
            <a:off x="441197" y="4438365"/>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4</a:t>
            </a:r>
          </a:p>
        </p:txBody>
      </p:sp>
      <p:sp>
        <p:nvSpPr>
          <p:cNvPr id="12" name="Espaço Reservado para Número de Slide 2">
            <a:extLst>
              <a:ext uri="{FF2B5EF4-FFF2-40B4-BE49-F238E27FC236}">
                <a16:creationId xmlns:a16="http://schemas.microsoft.com/office/drawing/2014/main" id="{E9DDA5F1-248E-BEA5-D2A3-81C23287CADB}"/>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10</a:t>
            </a:fld>
            <a:r>
              <a:rPr lang="en-US"/>
              <a:t>]</a:t>
            </a:r>
            <a:endParaRPr lang="pt-BR"/>
          </a:p>
        </p:txBody>
      </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41197" y="438913"/>
            <a:ext cx="8258700" cy="387798"/>
          </a:xfrm>
        </p:spPr>
        <p:txBody>
          <a:bodyPr/>
          <a:lstStyle/>
          <a:p>
            <a:r>
              <a:rPr lang="pt-BR"/>
              <a:t>Algoritmos e valores de hiperparâmetro com o Auto ML</a:t>
            </a:r>
          </a:p>
        </p:txBody>
      </p:sp>
      <p:sp>
        <p:nvSpPr>
          <p:cNvPr id="11" name="Rectangle 10">
            <a:extLst>
              <a:ext uri="{FF2B5EF4-FFF2-40B4-BE49-F238E27FC236}">
                <a16:creationId xmlns:a16="http://schemas.microsoft.com/office/drawing/2014/main" id="{69109D68-2C05-BB34-F215-0FE8F14B8AC3}"/>
              </a:ext>
              <a:ext uri="{C183D7F6-B498-43B3-948B-1728B52AA6E4}">
                <adec:decorative xmlns:adec="http://schemas.microsoft.com/office/drawing/2017/decorative" val="1"/>
              </a:ext>
            </a:extLst>
          </p:cNvPr>
          <p:cNvSpPr/>
          <p:nvPr/>
        </p:nvSpPr>
        <p:spPr bwMode="auto">
          <a:xfrm>
            <a:off x="441722" y="1266984"/>
            <a:ext cx="8258175" cy="3373041"/>
          </a:xfrm>
          <a:prstGeom prst="rect">
            <a:avLst/>
          </a:prstGeom>
          <a:noFill/>
          <a:ln w="38100">
            <a:solidFill>
              <a:srgbClr val="C73E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IN" sz="180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a:extLst>
              <a:ext uri="{FF2B5EF4-FFF2-40B4-BE49-F238E27FC236}">
                <a16:creationId xmlns:a16="http://schemas.microsoft.com/office/drawing/2014/main" id="{99B72C39-AD4E-E130-9CFF-CD7ED0037777}"/>
              </a:ext>
            </a:extLst>
          </p:cNvPr>
          <p:cNvPicPr>
            <a:picLocks noChangeAspect="1"/>
          </p:cNvPicPr>
          <p:nvPr/>
        </p:nvPicPr>
        <p:blipFill>
          <a:blip r:embed="rId3"/>
          <a:stretch>
            <a:fillRect/>
          </a:stretch>
        </p:blipFill>
        <p:spPr>
          <a:xfrm>
            <a:off x="1854994" y="1365977"/>
            <a:ext cx="5431631" cy="3175055"/>
          </a:xfrm>
          <a:prstGeom prst="rect">
            <a:avLst/>
          </a:prstGeom>
        </p:spPr>
      </p:pic>
      <p:sp>
        <p:nvSpPr>
          <p:cNvPr id="5" name="Espaço Reservado para Número de Slide 2">
            <a:extLst>
              <a:ext uri="{FF2B5EF4-FFF2-40B4-BE49-F238E27FC236}">
                <a16:creationId xmlns:a16="http://schemas.microsoft.com/office/drawing/2014/main" id="{44928572-FC54-C38C-FCF6-518B32699D4E}"/>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11</a:t>
            </a:fld>
            <a:r>
              <a:rPr lang="en-US"/>
              <a:t>]</a:t>
            </a:r>
            <a:endParaRPr lang="pt-BR"/>
          </a:p>
        </p:txBody>
      </p:sp>
    </p:spTree>
    <p:extLst>
      <p:ext uri="{BB962C8B-B14F-4D97-AF65-F5344CB8AC3E}">
        <p14:creationId xmlns:p14="http://schemas.microsoft.com/office/powerpoint/2010/main" val="329377560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41197" y="438913"/>
            <a:ext cx="8258700" cy="387798"/>
          </a:xfrm>
        </p:spPr>
        <p:txBody>
          <a:bodyPr/>
          <a:lstStyle/>
          <a:p>
            <a:r>
              <a:rPr lang="pt-BR"/>
              <a:t>Executar um notebook</a:t>
            </a:r>
          </a:p>
        </p:txBody>
      </p:sp>
      <p:sp>
        <p:nvSpPr>
          <p:cNvPr id="7" name="Rectangle 6">
            <a:extLst>
              <a:ext uri="{FF2B5EF4-FFF2-40B4-BE49-F238E27FC236}">
                <a16:creationId xmlns:a16="http://schemas.microsoft.com/office/drawing/2014/main" id="{0E145B8A-AF17-BF54-5A37-596DCD5DDA51}"/>
              </a:ext>
              <a:ext uri="{C183D7F6-B498-43B3-948B-1728B52AA6E4}">
                <adec:decorative xmlns:adec="http://schemas.microsoft.com/office/drawing/2017/decorative" val="1"/>
              </a:ext>
            </a:extLst>
          </p:cNvPr>
          <p:cNvSpPr/>
          <p:nvPr/>
        </p:nvSpPr>
        <p:spPr bwMode="auto">
          <a:xfrm>
            <a:off x="441722" y="1266984"/>
            <a:ext cx="8258175" cy="3373041"/>
          </a:xfrm>
          <a:prstGeom prst="rect">
            <a:avLst/>
          </a:prstGeom>
          <a:noFill/>
          <a:ln w="38100">
            <a:solidFill>
              <a:srgbClr val="C73EC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IN" sz="180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a:extLst>
              <a:ext uri="{FF2B5EF4-FFF2-40B4-BE49-F238E27FC236}">
                <a16:creationId xmlns:a16="http://schemas.microsoft.com/office/drawing/2014/main" id="{8152F5C0-78A9-A648-D6F1-B8AEFA956209}"/>
              </a:ext>
            </a:extLst>
          </p:cNvPr>
          <p:cNvPicPr>
            <a:picLocks noChangeAspect="1"/>
          </p:cNvPicPr>
          <p:nvPr/>
        </p:nvPicPr>
        <p:blipFill>
          <a:blip r:embed="rId3"/>
          <a:stretch>
            <a:fillRect/>
          </a:stretch>
        </p:blipFill>
        <p:spPr>
          <a:xfrm>
            <a:off x="1261981" y="1371758"/>
            <a:ext cx="6617657" cy="3163493"/>
          </a:xfrm>
          <a:prstGeom prst="rect">
            <a:avLst/>
          </a:prstGeom>
        </p:spPr>
      </p:pic>
      <p:sp>
        <p:nvSpPr>
          <p:cNvPr id="5" name="Espaço Reservado para Número de Slide 2">
            <a:extLst>
              <a:ext uri="{FF2B5EF4-FFF2-40B4-BE49-F238E27FC236}">
                <a16:creationId xmlns:a16="http://schemas.microsoft.com/office/drawing/2014/main" id="{940EEC68-B220-5402-E60A-CE71497FB16A}"/>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12</a:t>
            </a:fld>
            <a:r>
              <a:rPr lang="en-US"/>
              <a:t>]</a:t>
            </a:r>
            <a:endParaRPr lang="pt-BR"/>
          </a:p>
        </p:txBody>
      </p:sp>
    </p:spTree>
    <p:extLst>
      <p:ext uri="{BB962C8B-B14F-4D97-AF65-F5344CB8AC3E}">
        <p14:creationId xmlns:p14="http://schemas.microsoft.com/office/powerpoint/2010/main" val="30152257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41325" y="438149"/>
            <a:ext cx="8283575" cy="747713"/>
          </a:xfrm>
        </p:spPr>
        <p:txBody>
          <a:bodyPr>
            <a:noAutofit/>
          </a:bodyPr>
          <a:lstStyle/>
          <a:p>
            <a:r>
              <a:rPr lang="pt-BR"/>
              <a:t>Executar um script como um trabalho</a:t>
            </a:r>
          </a:p>
        </p:txBody>
      </p:sp>
      <p:pic>
        <p:nvPicPr>
          <p:cNvPr id="4" name="Picture Placeholder 11">
            <a:extLst>
              <a:ext uri="{FF2B5EF4-FFF2-40B4-BE49-F238E27FC236}">
                <a16:creationId xmlns:a16="http://schemas.microsoft.com/office/drawing/2014/main" id="{2DD0841B-1ACE-00ED-A208-4B42DE3D7B31}"/>
              </a:ext>
            </a:extLst>
          </p:cNvPr>
          <p:cNvPicPr>
            <a:picLocks noGrp="1" noChangeAspect="1"/>
          </p:cNvPicPr>
          <p:nvPr>
            <p:ph type="pic" sz="quarter" idx="20"/>
          </p:nvPr>
        </p:nvPicPr>
        <p:blipFill>
          <a:blip r:embed="rId3"/>
          <a:srcRect t="161" b="161"/>
          <a:stretch/>
        </p:blipFill>
        <p:spPr>
          <a:xfrm>
            <a:off x="4905376" y="1208112"/>
            <a:ext cx="5986327" cy="3519489"/>
          </a:xfrm>
          <a:ln w="38100">
            <a:solidFill>
              <a:srgbClr val="C73ECC"/>
            </a:solidFill>
          </a:ln>
        </p:spPr>
      </p:pic>
      <p:sp>
        <p:nvSpPr>
          <p:cNvPr id="10" name="Text Placeholder 9">
            <a:extLst>
              <a:ext uri="{FF2B5EF4-FFF2-40B4-BE49-F238E27FC236}">
                <a16:creationId xmlns:a16="http://schemas.microsoft.com/office/drawing/2014/main" id="{AB5ABBC5-2592-AAAB-BF0F-93E590DB4639}"/>
              </a:ext>
            </a:extLst>
          </p:cNvPr>
          <p:cNvSpPr>
            <a:spLocks noGrp="1"/>
          </p:cNvSpPr>
          <p:nvPr>
            <p:ph type="body" sz="quarter" idx="15"/>
          </p:nvPr>
        </p:nvSpPr>
        <p:spPr>
          <a:xfrm>
            <a:off x="439738" y="1563688"/>
            <a:ext cx="4465638" cy="3404522"/>
          </a:xfrm>
        </p:spPr>
        <p:txBody>
          <a:bodyPr/>
          <a:lstStyle/>
          <a:p>
            <a:r>
              <a:rPr lang="pt-BR"/>
              <a:t>Quando você envia um trabalho para o workspace, todas as entradas e saídas são armazenadas no workspace.</a:t>
            </a:r>
          </a:p>
          <a:p>
            <a:r>
              <a:rPr lang="pt-BR"/>
              <a:t>Existem diferentes tipos de trabalhos/ações:</a:t>
            </a:r>
          </a:p>
          <a:p>
            <a:pPr lvl="1"/>
            <a:r>
              <a:rPr lang="pt-BR"/>
              <a:t>Comando</a:t>
            </a:r>
          </a:p>
          <a:p>
            <a:pPr lvl="1"/>
            <a:r>
              <a:rPr lang="pt-BR"/>
              <a:t>Varredura</a:t>
            </a:r>
          </a:p>
          <a:p>
            <a:pPr lvl="1"/>
            <a:r>
              <a:rPr lang="pt-BR"/>
              <a:t>Pipeline</a:t>
            </a:r>
          </a:p>
        </p:txBody>
      </p:sp>
      <p:sp>
        <p:nvSpPr>
          <p:cNvPr id="13" name="Espaço Reservado para Número de Slide 2">
            <a:extLst>
              <a:ext uri="{FF2B5EF4-FFF2-40B4-BE49-F238E27FC236}">
                <a16:creationId xmlns:a16="http://schemas.microsoft.com/office/drawing/2014/main" id="{1C58F1D7-18BD-7445-7407-D6806909522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13</a:t>
            </a:fld>
            <a:r>
              <a:rPr lang="en-US"/>
              <a:t>]</a:t>
            </a:r>
            <a:endParaRPr lang="pt-BR"/>
          </a:p>
        </p:txBody>
      </p:sp>
    </p:spTree>
    <p:extLst>
      <p:ext uri="{BB962C8B-B14F-4D97-AF65-F5344CB8AC3E}">
        <p14:creationId xmlns:p14="http://schemas.microsoft.com/office/powerpoint/2010/main" val="24574634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6A143A4F-C9A4-8500-367D-4B34B7DFB629}"/>
              </a:ext>
            </a:extLst>
          </p:cNvPr>
          <p:cNvSpPr>
            <a:spLocks noGrp="1"/>
          </p:cNvSpPr>
          <p:nvPr>
            <p:ph type="title"/>
          </p:nvPr>
        </p:nvSpPr>
        <p:spPr>
          <a:xfrm>
            <a:off x="441197" y="438913"/>
            <a:ext cx="6144768" cy="369332"/>
          </a:xfrm>
        </p:spPr>
        <p:txBody>
          <a:bodyPr>
            <a:normAutofit fontScale="90000"/>
          </a:bodyPr>
          <a:lstStyle/>
          <a:p>
            <a:r>
              <a:rPr lang="pt-BR"/>
              <a:t>Agenda</a:t>
            </a:r>
          </a:p>
        </p:txBody>
      </p:sp>
      <p:sp>
        <p:nvSpPr>
          <p:cNvPr id="28" name="Text Placeholder 27">
            <a:extLst>
              <a:ext uri="{FF2B5EF4-FFF2-40B4-BE49-F238E27FC236}">
                <a16:creationId xmlns:a16="http://schemas.microsoft.com/office/drawing/2014/main" id="{5483A1C2-72AA-DC73-BDB0-ADD5689311E9}"/>
              </a:ext>
            </a:extLst>
          </p:cNvPr>
          <p:cNvSpPr>
            <a:spLocks noGrp="1"/>
          </p:cNvSpPr>
          <p:nvPr>
            <p:ph type="body" sz="quarter" idx="15"/>
          </p:nvPr>
        </p:nvSpPr>
        <p:spPr>
          <a:xfrm>
            <a:off x="439738" y="1363663"/>
            <a:ext cx="8506142" cy="2731773"/>
          </a:xfrm>
        </p:spPr>
        <p:txBody>
          <a:bodyPr/>
          <a:lstStyle/>
          <a:p>
            <a:r>
              <a:rPr lang="pt-BR" sz="2000"/>
              <a:t>Explorar os recursos e ativos do </a:t>
            </a:r>
            <a:r>
              <a:rPr lang="pt-BR" sz="2000" err="1"/>
              <a:t>workspace</a:t>
            </a:r>
            <a:r>
              <a:rPr lang="pt-BR" sz="2000"/>
              <a:t> do Azure Machine Learning</a:t>
            </a:r>
          </a:p>
          <a:p>
            <a:r>
              <a:rPr lang="pt-BR" sz="2000"/>
              <a:t>Explorar as ferramentas de desenvolvedor para interação com o </a:t>
            </a:r>
            <a:r>
              <a:rPr lang="pt-BR" sz="2000" err="1"/>
              <a:t>workspace</a:t>
            </a:r>
            <a:endParaRPr lang="pt-BR" sz="2000"/>
          </a:p>
          <a:p>
            <a:r>
              <a:rPr lang="pt-BR" sz="2000"/>
              <a:t>Disponibilizar dados no Azure Machine Learning</a:t>
            </a:r>
          </a:p>
          <a:p>
            <a:r>
              <a:rPr lang="pt-BR" sz="2000"/>
              <a:t>Trabalhar com recursos de computação no Azure Machine Learning</a:t>
            </a:r>
          </a:p>
          <a:p>
            <a:r>
              <a:rPr lang="pt-BR" sz="2000"/>
              <a:t>Trabalhar com ambientes no Azure Machine Learning</a:t>
            </a:r>
          </a:p>
          <a:p>
            <a:endParaRPr lang="en-US"/>
          </a:p>
        </p:txBody>
      </p:sp>
      <p:sp>
        <p:nvSpPr>
          <p:cNvPr id="6" name="Espaço Reservado para Número de Slide 2">
            <a:extLst>
              <a:ext uri="{FF2B5EF4-FFF2-40B4-BE49-F238E27FC236}">
                <a16:creationId xmlns:a16="http://schemas.microsoft.com/office/drawing/2014/main" id="{A63EB60D-F494-B627-53A1-D02D5F08A68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2</a:t>
            </a:fld>
            <a:r>
              <a:rPr lang="en-US"/>
              <a:t>]</a:t>
            </a:r>
            <a:endParaRPr lang="pt-B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AC7BA0A-341B-6C82-A864-5BD5A381385D}"/>
              </a:ext>
            </a:extLst>
          </p:cNvPr>
          <p:cNvSpPr>
            <a:spLocks noGrp="1"/>
          </p:cNvSpPr>
          <p:nvPr>
            <p:ph type="title"/>
          </p:nvPr>
        </p:nvSpPr>
        <p:spPr>
          <a:xfrm>
            <a:off x="427038" y="2295525"/>
            <a:ext cx="4759325" cy="1724025"/>
          </a:xfrm>
        </p:spPr>
        <p:txBody>
          <a:bodyPr/>
          <a:lstStyle/>
          <a:p>
            <a:r>
              <a:rPr lang="pt-BR"/>
              <a:t>Explorar os recursos e ativos do workspace do Azure Machine Learning</a:t>
            </a:r>
            <a:endParaRPr lang="en-IN"/>
          </a:p>
        </p:txBody>
      </p:sp>
      <p:sp>
        <p:nvSpPr>
          <p:cNvPr id="4" name="Espaço Reservado para Número de Slide 2">
            <a:extLst>
              <a:ext uri="{FF2B5EF4-FFF2-40B4-BE49-F238E27FC236}">
                <a16:creationId xmlns:a16="http://schemas.microsoft.com/office/drawing/2014/main" id="{EC0D6B6D-9FED-E607-9B41-982FDD0763C2}"/>
              </a:ext>
            </a:extLst>
          </p:cNvPr>
          <p:cNvSpPr txBox="1">
            <a:spLocks/>
          </p:cNvSpPr>
          <p:nvPr/>
        </p:nvSpPr>
        <p:spPr>
          <a:xfrm>
            <a:off x="8509289" y="4759376"/>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3</a:t>
            </a:fld>
            <a:r>
              <a:rPr lang="en-US"/>
              <a:t>]</a:t>
            </a:r>
            <a:endParaRPr lang="pt-BR"/>
          </a:p>
        </p:txBody>
      </p:sp>
    </p:spTree>
    <p:extLst>
      <p:ext uri="{BB962C8B-B14F-4D97-AF65-F5344CB8AC3E}">
        <p14:creationId xmlns:p14="http://schemas.microsoft.com/office/powerpoint/2010/main" val="40086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197" y="438913"/>
            <a:ext cx="8258700" cy="609398"/>
          </a:xfrm>
        </p:spPr>
        <p:txBody>
          <a:bodyPr wrap="square" anchor="t">
            <a:noAutofit/>
          </a:bodyPr>
          <a:lstStyle/>
          <a:p>
            <a:r>
              <a:rPr lang="pt-BR" sz="4000"/>
              <a:t>Apresentando o Azure Machine Learning</a:t>
            </a:r>
          </a:p>
        </p:txBody>
      </p:sp>
      <p:sp>
        <p:nvSpPr>
          <p:cNvPr id="5" name="Text Placeholder 5">
            <a:extLst>
              <a:ext uri="{FF2B5EF4-FFF2-40B4-BE49-F238E27FC236}">
                <a16:creationId xmlns:a16="http://schemas.microsoft.com/office/drawing/2014/main" id="{BAD3E06D-CD22-4B43-6465-43C6A6B2DFB7}"/>
              </a:ext>
            </a:extLst>
          </p:cNvPr>
          <p:cNvSpPr txBox="1"/>
          <p:nvPr/>
        </p:nvSpPr>
        <p:spPr>
          <a:xfrm>
            <a:off x="441325" y="1707357"/>
            <a:ext cx="8258175" cy="1107996"/>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ct val="0"/>
              </a:spcBef>
              <a:spcAft>
                <a:spcPts val="1200"/>
              </a:spcAft>
              <a:buFont typeface="Arial" panose="020B0604020202020204" pitchFamily="34" charset="0"/>
              <a:buNone/>
            </a:pPr>
            <a:r>
              <a:rPr lang="pt-BR" sz="2400" b="1" i="0" strike="noStrike" cap="none" spc="0" baseline="0">
                <a:solidFill>
                  <a:srgbClr val="FFFFFF"/>
                </a:solidFill>
                <a:effectLst/>
                <a:ea typeface="Segoe UI"/>
                <a:cs typeface="Segoe UI"/>
              </a:rPr>
              <a:t>O Azure Machine Learning</a:t>
            </a:r>
            <a:r>
              <a:rPr lang="pt-BR" sz="2400" b="0" i="0" strike="noStrike" cap="none" spc="0" baseline="0">
                <a:solidFill>
                  <a:srgbClr val="FFFFFF"/>
                </a:solidFill>
                <a:effectLst/>
                <a:ea typeface="Segoe UI"/>
                <a:cs typeface="Segoe UI"/>
              </a:rPr>
              <a:t> fornece uma plataforma para os cientistas de dados treinarem, implantarem e gerenciarem seus modelos de aprendizado de máquina.</a:t>
            </a:r>
          </a:p>
        </p:txBody>
      </p:sp>
      <p:sp>
        <p:nvSpPr>
          <p:cNvPr id="4" name="Espaço Reservado para Número de Slide 2">
            <a:extLst>
              <a:ext uri="{FF2B5EF4-FFF2-40B4-BE49-F238E27FC236}">
                <a16:creationId xmlns:a16="http://schemas.microsoft.com/office/drawing/2014/main" id="{3BF00FFB-A9C6-883A-6641-0E00F331620B}"/>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4</a:t>
            </a:fld>
            <a:r>
              <a:rPr lang="en-US"/>
              <a:t>]</a:t>
            </a:r>
            <a:endParaRPr lang="pt-B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41325" y="438149"/>
            <a:ext cx="8283575" cy="714375"/>
          </a:xfrm>
        </p:spPr>
        <p:txBody>
          <a:bodyPr/>
          <a:lstStyle/>
          <a:p>
            <a:r>
              <a:rPr lang="pt-BR"/>
              <a:t>Entender mais sobre o serviço do Azure Machine Learning</a:t>
            </a:r>
          </a:p>
        </p:txBody>
      </p:sp>
      <p:pic>
        <p:nvPicPr>
          <p:cNvPr id="11" name="Picture 2" descr="Diagram of hierarchy of Azure resources needed for the Azure Machine Learning workspace.">
            <a:extLst>
              <a:ext uri="{FF2B5EF4-FFF2-40B4-BE49-F238E27FC236}">
                <a16:creationId xmlns:a16="http://schemas.microsoft.com/office/drawing/2014/main" id="{DEFDC848-AF37-DF6D-46E8-5CC57B3CCB9B}"/>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l="2254" r="2254"/>
          <a:stretch/>
        </p:blipFill>
        <p:spPr bwMode="auto">
          <a:xfrm>
            <a:off x="5353049" y="1390114"/>
            <a:ext cx="4019708" cy="2363272"/>
          </a:xfrm>
          <a:noFill/>
          <a:ln w="38100">
            <a:solidFill>
              <a:srgbClr val="C73ECC"/>
            </a:solidFill>
          </a:ln>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DBD7DE40-C011-6A7F-F27E-4ED33A05AB7D}"/>
              </a:ext>
            </a:extLst>
          </p:cNvPr>
          <p:cNvSpPr>
            <a:spLocks noGrp="1"/>
          </p:cNvSpPr>
          <p:nvPr>
            <p:ph type="body" sz="quarter" idx="15"/>
          </p:nvPr>
        </p:nvSpPr>
        <p:spPr>
          <a:xfrm>
            <a:off x="441325" y="1616252"/>
            <a:ext cx="4911724" cy="3226524"/>
          </a:xfrm>
        </p:spPr>
        <p:txBody>
          <a:bodyPr/>
          <a:lstStyle/>
          <a:p>
            <a:r>
              <a:rPr lang="pt-BR" sz="2000"/>
              <a:t>Acesso ao Azure. </a:t>
            </a:r>
          </a:p>
          <a:p>
            <a:r>
              <a:rPr lang="pt-BR" sz="2000"/>
              <a:t>Uma assinatura do Azure.</a:t>
            </a:r>
          </a:p>
          <a:p>
            <a:r>
              <a:rPr lang="pt-BR" sz="2000"/>
              <a:t>Criar um grupo de recursos.</a:t>
            </a:r>
          </a:p>
          <a:p>
            <a:r>
              <a:rPr lang="pt-BR" sz="2000"/>
              <a:t>Criar um serviço do Azure Machine Learning, que terá: </a:t>
            </a:r>
          </a:p>
          <a:p>
            <a:pPr lvl="1"/>
            <a:r>
              <a:rPr lang="pt-BR" sz="2000"/>
              <a:t>Uma conta de Armazenamento </a:t>
            </a:r>
          </a:p>
          <a:p>
            <a:pPr lvl="1"/>
            <a:r>
              <a:rPr lang="pt-BR" sz="2000"/>
              <a:t>Um Azure Key </a:t>
            </a:r>
            <a:r>
              <a:rPr lang="pt-BR" sz="2000" err="1"/>
              <a:t>Vault</a:t>
            </a:r>
            <a:endParaRPr lang="pt-BR" sz="2000"/>
          </a:p>
          <a:p>
            <a:pPr lvl="1"/>
            <a:r>
              <a:rPr lang="pt-BR" sz="2000" err="1"/>
              <a:t>Application</a:t>
            </a:r>
            <a:r>
              <a:rPr lang="pt-BR" sz="2000"/>
              <a:t> Insights</a:t>
            </a:r>
          </a:p>
          <a:p>
            <a:pPr lvl="1"/>
            <a:r>
              <a:rPr lang="pt-BR" sz="2000"/>
              <a:t>Um Registro de Contêiner do Azure</a:t>
            </a:r>
          </a:p>
        </p:txBody>
      </p:sp>
      <p:sp>
        <p:nvSpPr>
          <p:cNvPr id="17" name="Espaço Reservado para Número de Slide 2">
            <a:extLst>
              <a:ext uri="{FF2B5EF4-FFF2-40B4-BE49-F238E27FC236}">
                <a16:creationId xmlns:a16="http://schemas.microsoft.com/office/drawing/2014/main" id="{EFC67E0F-76D7-B74F-D72C-7410AD123C01}"/>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5</a:t>
            </a:fld>
            <a:r>
              <a:rPr lang="en-US"/>
              <a:t>]</a:t>
            </a:r>
            <a:endParaRPr lang="pt-BR"/>
          </a:p>
        </p:txBody>
      </p:sp>
    </p:spTree>
    <p:extLst>
      <p:ext uri="{BB962C8B-B14F-4D97-AF65-F5344CB8AC3E}">
        <p14:creationId xmlns:p14="http://schemas.microsoft.com/office/powerpoint/2010/main" val="6221437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6DD1AF-74AB-9847-8409-B987AC8A6595}"/>
              </a:ext>
            </a:extLst>
          </p:cNvPr>
          <p:cNvSpPr>
            <a:spLocks noGrp="1"/>
          </p:cNvSpPr>
          <p:nvPr>
            <p:ph type="title"/>
          </p:nvPr>
        </p:nvSpPr>
        <p:spPr>
          <a:xfrm>
            <a:off x="441325" y="438150"/>
            <a:ext cx="3032125" cy="1109892"/>
          </a:xfrm>
        </p:spPr>
        <p:txBody>
          <a:bodyPr>
            <a:noAutofit/>
          </a:bodyPr>
          <a:lstStyle/>
          <a:p>
            <a:r>
              <a:rPr lang="pt-BR"/>
              <a:t>Criar o </a:t>
            </a:r>
            <a:r>
              <a:rPr lang="pt-BR" err="1"/>
              <a:t>workspace</a:t>
            </a:r>
            <a:endParaRPr lang="en-IN"/>
          </a:p>
        </p:txBody>
      </p:sp>
      <p:sp>
        <p:nvSpPr>
          <p:cNvPr id="9" name="Espaço Reservado para Texto 8">
            <a:extLst>
              <a:ext uri="{FF2B5EF4-FFF2-40B4-BE49-F238E27FC236}">
                <a16:creationId xmlns:a16="http://schemas.microsoft.com/office/drawing/2014/main" id="{BC6F0DD6-D7D4-7087-A60F-A90E50AE7745}"/>
              </a:ext>
            </a:extLst>
          </p:cNvPr>
          <p:cNvSpPr>
            <a:spLocks noGrp="1"/>
          </p:cNvSpPr>
          <p:nvPr>
            <p:ph type="body" sz="quarter" idx="15"/>
          </p:nvPr>
        </p:nvSpPr>
        <p:spPr>
          <a:xfrm>
            <a:off x="441325" y="1730922"/>
            <a:ext cx="3559175" cy="3136243"/>
          </a:xfrm>
        </p:spPr>
        <p:txBody>
          <a:bodyPr wrap="square">
            <a:spAutoFit/>
          </a:bodyPr>
          <a:lstStyle/>
          <a:p>
            <a:pPr marL="102870" indent="-102870">
              <a:spcAft>
                <a:spcPct val="0"/>
              </a:spcAft>
              <a:buChar char="•"/>
            </a:pPr>
            <a:r>
              <a:rPr lang="pt-BR"/>
              <a:t>Portal do Azure</a:t>
            </a:r>
          </a:p>
          <a:p>
            <a:pPr marL="102870" indent="-102870">
              <a:spcAft>
                <a:spcPct val="0"/>
              </a:spcAft>
              <a:buChar char="•"/>
            </a:pPr>
            <a:r>
              <a:rPr lang="pt-BR"/>
              <a:t>Crie um modelo do ARM </a:t>
            </a:r>
            <a:br>
              <a:rPr lang="pt-BR"/>
            </a:br>
            <a:r>
              <a:rPr lang="pt-BR"/>
              <a:t>(Azure </a:t>
            </a:r>
            <a:r>
              <a:rPr lang="pt-BR" err="1"/>
              <a:t>Resource</a:t>
            </a:r>
            <a:r>
              <a:rPr lang="pt-BR"/>
              <a:t> Manager). </a:t>
            </a:r>
          </a:p>
          <a:p>
            <a:pPr marL="102870" indent="-102870">
              <a:spcAft>
                <a:spcPct val="0"/>
              </a:spcAft>
              <a:buChar char="•"/>
            </a:pPr>
            <a:r>
              <a:rPr lang="pt-BR"/>
              <a:t>Use a CLI (interface de linha de comando) </a:t>
            </a:r>
          </a:p>
          <a:p>
            <a:pPr marL="102870" indent="-102870">
              <a:spcAft>
                <a:spcPct val="0"/>
              </a:spcAft>
              <a:buChar char="•"/>
            </a:pPr>
            <a:r>
              <a:rPr lang="pt-BR"/>
              <a:t>Use o SDK do Python do Azure Machine Learning.</a:t>
            </a:r>
          </a:p>
        </p:txBody>
      </p:sp>
      <p:sp>
        <p:nvSpPr>
          <p:cNvPr id="7" name="New shape">
            <a:extLst>
              <a:ext uri="{FF2B5EF4-FFF2-40B4-BE49-F238E27FC236}">
                <a16:creationId xmlns:a16="http://schemas.microsoft.com/office/drawing/2014/main" id="{DF186F7C-6005-6CB2-EA13-37FEE878B562}"/>
              </a:ext>
            </a:extLst>
          </p:cNvPr>
          <p:cNvSpPr/>
          <p:nvPr/>
        </p:nvSpPr>
        <p:spPr>
          <a:xfrm>
            <a:off x="4351338" y="913519"/>
            <a:ext cx="4349354" cy="3924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68580" rIns="68580" bIns="68580" rtlCol="0" anchor="ctr">
            <a:spAutoFit/>
          </a:bodyPr>
          <a:lstStyle/>
          <a:p>
            <a:pPr algn="l"/>
            <a:r>
              <a:rPr lang="pt-BR" sz="1650">
                <a:solidFill>
                  <a:srgbClr val="000000"/>
                </a:solidFill>
                <a:latin typeface="Segoe UI Semibold"/>
                <a:ea typeface="Segoe UI Semibold"/>
                <a:cs typeface="Segoe UI Semibold"/>
              </a:rPr>
              <a:t>Python</a:t>
            </a:r>
            <a:endParaRPr lang="en-US" sz="1650">
              <a:solidFill>
                <a:schemeClr val="tx1"/>
              </a:solidFill>
              <a:latin typeface="+mj-lt"/>
            </a:endParaRPr>
          </a:p>
        </p:txBody>
      </p:sp>
      <p:sp>
        <p:nvSpPr>
          <p:cNvPr id="8" name="New shape">
            <a:extLst>
              <a:ext uri="{FF2B5EF4-FFF2-40B4-BE49-F238E27FC236}">
                <a16:creationId xmlns:a16="http://schemas.microsoft.com/office/drawing/2014/main" id="{859823DF-2B77-E48E-4413-2617B68BBA80}"/>
              </a:ext>
            </a:extLst>
          </p:cNvPr>
          <p:cNvSpPr/>
          <p:nvPr/>
        </p:nvSpPr>
        <p:spPr>
          <a:xfrm>
            <a:off x="4353321" y="1380743"/>
            <a:ext cx="4349354" cy="1977464"/>
          </a:xfrm>
          <a:prstGeom prst="rect">
            <a:avLst/>
          </a:prstGeom>
          <a:noFill/>
          <a:ln w="38100">
            <a:solidFill>
              <a:srgbClr val="C73ECC"/>
            </a:solidFill>
          </a:ln>
        </p:spPr>
        <p:style>
          <a:lnRef idx="2">
            <a:schemeClr val="accent1">
              <a:shade val="50000"/>
            </a:schemeClr>
          </a:lnRef>
          <a:fillRef idx="1">
            <a:schemeClr val="accent1"/>
          </a:fillRef>
          <a:effectRef idx="0">
            <a:schemeClr val="accent1"/>
          </a:effectRef>
          <a:fontRef idx="minor">
            <a:schemeClr val="lt1"/>
          </a:fontRef>
        </p:style>
        <p:txBody>
          <a:bodyPr wrap="square" lIns="102870" tIns="68580" rIns="102870" bIns="68580" rtlCol="0" anchor="ctr">
            <a:spAutoFit/>
          </a:bodyPr>
          <a:lstStyle/>
          <a:p>
            <a:pPr>
              <a:spcBef>
                <a:spcPts val="450"/>
              </a:spcBef>
            </a:pPr>
            <a:r>
              <a:rPr lang="en-US" sz="1350">
                <a:solidFill>
                  <a:srgbClr val="27282C"/>
                </a:solidFill>
                <a:latin typeface="Consolas" panose="020B0609020204030204" pitchFamily="49" charset="0"/>
              </a:rPr>
              <a:t>from </a:t>
            </a:r>
            <a:r>
              <a:rPr lang="en-US" sz="1350" err="1">
                <a:solidFill>
                  <a:srgbClr val="27282C"/>
                </a:solidFill>
                <a:latin typeface="Consolas" panose="020B0609020204030204" pitchFamily="49" charset="0"/>
              </a:rPr>
              <a:t>azure.ai.ml.entities</a:t>
            </a:r>
            <a:r>
              <a:rPr lang="en-US" sz="1350">
                <a:solidFill>
                  <a:srgbClr val="27282C"/>
                </a:solidFill>
                <a:latin typeface="Consolas" panose="020B0609020204030204" pitchFamily="49" charset="0"/>
              </a:rPr>
              <a:t> import Workspace</a:t>
            </a:r>
          </a:p>
          <a:p>
            <a:pPr>
              <a:spcBef>
                <a:spcPts val="450"/>
              </a:spcBef>
            </a:pPr>
            <a:r>
              <a:rPr lang="en-US" sz="1350" err="1">
                <a:solidFill>
                  <a:srgbClr val="27282C"/>
                </a:solidFill>
                <a:latin typeface="Consolas" panose="020B0609020204030204" pitchFamily="49" charset="0"/>
              </a:rPr>
              <a:t>workspace_name</a:t>
            </a:r>
            <a:r>
              <a:rPr lang="en-US" sz="1350">
                <a:solidFill>
                  <a:srgbClr val="27282C"/>
                </a:solidFill>
                <a:latin typeface="Consolas" panose="020B0609020204030204" pitchFamily="49" charset="0"/>
              </a:rPr>
              <a:t> = "</a:t>
            </a:r>
            <a:r>
              <a:rPr lang="en-US" sz="1350" err="1">
                <a:solidFill>
                  <a:srgbClr val="27282C"/>
                </a:solidFill>
                <a:latin typeface="Consolas" panose="020B0609020204030204" pitchFamily="49" charset="0"/>
              </a:rPr>
              <a:t>mlw</a:t>
            </a:r>
            <a:r>
              <a:rPr lang="en-US" sz="1350">
                <a:solidFill>
                  <a:srgbClr val="27282C"/>
                </a:solidFill>
                <a:latin typeface="Consolas" panose="020B0609020204030204" pitchFamily="49" charset="0"/>
              </a:rPr>
              <a:t>-example"</a:t>
            </a:r>
          </a:p>
          <a:p>
            <a:pPr>
              <a:spcBef>
                <a:spcPts val="450"/>
              </a:spcBef>
            </a:pPr>
            <a:r>
              <a:rPr lang="en-US" sz="1350" err="1">
                <a:solidFill>
                  <a:srgbClr val="27282C"/>
                </a:solidFill>
                <a:latin typeface="Consolas" panose="020B0609020204030204" pitchFamily="49" charset="0"/>
              </a:rPr>
              <a:t>ws_basic</a:t>
            </a:r>
            <a:r>
              <a:rPr lang="en-US" sz="1350">
                <a:solidFill>
                  <a:srgbClr val="27282C"/>
                </a:solidFill>
                <a:latin typeface="Consolas" panose="020B0609020204030204" pitchFamily="49" charset="0"/>
              </a:rPr>
              <a:t> = Workspace(</a:t>
            </a:r>
          </a:p>
          <a:p>
            <a:pPr>
              <a:spcBef>
                <a:spcPts val="450"/>
              </a:spcBef>
            </a:pPr>
            <a:r>
              <a:rPr lang="en-US" sz="1350">
                <a:solidFill>
                  <a:srgbClr val="27282C"/>
                </a:solidFill>
                <a:latin typeface="Consolas" panose="020B0609020204030204" pitchFamily="49" charset="0"/>
              </a:rPr>
              <a:t>    name=</a:t>
            </a:r>
            <a:r>
              <a:rPr lang="en-US" sz="1350" err="1">
                <a:solidFill>
                  <a:srgbClr val="27282C"/>
                </a:solidFill>
                <a:latin typeface="Consolas" panose="020B0609020204030204" pitchFamily="49" charset="0"/>
              </a:rPr>
              <a:t>workspace_name</a:t>
            </a:r>
            <a:r>
              <a:rPr lang="en-US" sz="1350">
                <a:solidFill>
                  <a:srgbClr val="27282C"/>
                </a:solidFill>
                <a:latin typeface="Consolas" panose="020B0609020204030204" pitchFamily="49" charset="0"/>
              </a:rPr>
              <a:t>,</a:t>
            </a:r>
          </a:p>
          <a:p>
            <a:pPr>
              <a:spcBef>
                <a:spcPts val="450"/>
              </a:spcBef>
            </a:pPr>
            <a:r>
              <a:rPr lang="en-US" sz="1350">
                <a:solidFill>
                  <a:srgbClr val="27282C"/>
                </a:solidFill>
                <a:latin typeface="Consolas" panose="020B0609020204030204" pitchFamily="49" charset="0"/>
              </a:rPr>
              <a:t>    location="</a:t>
            </a:r>
            <a:r>
              <a:rPr lang="en-US" sz="1350" err="1">
                <a:solidFill>
                  <a:srgbClr val="27282C"/>
                </a:solidFill>
                <a:latin typeface="Consolas" panose="020B0609020204030204" pitchFamily="49" charset="0"/>
              </a:rPr>
              <a:t>eastus</a:t>
            </a:r>
            <a:r>
              <a:rPr lang="en-US" sz="1350">
                <a:solidFill>
                  <a:srgbClr val="27282C"/>
                </a:solidFill>
                <a:latin typeface="Consolas" panose="020B0609020204030204" pitchFamily="49" charset="0"/>
              </a:rPr>
              <a:t>",</a:t>
            </a:r>
          </a:p>
          <a:p>
            <a:pPr>
              <a:spcBef>
                <a:spcPts val="450"/>
              </a:spcBef>
            </a:pPr>
            <a:r>
              <a:rPr lang="en-US" sz="1350">
                <a:solidFill>
                  <a:srgbClr val="27282C"/>
                </a:solidFill>
                <a:latin typeface="Consolas" panose="020B0609020204030204" pitchFamily="49" charset="0"/>
              </a:rPr>
              <a:t>)</a:t>
            </a:r>
          </a:p>
          <a:p>
            <a:pPr>
              <a:spcBef>
                <a:spcPts val="450"/>
              </a:spcBef>
            </a:pPr>
            <a:r>
              <a:rPr lang="en-US" sz="1350" err="1">
                <a:solidFill>
                  <a:srgbClr val="27282C"/>
                </a:solidFill>
                <a:latin typeface="Consolas" panose="020B0609020204030204" pitchFamily="49" charset="0"/>
              </a:rPr>
              <a:t>ml_client.workspaces.begin_create</a:t>
            </a:r>
            <a:r>
              <a:rPr lang="en-US" sz="1350">
                <a:solidFill>
                  <a:srgbClr val="27282C"/>
                </a:solidFill>
                <a:latin typeface="Consolas" panose="020B0609020204030204" pitchFamily="49" charset="0"/>
              </a:rPr>
              <a:t>(</a:t>
            </a:r>
            <a:r>
              <a:rPr lang="en-US" sz="1350" err="1">
                <a:solidFill>
                  <a:srgbClr val="27282C"/>
                </a:solidFill>
                <a:latin typeface="Consolas" panose="020B0609020204030204" pitchFamily="49" charset="0"/>
              </a:rPr>
              <a:t>ws_basic</a:t>
            </a:r>
            <a:r>
              <a:rPr lang="en-US" sz="1350">
                <a:solidFill>
                  <a:srgbClr val="27282C"/>
                </a:solidFill>
                <a:latin typeface="Consolas" panose="020B0609020204030204" pitchFamily="49" charset="0"/>
              </a:rPr>
              <a:t>)</a:t>
            </a:r>
          </a:p>
        </p:txBody>
      </p:sp>
      <p:sp>
        <p:nvSpPr>
          <p:cNvPr id="12" name="Espaço Reservado para Número de Slide 2">
            <a:extLst>
              <a:ext uri="{FF2B5EF4-FFF2-40B4-BE49-F238E27FC236}">
                <a16:creationId xmlns:a16="http://schemas.microsoft.com/office/drawing/2014/main" id="{97E1BC3D-DA14-B462-A058-D01DECAF91A3}"/>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6</a:t>
            </a:fld>
            <a:r>
              <a:rPr lang="en-US"/>
              <a:t>]</a:t>
            </a:r>
            <a:endParaRPr lang="pt-BR"/>
          </a:p>
        </p:txBody>
      </p:sp>
    </p:spTree>
    <p:extLst>
      <p:ext uri="{BB962C8B-B14F-4D97-AF65-F5344CB8AC3E}">
        <p14:creationId xmlns:p14="http://schemas.microsoft.com/office/powerpoint/2010/main" val="9490496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41325" y="438150"/>
            <a:ext cx="8283575" cy="523876"/>
          </a:xfrm>
        </p:spPr>
        <p:txBody>
          <a:bodyPr wrap="square" anchor="t">
            <a:noAutofit/>
          </a:bodyPr>
          <a:lstStyle/>
          <a:p>
            <a:r>
              <a:rPr lang="pt-BR"/>
              <a:t>Explorar o </a:t>
            </a:r>
            <a:r>
              <a:rPr lang="pt-BR" err="1"/>
              <a:t>workspace</a:t>
            </a:r>
            <a:r>
              <a:rPr lang="pt-BR"/>
              <a:t> no portal do Azure</a:t>
            </a:r>
          </a:p>
        </p:txBody>
      </p:sp>
      <p:pic>
        <p:nvPicPr>
          <p:cNvPr id="4" name="Picture Placeholder 11">
            <a:extLst>
              <a:ext uri="{FF2B5EF4-FFF2-40B4-BE49-F238E27FC236}">
                <a16:creationId xmlns:a16="http://schemas.microsoft.com/office/drawing/2014/main" id="{2FD249E1-FC1D-0BD5-DAD6-03250E678350}"/>
              </a:ext>
            </a:extLst>
          </p:cNvPr>
          <p:cNvPicPr>
            <a:picLocks noGrp="1" noChangeAspect="1"/>
          </p:cNvPicPr>
          <p:nvPr>
            <p:ph type="pic" sz="quarter" idx="20"/>
          </p:nvPr>
        </p:nvPicPr>
        <p:blipFill>
          <a:blip r:embed="rId3"/>
          <a:srcRect t="7671" b="7671"/>
          <a:stretch/>
        </p:blipFill>
        <p:spPr>
          <a:xfrm>
            <a:off x="4364037" y="1281143"/>
            <a:ext cx="4991137" cy="2934396"/>
          </a:xfrm>
          <a:noFill/>
          <a:ln w="38100">
            <a:solidFill>
              <a:srgbClr val="C73ECC"/>
            </a:solidFill>
          </a:ln>
        </p:spPr>
      </p:pic>
      <p:sp>
        <p:nvSpPr>
          <p:cNvPr id="10" name="Text Placeholder 9">
            <a:extLst>
              <a:ext uri="{FF2B5EF4-FFF2-40B4-BE49-F238E27FC236}">
                <a16:creationId xmlns:a16="http://schemas.microsoft.com/office/drawing/2014/main" id="{854151AC-354A-29EC-93E1-67988FF71407}"/>
              </a:ext>
            </a:extLst>
          </p:cNvPr>
          <p:cNvSpPr>
            <a:spLocks noGrp="1"/>
          </p:cNvSpPr>
          <p:nvPr>
            <p:ph type="body" sz="quarter" idx="15"/>
          </p:nvPr>
        </p:nvSpPr>
        <p:spPr>
          <a:xfrm>
            <a:off x="441325" y="1744663"/>
            <a:ext cx="3922712" cy="1993900"/>
          </a:xfrm>
        </p:spPr>
        <p:txBody>
          <a:bodyPr/>
          <a:lstStyle/>
          <a:p>
            <a:r>
              <a:rPr lang="pt-BR"/>
              <a:t>Conceda acesso a outras pessoas ao workspace do </a:t>
            </a:r>
            <a:br>
              <a:rPr lang="pt-BR"/>
            </a:br>
            <a:r>
              <a:rPr lang="pt-BR"/>
              <a:t>Azure Machine Learning </a:t>
            </a:r>
            <a:br>
              <a:rPr lang="pt-BR"/>
            </a:br>
            <a:r>
              <a:rPr lang="pt-BR"/>
              <a:t>usando o Controle de acesso.</a:t>
            </a:r>
          </a:p>
          <a:p>
            <a:r>
              <a:rPr lang="pt-BR"/>
              <a:t>Inicie o Estúdio do Azure Machine Learning, uma interface amigável para criar, gerenciar e usar recursos </a:t>
            </a:r>
            <a:br>
              <a:rPr lang="pt-BR"/>
            </a:br>
            <a:r>
              <a:rPr lang="pt-BR"/>
              <a:t>e ativos no workspace.</a:t>
            </a:r>
          </a:p>
        </p:txBody>
      </p:sp>
      <p:sp>
        <p:nvSpPr>
          <p:cNvPr id="13" name="Espaço Reservado para Número de Slide 2">
            <a:extLst>
              <a:ext uri="{FF2B5EF4-FFF2-40B4-BE49-F238E27FC236}">
                <a16:creationId xmlns:a16="http://schemas.microsoft.com/office/drawing/2014/main" id="{0AA815A5-4E43-5B14-F54B-29FBD4B80D86}"/>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7</a:t>
            </a:fld>
            <a:r>
              <a:rPr lang="en-US"/>
              <a:t>]</a:t>
            </a:r>
            <a:endParaRPr lang="pt-BR"/>
          </a:p>
        </p:txBody>
      </p:sp>
    </p:spTree>
    <p:extLst>
      <p:ext uri="{BB962C8B-B14F-4D97-AF65-F5344CB8AC3E}">
        <p14:creationId xmlns:p14="http://schemas.microsoft.com/office/powerpoint/2010/main" val="42833586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50"/>
            <a:ext cx="8258175" cy="838200"/>
          </a:xfrm>
        </p:spPr>
        <p:txBody>
          <a:bodyPr>
            <a:noAutofit/>
          </a:bodyPr>
          <a:lstStyle/>
          <a:p>
            <a:r>
              <a:rPr lang="pt-BR"/>
              <a:t>Conceder o acesso ao </a:t>
            </a:r>
            <a:r>
              <a:rPr lang="pt-BR" err="1"/>
              <a:t>Workspace</a:t>
            </a:r>
            <a:r>
              <a:rPr lang="pt-BR"/>
              <a:t> do Azure ML</a:t>
            </a:r>
          </a:p>
        </p:txBody>
      </p:sp>
      <p:sp>
        <p:nvSpPr>
          <p:cNvPr id="2" name="Content Placeholder 2">
            <a:extLst>
              <a:ext uri="{FF2B5EF4-FFF2-40B4-BE49-F238E27FC236}">
                <a16:creationId xmlns:a16="http://schemas.microsoft.com/office/drawing/2014/main" id="{1AAE8EA7-10CA-8EBC-51B0-A1666F016180}"/>
              </a:ext>
            </a:extLst>
          </p:cNvPr>
          <p:cNvSpPr txBox="1"/>
          <p:nvPr/>
        </p:nvSpPr>
        <p:spPr>
          <a:xfrm>
            <a:off x="441325" y="1555289"/>
            <a:ext cx="9387150" cy="3588162"/>
          </a:xfrm>
          <a:prstGeom prst="rect">
            <a:avLst/>
          </a:prstGeom>
        </p:spPr>
        <p:txBody>
          <a:bodyPr vert="horz" wrap="square" lIns="0" tIns="34290" rIns="68580" bIns="3429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450"/>
              </a:spcAft>
            </a:pPr>
            <a:r>
              <a:rPr lang="pt-BR" sz="2400" spc="0">
                <a:solidFill>
                  <a:srgbClr val="FFFFFF"/>
                </a:solidFill>
                <a:latin typeface="+mn-lt"/>
                <a:ea typeface="Segoe UI Semibold"/>
                <a:cs typeface="Segoe UI Semibold"/>
              </a:rPr>
              <a:t>Há três funções internas gerais:</a:t>
            </a:r>
          </a:p>
          <a:p>
            <a:pPr marL="257175" indent="-171450">
              <a:spcBef>
                <a:spcPct val="0"/>
              </a:spcBef>
              <a:spcAft>
                <a:spcPts val="450"/>
              </a:spcAft>
              <a:buFont typeface="Arial" panose="020B0604020202020204" pitchFamily="34" charset="0"/>
              <a:buChar char="•"/>
            </a:pPr>
            <a:r>
              <a:rPr lang="pt-BR" sz="2400" b="1" spc="0">
                <a:solidFill>
                  <a:srgbClr val="FFFFFF"/>
                </a:solidFill>
                <a:latin typeface="+mn-lt"/>
                <a:cs typeface="Segoe UI"/>
              </a:rPr>
              <a:t>Proprietário</a:t>
            </a:r>
          </a:p>
          <a:p>
            <a:pPr marL="257175" indent="-171450">
              <a:spcBef>
                <a:spcPct val="0"/>
              </a:spcBef>
              <a:spcAft>
                <a:spcPts val="450"/>
              </a:spcAft>
              <a:buFont typeface="Arial" panose="020B0604020202020204" pitchFamily="34" charset="0"/>
              <a:buChar char="•"/>
            </a:pPr>
            <a:r>
              <a:rPr lang="pt-BR" sz="2400" b="1" spc="0">
                <a:solidFill>
                  <a:srgbClr val="FFFFFF"/>
                </a:solidFill>
                <a:latin typeface="+mn-lt"/>
                <a:ea typeface="Segoe UI"/>
                <a:cs typeface="Segoe UI"/>
              </a:rPr>
              <a:t>Colaborador</a:t>
            </a:r>
          </a:p>
          <a:p>
            <a:pPr marL="257175" indent="-171450">
              <a:spcBef>
                <a:spcPct val="0"/>
              </a:spcBef>
              <a:spcAft>
                <a:spcPts val="450"/>
              </a:spcAft>
              <a:buFont typeface="Arial" panose="020B0604020202020204" pitchFamily="34" charset="0"/>
              <a:buChar char="•"/>
            </a:pPr>
            <a:r>
              <a:rPr lang="pt-BR" sz="2400" b="1" spc="0">
                <a:solidFill>
                  <a:srgbClr val="FFFFFF"/>
                </a:solidFill>
                <a:latin typeface="+mn-lt"/>
                <a:ea typeface="Segoe UI"/>
                <a:cs typeface="Segoe UI"/>
              </a:rPr>
              <a:t>Leitor</a:t>
            </a:r>
          </a:p>
          <a:p>
            <a:pPr marL="85725">
              <a:spcBef>
                <a:spcPct val="0"/>
              </a:spcBef>
              <a:spcAft>
                <a:spcPts val="450"/>
              </a:spcAft>
            </a:pPr>
            <a:r>
              <a:rPr lang="pt-BR" sz="2400" spc="0">
                <a:solidFill>
                  <a:srgbClr val="FFFFFF"/>
                </a:solidFill>
                <a:latin typeface="+mn-lt"/>
                <a:ea typeface="Segoe UI Semibold"/>
                <a:cs typeface="Segoe UI Semibold"/>
              </a:rPr>
              <a:t>E o Azure Machine Learning tem funções específicas:</a:t>
            </a:r>
          </a:p>
          <a:p>
            <a:pPr marL="257175" indent="-171450">
              <a:spcBef>
                <a:spcPct val="0"/>
              </a:spcBef>
              <a:spcAft>
                <a:spcPts val="450"/>
              </a:spcAft>
              <a:buFont typeface="Arial" panose="020B0604020202020204" pitchFamily="34" charset="0"/>
              <a:buChar char="•"/>
            </a:pPr>
            <a:r>
              <a:rPr lang="pt-BR" sz="2400" b="1" spc="0">
                <a:solidFill>
                  <a:srgbClr val="FFFFFF"/>
                </a:solidFill>
                <a:latin typeface="+mn-lt"/>
                <a:cs typeface="Segoe UI"/>
              </a:rPr>
              <a:t>Cientista de Dados do AzureML</a:t>
            </a:r>
          </a:p>
          <a:p>
            <a:pPr marL="257175" indent="-171450">
              <a:spcBef>
                <a:spcPct val="0"/>
              </a:spcBef>
              <a:spcAft>
                <a:spcPts val="450"/>
              </a:spcAft>
              <a:buFont typeface="Arial" panose="020B0604020202020204" pitchFamily="34" charset="0"/>
              <a:buChar char="•"/>
            </a:pPr>
            <a:r>
              <a:rPr lang="pt-BR" sz="2400" b="1" spc="0">
                <a:solidFill>
                  <a:srgbClr val="FFFFFF"/>
                </a:solidFill>
                <a:latin typeface="+mn-lt"/>
                <a:cs typeface="Segoe UI"/>
              </a:rPr>
              <a:t>Operador de Serviços de Computação do AzureML</a:t>
            </a:r>
          </a:p>
          <a:p>
            <a:pPr>
              <a:spcBef>
                <a:spcPts val="450"/>
              </a:spcBef>
              <a:spcAft>
                <a:spcPts val="900"/>
              </a:spcAft>
            </a:pPr>
            <a:r>
              <a:rPr lang="pt-BR" sz="2400" spc="0">
                <a:solidFill>
                  <a:srgbClr val="FFFFFF"/>
                </a:solidFill>
                <a:latin typeface="+mn-lt"/>
                <a:ea typeface="Segoe UI Semibold"/>
                <a:cs typeface="Segoe UI Semibold"/>
              </a:rPr>
              <a:t>Crie uma função personalizada</a:t>
            </a:r>
          </a:p>
        </p:txBody>
      </p:sp>
      <p:sp>
        <p:nvSpPr>
          <p:cNvPr id="8" name="Espaço Reservado para Número de Slide 2">
            <a:extLst>
              <a:ext uri="{FF2B5EF4-FFF2-40B4-BE49-F238E27FC236}">
                <a16:creationId xmlns:a16="http://schemas.microsoft.com/office/drawing/2014/main" id="{AD0532D1-F3E7-9D62-0295-0ED701B55610}"/>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8</a:t>
            </a:fld>
            <a:r>
              <a:rPr lang="en-US"/>
              <a:t>]</a:t>
            </a:r>
            <a:endParaRPr lang="pt-BR"/>
          </a:p>
        </p:txBody>
      </p:sp>
    </p:spTree>
    <p:extLst>
      <p:ext uri="{BB962C8B-B14F-4D97-AF65-F5344CB8AC3E}">
        <p14:creationId xmlns:p14="http://schemas.microsoft.com/office/powerpoint/2010/main" val="34714514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a:extLst>
              <a:ext uri="{FF2B5EF4-FFF2-40B4-BE49-F238E27FC236}">
                <a16:creationId xmlns:a16="http://schemas.microsoft.com/office/drawing/2014/main" id="{A95D19A6-5D35-82D0-4FF8-68D7BAFF21A8}"/>
              </a:ext>
            </a:extLst>
          </p:cNvPr>
          <p:cNvSpPr>
            <a:spLocks noGrp="1"/>
          </p:cNvSpPr>
          <p:nvPr>
            <p:ph type="body" sz="quarter" idx="11"/>
          </p:nvPr>
        </p:nvSpPr>
        <p:spPr>
          <a:xfrm>
            <a:off x="1041528" y="1518689"/>
            <a:ext cx="7658100" cy="788938"/>
          </a:xfrm>
        </p:spPr>
        <p:txBody>
          <a:bodyPr/>
          <a:lstStyle/>
          <a:p>
            <a:pPr>
              <a:lnSpc>
                <a:spcPct val="100000"/>
              </a:lnSpc>
            </a:pPr>
            <a:r>
              <a:rPr lang="pt-BR" sz="2000"/>
              <a:t>O workspace – O recurso de nível superior do Azure Machine Learning. </a:t>
            </a:r>
          </a:p>
        </p:txBody>
      </p:sp>
      <p:sp>
        <p:nvSpPr>
          <p:cNvPr id="34" name="Text Placeholder 33">
            <a:extLst>
              <a:ext uri="{FF2B5EF4-FFF2-40B4-BE49-F238E27FC236}">
                <a16:creationId xmlns:a16="http://schemas.microsoft.com/office/drawing/2014/main" id="{F5AEE835-EE27-A9E8-1E22-A480C503ED53}"/>
              </a:ext>
            </a:extLst>
          </p:cNvPr>
          <p:cNvSpPr>
            <a:spLocks noGrp="1"/>
          </p:cNvSpPr>
          <p:nvPr>
            <p:ph type="body" sz="quarter" idx="15"/>
          </p:nvPr>
        </p:nvSpPr>
        <p:spPr>
          <a:xfrm>
            <a:off x="1041528" y="2714430"/>
            <a:ext cx="7658100" cy="585787"/>
          </a:xfrm>
        </p:spPr>
        <p:txBody>
          <a:bodyPr/>
          <a:lstStyle/>
          <a:p>
            <a:pPr>
              <a:lnSpc>
                <a:spcPct val="100000"/>
              </a:lnSpc>
            </a:pPr>
            <a:r>
              <a:rPr lang="pt-BR" sz="2000"/>
              <a:t>Recursos de computação – Há cinco tipos de computação no workspace do Azure Machine Learning: </a:t>
            </a:r>
            <a:r>
              <a:rPr lang="pt-BR" sz="2000">
                <a:solidFill>
                  <a:srgbClr val="EA4E60"/>
                </a:solidFill>
              </a:rPr>
              <a:t>instâncias de computação</a:t>
            </a:r>
            <a:r>
              <a:rPr lang="pt-BR" sz="2000"/>
              <a:t>, </a:t>
            </a:r>
            <a:r>
              <a:rPr lang="pt-BR" sz="2000">
                <a:solidFill>
                  <a:srgbClr val="EA4E60"/>
                </a:solidFill>
              </a:rPr>
              <a:t>clusters de computação</a:t>
            </a:r>
            <a:r>
              <a:rPr lang="pt-BR" sz="2000"/>
              <a:t>, </a:t>
            </a:r>
            <a:r>
              <a:rPr lang="pt-BR" sz="2000">
                <a:solidFill>
                  <a:srgbClr val="EA4E60"/>
                </a:solidFill>
              </a:rPr>
              <a:t>clusters do Kubernetes</a:t>
            </a:r>
            <a:r>
              <a:rPr lang="pt-BR" sz="2000"/>
              <a:t>, </a:t>
            </a:r>
            <a:r>
              <a:rPr lang="pt-BR" sz="2000">
                <a:solidFill>
                  <a:srgbClr val="EA4E60"/>
                </a:solidFill>
              </a:rPr>
              <a:t>computação anexada </a:t>
            </a:r>
            <a:br>
              <a:rPr lang="pt-BR" sz="2000"/>
            </a:br>
            <a:r>
              <a:rPr lang="pt-BR" sz="2000"/>
              <a:t>e </a:t>
            </a:r>
            <a:r>
              <a:rPr lang="pt-BR" sz="2000">
                <a:solidFill>
                  <a:srgbClr val="EA4E60"/>
                </a:solidFill>
              </a:rPr>
              <a:t>computação sem servidor</a:t>
            </a:r>
            <a:r>
              <a:rPr lang="pt-BR" sz="2000"/>
              <a:t>.</a:t>
            </a:r>
          </a:p>
        </p:txBody>
      </p:sp>
      <p:sp>
        <p:nvSpPr>
          <p:cNvPr id="35" name="Text Placeholder 34">
            <a:extLst>
              <a:ext uri="{FF2B5EF4-FFF2-40B4-BE49-F238E27FC236}">
                <a16:creationId xmlns:a16="http://schemas.microsoft.com/office/drawing/2014/main" id="{F062D078-B4A7-AB2B-3BF1-59B371561DBE}"/>
              </a:ext>
            </a:extLst>
          </p:cNvPr>
          <p:cNvSpPr>
            <a:spLocks noGrp="1"/>
          </p:cNvSpPr>
          <p:nvPr>
            <p:ph type="body" sz="quarter" idx="17"/>
          </p:nvPr>
        </p:nvSpPr>
        <p:spPr>
          <a:xfrm>
            <a:off x="1041528" y="3959325"/>
            <a:ext cx="5130672" cy="585787"/>
          </a:xfrm>
        </p:spPr>
        <p:txBody>
          <a:bodyPr/>
          <a:lstStyle/>
          <a:p>
            <a:pPr>
              <a:lnSpc>
                <a:spcPct val="100000"/>
              </a:lnSpc>
            </a:pPr>
            <a:r>
              <a:rPr lang="pt-BR" sz="2000"/>
              <a:t>Armazenamentos de dados  – Todos os dados são armazenados em armazenamentos de dados, que são referências aos serviços de dados do Azure. </a:t>
            </a:r>
            <a:endParaRPr lang="en-US" sz="2000"/>
          </a:p>
        </p:txBody>
      </p:sp>
      <p:sp>
        <p:nvSpPr>
          <p:cNvPr id="17" name="Title 16"/>
          <p:cNvSpPr>
            <a:spLocks noGrp="1"/>
          </p:cNvSpPr>
          <p:nvPr>
            <p:ph type="title"/>
          </p:nvPr>
        </p:nvSpPr>
        <p:spPr>
          <a:xfrm>
            <a:off x="441325" y="438149"/>
            <a:ext cx="7750175" cy="777875"/>
          </a:xfrm>
        </p:spPr>
        <p:txBody>
          <a:bodyPr/>
          <a:lstStyle/>
          <a:p>
            <a:r>
              <a:rPr lang="pt-BR"/>
              <a:t>Identificar recursos do Azure Machine Learning</a:t>
            </a:r>
          </a:p>
        </p:txBody>
      </p:sp>
      <p:sp>
        <p:nvSpPr>
          <p:cNvPr id="37" name="Oval 36">
            <a:extLst>
              <a:ext uri="{FF2B5EF4-FFF2-40B4-BE49-F238E27FC236}">
                <a16:creationId xmlns:a16="http://schemas.microsoft.com/office/drawing/2014/main" id="{3CD25D0A-5EAC-DFBD-B91A-9ACD458A4B48}"/>
              </a:ext>
            </a:extLst>
          </p:cNvPr>
          <p:cNvSpPr/>
          <p:nvPr/>
        </p:nvSpPr>
        <p:spPr bwMode="auto">
          <a:xfrm>
            <a:off x="441325" y="1741708"/>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1</a:t>
            </a:r>
          </a:p>
        </p:txBody>
      </p:sp>
      <p:sp>
        <p:nvSpPr>
          <p:cNvPr id="36" name="Oval 35">
            <a:extLst>
              <a:ext uri="{FF2B5EF4-FFF2-40B4-BE49-F238E27FC236}">
                <a16:creationId xmlns:a16="http://schemas.microsoft.com/office/drawing/2014/main" id="{8E31925D-AC5F-4399-F413-A8DCDB3DCC6D}"/>
              </a:ext>
            </a:extLst>
          </p:cNvPr>
          <p:cNvSpPr/>
          <p:nvPr/>
        </p:nvSpPr>
        <p:spPr bwMode="auto">
          <a:xfrm>
            <a:off x="441325" y="2835696"/>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2</a:t>
            </a:r>
            <a:endParaRPr lang="en-US" sz="1800" b="1"/>
          </a:p>
        </p:txBody>
      </p:sp>
      <p:sp>
        <p:nvSpPr>
          <p:cNvPr id="38" name="Oval 37">
            <a:extLst>
              <a:ext uri="{FF2B5EF4-FFF2-40B4-BE49-F238E27FC236}">
                <a16:creationId xmlns:a16="http://schemas.microsoft.com/office/drawing/2014/main" id="{E66C7AD5-509D-6027-3B92-C602BD0CD9E5}"/>
              </a:ext>
            </a:extLst>
          </p:cNvPr>
          <p:cNvSpPr/>
          <p:nvPr/>
        </p:nvSpPr>
        <p:spPr bwMode="auto">
          <a:xfrm>
            <a:off x="441325" y="4080768"/>
            <a:ext cx="342900" cy="342900"/>
          </a:xfrm>
          <a:prstGeom prst="ellipse">
            <a:avLst/>
          </a:prstGeom>
          <a:solidFill>
            <a:srgbClr val="8DC8E8"/>
          </a:solidFill>
          <a:ln w="9525" cap="flat" cmpd="sng" algn="ctr">
            <a:noFill/>
            <a:prstDash val="solid"/>
          </a:ln>
          <a:effectLst/>
        </p:spPr>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85800"/>
            <a:r>
              <a:rPr lang="pt-BR" sz="1800" b="1">
                <a:latin typeface="Segoe UI"/>
                <a:ea typeface="Segoe UI"/>
                <a:cs typeface="Segoe UI"/>
              </a:rPr>
              <a:t>3</a:t>
            </a:r>
          </a:p>
        </p:txBody>
      </p:sp>
      <p:sp>
        <p:nvSpPr>
          <p:cNvPr id="10" name="Espaço Reservado para Número de Slide 2">
            <a:extLst>
              <a:ext uri="{FF2B5EF4-FFF2-40B4-BE49-F238E27FC236}">
                <a16:creationId xmlns:a16="http://schemas.microsoft.com/office/drawing/2014/main" id="{6534DF84-D665-A1B5-75B3-39587998C743}"/>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9</a:t>
            </a:fld>
            <a:r>
              <a:rPr lang="en-US"/>
              <a:t>]</a:t>
            </a:r>
            <a:endParaRPr lang="pt-BR"/>
          </a:p>
        </p:txBody>
      </p:sp>
    </p:spTree>
    <p:extLst>
      <p:ext uri="{BB962C8B-B14F-4D97-AF65-F5344CB8AC3E}">
        <p14:creationId xmlns:p14="http://schemas.microsoft.com/office/powerpoint/2010/main" val="13582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576F77-F4D3-4F9C-BD53-EDDCC19CB267}">
  <ds:schemaRefs>
    <ds:schemaRef ds:uri="59afee55-fc30-40da-a84e-ff6fc62c4efa"/>
    <ds:schemaRef ds:uri="92cc7923-7bd6-4c52-a535-c267c30bc123"/>
    <ds:schemaRef ds:uri="http://schemas.microsoft.com/office/2006/metadata/properties"/>
    <ds:schemaRef ds:uri="http://schemas.microsoft.com/office/infopath/2007/PartnerControls"/>
    <ds:schemaRef ds:uri="http://schemas.microsoft.com/sharepoint/v3"/>
    <ds:schemaRef ds:uri="851b35d3-0456-4d6a-bc2f-da927e91d158"/>
    <ds:schemaRef ds:uri="19483571-f922-4e8e-9c1c-26f0a2252132"/>
  </ds:schemaRefs>
</ds:datastoreItem>
</file>

<file path=customXml/itemProps2.xml><?xml version="1.0" encoding="utf-8"?>
<ds:datastoreItem xmlns:ds="http://schemas.openxmlformats.org/officeDocument/2006/customXml" ds:itemID="{6396E5E4-A495-4392-8041-AFC5295ECE27}">
  <ds:schemaRefs>
    <ds:schemaRef ds:uri="http://schemas.microsoft.com/sharepoint/v3/contenttype/forms"/>
  </ds:schemaRefs>
</ds:datastoreItem>
</file>

<file path=customXml/itemProps3.xml><?xml version="1.0" encoding="utf-8"?>
<ds:datastoreItem xmlns:ds="http://schemas.openxmlformats.org/officeDocument/2006/customXml" ds:itemID="{F8D12CD5-BB2C-45E7-A9D0-D19A0589A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1431</Words>
  <Application>Microsoft Office PowerPoint</Application>
  <PresentationFormat>Apresentação na tela (16:9)</PresentationFormat>
  <Paragraphs>150</Paragraphs>
  <Slides>13</Slides>
  <Notes>13</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13</vt:i4>
      </vt:variant>
    </vt:vector>
  </HeadingPairs>
  <TitlesOfParts>
    <vt:vector size="25" baseType="lpstr">
      <vt:lpstr>Arial</vt:lpstr>
      <vt:lpstr>Calibri</vt:lpstr>
      <vt:lpstr>Calibri Light</vt:lpstr>
      <vt:lpstr>Century Gothic</vt:lpstr>
      <vt:lpstr>Consolas</vt:lpstr>
      <vt:lpstr>Segoe UI</vt:lpstr>
      <vt:lpstr>Segoe UI Black</vt:lpstr>
      <vt:lpstr>Segoe UI Light</vt:lpstr>
      <vt:lpstr>Segoe UI Semibold</vt:lpstr>
      <vt:lpstr>Wingdings</vt:lpstr>
      <vt:lpstr>TemaDIO</vt:lpstr>
      <vt:lpstr>Office Theme</vt:lpstr>
      <vt:lpstr>Explorar e configurar  o workspace do Azure Machine Learning</vt:lpstr>
      <vt:lpstr>Agenda</vt:lpstr>
      <vt:lpstr>Explorar os recursos e ativos do workspace do Azure Machine Learning</vt:lpstr>
      <vt:lpstr>Apresentando o Azure Machine Learning</vt:lpstr>
      <vt:lpstr>Entender mais sobre o serviço do Azure Machine Learning</vt:lpstr>
      <vt:lpstr>Criar o workspace</vt:lpstr>
      <vt:lpstr>Explorar o workspace no portal do Azure</vt:lpstr>
      <vt:lpstr>Conceder o acesso ao Workspace do Azure ML</vt:lpstr>
      <vt:lpstr>Identificar recursos do Azure Machine Learning</vt:lpstr>
      <vt:lpstr>Identificar ativos do Azure Machine Learning</vt:lpstr>
      <vt:lpstr>Algoritmos e valores de hiperparâmetro com o Auto ML</vt:lpstr>
      <vt:lpstr>Executar um notebook</vt:lpstr>
      <vt:lpstr>Executar um script como um trabalho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Elidiana Andrade da Silva</cp:lastModifiedBy>
  <cp:revision>2</cp:revision>
  <dcterms:created xsi:type="dcterms:W3CDTF">2023-09-11T05:58:30Z</dcterms:created>
  <dcterms:modified xsi:type="dcterms:W3CDTF">2025-02-28T14:24:30Z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