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50"/>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267"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9" d="100"/>
          <a:sy n="119" d="100"/>
        </p:scale>
        <p:origin x="90"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03/01/2018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1/3/2018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s://gitlab.com/ThierryDecker/learning-go" TargetMode="External"/><Relationship Id="rId3" Type="http://schemas.openxmlformats.org/officeDocument/2006/relationships/hyperlink" Target="https://www.golang-book.com/books/intro" TargetMode="External"/><Relationship Id="rId7" Type="http://schemas.openxmlformats.org/officeDocument/2006/relationships/hyperlink" Target="https://www.jetbrains.com/go/" TargetMode="External"/><Relationship Id="rId2" Type="http://schemas.openxmlformats.org/officeDocument/2006/relationships/hyperlink" Target="https://golang.org/" TargetMode="External"/><Relationship Id="rId1" Type="http://schemas.openxmlformats.org/officeDocument/2006/relationships/slideLayout" Target="../slideLayouts/slideLayout2.xml"/><Relationship Id="rId6" Type="http://schemas.openxmlformats.org/officeDocument/2006/relationships/hyperlink" Target="http://libgen.io/book/index.php?md5=2CD1EBC561205C8D8E60F1858F3474CB" TargetMode="External"/><Relationship Id="rId5" Type="http://schemas.openxmlformats.org/officeDocument/2006/relationships/hyperlink" Target="https://fr.wikipedia.org/wiki/Go_(langage)" TargetMode="External"/><Relationship Id="rId4" Type="http://schemas.openxmlformats.org/officeDocument/2006/relationships/hyperlink" Target="https://lemag.sfeir.com/pourquoi-golang/" TargetMode="External"/><Relationship Id="rId9" Type="http://schemas.openxmlformats.org/officeDocument/2006/relationships/hyperlink" Target="https://github.com/golang/go/wiki/SliceTrick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Egalité :</a:t>
            </a:r>
          </a:p>
          <a:p>
            <a:pPr lvl="1"/>
            <a:r>
              <a:rPr lang="fr-FR" b="1" i="1" dirty="0" smtClean="0">
                <a:solidFill>
                  <a:schemeClr val="accent6"/>
                </a:solidFill>
              </a:rPr>
              <a:t>==</a:t>
            </a:r>
          </a:p>
          <a:p>
            <a:r>
              <a:rPr lang="fr-FR" dirty="0" smtClean="0"/>
              <a:t>Non :</a:t>
            </a:r>
          </a:p>
          <a:p>
            <a:pPr lvl="1"/>
            <a:r>
              <a:rPr lang="fr-FR" b="1" i="1" dirty="0">
                <a:solidFill>
                  <a:schemeClr val="accent6"/>
                </a:solidFill>
              </a:rPr>
              <a:t>!</a:t>
            </a:r>
            <a:endParaRPr lang="fr-FR" b="1" i="1" dirty="0" smtClean="0">
              <a:solidFill>
                <a:schemeClr val="accent6"/>
              </a:solidFill>
            </a:endParaRPr>
          </a:p>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871791" y="888387"/>
            <a:ext cx="4123911" cy="5624443"/>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88889" y="1905000"/>
            <a:ext cx="5730749" cy="4581653"/>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456460" y="1308451"/>
            <a:ext cx="5586496" cy="5140263"/>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726803" y="1274658"/>
            <a:ext cx="5166842" cy="5267545"/>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482326" y="1216550"/>
            <a:ext cx="4495734" cy="52521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conditions</a:t>
            </a:r>
            <a:endParaRPr lang="fr-FR" dirty="0"/>
          </a:p>
        </p:txBody>
      </p:sp>
      <p:sp>
        <p:nvSpPr>
          <p:cNvPr id="3" name="Espace réservé du contenu 2"/>
          <p:cNvSpPr>
            <a:spLocks noGrp="1"/>
          </p:cNvSpPr>
          <p:nvPr>
            <p:ph idx="1"/>
          </p:nvPr>
        </p:nvSpPr>
        <p:spPr>
          <a:xfrm>
            <a:off x="1483982" y="2231952"/>
            <a:ext cx="4129640" cy="3777622"/>
          </a:xfrm>
        </p:spPr>
        <p:txBody>
          <a:bodyPr anchor="ctr"/>
          <a:lstStyle/>
          <a:p>
            <a:pPr algn="just"/>
            <a:r>
              <a:rPr lang="fr-FR" dirty="0" smtClean="0">
                <a:solidFill>
                  <a:schemeClr val="tx1"/>
                </a:solidFill>
              </a:rPr>
              <a:t>Comme pour les boucles, l'expression de la condition n'est pas obligatoirement entourée de </a:t>
            </a:r>
            <a:r>
              <a:rPr lang="fr-FR" b="1" i="1" dirty="0" smtClean="0">
                <a:solidFill>
                  <a:schemeClr val="accent6"/>
                </a:solidFill>
              </a:rPr>
              <a:t>( )</a:t>
            </a:r>
            <a:r>
              <a:rPr lang="fr-FR" dirty="0" smtClean="0">
                <a:solidFill>
                  <a:schemeClr val="tx1"/>
                </a:solidFill>
              </a:rPr>
              <a:t> mais les </a:t>
            </a:r>
            <a:r>
              <a:rPr lang="fr-FR" b="1" i="1" dirty="0" smtClean="0">
                <a:solidFill>
                  <a:schemeClr val="accent6"/>
                </a:solidFill>
              </a:rPr>
              <a:t>{ }</a:t>
            </a:r>
            <a:r>
              <a:rPr lang="fr-FR" dirty="0" smtClean="0">
                <a:solidFill>
                  <a:schemeClr val="tx1"/>
                </a:solidFill>
              </a:rPr>
              <a:t> le sont</a:t>
            </a:r>
          </a:p>
          <a:p>
            <a:pPr algn="just"/>
            <a:r>
              <a:rPr lang="fr-FR" dirty="0" smtClean="0">
                <a:solidFill>
                  <a:schemeClr val="tx1"/>
                </a:solidFill>
              </a:rPr>
              <a:t>La clause </a:t>
            </a:r>
            <a:r>
              <a:rPr lang="fr-FR" b="1" i="1" dirty="0" smtClean="0">
                <a:solidFill>
                  <a:schemeClr val="accent6"/>
                </a:solidFill>
              </a:rPr>
              <a:t>else</a:t>
            </a:r>
            <a:r>
              <a:rPr lang="fr-FR" dirty="0" smtClean="0">
                <a:solidFill>
                  <a:schemeClr val="accent6"/>
                </a:solidFill>
              </a:rPr>
              <a:t> </a:t>
            </a:r>
            <a:r>
              <a:rPr lang="fr-FR" dirty="0" smtClean="0">
                <a:solidFill>
                  <a:schemeClr val="tx1"/>
                </a:solidFill>
              </a:rPr>
              <a:t>est facultative</a:t>
            </a:r>
          </a:p>
          <a:p>
            <a:pPr algn="just"/>
            <a:r>
              <a:rPr lang="fr-FR" dirty="0" smtClean="0">
                <a:solidFill>
                  <a:schemeClr val="tx1"/>
                </a:solidFill>
              </a:rPr>
              <a:t>Les variables déclarées dans le bloc </a:t>
            </a:r>
            <a:r>
              <a:rPr lang="fr-FR" b="1" i="1" dirty="0" smtClean="0">
                <a:solidFill>
                  <a:schemeClr val="accent6"/>
                </a:solidFill>
              </a:rPr>
              <a:t>if</a:t>
            </a:r>
            <a:r>
              <a:rPr lang="fr-FR" dirty="0" smtClean="0">
                <a:solidFill>
                  <a:schemeClr val="tx1"/>
                </a:solidFill>
              </a:rPr>
              <a:t> ne sont pas visibles en dehors de ce bloc</a:t>
            </a:r>
            <a:endParaRPr lang="fr-FR" dirty="0">
              <a:solidFill>
                <a:schemeClr val="tx1"/>
              </a:solidFill>
            </a:endParaRPr>
          </a:p>
        </p:txBody>
      </p:sp>
      <p:pic>
        <p:nvPicPr>
          <p:cNvPr id="6" name="Image 5"/>
          <p:cNvPicPr>
            <a:picLocks noChangeAspect="1"/>
          </p:cNvPicPr>
          <p:nvPr/>
        </p:nvPicPr>
        <p:blipFill>
          <a:blip r:embed="rId2"/>
          <a:stretch>
            <a:fillRect/>
          </a:stretch>
        </p:blipFill>
        <p:spPr>
          <a:xfrm>
            <a:off x="5876425" y="2231952"/>
            <a:ext cx="6176828" cy="4242481"/>
          </a:xfrm>
          <a:prstGeom prst="rect">
            <a:avLst/>
          </a:prstGeom>
        </p:spPr>
      </p:pic>
    </p:spTree>
    <p:extLst>
      <p:ext uri="{BB962C8B-B14F-4D97-AF65-F5344CB8AC3E}">
        <p14:creationId xmlns:p14="http://schemas.microsoft.com/office/powerpoint/2010/main" val="11209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switches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Chaque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est évalué à la suite</a:t>
            </a:r>
          </a:p>
          <a:p>
            <a:pPr algn="just"/>
            <a:r>
              <a:rPr lang="fr-FR" dirty="0" smtClean="0">
                <a:solidFill>
                  <a:schemeClr val="tx1"/>
                </a:solidFill>
              </a:rPr>
              <a:t>Seul le premier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vérifié est exécuté</a:t>
            </a:r>
          </a:p>
          <a:p>
            <a:pPr algn="just"/>
            <a:r>
              <a:rPr lang="fr-FR" dirty="0" smtClean="0">
                <a:solidFill>
                  <a:schemeClr val="tx1"/>
                </a:solidFill>
              </a:rPr>
              <a:t>Le case </a:t>
            </a:r>
            <a:r>
              <a:rPr lang="fr-FR" b="1" i="1" dirty="0" smtClean="0">
                <a:solidFill>
                  <a:schemeClr val="accent6"/>
                </a:solidFill>
              </a:rPr>
              <a:t>default</a:t>
            </a:r>
            <a:r>
              <a:rPr lang="fr-FR" dirty="0" smtClean="0">
                <a:solidFill>
                  <a:schemeClr val="accent6"/>
                </a:solidFill>
              </a:rPr>
              <a:t> </a:t>
            </a:r>
            <a:r>
              <a:rPr lang="fr-FR" dirty="0" smtClean="0">
                <a:solidFill>
                  <a:schemeClr val="tx1"/>
                </a:solidFill>
              </a:rPr>
              <a:t>est optionnel et le dernier évalué</a:t>
            </a:r>
          </a:p>
          <a:p>
            <a:pPr algn="just"/>
            <a:r>
              <a:rPr lang="fr-FR" b="1" i="1" u="sng" dirty="0" smtClean="0">
                <a:solidFill>
                  <a:schemeClr val="accent1"/>
                </a:solidFill>
              </a:rPr>
              <a:t>Pas de break</a:t>
            </a:r>
          </a:p>
          <a:p>
            <a:pPr algn="just"/>
            <a:r>
              <a:rPr lang="fr-FR" dirty="0" smtClean="0">
                <a:solidFill>
                  <a:schemeClr val="tx1"/>
                </a:solidFill>
              </a:rPr>
              <a:t>Les </a:t>
            </a:r>
            <a:r>
              <a:rPr lang="fr-FR" b="1" i="1" dirty="0" smtClean="0">
                <a:solidFill>
                  <a:schemeClr val="accent6"/>
                </a:solidFill>
              </a:rPr>
              <a:t>case</a:t>
            </a:r>
            <a:r>
              <a:rPr lang="fr-FR" dirty="0" smtClean="0">
                <a:solidFill>
                  <a:schemeClr val="tx1"/>
                </a:solidFill>
              </a:rPr>
              <a:t> ne sont pas forcément constants et les valeurs testées ne sont obligatoirement des entiers</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7466275" y="195801"/>
            <a:ext cx="4443833" cy="6320293"/>
          </a:xfrm>
          <a:prstGeom prst="rect">
            <a:avLst/>
          </a:prstGeom>
        </p:spPr>
      </p:pic>
    </p:spTree>
    <p:extLst>
      <p:ext uri="{BB962C8B-B14F-4D97-AF65-F5344CB8AC3E}">
        <p14:creationId xmlns:p14="http://schemas.microsoft.com/office/powerpoint/2010/main" val="389091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des fonctions dont l'exécution est différée jusqu’à la fin de l'exécution de sa fonction parente (appelante)</a:t>
            </a:r>
          </a:p>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empilées dans la pile d'appels</a:t>
            </a:r>
          </a:p>
          <a:p>
            <a:pPr algn="just"/>
            <a:r>
              <a:rPr lang="fr-FR" dirty="0" smtClean="0">
                <a:solidFill>
                  <a:schemeClr val="tx1"/>
                </a:solidFill>
              </a:rPr>
              <a:t>Quand la fonction retourne, ces defers sont exécutées dans l'ordre LIFO</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6941654" y="2523424"/>
            <a:ext cx="5067300" cy="3486150"/>
          </a:xfrm>
          <a:prstGeom prst="rect">
            <a:avLst/>
          </a:prstGeom>
        </p:spPr>
      </p:pic>
    </p:spTree>
    <p:extLst>
      <p:ext uri="{BB962C8B-B14F-4D97-AF65-F5344CB8AC3E}">
        <p14:creationId xmlns:p14="http://schemas.microsoft.com/office/powerpoint/2010/main" val="36955834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arrays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dirty="0" smtClean="0">
                <a:solidFill>
                  <a:schemeClr val="tx1"/>
                </a:solidFill>
              </a:rPr>
              <a:t>Tableau d'un nombre fixe d'éléments de même type</a:t>
            </a:r>
          </a:p>
          <a:p>
            <a:pPr algn="just"/>
            <a:r>
              <a:rPr lang="fr-FR" dirty="0" smtClean="0">
                <a:solidFill>
                  <a:schemeClr val="tx1"/>
                </a:solidFill>
              </a:rPr>
              <a:t>Le premier élément à la position 0</a:t>
            </a:r>
          </a:p>
          <a:p>
            <a:pPr algn="just"/>
            <a:r>
              <a:rPr lang="fr-FR" dirty="0" smtClean="0">
                <a:solidFill>
                  <a:schemeClr val="tx1"/>
                </a:solidFill>
              </a:rPr>
              <a:t>La fonction </a:t>
            </a:r>
            <a:r>
              <a:rPr lang="fr-FR" b="1" i="1" dirty="0" smtClean="0">
                <a:solidFill>
                  <a:schemeClr val="accent6"/>
                </a:solidFill>
              </a:rPr>
              <a:t>len()</a:t>
            </a:r>
            <a:r>
              <a:rPr lang="fr-FR" dirty="0" smtClean="0">
                <a:solidFill>
                  <a:schemeClr val="tx1"/>
                </a:solidFill>
              </a:rPr>
              <a:t> retourne le nombre d'éléments du tableau</a:t>
            </a:r>
          </a:p>
          <a:p>
            <a:pPr algn="just"/>
            <a:r>
              <a:rPr lang="fr-FR" dirty="0" smtClean="0">
                <a:solidFill>
                  <a:schemeClr val="tx1"/>
                </a:solidFill>
              </a:rPr>
              <a:t>La fonction </a:t>
            </a:r>
            <a:r>
              <a:rPr lang="fr-FR" b="1" i="1" dirty="0" smtClean="0">
                <a:solidFill>
                  <a:schemeClr val="accent6"/>
                </a:solidFill>
              </a:rPr>
              <a:t>range</a:t>
            </a:r>
            <a:r>
              <a:rPr lang="fr-FR" dirty="0" smtClean="0">
                <a:solidFill>
                  <a:schemeClr val="tx1"/>
                </a:solidFill>
              </a:rPr>
              <a:t> permet d'itérer sur les éléments de l'</a:t>
            </a:r>
            <a:r>
              <a:rPr lang="fr-FR" dirty="0" err="1" smtClean="0">
                <a:solidFill>
                  <a:schemeClr val="tx1"/>
                </a:solidFill>
              </a:rPr>
              <a:t>array</a:t>
            </a:r>
            <a:r>
              <a:rPr lang="fr-FR" dirty="0" smtClean="0">
                <a:solidFill>
                  <a:schemeClr val="tx1"/>
                </a:solidFill>
              </a:rPr>
              <a:t> dans cet exemple</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6909682" y="624110"/>
            <a:ext cx="5172535" cy="5564677"/>
          </a:xfrm>
          <a:prstGeom prst="rect">
            <a:avLst/>
          </a:prstGeom>
        </p:spPr>
      </p:pic>
    </p:spTree>
    <p:extLst>
      <p:ext uri="{BB962C8B-B14F-4D97-AF65-F5344CB8AC3E}">
        <p14:creationId xmlns:p14="http://schemas.microsoft.com/office/powerpoint/2010/main" val="23161480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ranges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b="1" i="1" dirty="0" smtClean="0">
                <a:solidFill>
                  <a:schemeClr val="accent6"/>
                </a:solidFill>
              </a:rPr>
              <a:t>range</a:t>
            </a:r>
            <a:r>
              <a:rPr lang="fr-FR" dirty="0" smtClean="0">
                <a:solidFill>
                  <a:schemeClr val="tx1"/>
                </a:solidFill>
              </a:rPr>
              <a:t> permet d'itérer  sur les éléments d'un objets</a:t>
            </a:r>
          </a:p>
          <a:p>
            <a:pPr algn="just"/>
            <a:r>
              <a:rPr lang="fr-FR" dirty="0" smtClean="0">
                <a:solidFill>
                  <a:schemeClr val="tx1"/>
                </a:solidFill>
              </a:rPr>
              <a:t>Retourne </a:t>
            </a:r>
            <a:r>
              <a:rPr lang="fr-FR" b="1" dirty="0" smtClean="0">
                <a:solidFill>
                  <a:srgbClr val="0070C0"/>
                </a:solidFill>
              </a:rPr>
              <a:t>l'index</a:t>
            </a:r>
            <a:r>
              <a:rPr lang="fr-FR" dirty="0" smtClean="0">
                <a:solidFill>
                  <a:srgbClr val="0070C0"/>
                </a:solidFill>
              </a:rPr>
              <a:t> </a:t>
            </a:r>
            <a:r>
              <a:rPr lang="fr-FR" dirty="0" smtClean="0">
                <a:solidFill>
                  <a:schemeClr val="tx1"/>
                </a:solidFill>
              </a:rPr>
              <a:t>et la </a:t>
            </a:r>
            <a:r>
              <a:rPr lang="fr-FR" b="1" dirty="0" smtClean="0">
                <a:solidFill>
                  <a:srgbClr val="0070C0"/>
                </a:solidFill>
              </a:rPr>
              <a:t>valeur</a:t>
            </a:r>
            <a:r>
              <a:rPr lang="fr-FR" dirty="0" smtClean="0">
                <a:solidFill>
                  <a:schemeClr val="tx1"/>
                </a:solidFill>
              </a:rPr>
              <a:t> correspondante de chacun des éléments itérés</a:t>
            </a:r>
          </a:p>
          <a:p>
            <a:pPr algn="just">
              <a:buFont typeface="Wingdings 3" panose="05040102010807070707" pitchFamily="18" charset="2"/>
              <a:buChar char=""/>
            </a:pPr>
            <a:r>
              <a:rPr lang="fr-FR" b="1" i="1" dirty="0" smtClean="0">
                <a:solidFill>
                  <a:schemeClr val="accent6"/>
                </a:solidFill>
              </a:rPr>
              <a:t>_</a:t>
            </a:r>
            <a:r>
              <a:rPr lang="fr-FR" dirty="0" smtClean="0">
                <a:solidFill>
                  <a:schemeClr val="tx1"/>
                </a:solidFill>
              </a:rPr>
              <a:t> </a:t>
            </a:r>
            <a:r>
              <a:rPr lang="fr-FR" dirty="0" smtClean="0">
                <a:solidFill>
                  <a:srgbClr val="FF0000"/>
                </a:solidFill>
              </a:rPr>
              <a:t>dans la boucle </a:t>
            </a:r>
            <a:r>
              <a:rPr lang="fr-FR" b="1" i="1" dirty="0" smtClean="0">
                <a:solidFill>
                  <a:schemeClr val="accent6"/>
                </a:solidFill>
              </a:rPr>
              <a:t>for</a:t>
            </a:r>
            <a:r>
              <a:rPr lang="fr-FR" dirty="0" smtClean="0">
                <a:solidFill>
                  <a:srgbClr val="FF0000"/>
                </a:solidFill>
              </a:rPr>
              <a:t> permet de ne pas utiliser la valeur d'index retournée par range. L'ignorer simplement provoquerait une erreur de compilation</a:t>
            </a:r>
            <a:endParaRPr lang="fr-FR" dirty="0">
              <a:solidFill>
                <a:srgbClr val="FF0000"/>
              </a:solidFill>
            </a:endParaRPr>
          </a:p>
        </p:txBody>
      </p:sp>
      <p:pic>
        <p:nvPicPr>
          <p:cNvPr id="4" name="Image 3"/>
          <p:cNvPicPr>
            <a:picLocks noChangeAspect="1"/>
          </p:cNvPicPr>
          <p:nvPr/>
        </p:nvPicPr>
        <p:blipFill>
          <a:blip r:embed="rId2"/>
          <a:stretch>
            <a:fillRect/>
          </a:stretch>
        </p:blipFill>
        <p:spPr>
          <a:xfrm>
            <a:off x="6869927" y="514083"/>
            <a:ext cx="5168253" cy="5938399"/>
          </a:xfrm>
          <a:prstGeom prst="rect">
            <a:avLst/>
          </a:prstGeom>
        </p:spPr>
      </p:pic>
    </p:spTree>
    <p:extLst>
      <p:ext uri="{BB962C8B-B14F-4D97-AF65-F5344CB8AC3E}">
        <p14:creationId xmlns:p14="http://schemas.microsoft.com/office/powerpoint/2010/main" val="40607975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675861" y="1550504"/>
            <a:ext cx="5868061" cy="4638282"/>
          </a:xfrm>
        </p:spPr>
        <p:txBody>
          <a:bodyPr anchor="ctr"/>
          <a:lstStyle/>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sont basées sur les </a:t>
            </a:r>
            <a:r>
              <a:rPr lang="fr-FR" b="1" i="1" dirty="0" smtClean="0">
                <a:solidFill>
                  <a:schemeClr val="accent6"/>
                </a:solidFill>
              </a:rPr>
              <a:t>arrays</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des valeurs, pas un pointeur vers le premier élément (comme en C)</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peu flexibles</a:t>
            </a:r>
          </a:p>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n'ont pas de spécification de longueur</a:t>
            </a:r>
          </a:p>
          <a:p>
            <a:pPr algn="just"/>
            <a:r>
              <a:rPr lang="fr-FR" dirty="0" smtClean="0">
                <a:solidFill>
                  <a:schemeClr val="tx1"/>
                </a:solidFill>
              </a:rPr>
              <a:t>Elles sont déclarées comme des arrays mais sans spécifier le nombre d'éléments</a:t>
            </a:r>
          </a:p>
          <a:p>
            <a:pPr algn="just"/>
            <a:r>
              <a:rPr lang="fr-FR" dirty="0" smtClean="0">
                <a:solidFill>
                  <a:schemeClr val="tx1"/>
                </a:solidFill>
              </a:rPr>
              <a:t>Elles peuvent être créées a l'aide de la fonction </a:t>
            </a:r>
            <a:r>
              <a:rPr lang="fr-FR" b="1" i="1" dirty="0" smtClean="0">
                <a:solidFill>
                  <a:schemeClr val="accent6"/>
                </a:solidFill>
              </a:rPr>
              <a:t>make</a:t>
            </a:r>
          </a:p>
          <a:p>
            <a:pPr algn="just"/>
            <a:r>
              <a:rPr lang="fr-FR" dirty="0" smtClean="0">
                <a:solidFill>
                  <a:schemeClr val="tx1"/>
                </a:solidFill>
              </a:rPr>
              <a:t>Leur taille est gérée dynamiquement</a:t>
            </a:r>
          </a:p>
        </p:txBody>
      </p:sp>
      <p:pic>
        <p:nvPicPr>
          <p:cNvPr id="5" name="Image 4"/>
          <p:cNvPicPr>
            <a:picLocks noChangeAspect="1"/>
          </p:cNvPicPr>
          <p:nvPr/>
        </p:nvPicPr>
        <p:blipFill>
          <a:blip r:embed="rId2"/>
          <a:stretch>
            <a:fillRect/>
          </a:stretch>
        </p:blipFill>
        <p:spPr>
          <a:xfrm>
            <a:off x="6677895" y="1035232"/>
            <a:ext cx="5324475" cy="3762375"/>
          </a:xfrm>
          <a:prstGeom prst="rect">
            <a:avLst/>
          </a:prstGeom>
        </p:spPr>
      </p:pic>
      <p:pic>
        <p:nvPicPr>
          <p:cNvPr id="1026" name="Picture 2" descr="https://blog.golang.org/go-slices-usage-and-internals_slice-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478" y="5186134"/>
            <a:ext cx="4924425"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7988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574358" y="1550504"/>
            <a:ext cx="5852160" cy="4638282"/>
          </a:xfrm>
        </p:spPr>
        <p:txBody>
          <a:bodyPr anchor="ctr"/>
          <a:lstStyle/>
          <a:p>
            <a:pPr algn="just"/>
            <a:r>
              <a:rPr lang="fr-FR" dirty="0" smtClean="0">
                <a:solidFill>
                  <a:schemeClr val="tx1"/>
                </a:solidFill>
              </a:rPr>
              <a:t>Elles peuvent être créées a l'aide de la fonction </a:t>
            </a:r>
            <a:r>
              <a:rPr lang="fr-FR" b="1" i="1" dirty="0" smtClean="0">
                <a:solidFill>
                  <a:schemeClr val="accent6"/>
                </a:solidFill>
              </a:rPr>
              <a:t>make</a:t>
            </a:r>
          </a:p>
          <a:p>
            <a:pPr algn="just"/>
            <a:r>
              <a:rPr lang="fr-FR" b="1" i="1" dirty="0">
                <a:solidFill>
                  <a:schemeClr val="accent6"/>
                </a:solidFill>
              </a:rPr>
              <a:t>m</a:t>
            </a:r>
            <a:r>
              <a:rPr lang="fr-FR" b="1" i="1" dirty="0" smtClean="0">
                <a:solidFill>
                  <a:schemeClr val="accent6"/>
                </a:solidFill>
              </a:rPr>
              <a:t>ake </a:t>
            </a:r>
            <a:r>
              <a:rPr lang="fr-FR" dirty="0" smtClean="0">
                <a:solidFill>
                  <a:schemeClr val="tx1"/>
                </a:solidFill>
              </a:rPr>
              <a:t>prend en entrée :</a:t>
            </a:r>
          </a:p>
          <a:p>
            <a:pPr lvl="1" algn="just"/>
            <a:r>
              <a:rPr lang="fr-FR" dirty="0" smtClean="0">
                <a:solidFill>
                  <a:schemeClr val="tx1"/>
                </a:solidFill>
              </a:rPr>
              <a:t>Une array</a:t>
            </a:r>
          </a:p>
          <a:p>
            <a:pPr lvl="1" algn="just"/>
            <a:r>
              <a:rPr lang="fr-FR" dirty="0" smtClean="0">
                <a:solidFill>
                  <a:schemeClr val="tx1"/>
                </a:solidFill>
              </a:rPr>
              <a:t>Une longueur</a:t>
            </a:r>
            <a:endParaRPr lang="fr-FR" dirty="0">
              <a:solidFill>
                <a:schemeClr val="tx1"/>
              </a:solidFill>
            </a:endParaRPr>
          </a:p>
          <a:p>
            <a:pPr lvl="1" algn="just"/>
            <a:r>
              <a:rPr lang="fr-FR" dirty="0" smtClean="0">
                <a:solidFill>
                  <a:schemeClr val="tx1"/>
                </a:solidFill>
              </a:rPr>
              <a:t>Une capacité</a:t>
            </a:r>
          </a:p>
          <a:p>
            <a:pPr algn="just"/>
            <a:r>
              <a:rPr lang="fr-FR" dirty="0" smtClean="0">
                <a:solidFill>
                  <a:schemeClr val="tx1"/>
                </a:solidFill>
              </a:rPr>
              <a:t>Lorsque la capacité est omise, elle à par défaut la valeur de la longueur</a:t>
            </a:r>
          </a:p>
          <a:p>
            <a:pPr algn="just"/>
            <a:r>
              <a:rPr lang="fr-FR" dirty="0" smtClean="0">
                <a:solidFill>
                  <a:schemeClr val="tx1"/>
                </a:solidFill>
              </a:rPr>
              <a:t>Une slice peut être aussi crée à partir d'une array ou d'une autre slice</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7928892" y="3515138"/>
            <a:ext cx="2190750" cy="314325"/>
          </a:xfrm>
          <a:prstGeom prst="rect">
            <a:avLst/>
          </a:prstGeom>
        </p:spPr>
      </p:pic>
      <p:pic>
        <p:nvPicPr>
          <p:cNvPr id="6" name="Image 5"/>
          <p:cNvPicPr>
            <a:picLocks noChangeAspect="1"/>
          </p:cNvPicPr>
          <p:nvPr/>
        </p:nvPicPr>
        <p:blipFill>
          <a:blip r:embed="rId3"/>
          <a:stretch>
            <a:fillRect/>
          </a:stretch>
        </p:blipFill>
        <p:spPr>
          <a:xfrm>
            <a:off x="7928892" y="3963973"/>
            <a:ext cx="2266950" cy="742950"/>
          </a:xfrm>
          <a:prstGeom prst="rect">
            <a:avLst/>
          </a:prstGeom>
        </p:spPr>
      </p:pic>
      <p:pic>
        <p:nvPicPr>
          <p:cNvPr id="7" name="Image 6"/>
          <p:cNvPicPr>
            <a:picLocks noChangeAspect="1"/>
          </p:cNvPicPr>
          <p:nvPr/>
        </p:nvPicPr>
        <p:blipFill>
          <a:blip r:embed="rId4"/>
          <a:stretch>
            <a:fillRect/>
          </a:stretch>
        </p:blipFill>
        <p:spPr>
          <a:xfrm>
            <a:off x="7928892" y="4841433"/>
            <a:ext cx="1619250" cy="323850"/>
          </a:xfrm>
          <a:prstGeom prst="rect">
            <a:avLst/>
          </a:prstGeom>
        </p:spPr>
      </p:pic>
    </p:spTree>
    <p:extLst>
      <p:ext uri="{BB962C8B-B14F-4D97-AF65-F5344CB8AC3E}">
        <p14:creationId xmlns:p14="http://schemas.microsoft.com/office/powerpoint/2010/main" val="2781608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163054" y="1550504"/>
            <a:ext cx="5502441" cy="1965735"/>
          </a:xfrm>
        </p:spPr>
        <p:txBody>
          <a:bodyPr anchor="ctr"/>
          <a:lstStyle/>
          <a:p>
            <a:pPr algn="just"/>
            <a:r>
              <a:rPr lang="fr-FR" dirty="0" smtClean="0">
                <a:solidFill>
                  <a:schemeClr val="tx1"/>
                </a:solidFill>
              </a:rPr>
              <a:t>Une slice est un descripteur d'un segment d'une array, constitué d'un pointeur vers l'array, d'une longueur de segment et d'une capacité</a:t>
            </a:r>
            <a:endParaRPr lang="fr-FR" dirty="0" smtClean="0">
              <a:solidFill>
                <a:schemeClr val="accent6"/>
              </a:solidFill>
            </a:endParaRPr>
          </a:p>
        </p:txBody>
      </p:sp>
      <p:pic>
        <p:nvPicPr>
          <p:cNvPr id="2050" name="Picture 2" descr="https://blog.golang.org/go-slices-usage-and-internals_slice-str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83" y="3516239"/>
            <a:ext cx="492442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blog.golang.org/go-slices-usage-and-internals_slic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547" y="3563864"/>
            <a:ext cx="4924425" cy="18383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blog.golang.org/go-slices-usage-and-internals_slic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972" y="1361589"/>
            <a:ext cx="4924425" cy="18288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5"/>
          <a:stretch>
            <a:fillRect/>
          </a:stretch>
        </p:blipFill>
        <p:spPr>
          <a:xfrm>
            <a:off x="9037236" y="1383816"/>
            <a:ext cx="895350" cy="333375"/>
          </a:xfrm>
          <a:prstGeom prst="rect">
            <a:avLst/>
          </a:prstGeom>
        </p:spPr>
      </p:pic>
    </p:spTree>
    <p:extLst>
      <p:ext uri="{BB962C8B-B14F-4D97-AF65-F5344CB8AC3E}">
        <p14:creationId xmlns:p14="http://schemas.microsoft.com/office/powerpoint/2010/main" val="38565081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772654" y="1905000"/>
            <a:ext cx="5502441" cy="4377054"/>
          </a:xfrm>
        </p:spPr>
        <p:txBody>
          <a:bodyPr anchor="ctr">
            <a:normAutofit/>
          </a:bodyPr>
          <a:lstStyle/>
          <a:p>
            <a:pPr algn="just"/>
            <a:r>
              <a:rPr lang="fr-FR" dirty="0" smtClean="0">
                <a:solidFill>
                  <a:schemeClr val="tx1"/>
                </a:solidFill>
              </a:rPr>
              <a:t>Une opération de slice ne copie pas les données d'origine (c'est ce qui les rend efficaces) !</a:t>
            </a:r>
          </a:p>
          <a:p>
            <a:pPr algn="just"/>
            <a:r>
              <a:rPr lang="fr-FR" dirty="0" smtClean="0">
                <a:solidFill>
                  <a:schemeClr val="tx1"/>
                </a:solidFill>
              </a:rPr>
              <a:t>Modifier les éléments d'origine affecte la slice</a:t>
            </a:r>
          </a:p>
          <a:p>
            <a:pPr algn="just"/>
            <a:r>
              <a:rPr lang="fr-FR" dirty="0" smtClean="0">
                <a:solidFill>
                  <a:schemeClr val="tx1"/>
                </a:solidFill>
              </a:rPr>
              <a:t>Une slice ne peut être agrandie au delà de sa capacité.</a:t>
            </a:r>
          </a:p>
          <a:p>
            <a:pPr algn="just"/>
            <a:r>
              <a:rPr lang="fr-FR" dirty="0" smtClean="0">
                <a:solidFill>
                  <a:schemeClr val="tx1"/>
                </a:solidFill>
              </a:rPr>
              <a:t>De même, un slice ne peut être redimensionnée en dessous de zéro pour accéder aux éléments précédents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8536524" y="3464877"/>
            <a:ext cx="2705100" cy="1257300"/>
          </a:xfrm>
          <a:prstGeom prst="rect">
            <a:avLst/>
          </a:prstGeom>
        </p:spPr>
      </p:pic>
    </p:spTree>
    <p:extLst>
      <p:ext uri="{BB962C8B-B14F-4D97-AF65-F5344CB8AC3E}">
        <p14:creationId xmlns:p14="http://schemas.microsoft.com/office/powerpoint/2010/main" val="19744496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pic>
        <p:nvPicPr>
          <p:cNvPr id="8" name="Image 7"/>
          <p:cNvPicPr>
            <a:picLocks noChangeAspect="1"/>
          </p:cNvPicPr>
          <p:nvPr/>
        </p:nvPicPr>
        <p:blipFill>
          <a:blip r:embed="rId2"/>
          <a:stretch>
            <a:fillRect/>
          </a:stretch>
        </p:blipFill>
        <p:spPr>
          <a:xfrm>
            <a:off x="906635" y="1715747"/>
            <a:ext cx="6054669" cy="4424080"/>
          </a:xfrm>
          <a:prstGeom prst="rect">
            <a:avLst/>
          </a:prstGeom>
        </p:spPr>
      </p:pic>
      <p:pic>
        <p:nvPicPr>
          <p:cNvPr id="9" name="Image 8"/>
          <p:cNvPicPr>
            <a:picLocks noChangeAspect="1"/>
          </p:cNvPicPr>
          <p:nvPr/>
        </p:nvPicPr>
        <p:blipFill>
          <a:blip r:embed="rId3"/>
          <a:stretch>
            <a:fillRect/>
          </a:stretch>
        </p:blipFill>
        <p:spPr>
          <a:xfrm>
            <a:off x="7219784" y="4311801"/>
            <a:ext cx="4428877" cy="1828026"/>
          </a:xfrm>
          <a:prstGeom prst="rect">
            <a:avLst/>
          </a:prstGeom>
        </p:spPr>
      </p:pic>
    </p:spTree>
    <p:extLst>
      <p:ext uri="{BB962C8B-B14F-4D97-AF65-F5344CB8AC3E}">
        <p14:creationId xmlns:p14="http://schemas.microsoft.com/office/powerpoint/2010/main" val="14294013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(growing, copying)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Pour agrandir la capacité d'une slice, on doit en créer une plus grande et copier le contenu d'origine dans la nouvelle slice</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5206464" y="1905000"/>
            <a:ext cx="6666551" cy="3588192"/>
          </a:xfrm>
          <a:prstGeom prst="rect">
            <a:avLst/>
          </a:prstGeom>
        </p:spPr>
      </p:pic>
      <p:pic>
        <p:nvPicPr>
          <p:cNvPr id="7" name="Image 6"/>
          <p:cNvPicPr>
            <a:picLocks noChangeAspect="1"/>
          </p:cNvPicPr>
          <p:nvPr/>
        </p:nvPicPr>
        <p:blipFill>
          <a:blip r:embed="rId3"/>
          <a:stretch>
            <a:fillRect/>
          </a:stretch>
        </p:blipFill>
        <p:spPr>
          <a:xfrm>
            <a:off x="5206464" y="5663896"/>
            <a:ext cx="3581400" cy="666750"/>
          </a:xfrm>
          <a:prstGeom prst="rect">
            <a:avLst/>
          </a:prstGeom>
        </p:spPr>
      </p:pic>
    </p:spTree>
    <p:extLst>
      <p:ext uri="{BB962C8B-B14F-4D97-AF65-F5344CB8AC3E}">
        <p14:creationId xmlns:p14="http://schemas.microsoft.com/office/powerpoint/2010/main" val="20700091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(appending)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Ajouter des éléments à une slice peut se faire à l'aide de la fonction </a:t>
            </a:r>
            <a:r>
              <a:rPr lang="fr-FR" b="1" i="1" dirty="0" smtClean="0">
                <a:solidFill>
                  <a:schemeClr val="accent6"/>
                </a:solidFill>
              </a:rPr>
              <a:t>append</a:t>
            </a:r>
            <a:r>
              <a:rPr lang="fr-FR" dirty="0" smtClean="0">
                <a:solidFill>
                  <a:schemeClr val="tx1"/>
                </a:solidFill>
              </a:rPr>
              <a:t> qui gère l'augmentation de la taille dynamiquement</a:t>
            </a:r>
            <a:endParaRPr lang="fr-FR" dirty="0" smtClean="0">
              <a:solidFill>
                <a:schemeClr val="accent6"/>
              </a:solidFill>
            </a:endParaRPr>
          </a:p>
        </p:txBody>
      </p:sp>
      <p:pic>
        <p:nvPicPr>
          <p:cNvPr id="3" name="Image 2"/>
          <p:cNvPicPr>
            <a:picLocks noChangeAspect="1"/>
          </p:cNvPicPr>
          <p:nvPr/>
        </p:nvPicPr>
        <p:blipFill>
          <a:blip r:embed="rId2"/>
          <a:stretch>
            <a:fillRect/>
          </a:stretch>
        </p:blipFill>
        <p:spPr>
          <a:xfrm>
            <a:off x="5274451" y="1593160"/>
            <a:ext cx="6716405" cy="4685472"/>
          </a:xfrm>
          <a:prstGeom prst="rect">
            <a:avLst/>
          </a:prstGeom>
        </p:spPr>
      </p:pic>
    </p:spTree>
    <p:extLst>
      <p:ext uri="{BB962C8B-B14F-4D97-AF65-F5344CB8AC3E}">
        <p14:creationId xmlns:p14="http://schemas.microsoft.com/office/powerpoint/2010/main" val="29225895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sp>
        <p:nvSpPr>
          <p:cNvPr id="6" name="Espace réservé du contenu 2"/>
          <p:cNvSpPr>
            <a:spLocks noGrp="1"/>
          </p:cNvSpPr>
          <p:nvPr>
            <p:ph idx="1"/>
          </p:nvPr>
        </p:nvSpPr>
        <p:spPr>
          <a:xfrm>
            <a:off x="1883972" y="1602850"/>
            <a:ext cx="9709030" cy="2253533"/>
          </a:xfrm>
        </p:spPr>
        <p:txBody>
          <a:bodyPr anchor="ctr">
            <a:normAutofit/>
          </a:bodyPr>
          <a:lstStyle/>
          <a:p>
            <a:pPr algn="just"/>
            <a:r>
              <a:rPr lang="fr-FR" dirty="0" smtClean="0">
                <a:solidFill>
                  <a:schemeClr val="tx1"/>
                </a:solidFill>
              </a:rPr>
              <a:t>Les maps sont des </a:t>
            </a:r>
            <a:r>
              <a:rPr lang="fr-FR" dirty="0" smtClean="0">
                <a:solidFill>
                  <a:schemeClr val="tx1"/>
                </a:solidFill>
              </a:rPr>
              <a:t>ensembles non ordonnés </a:t>
            </a:r>
            <a:r>
              <a:rPr lang="fr-FR" dirty="0" smtClean="0">
                <a:solidFill>
                  <a:schemeClr val="tx1"/>
                </a:solidFill>
              </a:rPr>
              <a:t>de paires "Clé-Valeur"</a:t>
            </a:r>
          </a:p>
          <a:p>
            <a:pPr algn="just"/>
            <a:r>
              <a:rPr lang="fr-FR" dirty="0" smtClean="0">
                <a:solidFill>
                  <a:schemeClr val="tx1"/>
                </a:solidFill>
              </a:rPr>
              <a:t>Souvent appelées tableaux associatifs ou dictionnaires</a:t>
            </a:r>
          </a:p>
          <a:p>
            <a:pPr algn="just"/>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3553746" y="3070570"/>
            <a:ext cx="5943600" cy="1114425"/>
          </a:xfrm>
          <a:prstGeom prst="rect">
            <a:avLst/>
          </a:prstGeom>
        </p:spPr>
      </p:pic>
      <p:pic>
        <p:nvPicPr>
          <p:cNvPr id="5" name="Image 4"/>
          <p:cNvPicPr>
            <a:picLocks noChangeAspect="1"/>
          </p:cNvPicPr>
          <p:nvPr/>
        </p:nvPicPr>
        <p:blipFill>
          <a:blip r:embed="rId3"/>
          <a:stretch>
            <a:fillRect/>
          </a:stretch>
        </p:blipFill>
        <p:spPr>
          <a:xfrm>
            <a:off x="3553746" y="4184995"/>
            <a:ext cx="5953125" cy="1114425"/>
          </a:xfrm>
          <a:prstGeom prst="rect">
            <a:avLst/>
          </a:prstGeom>
        </p:spPr>
      </p:pic>
      <p:pic>
        <p:nvPicPr>
          <p:cNvPr id="7" name="Image 6"/>
          <p:cNvPicPr>
            <a:picLocks noChangeAspect="1"/>
          </p:cNvPicPr>
          <p:nvPr/>
        </p:nvPicPr>
        <p:blipFill>
          <a:blip r:embed="rId4"/>
          <a:stretch>
            <a:fillRect/>
          </a:stretch>
        </p:blipFill>
        <p:spPr>
          <a:xfrm>
            <a:off x="3553746" y="5324103"/>
            <a:ext cx="5905500" cy="590550"/>
          </a:xfrm>
          <a:prstGeom prst="rect">
            <a:avLst/>
          </a:prstGeom>
        </p:spPr>
      </p:pic>
    </p:spTree>
    <p:extLst>
      <p:ext uri="{BB962C8B-B14F-4D97-AF65-F5344CB8AC3E}">
        <p14:creationId xmlns:p14="http://schemas.microsoft.com/office/powerpoint/2010/main" val="1905415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pic>
        <p:nvPicPr>
          <p:cNvPr id="3" name="Image 2"/>
          <p:cNvPicPr>
            <a:picLocks noChangeAspect="1"/>
          </p:cNvPicPr>
          <p:nvPr/>
        </p:nvPicPr>
        <p:blipFill>
          <a:blip r:embed="rId2"/>
          <a:stretch>
            <a:fillRect/>
          </a:stretch>
        </p:blipFill>
        <p:spPr>
          <a:xfrm>
            <a:off x="4628976" y="500932"/>
            <a:ext cx="4212873" cy="6174942"/>
          </a:xfrm>
          <a:prstGeom prst="rect">
            <a:avLst/>
          </a:prstGeom>
        </p:spPr>
      </p:pic>
      <p:pic>
        <p:nvPicPr>
          <p:cNvPr id="4" name="Image 3"/>
          <p:cNvPicPr>
            <a:picLocks noChangeAspect="1"/>
          </p:cNvPicPr>
          <p:nvPr/>
        </p:nvPicPr>
        <p:blipFill>
          <a:blip r:embed="rId3"/>
          <a:stretch>
            <a:fillRect/>
          </a:stretch>
        </p:blipFill>
        <p:spPr>
          <a:xfrm>
            <a:off x="9049785" y="2674207"/>
            <a:ext cx="2600325" cy="2495550"/>
          </a:xfrm>
          <a:prstGeom prst="rect">
            <a:avLst/>
          </a:prstGeom>
        </p:spPr>
      </p:pic>
    </p:spTree>
    <p:extLst>
      <p:ext uri="{BB962C8B-B14F-4D97-AF65-F5344CB8AC3E}">
        <p14:creationId xmlns:p14="http://schemas.microsoft.com/office/powerpoint/2010/main" val="31136145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 of maps</a:t>
            </a:r>
            <a:endParaRPr lang="fr-FR" dirty="0"/>
          </a:p>
        </p:txBody>
      </p:sp>
      <p:pic>
        <p:nvPicPr>
          <p:cNvPr id="7" name="Image 6"/>
          <p:cNvPicPr>
            <a:picLocks noChangeAspect="1"/>
          </p:cNvPicPr>
          <p:nvPr/>
        </p:nvPicPr>
        <p:blipFill>
          <a:blip r:embed="rId2"/>
          <a:stretch>
            <a:fillRect/>
          </a:stretch>
        </p:blipFill>
        <p:spPr>
          <a:xfrm>
            <a:off x="1844703" y="1354579"/>
            <a:ext cx="6063282" cy="4962732"/>
          </a:xfrm>
          <a:prstGeom prst="rect">
            <a:avLst/>
          </a:prstGeom>
        </p:spPr>
      </p:pic>
      <p:pic>
        <p:nvPicPr>
          <p:cNvPr id="8" name="Image 7"/>
          <p:cNvPicPr>
            <a:picLocks noChangeAspect="1"/>
          </p:cNvPicPr>
          <p:nvPr/>
        </p:nvPicPr>
        <p:blipFill>
          <a:blip r:embed="rId3"/>
          <a:stretch>
            <a:fillRect/>
          </a:stretch>
        </p:blipFill>
        <p:spPr>
          <a:xfrm>
            <a:off x="8018600" y="3621985"/>
            <a:ext cx="3629025" cy="647700"/>
          </a:xfrm>
          <a:prstGeom prst="rect">
            <a:avLst/>
          </a:prstGeom>
        </p:spPr>
      </p:pic>
    </p:spTree>
    <p:extLst>
      <p:ext uri="{BB962C8B-B14F-4D97-AF65-F5344CB8AC3E}">
        <p14:creationId xmlns:p14="http://schemas.microsoft.com/office/powerpoint/2010/main" val="2993112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normAutofit/>
          </a:bodyPr>
          <a:lstStyle/>
          <a:p>
            <a:r>
              <a:rPr lang="fr-FR" sz="1200" b="1" dirty="0" smtClean="0">
                <a:solidFill>
                  <a:schemeClr val="accent6">
                    <a:lumMod val="75000"/>
                  </a:schemeClr>
                </a:solidFill>
                <a:hlinkClick r:id="rId2"/>
              </a:rPr>
              <a:t>Golang Project </a:t>
            </a:r>
            <a:r>
              <a:rPr lang="fr-FR" sz="1200" b="1" dirty="0" smtClean="0">
                <a:solidFill>
                  <a:schemeClr val="accent6">
                    <a:lumMod val="75000"/>
                  </a:schemeClr>
                </a:solidFill>
              </a:rPr>
              <a:t>: https</a:t>
            </a:r>
            <a:r>
              <a:rPr lang="fr-FR" sz="1200" b="1" dirty="0">
                <a:solidFill>
                  <a:schemeClr val="accent6">
                    <a:lumMod val="75000"/>
                  </a:schemeClr>
                </a:solidFill>
              </a:rPr>
              <a:t>://golang.org</a:t>
            </a:r>
            <a:r>
              <a:rPr lang="fr-FR" sz="1200" b="1" dirty="0" smtClean="0">
                <a:solidFill>
                  <a:schemeClr val="accent6">
                    <a:lumMod val="75000"/>
                  </a:schemeClr>
                </a:solidFill>
              </a:rPr>
              <a:t>/</a:t>
            </a:r>
          </a:p>
          <a:p>
            <a:r>
              <a:rPr lang="fr-FR" sz="1200" b="1" dirty="0" smtClean="0">
                <a:solidFill>
                  <a:schemeClr val="accent6">
                    <a:lumMod val="75000"/>
                  </a:schemeClr>
                </a:solidFill>
                <a:hlinkClick r:id="rId3"/>
              </a:rPr>
              <a:t>Goland-book.com</a:t>
            </a:r>
            <a:r>
              <a:rPr lang="fr-FR" sz="1200" b="1" dirty="0" smtClean="0">
                <a:solidFill>
                  <a:schemeClr val="accent6">
                    <a:lumMod val="75000"/>
                  </a:schemeClr>
                </a:solidFill>
              </a:rPr>
              <a:t> </a:t>
            </a:r>
            <a:r>
              <a:rPr lang="fr-FR" sz="1200" b="1" dirty="0">
                <a:solidFill>
                  <a:schemeClr val="accent6">
                    <a:lumMod val="75000"/>
                  </a:schemeClr>
                </a:solidFill>
              </a:rPr>
              <a:t>: https://www.golang-book.com/books/intro</a:t>
            </a:r>
            <a:endParaRPr lang="fr-FR" sz="1200" b="1" dirty="0" smtClean="0">
              <a:solidFill>
                <a:schemeClr val="accent6">
                  <a:lumMod val="75000"/>
                </a:schemeClr>
              </a:solidFill>
            </a:endParaRPr>
          </a:p>
          <a:p>
            <a:r>
              <a:rPr lang="fr-FR" sz="1200" b="1" dirty="0" smtClean="0">
                <a:solidFill>
                  <a:schemeClr val="accent6">
                    <a:lumMod val="75000"/>
                  </a:schemeClr>
                </a:solidFill>
                <a:hlinkClick r:id="rId4"/>
              </a:rPr>
              <a:t>Didier Gérard </a:t>
            </a:r>
            <a:r>
              <a:rPr lang="fr-FR" sz="1200" b="1" dirty="0" smtClean="0">
                <a:solidFill>
                  <a:schemeClr val="accent6">
                    <a:lumMod val="75000"/>
                  </a:schemeClr>
                </a:solidFill>
              </a:rPr>
              <a:t>: https</a:t>
            </a:r>
            <a:r>
              <a:rPr lang="fr-FR" sz="1200" b="1" dirty="0">
                <a:solidFill>
                  <a:schemeClr val="accent6">
                    <a:lumMod val="75000"/>
                  </a:schemeClr>
                </a:solidFill>
              </a:rPr>
              <a:t>://lemag.sfeir.com/pourquoi-golang/</a:t>
            </a:r>
          </a:p>
          <a:p>
            <a:r>
              <a:rPr lang="fr-FR" sz="1200" b="1" dirty="0" smtClean="0">
                <a:solidFill>
                  <a:schemeClr val="accent6">
                    <a:lumMod val="75000"/>
                  </a:schemeClr>
                </a:solidFill>
                <a:hlinkClick r:id="rId5"/>
              </a:rPr>
              <a:t>Wikipédia</a:t>
            </a:r>
            <a:r>
              <a:rPr lang="fr-FR" sz="1200" b="1" dirty="0" smtClean="0">
                <a:solidFill>
                  <a:schemeClr val="accent6">
                    <a:lumMod val="75000"/>
                  </a:schemeClr>
                </a:solidFill>
              </a:rPr>
              <a:t> : </a:t>
            </a:r>
            <a:r>
              <a:rPr lang="fr-FR" sz="1200" b="1" dirty="0">
                <a:solidFill>
                  <a:schemeClr val="accent6">
                    <a:lumMod val="75000"/>
                  </a:schemeClr>
                </a:solidFill>
              </a:rPr>
              <a:t>https://fr.wikipedia.org/wiki/Go_(langage</a:t>
            </a:r>
            <a:r>
              <a:rPr lang="fr-FR" sz="1200" b="1" dirty="0" smtClean="0">
                <a:solidFill>
                  <a:schemeClr val="accent6">
                    <a:lumMod val="75000"/>
                  </a:schemeClr>
                </a:solidFill>
              </a:rPr>
              <a:t>)</a:t>
            </a:r>
          </a:p>
          <a:p>
            <a:r>
              <a:rPr lang="fr-FR" sz="1200" b="1" dirty="0" smtClean="0">
                <a:solidFill>
                  <a:schemeClr val="accent6">
                    <a:lumMod val="75000"/>
                  </a:schemeClr>
                </a:solidFill>
                <a:hlinkClick r:id="rId6"/>
              </a:rPr>
              <a:t>The Go Programming Language </a:t>
            </a:r>
            <a:r>
              <a:rPr lang="fr-FR" sz="1200" b="1" dirty="0" smtClean="0">
                <a:solidFill>
                  <a:schemeClr val="accent6">
                    <a:lumMod val="75000"/>
                  </a:schemeClr>
                </a:solidFill>
              </a:rPr>
              <a:t>: Donovan, Kernigan</a:t>
            </a:r>
          </a:p>
          <a:p>
            <a:r>
              <a:rPr lang="fr-FR" sz="1200" b="1" dirty="0" smtClean="0">
                <a:solidFill>
                  <a:schemeClr val="accent6">
                    <a:lumMod val="75000"/>
                  </a:schemeClr>
                </a:solidFill>
                <a:hlinkClick r:id="rId7"/>
              </a:rPr>
              <a:t>Goland IDE </a:t>
            </a:r>
            <a:r>
              <a:rPr lang="fr-FR" sz="1200" b="1" dirty="0">
                <a:solidFill>
                  <a:schemeClr val="accent6">
                    <a:lumMod val="75000"/>
                  </a:schemeClr>
                </a:solidFill>
              </a:rPr>
              <a:t>: </a:t>
            </a:r>
            <a:r>
              <a:rPr lang="fr-FR" sz="1200" b="1" dirty="0">
                <a:solidFill>
                  <a:schemeClr val="accent6">
                    <a:lumMod val="75000"/>
                  </a:schemeClr>
                </a:solidFill>
                <a:hlinkClick r:id="rId7"/>
              </a:rPr>
              <a:t>https://www.jetbrains.com/go</a:t>
            </a:r>
            <a:r>
              <a:rPr lang="fr-FR" sz="1200" b="1" dirty="0" smtClean="0">
                <a:solidFill>
                  <a:schemeClr val="accent6">
                    <a:lumMod val="75000"/>
                  </a:schemeClr>
                </a:solidFill>
                <a:hlinkClick r:id="rId7"/>
              </a:rPr>
              <a:t>/</a:t>
            </a:r>
            <a:endParaRPr lang="fr-FR" sz="1200" b="1" dirty="0" smtClean="0">
              <a:solidFill>
                <a:schemeClr val="accent6">
                  <a:lumMod val="75000"/>
                </a:schemeClr>
              </a:solidFill>
            </a:endParaRPr>
          </a:p>
          <a:p>
            <a:endParaRPr lang="fr-FR" sz="1200" b="1" dirty="0">
              <a:solidFill>
                <a:schemeClr val="accent6">
                  <a:lumMod val="75000"/>
                </a:schemeClr>
              </a:solidFill>
            </a:endParaRPr>
          </a:p>
          <a:p>
            <a:r>
              <a:rPr lang="fr-FR" sz="1200" b="1" dirty="0" smtClean="0">
                <a:solidFill>
                  <a:schemeClr val="accent6">
                    <a:lumMod val="75000"/>
                  </a:schemeClr>
                </a:solidFill>
              </a:rPr>
              <a:t>Gitlab </a:t>
            </a:r>
            <a:r>
              <a:rPr lang="fr-FR" sz="1200" b="1" dirty="0" smtClean="0">
                <a:solidFill>
                  <a:schemeClr val="accent6">
                    <a:lumMod val="75000"/>
                  </a:schemeClr>
                </a:solidFill>
                <a:hlinkClick r:id="rId8"/>
              </a:rPr>
              <a:t>course</a:t>
            </a:r>
            <a:r>
              <a:rPr lang="fr-FR" sz="1200" b="1" dirty="0" smtClean="0">
                <a:solidFill>
                  <a:schemeClr val="accent6">
                    <a:lumMod val="75000"/>
                  </a:schemeClr>
                </a:solidFill>
              </a:rPr>
              <a:t> link</a:t>
            </a:r>
            <a:r>
              <a:rPr lang="fr-FR" sz="1200" b="1" dirty="0">
                <a:solidFill>
                  <a:schemeClr val="accent6">
                    <a:lumMod val="75000"/>
                  </a:schemeClr>
                </a:solidFill>
              </a:rPr>
              <a:t> : </a:t>
            </a:r>
            <a:r>
              <a:rPr lang="fr-FR" sz="1200" b="1" dirty="0">
                <a:solidFill>
                  <a:schemeClr val="accent6">
                    <a:lumMod val="75000"/>
                  </a:schemeClr>
                </a:solidFill>
                <a:hlinkClick r:id="rId8"/>
              </a:rPr>
              <a:t>https://</a:t>
            </a:r>
            <a:r>
              <a:rPr lang="fr-FR" sz="1200" b="1" dirty="0" smtClean="0">
                <a:solidFill>
                  <a:schemeClr val="accent6">
                    <a:lumMod val="75000"/>
                  </a:schemeClr>
                </a:solidFill>
                <a:hlinkClick r:id="rId8"/>
              </a:rPr>
              <a:t>gitlab.com/ThierryDecker/learning-go</a:t>
            </a:r>
            <a:endParaRPr lang="fr-FR" sz="1200" b="1" dirty="0" smtClean="0">
              <a:solidFill>
                <a:schemeClr val="accent6">
                  <a:lumMod val="75000"/>
                </a:schemeClr>
              </a:solidFill>
            </a:endParaRPr>
          </a:p>
          <a:p>
            <a:r>
              <a:rPr lang="fr-FR" sz="1200" b="1" dirty="0" smtClean="0">
                <a:solidFill>
                  <a:schemeClr val="accent6">
                    <a:lumMod val="75000"/>
                  </a:schemeClr>
                </a:solidFill>
                <a:hlinkClick r:id="rId9"/>
              </a:rPr>
              <a:t>Slice Tricks</a:t>
            </a:r>
            <a:r>
              <a:rPr lang="fr-FR" sz="1200" b="1" dirty="0" smtClean="0">
                <a:solidFill>
                  <a:schemeClr val="accent6">
                    <a:lumMod val="75000"/>
                  </a:schemeClr>
                </a:solidFill>
              </a:rPr>
              <a:t> : https</a:t>
            </a:r>
            <a:r>
              <a:rPr lang="fr-FR" sz="1200" b="1" dirty="0">
                <a:solidFill>
                  <a:schemeClr val="accent6">
                    <a:lumMod val="75000"/>
                  </a:schemeClr>
                </a:solidFill>
              </a:rPr>
              <a:t>://github.com/golang/go/wiki/SliceTricks</a:t>
            </a: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675</TotalTime>
  <Words>1874</Words>
  <Application>Microsoft Office PowerPoint</Application>
  <PresentationFormat>Grand écran</PresentationFormat>
  <Paragraphs>250</Paragraphs>
  <Slides>48</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48</vt:i4>
      </vt:variant>
    </vt:vector>
  </HeadingPairs>
  <TitlesOfParts>
    <vt:vector size="54"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Les conditions</vt:lpstr>
      <vt:lpstr>Les switches</vt:lpstr>
      <vt:lpstr>Les defers</vt:lpstr>
      <vt:lpstr>Les arrays</vt:lpstr>
      <vt:lpstr>Les ranges</vt:lpstr>
      <vt:lpstr>Slices</vt:lpstr>
      <vt:lpstr>Slices</vt:lpstr>
      <vt:lpstr>Slices</vt:lpstr>
      <vt:lpstr>Slices</vt:lpstr>
      <vt:lpstr>Slices</vt:lpstr>
      <vt:lpstr>Slices (growing, copying)</vt:lpstr>
      <vt:lpstr>Slices (appending)</vt:lpstr>
      <vt:lpstr>Maps</vt:lpstr>
      <vt:lpstr>Maps</vt:lpstr>
      <vt:lpstr>Maps of maps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142</cp:revision>
  <dcterms:created xsi:type="dcterms:W3CDTF">2017-12-30T07:04:36Z</dcterms:created>
  <dcterms:modified xsi:type="dcterms:W3CDTF">2018-01-03T11:05:21Z</dcterms:modified>
</cp:coreProperties>
</file>