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76"/>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89" r:id="rId34"/>
    <p:sldId id="290"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8" r:id="rId70"/>
    <p:sldId id="330" r:id="rId71"/>
    <p:sldId id="329" r:id="rId72"/>
    <p:sldId id="326" r:id="rId73"/>
    <p:sldId id="327" r:id="rId74"/>
    <p:sldId id="267"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11/01/2018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1/11/2018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hyperlink" Target="https://gitlab.com/ThierryDecker/learning-go" TargetMode="External"/><Relationship Id="rId3" Type="http://schemas.openxmlformats.org/officeDocument/2006/relationships/hyperlink" Target="https://www.golang-book.com/books/intro" TargetMode="External"/><Relationship Id="rId7" Type="http://schemas.openxmlformats.org/officeDocument/2006/relationships/hyperlink" Target="https://www.jetbrains.com/go/" TargetMode="External"/><Relationship Id="rId2" Type="http://schemas.openxmlformats.org/officeDocument/2006/relationships/hyperlink" Target="https://golang.org/" TargetMode="External"/><Relationship Id="rId1" Type="http://schemas.openxmlformats.org/officeDocument/2006/relationships/slideLayout" Target="../slideLayouts/slideLayout2.xml"/><Relationship Id="rId6" Type="http://schemas.openxmlformats.org/officeDocument/2006/relationships/hyperlink" Target="http://libgen.io/book/index.php?md5=2CD1EBC561205C8D8E60F1858F3474CB" TargetMode="External"/><Relationship Id="rId5" Type="http://schemas.openxmlformats.org/officeDocument/2006/relationships/hyperlink" Target="https://fr.wikipedia.org/wiki/Go_(langage)" TargetMode="External"/><Relationship Id="rId4" Type="http://schemas.openxmlformats.org/officeDocument/2006/relationships/hyperlink" Target="https://lemag.sfeir.com/pourquoi-golang/" TargetMode="External"/><Relationship Id="rId9" Type="http://schemas.openxmlformats.org/officeDocument/2006/relationships/hyperlink" Target="https://github.com/golang/go/wiki/SliceTrick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Egalité :</a:t>
            </a:r>
          </a:p>
          <a:p>
            <a:pPr lvl="1"/>
            <a:r>
              <a:rPr lang="fr-FR" b="1" i="1" dirty="0" smtClean="0">
                <a:solidFill>
                  <a:schemeClr val="accent6"/>
                </a:solidFill>
              </a:rPr>
              <a:t>==</a:t>
            </a:r>
          </a:p>
          <a:p>
            <a:r>
              <a:rPr lang="fr-FR" dirty="0" smtClean="0"/>
              <a:t>Non :</a:t>
            </a:r>
          </a:p>
          <a:p>
            <a:pPr lvl="1"/>
            <a:r>
              <a:rPr lang="fr-FR" b="1" i="1" dirty="0">
                <a:solidFill>
                  <a:schemeClr val="accent6"/>
                </a:solidFill>
              </a:rPr>
              <a:t>!</a:t>
            </a:r>
            <a:endParaRPr lang="fr-FR" b="1" i="1" dirty="0" smtClean="0">
              <a:solidFill>
                <a:schemeClr val="accent6"/>
              </a:solidFill>
            </a:endParaRPr>
          </a:p>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871791" y="888387"/>
            <a:ext cx="4123911" cy="5624443"/>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88889" y="1905000"/>
            <a:ext cx="5730749" cy="4581653"/>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456460" y="1308451"/>
            <a:ext cx="5586496" cy="5140263"/>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726803" y="1274658"/>
            <a:ext cx="5166842" cy="5267545"/>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482326" y="1216550"/>
            <a:ext cx="4495734" cy="52521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conditions</a:t>
            </a:r>
            <a:endParaRPr lang="fr-FR" dirty="0"/>
          </a:p>
        </p:txBody>
      </p:sp>
      <p:sp>
        <p:nvSpPr>
          <p:cNvPr id="3" name="Espace réservé du contenu 2"/>
          <p:cNvSpPr>
            <a:spLocks noGrp="1"/>
          </p:cNvSpPr>
          <p:nvPr>
            <p:ph idx="1"/>
          </p:nvPr>
        </p:nvSpPr>
        <p:spPr>
          <a:xfrm>
            <a:off x="1483982" y="2231952"/>
            <a:ext cx="4129640" cy="3777622"/>
          </a:xfrm>
        </p:spPr>
        <p:txBody>
          <a:bodyPr anchor="ctr"/>
          <a:lstStyle/>
          <a:p>
            <a:pPr algn="just"/>
            <a:r>
              <a:rPr lang="fr-FR" dirty="0" smtClean="0">
                <a:solidFill>
                  <a:schemeClr val="tx1"/>
                </a:solidFill>
              </a:rPr>
              <a:t>Comme pour les boucles, l'expression de la condition n'est pas obligatoirement entourée de </a:t>
            </a:r>
            <a:r>
              <a:rPr lang="fr-FR" b="1" i="1" dirty="0" smtClean="0">
                <a:solidFill>
                  <a:schemeClr val="accent6"/>
                </a:solidFill>
              </a:rPr>
              <a:t>( )</a:t>
            </a:r>
            <a:r>
              <a:rPr lang="fr-FR" dirty="0" smtClean="0">
                <a:solidFill>
                  <a:schemeClr val="tx1"/>
                </a:solidFill>
              </a:rPr>
              <a:t> mais les </a:t>
            </a:r>
            <a:r>
              <a:rPr lang="fr-FR" b="1" i="1" dirty="0" smtClean="0">
                <a:solidFill>
                  <a:schemeClr val="accent6"/>
                </a:solidFill>
              </a:rPr>
              <a:t>{ }</a:t>
            </a:r>
            <a:r>
              <a:rPr lang="fr-FR" dirty="0" smtClean="0">
                <a:solidFill>
                  <a:schemeClr val="tx1"/>
                </a:solidFill>
              </a:rPr>
              <a:t> le sont</a:t>
            </a:r>
          </a:p>
          <a:p>
            <a:pPr algn="just"/>
            <a:r>
              <a:rPr lang="fr-FR" dirty="0" smtClean="0">
                <a:solidFill>
                  <a:schemeClr val="tx1"/>
                </a:solidFill>
              </a:rPr>
              <a:t>La clause </a:t>
            </a:r>
            <a:r>
              <a:rPr lang="fr-FR" b="1" i="1" dirty="0" smtClean="0">
                <a:solidFill>
                  <a:schemeClr val="accent6"/>
                </a:solidFill>
              </a:rPr>
              <a:t>else</a:t>
            </a:r>
            <a:r>
              <a:rPr lang="fr-FR" dirty="0" smtClean="0">
                <a:solidFill>
                  <a:schemeClr val="accent6"/>
                </a:solidFill>
              </a:rPr>
              <a:t> </a:t>
            </a:r>
            <a:r>
              <a:rPr lang="fr-FR" dirty="0" smtClean="0">
                <a:solidFill>
                  <a:schemeClr val="tx1"/>
                </a:solidFill>
              </a:rPr>
              <a:t>est facultative</a:t>
            </a:r>
          </a:p>
          <a:p>
            <a:pPr algn="just"/>
            <a:r>
              <a:rPr lang="fr-FR" dirty="0" smtClean="0">
                <a:solidFill>
                  <a:schemeClr val="tx1"/>
                </a:solidFill>
              </a:rPr>
              <a:t>Les variables déclarées dans le bloc </a:t>
            </a:r>
            <a:r>
              <a:rPr lang="fr-FR" b="1" i="1" dirty="0" smtClean="0">
                <a:solidFill>
                  <a:schemeClr val="accent6"/>
                </a:solidFill>
              </a:rPr>
              <a:t>if</a:t>
            </a:r>
            <a:r>
              <a:rPr lang="fr-FR" dirty="0" smtClean="0">
                <a:solidFill>
                  <a:schemeClr val="tx1"/>
                </a:solidFill>
              </a:rPr>
              <a:t> ne sont pas visibles en dehors de ce bloc</a:t>
            </a:r>
            <a:endParaRPr lang="fr-FR" dirty="0">
              <a:solidFill>
                <a:schemeClr val="tx1"/>
              </a:solidFill>
            </a:endParaRPr>
          </a:p>
        </p:txBody>
      </p:sp>
      <p:pic>
        <p:nvPicPr>
          <p:cNvPr id="6" name="Image 5"/>
          <p:cNvPicPr>
            <a:picLocks noChangeAspect="1"/>
          </p:cNvPicPr>
          <p:nvPr/>
        </p:nvPicPr>
        <p:blipFill>
          <a:blip r:embed="rId2"/>
          <a:stretch>
            <a:fillRect/>
          </a:stretch>
        </p:blipFill>
        <p:spPr>
          <a:xfrm>
            <a:off x="5876425" y="2231952"/>
            <a:ext cx="6176828" cy="4242481"/>
          </a:xfrm>
          <a:prstGeom prst="rect">
            <a:avLst/>
          </a:prstGeom>
        </p:spPr>
      </p:pic>
    </p:spTree>
    <p:extLst>
      <p:ext uri="{BB962C8B-B14F-4D97-AF65-F5344CB8AC3E}">
        <p14:creationId xmlns:p14="http://schemas.microsoft.com/office/powerpoint/2010/main" val="11209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switches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Chaque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est évalué à la suite</a:t>
            </a:r>
          </a:p>
          <a:p>
            <a:pPr algn="just"/>
            <a:r>
              <a:rPr lang="fr-FR" dirty="0" smtClean="0">
                <a:solidFill>
                  <a:schemeClr val="tx1"/>
                </a:solidFill>
              </a:rPr>
              <a:t>Seul le premier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vérifié est exécuté</a:t>
            </a:r>
          </a:p>
          <a:p>
            <a:pPr algn="just"/>
            <a:r>
              <a:rPr lang="fr-FR" dirty="0" smtClean="0">
                <a:solidFill>
                  <a:schemeClr val="tx1"/>
                </a:solidFill>
              </a:rPr>
              <a:t>Le case </a:t>
            </a:r>
            <a:r>
              <a:rPr lang="fr-FR" b="1" i="1" dirty="0" smtClean="0">
                <a:solidFill>
                  <a:schemeClr val="accent6"/>
                </a:solidFill>
              </a:rPr>
              <a:t>default</a:t>
            </a:r>
            <a:r>
              <a:rPr lang="fr-FR" dirty="0" smtClean="0">
                <a:solidFill>
                  <a:schemeClr val="accent6"/>
                </a:solidFill>
              </a:rPr>
              <a:t> </a:t>
            </a:r>
            <a:r>
              <a:rPr lang="fr-FR" dirty="0" smtClean="0">
                <a:solidFill>
                  <a:schemeClr val="tx1"/>
                </a:solidFill>
              </a:rPr>
              <a:t>est optionnel et le dernier évalué</a:t>
            </a:r>
          </a:p>
          <a:p>
            <a:pPr algn="just"/>
            <a:r>
              <a:rPr lang="fr-FR" b="1" i="1" u="sng" dirty="0" smtClean="0">
                <a:solidFill>
                  <a:schemeClr val="accent1"/>
                </a:solidFill>
              </a:rPr>
              <a:t>Pas de break</a:t>
            </a:r>
          </a:p>
          <a:p>
            <a:pPr algn="just"/>
            <a:r>
              <a:rPr lang="fr-FR" dirty="0" smtClean="0">
                <a:solidFill>
                  <a:schemeClr val="tx1"/>
                </a:solidFill>
              </a:rPr>
              <a:t>Les </a:t>
            </a:r>
            <a:r>
              <a:rPr lang="fr-FR" b="1" i="1" dirty="0" smtClean="0">
                <a:solidFill>
                  <a:schemeClr val="accent6"/>
                </a:solidFill>
              </a:rPr>
              <a:t>case</a:t>
            </a:r>
            <a:r>
              <a:rPr lang="fr-FR" dirty="0" smtClean="0">
                <a:solidFill>
                  <a:schemeClr val="tx1"/>
                </a:solidFill>
              </a:rPr>
              <a:t> ne sont pas forcément constants et les valeurs testées ne sont obligatoirement des entiers</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7466275" y="195801"/>
            <a:ext cx="4443833" cy="6320293"/>
          </a:xfrm>
          <a:prstGeom prst="rect">
            <a:avLst/>
          </a:prstGeom>
        </p:spPr>
      </p:pic>
    </p:spTree>
    <p:extLst>
      <p:ext uri="{BB962C8B-B14F-4D97-AF65-F5344CB8AC3E}">
        <p14:creationId xmlns:p14="http://schemas.microsoft.com/office/powerpoint/2010/main" val="389091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arrays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dirty="0" smtClean="0">
                <a:solidFill>
                  <a:schemeClr val="tx1"/>
                </a:solidFill>
              </a:rPr>
              <a:t>Tableau d'un nombre fixe d'éléments de même type</a:t>
            </a:r>
          </a:p>
          <a:p>
            <a:pPr algn="just"/>
            <a:r>
              <a:rPr lang="fr-FR" dirty="0" smtClean="0">
                <a:solidFill>
                  <a:schemeClr val="tx1"/>
                </a:solidFill>
              </a:rPr>
              <a:t>Le premier élément à la position 0</a:t>
            </a:r>
          </a:p>
          <a:p>
            <a:pPr algn="just"/>
            <a:r>
              <a:rPr lang="fr-FR" dirty="0" smtClean="0">
                <a:solidFill>
                  <a:schemeClr val="tx1"/>
                </a:solidFill>
              </a:rPr>
              <a:t>La fonction </a:t>
            </a:r>
            <a:r>
              <a:rPr lang="fr-FR" b="1" i="1" dirty="0" smtClean="0">
                <a:solidFill>
                  <a:schemeClr val="accent6"/>
                </a:solidFill>
              </a:rPr>
              <a:t>len()</a:t>
            </a:r>
            <a:r>
              <a:rPr lang="fr-FR" dirty="0" smtClean="0">
                <a:solidFill>
                  <a:schemeClr val="tx1"/>
                </a:solidFill>
              </a:rPr>
              <a:t> retourne le nombre d'éléments du tableau</a:t>
            </a:r>
          </a:p>
          <a:p>
            <a:pPr algn="just"/>
            <a:r>
              <a:rPr lang="fr-FR" dirty="0" smtClean="0">
                <a:solidFill>
                  <a:schemeClr val="tx1"/>
                </a:solidFill>
              </a:rPr>
              <a:t>La fonction </a:t>
            </a:r>
            <a:r>
              <a:rPr lang="fr-FR" b="1" i="1" dirty="0" smtClean="0">
                <a:solidFill>
                  <a:schemeClr val="accent6"/>
                </a:solidFill>
              </a:rPr>
              <a:t>range</a:t>
            </a:r>
            <a:r>
              <a:rPr lang="fr-FR" dirty="0" smtClean="0">
                <a:solidFill>
                  <a:schemeClr val="tx1"/>
                </a:solidFill>
              </a:rPr>
              <a:t> permet d'itérer sur les éléments de l'</a:t>
            </a:r>
            <a:r>
              <a:rPr lang="fr-FR" dirty="0" err="1" smtClean="0">
                <a:solidFill>
                  <a:schemeClr val="tx1"/>
                </a:solidFill>
              </a:rPr>
              <a:t>array</a:t>
            </a:r>
            <a:r>
              <a:rPr lang="fr-FR" dirty="0" smtClean="0">
                <a:solidFill>
                  <a:schemeClr val="tx1"/>
                </a:solidFill>
              </a:rPr>
              <a:t> dans cet exemple</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6909682" y="624110"/>
            <a:ext cx="5172535" cy="5564677"/>
          </a:xfrm>
          <a:prstGeom prst="rect">
            <a:avLst/>
          </a:prstGeom>
        </p:spPr>
      </p:pic>
    </p:spTree>
    <p:extLst>
      <p:ext uri="{BB962C8B-B14F-4D97-AF65-F5344CB8AC3E}">
        <p14:creationId xmlns:p14="http://schemas.microsoft.com/office/powerpoint/2010/main" val="2316148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ranges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b="1" i="1" dirty="0" smtClean="0">
                <a:solidFill>
                  <a:schemeClr val="accent6"/>
                </a:solidFill>
              </a:rPr>
              <a:t>range</a:t>
            </a:r>
            <a:r>
              <a:rPr lang="fr-FR" dirty="0" smtClean="0">
                <a:solidFill>
                  <a:schemeClr val="tx1"/>
                </a:solidFill>
              </a:rPr>
              <a:t> permet d'itérer  sur les éléments d'un objets</a:t>
            </a:r>
          </a:p>
          <a:p>
            <a:pPr algn="just"/>
            <a:r>
              <a:rPr lang="fr-FR" dirty="0" smtClean="0">
                <a:solidFill>
                  <a:schemeClr val="tx1"/>
                </a:solidFill>
              </a:rPr>
              <a:t>Retourne </a:t>
            </a:r>
            <a:r>
              <a:rPr lang="fr-FR" b="1" dirty="0" smtClean="0">
                <a:solidFill>
                  <a:srgbClr val="0070C0"/>
                </a:solidFill>
              </a:rPr>
              <a:t>l'index</a:t>
            </a:r>
            <a:r>
              <a:rPr lang="fr-FR" dirty="0" smtClean="0">
                <a:solidFill>
                  <a:srgbClr val="0070C0"/>
                </a:solidFill>
              </a:rPr>
              <a:t> </a:t>
            </a:r>
            <a:r>
              <a:rPr lang="fr-FR" dirty="0" smtClean="0">
                <a:solidFill>
                  <a:schemeClr val="tx1"/>
                </a:solidFill>
              </a:rPr>
              <a:t>et la </a:t>
            </a:r>
            <a:r>
              <a:rPr lang="fr-FR" b="1" dirty="0" smtClean="0">
                <a:solidFill>
                  <a:srgbClr val="0070C0"/>
                </a:solidFill>
              </a:rPr>
              <a:t>valeur</a:t>
            </a:r>
            <a:r>
              <a:rPr lang="fr-FR" dirty="0" smtClean="0">
                <a:solidFill>
                  <a:schemeClr val="tx1"/>
                </a:solidFill>
              </a:rPr>
              <a:t> correspondante de chacun des éléments itérés</a:t>
            </a:r>
          </a:p>
          <a:p>
            <a:pPr algn="just">
              <a:buFont typeface="Wingdings 3" panose="05040102010807070707" pitchFamily="18" charset="2"/>
              <a:buChar char=""/>
            </a:pPr>
            <a:r>
              <a:rPr lang="fr-FR" b="1" i="1" dirty="0" smtClean="0">
                <a:solidFill>
                  <a:schemeClr val="accent6"/>
                </a:solidFill>
              </a:rPr>
              <a:t>_</a:t>
            </a:r>
            <a:r>
              <a:rPr lang="fr-FR" dirty="0" smtClean="0">
                <a:solidFill>
                  <a:schemeClr val="tx1"/>
                </a:solidFill>
              </a:rPr>
              <a:t> </a:t>
            </a:r>
            <a:r>
              <a:rPr lang="fr-FR" dirty="0" smtClean="0">
                <a:solidFill>
                  <a:srgbClr val="FF0000"/>
                </a:solidFill>
              </a:rPr>
              <a:t>dans la boucle </a:t>
            </a:r>
            <a:r>
              <a:rPr lang="fr-FR" b="1" i="1" dirty="0" smtClean="0">
                <a:solidFill>
                  <a:schemeClr val="accent6"/>
                </a:solidFill>
              </a:rPr>
              <a:t>for</a:t>
            </a:r>
            <a:r>
              <a:rPr lang="fr-FR" dirty="0" smtClean="0">
                <a:solidFill>
                  <a:srgbClr val="FF0000"/>
                </a:solidFill>
              </a:rPr>
              <a:t> permet de ne pas utiliser la valeur d'index retournée par range. L'ignorer simplement provoquerait une erreur de compilation</a:t>
            </a:r>
            <a:endParaRPr lang="fr-FR" dirty="0">
              <a:solidFill>
                <a:srgbClr val="FF0000"/>
              </a:solidFill>
            </a:endParaRPr>
          </a:p>
        </p:txBody>
      </p:sp>
      <p:pic>
        <p:nvPicPr>
          <p:cNvPr id="4" name="Image 3"/>
          <p:cNvPicPr>
            <a:picLocks noChangeAspect="1"/>
          </p:cNvPicPr>
          <p:nvPr/>
        </p:nvPicPr>
        <p:blipFill>
          <a:blip r:embed="rId2"/>
          <a:stretch>
            <a:fillRect/>
          </a:stretch>
        </p:blipFill>
        <p:spPr>
          <a:xfrm>
            <a:off x="6869927" y="514083"/>
            <a:ext cx="5168253" cy="5938399"/>
          </a:xfrm>
          <a:prstGeom prst="rect">
            <a:avLst/>
          </a:prstGeom>
        </p:spPr>
      </p:pic>
    </p:spTree>
    <p:extLst>
      <p:ext uri="{BB962C8B-B14F-4D97-AF65-F5344CB8AC3E}">
        <p14:creationId xmlns:p14="http://schemas.microsoft.com/office/powerpoint/2010/main" val="40607975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675861" y="1550504"/>
            <a:ext cx="5868061" cy="4638282"/>
          </a:xfrm>
        </p:spPr>
        <p:txBody>
          <a:bodyPr anchor="ctr"/>
          <a:lstStyle/>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sont basées sur les </a:t>
            </a:r>
            <a:r>
              <a:rPr lang="fr-FR" b="1" i="1" dirty="0" smtClean="0">
                <a:solidFill>
                  <a:schemeClr val="accent6"/>
                </a:solidFill>
              </a:rPr>
              <a:t>arrays</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des valeurs, pas un pointeur vers le premier élément (comme en C)</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peu flexibles</a:t>
            </a:r>
          </a:p>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n'ont pas de spécification de longueur</a:t>
            </a:r>
          </a:p>
          <a:p>
            <a:pPr algn="just"/>
            <a:r>
              <a:rPr lang="fr-FR" dirty="0" smtClean="0">
                <a:solidFill>
                  <a:schemeClr val="tx1"/>
                </a:solidFill>
              </a:rPr>
              <a:t>Elles sont déclarées comme des arrays mais sans spécifier le nombre d'éléments</a:t>
            </a:r>
          </a:p>
          <a:p>
            <a:pPr algn="just"/>
            <a:r>
              <a:rPr lang="fr-FR" dirty="0" smtClean="0">
                <a:solidFill>
                  <a:schemeClr val="tx1"/>
                </a:solidFill>
              </a:rPr>
              <a:t>Leur taille est gérée dynamiquement</a:t>
            </a:r>
          </a:p>
        </p:txBody>
      </p:sp>
      <p:pic>
        <p:nvPicPr>
          <p:cNvPr id="5" name="Image 4"/>
          <p:cNvPicPr>
            <a:picLocks noChangeAspect="1"/>
          </p:cNvPicPr>
          <p:nvPr/>
        </p:nvPicPr>
        <p:blipFill>
          <a:blip r:embed="rId2"/>
          <a:stretch>
            <a:fillRect/>
          </a:stretch>
        </p:blipFill>
        <p:spPr>
          <a:xfrm>
            <a:off x="6677895" y="1035232"/>
            <a:ext cx="5324475" cy="3762375"/>
          </a:xfrm>
          <a:prstGeom prst="rect">
            <a:avLst/>
          </a:prstGeom>
        </p:spPr>
      </p:pic>
      <p:pic>
        <p:nvPicPr>
          <p:cNvPr id="1026" name="Picture 2" descr="https://blog.golang.org/go-slices-usage-and-internals_slice-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478" y="5186134"/>
            <a:ext cx="4924425" cy="647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7988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574358" y="1550504"/>
            <a:ext cx="5852160" cy="4638282"/>
          </a:xfrm>
        </p:spPr>
        <p:txBody>
          <a:bodyPr anchor="ctr"/>
          <a:lstStyle/>
          <a:p>
            <a:pPr algn="just"/>
            <a:r>
              <a:rPr lang="fr-FR" dirty="0" smtClean="0">
                <a:solidFill>
                  <a:schemeClr val="tx1"/>
                </a:solidFill>
              </a:rPr>
              <a:t>Elles peuvent être créées a l'aide de la fonction </a:t>
            </a:r>
            <a:r>
              <a:rPr lang="fr-FR" b="1" i="1" dirty="0" smtClean="0">
                <a:solidFill>
                  <a:schemeClr val="accent6"/>
                </a:solidFill>
              </a:rPr>
              <a:t>make</a:t>
            </a:r>
          </a:p>
          <a:p>
            <a:pPr algn="just"/>
            <a:r>
              <a:rPr lang="fr-FR" b="1" i="1" dirty="0">
                <a:solidFill>
                  <a:schemeClr val="accent6"/>
                </a:solidFill>
              </a:rPr>
              <a:t>m</a:t>
            </a:r>
            <a:r>
              <a:rPr lang="fr-FR" b="1" i="1" dirty="0" smtClean="0">
                <a:solidFill>
                  <a:schemeClr val="accent6"/>
                </a:solidFill>
              </a:rPr>
              <a:t>ake </a:t>
            </a:r>
            <a:r>
              <a:rPr lang="fr-FR" dirty="0" smtClean="0">
                <a:solidFill>
                  <a:schemeClr val="tx1"/>
                </a:solidFill>
              </a:rPr>
              <a:t>prend en entrée :</a:t>
            </a:r>
          </a:p>
          <a:p>
            <a:pPr lvl="1" algn="just"/>
            <a:r>
              <a:rPr lang="fr-FR" dirty="0" smtClean="0">
                <a:solidFill>
                  <a:schemeClr val="tx1"/>
                </a:solidFill>
              </a:rPr>
              <a:t>Une array</a:t>
            </a:r>
          </a:p>
          <a:p>
            <a:pPr lvl="1" algn="just"/>
            <a:r>
              <a:rPr lang="fr-FR" dirty="0" smtClean="0">
                <a:solidFill>
                  <a:schemeClr val="tx1"/>
                </a:solidFill>
              </a:rPr>
              <a:t>Une longueur</a:t>
            </a:r>
            <a:endParaRPr lang="fr-FR" dirty="0">
              <a:solidFill>
                <a:schemeClr val="tx1"/>
              </a:solidFill>
            </a:endParaRPr>
          </a:p>
          <a:p>
            <a:pPr lvl="1" algn="just"/>
            <a:r>
              <a:rPr lang="fr-FR" dirty="0" smtClean="0">
                <a:solidFill>
                  <a:schemeClr val="tx1"/>
                </a:solidFill>
              </a:rPr>
              <a:t>Une capacité</a:t>
            </a:r>
          </a:p>
          <a:p>
            <a:pPr algn="just"/>
            <a:r>
              <a:rPr lang="fr-FR" dirty="0" smtClean="0">
                <a:solidFill>
                  <a:schemeClr val="tx1"/>
                </a:solidFill>
              </a:rPr>
              <a:t>Lorsque la capacité est omise, elle à par défaut la valeur de la longueur</a:t>
            </a:r>
          </a:p>
          <a:p>
            <a:pPr algn="just"/>
            <a:r>
              <a:rPr lang="fr-FR" dirty="0" smtClean="0">
                <a:solidFill>
                  <a:schemeClr val="tx1"/>
                </a:solidFill>
              </a:rPr>
              <a:t>Une slice peut être aussi crée à partir d'une array ou d'une autre slice</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7928892" y="3515138"/>
            <a:ext cx="2190750" cy="3143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928892" y="3963973"/>
            <a:ext cx="2266950" cy="7429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28892" y="4841433"/>
            <a:ext cx="1619250" cy="323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16087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163054" y="1550504"/>
            <a:ext cx="5502441" cy="1965735"/>
          </a:xfrm>
        </p:spPr>
        <p:txBody>
          <a:bodyPr anchor="ctr"/>
          <a:lstStyle/>
          <a:p>
            <a:pPr algn="just"/>
            <a:r>
              <a:rPr lang="fr-FR" dirty="0" smtClean="0">
                <a:solidFill>
                  <a:schemeClr val="tx1"/>
                </a:solidFill>
              </a:rPr>
              <a:t>Une slice est le descripteur d'un segment d'une array, constitué d'un pointeur vers l'array, d'une longueur de segment et d'une capacité</a:t>
            </a:r>
            <a:endParaRPr lang="fr-FR" dirty="0" smtClean="0">
              <a:solidFill>
                <a:schemeClr val="accent6"/>
              </a:solidFill>
            </a:endParaRPr>
          </a:p>
        </p:txBody>
      </p:sp>
      <p:pic>
        <p:nvPicPr>
          <p:cNvPr id="2050" name="Picture 2" descr="https://blog.golang.org/go-slices-usage-and-internals_slice-str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83" y="3516239"/>
            <a:ext cx="4924425" cy="1885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https://blog.golang.org/go-slices-usage-and-internals_slic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547" y="3563864"/>
            <a:ext cx="4924425" cy="1838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4" name="Picture 6" descr="https://blog.golang.org/go-slices-usage-and-internals_slic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972" y="1361589"/>
            <a:ext cx="4924425"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5"/>
          <a:stretch>
            <a:fillRect/>
          </a:stretch>
        </p:blipFill>
        <p:spPr>
          <a:xfrm>
            <a:off x="9037236" y="1383816"/>
            <a:ext cx="895350" cy="333375"/>
          </a:xfrm>
          <a:prstGeom prst="rect">
            <a:avLst/>
          </a:prstGeom>
        </p:spPr>
      </p:pic>
    </p:spTree>
    <p:extLst>
      <p:ext uri="{BB962C8B-B14F-4D97-AF65-F5344CB8AC3E}">
        <p14:creationId xmlns:p14="http://schemas.microsoft.com/office/powerpoint/2010/main" val="3856508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772654" y="1905000"/>
            <a:ext cx="5502441" cy="4377054"/>
          </a:xfrm>
        </p:spPr>
        <p:txBody>
          <a:bodyPr anchor="ctr">
            <a:normAutofit/>
          </a:bodyPr>
          <a:lstStyle/>
          <a:p>
            <a:pPr algn="just"/>
            <a:r>
              <a:rPr lang="fr-FR" dirty="0" smtClean="0">
                <a:solidFill>
                  <a:schemeClr val="tx1"/>
                </a:solidFill>
              </a:rPr>
              <a:t>Une opération de slice ne copie pas les données d'origine (c'est ce qui les rend efficaces) !</a:t>
            </a:r>
          </a:p>
          <a:p>
            <a:pPr algn="just"/>
            <a:r>
              <a:rPr lang="fr-FR" dirty="0" smtClean="0">
                <a:solidFill>
                  <a:schemeClr val="tx1"/>
                </a:solidFill>
              </a:rPr>
              <a:t>Modifier les éléments d'origine affecte la slice</a:t>
            </a:r>
          </a:p>
          <a:p>
            <a:pPr algn="just"/>
            <a:r>
              <a:rPr lang="fr-FR" dirty="0" smtClean="0">
                <a:solidFill>
                  <a:schemeClr val="tx1"/>
                </a:solidFill>
              </a:rPr>
              <a:t>Une slice ne peut être agrandie au delà de sa capacité.</a:t>
            </a:r>
          </a:p>
          <a:p>
            <a:pPr algn="just"/>
            <a:r>
              <a:rPr lang="fr-FR" dirty="0" smtClean="0">
                <a:solidFill>
                  <a:schemeClr val="tx1"/>
                </a:solidFill>
              </a:rPr>
              <a:t>De même, un slice ne peut être redimensionnée en dessous de zéro pour accéder aux éléments précédents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8536524" y="3464877"/>
            <a:ext cx="2705100" cy="1257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44496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pic>
        <p:nvPicPr>
          <p:cNvPr id="8" name="Image 7"/>
          <p:cNvPicPr>
            <a:picLocks noChangeAspect="1"/>
          </p:cNvPicPr>
          <p:nvPr/>
        </p:nvPicPr>
        <p:blipFill>
          <a:blip r:embed="rId2"/>
          <a:stretch>
            <a:fillRect/>
          </a:stretch>
        </p:blipFill>
        <p:spPr>
          <a:xfrm>
            <a:off x="906635" y="1715747"/>
            <a:ext cx="6054669" cy="4424080"/>
          </a:xfrm>
          <a:prstGeom prst="rect">
            <a:avLst/>
          </a:prstGeom>
        </p:spPr>
      </p:pic>
      <p:pic>
        <p:nvPicPr>
          <p:cNvPr id="9" name="Image 8"/>
          <p:cNvPicPr>
            <a:picLocks noChangeAspect="1"/>
          </p:cNvPicPr>
          <p:nvPr/>
        </p:nvPicPr>
        <p:blipFill>
          <a:blip r:embed="rId3"/>
          <a:stretch>
            <a:fillRect/>
          </a:stretch>
        </p:blipFill>
        <p:spPr>
          <a:xfrm>
            <a:off x="7219784" y="4311801"/>
            <a:ext cx="4428877" cy="1828026"/>
          </a:xfrm>
          <a:prstGeom prst="rect">
            <a:avLst/>
          </a:prstGeom>
        </p:spPr>
      </p:pic>
    </p:spTree>
    <p:extLst>
      <p:ext uri="{BB962C8B-B14F-4D97-AF65-F5344CB8AC3E}">
        <p14:creationId xmlns:p14="http://schemas.microsoft.com/office/powerpoint/2010/main" val="14294013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(growing, copying)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Pour agrandir la capacité d'une slice, on doit en créer une plus grande et copier le contenu d'origine dans la nouvelle slice</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5206464" y="1905000"/>
            <a:ext cx="6666551" cy="3588192"/>
          </a:xfrm>
          <a:prstGeom prst="rect">
            <a:avLst/>
          </a:prstGeom>
        </p:spPr>
      </p:pic>
      <p:pic>
        <p:nvPicPr>
          <p:cNvPr id="7" name="Image 6"/>
          <p:cNvPicPr>
            <a:picLocks noChangeAspect="1"/>
          </p:cNvPicPr>
          <p:nvPr/>
        </p:nvPicPr>
        <p:blipFill>
          <a:blip r:embed="rId3"/>
          <a:stretch>
            <a:fillRect/>
          </a:stretch>
        </p:blipFill>
        <p:spPr>
          <a:xfrm>
            <a:off x="5206464" y="5663896"/>
            <a:ext cx="3581400" cy="666750"/>
          </a:xfrm>
          <a:prstGeom prst="rect">
            <a:avLst/>
          </a:prstGeom>
        </p:spPr>
      </p:pic>
    </p:spTree>
    <p:extLst>
      <p:ext uri="{BB962C8B-B14F-4D97-AF65-F5344CB8AC3E}">
        <p14:creationId xmlns:p14="http://schemas.microsoft.com/office/powerpoint/2010/main" val="20700091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(appending)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Ajouter des éléments à une slice peut se faire à l'aide de la fonction </a:t>
            </a:r>
            <a:r>
              <a:rPr lang="fr-FR" b="1" i="1" dirty="0" smtClean="0">
                <a:solidFill>
                  <a:schemeClr val="accent6"/>
                </a:solidFill>
              </a:rPr>
              <a:t>append</a:t>
            </a:r>
            <a:r>
              <a:rPr lang="fr-FR" dirty="0" smtClean="0">
                <a:solidFill>
                  <a:schemeClr val="tx1"/>
                </a:solidFill>
              </a:rPr>
              <a:t> qui gère l'augmentation de la taille dynamiquement</a:t>
            </a:r>
            <a:endParaRPr lang="fr-FR" dirty="0" smtClean="0">
              <a:solidFill>
                <a:schemeClr val="accent6"/>
              </a:solidFill>
            </a:endParaRPr>
          </a:p>
        </p:txBody>
      </p:sp>
      <p:pic>
        <p:nvPicPr>
          <p:cNvPr id="3" name="Image 2"/>
          <p:cNvPicPr>
            <a:picLocks noChangeAspect="1"/>
          </p:cNvPicPr>
          <p:nvPr/>
        </p:nvPicPr>
        <p:blipFill>
          <a:blip r:embed="rId2"/>
          <a:stretch>
            <a:fillRect/>
          </a:stretch>
        </p:blipFill>
        <p:spPr>
          <a:xfrm>
            <a:off x="5383033" y="1481842"/>
            <a:ext cx="5637764" cy="3932995"/>
          </a:xfrm>
          <a:prstGeom prst="rect">
            <a:avLst/>
          </a:prstGeom>
        </p:spPr>
      </p:pic>
      <p:pic>
        <p:nvPicPr>
          <p:cNvPr id="4" name="Image 3"/>
          <p:cNvPicPr>
            <a:picLocks noChangeAspect="1"/>
          </p:cNvPicPr>
          <p:nvPr/>
        </p:nvPicPr>
        <p:blipFill>
          <a:blip r:embed="rId3"/>
          <a:stretch>
            <a:fillRect/>
          </a:stretch>
        </p:blipFill>
        <p:spPr>
          <a:xfrm>
            <a:off x="2420240" y="5543176"/>
            <a:ext cx="5781675" cy="828675"/>
          </a:xfrm>
          <a:prstGeom prst="rect">
            <a:avLst/>
          </a:prstGeom>
        </p:spPr>
      </p:pic>
    </p:spTree>
    <p:extLst>
      <p:ext uri="{BB962C8B-B14F-4D97-AF65-F5344CB8AC3E}">
        <p14:creationId xmlns:p14="http://schemas.microsoft.com/office/powerpoint/2010/main" val="29225895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sp>
        <p:nvSpPr>
          <p:cNvPr id="6" name="Espace réservé du contenu 2"/>
          <p:cNvSpPr>
            <a:spLocks noGrp="1"/>
          </p:cNvSpPr>
          <p:nvPr>
            <p:ph idx="1"/>
          </p:nvPr>
        </p:nvSpPr>
        <p:spPr>
          <a:xfrm>
            <a:off x="1883972" y="1602850"/>
            <a:ext cx="9709030" cy="2253533"/>
          </a:xfrm>
        </p:spPr>
        <p:txBody>
          <a:bodyPr anchor="ctr">
            <a:normAutofit/>
          </a:bodyPr>
          <a:lstStyle/>
          <a:p>
            <a:pPr algn="just"/>
            <a:r>
              <a:rPr lang="fr-FR" dirty="0" smtClean="0">
                <a:solidFill>
                  <a:schemeClr val="tx1"/>
                </a:solidFill>
              </a:rPr>
              <a:t>Les maps sont des ensembles non ordonnés de paires "Clé-Valeur"</a:t>
            </a:r>
          </a:p>
          <a:p>
            <a:pPr algn="just"/>
            <a:r>
              <a:rPr lang="fr-FR" dirty="0" smtClean="0">
                <a:solidFill>
                  <a:schemeClr val="tx1"/>
                </a:solidFill>
              </a:rPr>
              <a:t>Souvent appelées tableaux associatifs ou dictionnaires</a:t>
            </a:r>
          </a:p>
          <a:p>
            <a:pPr algn="just"/>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3553746" y="3070570"/>
            <a:ext cx="5943600" cy="11144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3"/>
          <a:stretch>
            <a:fillRect/>
          </a:stretch>
        </p:blipFill>
        <p:spPr>
          <a:xfrm>
            <a:off x="3553746" y="4284800"/>
            <a:ext cx="5953125" cy="11144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553746" y="5499030"/>
            <a:ext cx="5996190" cy="5996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5415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pic>
        <p:nvPicPr>
          <p:cNvPr id="3" name="Image 2"/>
          <p:cNvPicPr>
            <a:picLocks noChangeAspect="1"/>
          </p:cNvPicPr>
          <p:nvPr/>
        </p:nvPicPr>
        <p:blipFill>
          <a:blip r:embed="rId2"/>
          <a:stretch>
            <a:fillRect/>
          </a:stretch>
        </p:blipFill>
        <p:spPr>
          <a:xfrm>
            <a:off x="4628976" y="500932"/>
            <a:ext cx="4212873" cy="6174942"/>
          </a:xfrm>
          <a:prstGeom prst="rect">
            <a:avLst/>
          </a:prstGeom>
        </p:spPr>
      </p:pic>
      <p:pic>
        <p:nvPicPr>
          <p:cNvPr id="4" name="Image 3"/>
          <p:cNvPicPr>
            <a:picLocks noChangeAspect="1"/>
          </p:cNvPicPr>
          <p:nvPr/>
        </p:nvPicPr>
        <p:blipFill>
          <a:blip r:embed="rId3"/>
          <a:stretch>
            <a:fillRect/>
          </a:stretch>
        </p:blipFill>
        <p:spPr>
          <a:xfrm>
            <a:off x="9049785" y="2674207"/>
            <a:ext cx="2600325" cy="2495550"/>
          </a:xfrm>
          <a:prstGeom prst="rect">
            <a:avLst/>
          </a:prstGeom>
        </p:spPr>
      </p:pic>
    </p:spTree>
    <p:extLst>
      <p:ext uri="{BB962C8B-B14F-4D97-AF65-F5344CB8AC3E}">
        <p14:creationId xmlns:p14="http://schemas.microsoft.com/office/powerpoint/2010/main" val="31136145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 of maps</a:t>
            </a:r>
            <a:endParaRPr lang="fr-FR" dirty="0"/>
          </a:p>
        </p:txBody>
      </p:sp>
      <p:pic>
        <p:nvPicPr>
          <p:cNvPr id="7" name="Image 6"/>
          <p:cNvPicPr>
            <a:picLocks noChangeAspect="1"/>
          </p:cNvPicPr>
          <p:nvPr/>
        </p:nvPicPr>
        <p:blipFill>
          <a:blip r:embed="rId2"/>
          <a:stretch>
            <a:fillRect/>
          </a:stretch>
        </p:blipFill>
        <p:spPr>
          <a:xfrm>
            <a:off x="1844703" y="1354579"/>
            <a:ext cx="6063282" cy="4962732"/>
          </a:xfrm>
          <a:prstGeom prst="rect">
            <a:avLst/>
          </a:prstGeom>
        </p:spPr>
      </p:pic>
      <p:pic>
        <p:nvPicPr>
          <p:cNvPr id="8" name="Image 7"/>
          <p:cNvPicPr>
            <a:picLocks noChangeAspect="1"/>
          </p:cNvPicPr>
          <p:nvPr/>
        </p:nvPicPr>
        <p:blipFill>
          <a:blip r:embed="rId3"/>
          <a:stretch>
            <a:fillRect/>
          </a:stretch>
        </p:blipFill>
        <p:spPr>
          <a:xfrm>
            <a:off x="8018600" y="3621985"/>
            <a:ext cx="3629025" cy="647700"/>
          </a:xfrm>
          <a:prstGeom prst="rect">
            <a:avLst/>
          </a:prstGeom>
        </p:spPr>
      </p:pic>
    </p:spTree>
    <p:extLst>
      <p:ext uri="{BB962C8B-B14F-4D97-AF65-F5344CB8AC3E}">
        <p14:creationId xmlns:p14="http://schemas.microsoft.com/office/powerpoint/2010/main" val="2993112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pic>
        <p:nvPicPr>
          <p:cNvPr id="2" name="Image 1"/>
          <p:cNvPicPr>
            <a:picLocks noChangeAspect="1"/>
          </p:cNvPicPr>
          <p:nvPr/>
        </p:nvPicPr>
        <p:blipFill>
          <a:blip r:embed="rId2"/>
          <a:stretch>
            <a:fillRect/>
          </a:stretch>
        </p:blipFill>
        <p:spPr>
          <a:xfrm>
            <a:off x="4451970" y="2260779"/>
            <a:ext cx="3752850" cy="1247775"/>
          </a:xfrm>
          <a:prstGeom prst="rect">
            <a:avLst/>
          </a:prstGeom>
          <a:ln>
            <a:noFill/>
          </a:ln>
          <a:effectLst>
            <a:outerShdw blurRad="292100" dist="139700" dir="2700000" algn="tl" rotWithShape="0">
              <a:srgbClr val="333333">
                <a:alpha val="65000"/>
              </a:srgbClr>
            </a:outerShdw>
          </a:effectLst>
        </p:spPr>
      </p:pic>
      <p:sp>
        <p:nvSpPr>
          <p:cNvPr id="5" name="Espace réservé du contenu 2"/>
          <p:cNvSpPr>
            <a:spLocks noGrp="1"/>
          </p:cNvSpPr>
          <p:nvPr>
            <p:ph idx="1"/>
          </p:nvPr>
        </p:nvSpPr>
        <p:spPr>
          <a:xfrm>
            <a:off x="1907827" y="3864334"/>
            <a:ext cx="9652444" cy="1948070"/>
          </a:xfrm>
        </p:spPr>
        <p:txBody>
          <a:bodyPr anchor="ctr">
            <a:normAutofit/>
          </a:bodyPr>
          <a:lstStyle/>
          <a:p>
            <a:pPr algn="just"/>
            <a:r>
              <a:rPr lang="fr-FR" dirty="0" smtClean="0">
                <a:solidFill>
                  <a:schemeClr val="tx1"/>
                </a:solidFill>
              </a:rPr>
              <a:t>Portion indépendante de code possédant zéro ou plusieurs paramètres d'entrée et zéro ou plusieurs paramètres de sortie (retour)</a:t>
            </a:r>
          </a:p>
          <a:p>
            <a:pPr algn="just"/>
            <a:r>
              <a:rPr lang="fr-FR" dirty="0" smtClean="0">
                <a:solidFill>
                  <a:schemeClr val="tx1"/>
                </a:solidFill>
              </a:rPr>
              <a:t>L'ensemble des entrées et des sortie est appelé signature de la fonction</a:t>
            </a:r>
            <a:endParaRPr lang="fr-FR" dirty="0" smtClean="0">
              <a:solidFill>
                <a:schemeClr val="accent6"/>
              </a:solidFill>
            </a:endParaRPr>
          </a:p>
        </p:txBody>
      </p:sp>
    </p:spTree>
    <p:extLst>
      <p:ext uri="{BB962C8B-B14F-4D97-AF65-F5344CB8AC3E}">
        <p14:creationId xmlns:p14="http://schemas.microsoft.com/office/powerpoint/2010/main" val="3696690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5"/>
            <a:ext cx="6655242" cy="4758379"/>
          </a:xfrm>
        </p:spPr>
        <p:txBody>
          <a:bodyPr anchor="ctr">
            <a:normAutofit/>
          </a:bodyPr>
          <a:lstStyle/>
          <a:p>
            <a:pPr algn="just"/>
            <a:r>
              <a:rPr lang="fr-FR" dirty="0" smtClean="0">
                <a:solidFill>
                  <a:schemeClr val="tx1"/>
                </a:solidFill>
              </a:rPr>
              <a:t>Une fonction débute par le mot-clé </a:t>
            </a:r>
            <a:r>
              <a:rPr lang="fr-FR" b="1" i="1" dirty="0" smtClean="0">
                <a:solidFill>
                  <a:schemeClr val="accent6"/>
                </a:solidFill>
              </a:rPr>
              <a:t>func</a:t>
            </a:r>
          </a:p>
          <a:p>
            <a:pPr algn="just"/>
            <a:r>
              <a:rPr lang="fr-FR" dirty="0" smtClean="0">
                <a:solidFill>
                  <a:schemeClr val="tx1"/>
                </a:solidFill>
              </a:rPr>
              <a:t>Suivi du nom de la fonction et de ses entrées (entre parenthèses)</a:t>
            </a:r>
          </a:p>
          <a:p>
            <a:pPr algn="just"/>
            <a:r>
              <a:rPr lang="fr-FR" dirty="0" smtClean="0">
                <a:solidFill>
                  <a:schemeClr val="tx1"/>
                </a:solidFill>
              </a:rPr>
              <a:t>Suivi du type des sorties</a:t>
            </a:r>
          </a:p>
          <a:p>
            <a:pPr algn="just"/>
            <a:r>
              <a:rPr lang="fr-FR" dirty="0" smtClean="0">
                <a:solidFill>
                  <a:schemeClr val="tx1"/>
                </a:solidFill>
              </a:rPr>
              <a:t>Se termine par </a:t>
            </a:r>
            <a:r>
              <a:rPr lang="fr-FR" b="1" i="1" dirty="0" smtClean="0">
                <a:solidFill>
                  <a:schemeClr val="accent6"/>
                </a:solidFill>
              </a:rPr>
              <a:t>return</a:t>
            </a:r>
            <a:r>
              <a:rPr lang="fr-FR" dirty="0" smtClean="0">
                <a:solidFill>
                  <a:schemeClr val="tx1"/>
                </a:solidFill>
              </a:rPr>
              <a:t>, suivi des variables retournées</a:t>
            </a:r>
          </a:p>
          <a:p>
            <a:pPr algn="just"/>
            <a:r>
              <a:rPr lang="fr-FR" dirty="0" smtClean="0">
                <a:solidFill>
                  <a:schemeClr val="tx1"/>
                </a:solidFill>
              </a:rPr>
              <a:t>Le corps de la fonction est inséré entre des accolades</a:t>
            </a:r>
          </a:p>
          <a:p>
            <a:pPr algn="just"/>
            <a:r>
              <a:rPr lang="fr-FR" dirty="0" smtClean="0">
                <a:solidFill>
                  <a:schemeClr val="tx1"/>
                </a:solidFill>
              </a:rPr>
              <a:t>Le nom des paramètres peut êtres différents en la fonction appelante et la fonction appelée</a:t>
            </a:r>
          </a:p>
          <a:p>
            <a:pPr algn="just"/>
            <a:r>
              <a:rPr lang="fr-FR" dirty="0" smtClean="0">
                <a:solidFill>
                  <a:schemeClr val="tx1"/>
                </a:solidFill>
              </a:rPr>
              <a:t>Seules les valeurs sont transmises</a:t>
            </a:r>
          </a:p>
          <a:p>
            <a:pPr algn="just"/>
            <a:r>
              <a:rPr lang="fr-FR" dirty="0" smtClean="0">
                <a:solidFill>
                  <a:schemeClr val="tx1"/>
                </a:solidFill>
              </a:rPr>
              <a:t>La fonction appelée n'a pas accès aux variables de la fonction appelante</a:t>
            </a:r>
          </a:p>
        </p:txBody>
      </p:sp>
      <p:pic>
        <p:nvPicPr>
          <p:cNvPr id="4" name="Image 3"/>
          <p:cNvPicPr>
            <a:picLocks noChangeAspect="1"/>
          </p:cNvPicPr>
          <p:nvPr/>
        </p:nvPicPr>
        <p:blipFill>
          <a:blip r:embed="rId2"/>
          <a:stretch>
            <a:fillRect/>
          </a:stretch>
        </p:blipFill>
        <p:spPr>
          <a:xfrm>
            <a:off x="7788563" y="2052390"/>
            <a:ext cx="4226604" cy="3465815"/>
          </a:xfrm>
          <a:prstGeom prst="rect">
            <a:avLst/>
          </a:prstGeom>
        </p:spPr>
      </p:pic>
    </p:spTree>
    <p:extLst>
      <p:ext uri="{BB962C8B-B14F-4D97-AF65-F5344CB8AC3E}">
        <p14:creationId xmlns:p14="http://schemas.microsoft.com/office/powerpoint/2010/main" val="20248111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6058894" cy="1434734"/>
          </a:xfrm>
        </p:spPr>
        <p:txBody>
          <a:bodyPr anchor="ctr">
            <a:normAutofit/>
          </a:bodyPr>
          <a:lstStyle/>
          <a:p>
            <a:pPr algn="just"/>
            <a:r>
              <a:rPr lang="fr-FR" dirty="0" smtClean="0">
                <a:solidFill>
                  <a:schemeClr val="tx1"/>
                </a:solidFill>
              </a:rPr>
              <a:t>Les fonctions appelées sont insérées au sommet de la pile (stack)</a:t>
            </a:r>
          </a:p>
        </p:txBody>
      </p:sp>
      <p:pic>
        <p:nvPicPr>
          <p:cNvPr id="2" name="Image 1"/>
          <p:cNvPicPr>
            <a:picLocks noChangeAspect="1"/>
          </p:cNvPicPr>
          <p:nvPr/>
        </p:nvPicPr>
        <p:blipFill>
          <a:blip r:embed="rId2"/>
          <a:stretch>
            <a:fillRect/>
          </a:stretch>
        </p:blipFill>
        <p:spPr>
          <a:xfrm>
            <a:off x="2328177" y="2826372"/>
            <a:ext cx="4720590" cy="1078264"/>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690029" y="624110"/>
            <a:ext cx="4333875" cy="5705475"/>
          </a:xfrm>
          <a:prstGeom prst="rect">
            <a:avLst/>
          </a:prstGeom>
        </p:spPr>
      </p:pic>
      <p:pic>
        <p:nvPicPr>
          <p:cNvPr id="7" name="Image 6"/>
          <p:cNvPicPr>
            <a:picLocks noChangeAspect="1"/>
          </p:cNvPicPr>
          <p:nvPr/>
        </p:nvPicPr>
        <p:blipFill>
          <a:blip r:embed="rId4"/>
          <a:stretch>
            <a:fillRect/>
          </a:stretch>
        </p:blipFill>
        <p:spPr>
          <a:xfrm>
            <a:off x="5698166" y="4234085"/>
            <a:ext cx="1657350" cy="2095500"/>
          </a:xfrm>
          <a:prstGeom prst="rect">
            <a:avLst/>
          </a:prstGeom>
        </p:spPr>
      </p:pic>
    </p:spTree>
    <p:extLst>
      <p:ext uri="{BB962C8B-B14F-4D97-AF65-F5344CB8AC3E}">
        <p14:creationId xmlns:p14="http://schemas.microsoft.com/office/powerpoint/2010/main" val="2537457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Formats possibles d'appels de fonctions</a:t>
            </a:r>
          </a:p>
        </p:txBody>
      </p:sp>
      <p:pic>
        <p:nvPicPr>
          <p:cNvPr id="4" name="Image 3"/>
          <p:cNvPicPr>
            <a:picLocks noChangeAspect="1"/>
          </p:cNvPicPr>
          <p:nvPr/>
        </p:nvPicPr>
        <p:blipFill>
          <a:blip r:embed="rId2"/>
          <a:stretch>
            <a:fillRect/>
          </a:stretch>
        </p:blipFill>
        <p:spPr>
          <a:xfrm>
            <a:off x="6734755" y="398464"/>
            <a:ext cx="5247861" cy="6124844"/>
          </a:xfrm>
          <a:prstGeom prst="rect">
            <a:avLst/>
          </a:prstGeom>
        </p:spPr>
      </p:pic>
    </p:spTree>
    <p:extLst>
      <p:ext uri="{BB962C8B-B14F-4D97-AF65-F5344CB8AC3E}">
        <p14:creationId xmlns:p14="http://schemas.microsoft.com/office/powerpoint/2010/main" val="14545699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 variadiques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Fonctions acceptant un nombre variable d'arguments en entrée</a:t>
            </a:r>
          </a:p>
          <a:p>
            <a:pPr algn="just"/>
            <a:r>
              <a:rPr lang="fr-FR" dirty="0" smtClean="0">
                <a:solidFill>
                  <a:schemeClr val="tx1"/>
                </a:solidFill>
              </a:rPr>
              <a:t>L'opérateur </a:t>
            </a:r>
            <a:r>
              <a:rPr lang="fr-FR" b="1" i="1" dirty="0" smtClean="0">
                <a:solidFill>
                  <a:schemeClr val="accent6"/>
                </a:solidFill>
              </a:rPr>
              <a:t>…</a:t>
            </a:r>
            <a:r>
              <a:rPr lang="fr-FR" dirty="0" smtClean="0">
                <a:solidFill>
                  <a:schemeClr val="tx1"/>
                </a:solidFill>
              </a:rPr>
              <a:t> est utilisé pour passer et recevoir les paramètres</a:t>
            </a:r>
          </a:p>
        </p:txBody>
      </p:sp>
      <p:pic>
        <p:nvPicPr>
          <p:cNvPr id="2" name="Image 1"/>
          <p:cNvPicPr>
            <a:picLocks noChangeAspect="1"/>
          </p:cNvPicPr>
          <p:nvPr/>
        </p:nvPicPr>
        <p:blipFill>
          <a:blip r:embed="rId2"/>
          <a:stretch>
            <a:fillRect/>
          </a:stretch>
        </p:blipFill>
        <p:spPr>
          <a:xfrm>
            <a:off x="6935861" y="1363815"/>
            <a:ext cx="4865407" cy="3399017"/>
          </a:xfrm>
          <a:prstGeom prst="rect">
            <a:avLst/>
          </a:prstGeom>
        </p:spPr>
      </p:pic>
      <p:pic>
        <p:nvPicPr>
          <p:cNvPr id="6" name="Image 5"/>
          <p:cNvPicPr>
            <a:picLocks noChangeAspect="1"/>
          </p:cNvPicPr>
          <p:nvPr/>
        </p:nvPicPr>
        <p:blipFill>
          <a:blip r:embed="rId3"/>
          <a:stretch>
            <a:fillRect/>
          </a:stretch>
        </p:blipFill>
        <p:spPr>
          <a:xfrm>
            <a:off x="6935861" y="4933950"/>
            <a:ext cx="1114425" cy="647700"/>
          </a:xfrm>
          <a:prstGeom prst="rect">
            <a:avLst/>
          </a:prstGeom>
        </p:spPr>
      </p:pic>
    </p:spTree>
    <p:extLst>
      <p:ext uri="{BB962C8B-B14F-4D97-AF65-F5344CB8AC3E}">
        <p14:creationId xmlns:p14="http://schemas.microsoft.com/office/powerpoint/2010/main" val="13651547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dirty="0" smtClean="0">
                <a:solidFill>
                  <a:schemeClr val="tx1"/>
                </a:solidFill>
              </a:rPr>
              <a:t>Il est possible de créer une fonction à l'intérieur d'une fonction</a:t>
            </a:r>
          </a:p>
          <a:p>
            <a:pPr algn="just"/>
            <a:r>
              <a:rPr lang="fr-FR" b="1" i="1" dirty="0" smtClean="0">
                <a:solidFill>
                  <a:schemeClr val="accent6"/>
                </a:solidFill>
              </a:rPr>
              <a:t>add</a:t>
            </a:r>
            <a:r>
              <a:rPr lang="fr-FR" dirty="0" smtClean="0">
                <a:solidFill>
                  <a:schemeClr val="accent6"/>
                </a:solidFill>
              </a:rPr>
              <a:t> </a:t>
            </a:r>
            <a:r>
              <a:rPr lang="fr-FR" dirty="0" smtClean="0">
                <a:solidFill>
                  <a:schemeClr val="tx1"/>
                </a:solidFill>
              </a:rPr>
              <a:t>est une variable locale qui a pour signature </a:t>
            </a:r>
            <a:r>
              <a:rPr lang="fr-FR" b="1" i="1" dirty="0" smtClean="0">
                <a:solidFill>
                  <a:schemeClr val="accent6"/>
                </a:solidFill>
              </a:rPr>
              <a:t>func(int,</a:t>
            </a:r>
            <a:r>
              <a:rPr lang="fr-FR" b="1" i="1" dirty="0" smtClean="0">
                <a:solidFill>
                  <a:schemeClr val="tx1"/>
                </a:solidFill>
              </a:rPr>
              <a:t> </a:t>
            </a:r>
            <a:r>
              <a:rPr lang="fr-FR" b="1" i="1" dirty="0" smtClean="0">
                <a:solidFill>
                  <a:schemeClr val="accent6"/>
                </a:solidFill>
              </a:rPr>
              <a:t>int)</a:t>
            </a:r>
            <a:r>
              <a:rPr lang="fr-FR" b="1" i="1" dirty="0" smtClean="0">
                <a:solidFill>
                  <a:schemeClr val="tx1"/>
                </a:solidFill>
              </a:rPr>
              <a:t> </a:t>
            </a:r>
            <a:r>
              <a:rPr lang="fr-FR" b="1" i="1" dirty="0" smtClean="0">
                <a:solidFill>
                  <a:schemeClr val="accent6"/>
                </a:solidFill>
              </a:rPr>
              <a:t>int</a:t>
            </a:r>
          </a:p>
          <a:p>
            <a:pPr algn="just"/>
            <a:r>
              <a:rPr lang="fr-FR" dirty="0" smtClean="0">
                <a:solidFill>
                  <a:schemeClr val="tx1"/>
                </a:solidFill>
              </a:rPr>
              <a:t>Deux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entrée et un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sortie</a:t>
            </a:r>
          </a:p>
          <a:p>
            <a:pPr algn="just"/>
            <a:r>
              <a:rPr lang="fr-FR" dirty="0" smtClean="0">
                <a:solidFill>
                  <a:schemeClr val="tx1"/>
                </a:solidFill>
              </a:rPr>
              <a:t>Une fonction ainsi définie à accès aux autre variables locales</a:t>
            </a:r>
          </a:p>
        </p:txBody>
      </p:sp>
      <p:pic>
        <p:nvPicPr>
          <p:cNvPr id="4" name="Image 3"/>
          <p:cNvPicPr>
            <a:picLocks noChangeAspect="1"/>
          </p:cNvPicPr>
          <p:nvPr/>
        </p:nvPicPr>
        <p:blipFill>
          <a:blip r:embed="rId2"/>
          <a:stretch>
            <a:fillRect/>
          </a:stretch>
        </p:blipFill>
        <p:spPr>
          <a:xfrm>
            <a:off x="7809408" y="3176479"/>
            <a:ext cx="3981450" cy="1247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608127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b="1" i="1" dirty="0" smtClean="0">
                <a:solidFill>
                  <a:schemeClr val="accent6"/>
                </a:solidFill>
              </a:rPr>
              <a:t>increment</a:t>
            </a:r>
            <a:r>
              <a:rPr lang="fr-FR" dirty="0" smtClean="0">
                <a:solidFill>
                  <a:schemeClr val="tx1"/>
                </a:solidFill>
              </a:rPr>
              <a:t> ajoute 1 à la variable </a:t>
            </a:r>
            <a:r>
              <a:rPr lang="fr-FR" b="1" i="1" dirty="0" smtClean="0">
                <a:solidFill>
                  <a:schemeClr val="accent6"/>
                </a:solidFill>
              </a:rPr>
              <a:t>x</a:t>
            </a:r>
            <a:r>
              <a:rPr lang="fr-FR" dirty="0" smtClean="0">
                <a:solidFill>
                  <a:schemeClr val="tx1"/>
                </a:solidFill>
              </a:rPr>
              <a:t> qui est définie dans le scope de la fonction main</a:t>
            </a:r>
          </a:p>
          <a:p>
            <a:pPr algn="just"/>
            <a:r>
              <a:rPr lang="fr-FR" dirty="0" smtClean="0">
                <a:solidFill>
                  <a:schemeClr val="tx1"/>
                </a:solidFill>
              </a:rPr>
              <a:t>La variable </a:t>
            </a:r>
            <a:r>
              <a:rPr lang="fr-FR" b="1" i="1" dirty="0" smtClean="0">
                <a:solidFill>
                  <a:schemeClr val="accent6"/>
                </a:solidFill>
              </a:rPr>
              <a:t>x</a:t>
            </a:r>
            <a:r>
              <a:rPr lang="fr-FR" dirty="0" smtClean="0">
                <a:solidFill>
                  <a:schemeClr val="tx1"/>
                </a:solidFill>
              </a:rPr>
              <a:t> peut être accédée et modifiée par la fonction </a:t>
            </a:r>
            <a:r>
              <a:rPr lang="fr-FR" b="1" i="1" dirty="0" smtClean="0">
                <a:solidFill>
                  <a:schemeClr val="accent6"/>
                </a:solidFill>
              </a:rPr>
              <a:t>increment</a:t>
            </a:r>
          </a:p>
          <a:p>
            <a:pPr algn="just"/>
            <a:r>
              <a:rPr lang="fr-FR" dirty="0" smtClean="0">
                <a:solidFill>
                  <a:schemeClr val="tx1"/>
                </a:solidFill>
              </a:rPr>
              <a:t>C'est ainsi qu'au premier appel, 1 est affiché et qu'au second appel, 2 est affiché</a:t>
            </a:r>
          </a:p>
          <a:p>
            <a:pPr algn="just"/>
            <a:r>
              <a:rPr lang="fr-FR" b="1" i="1" dirty="0" smtClean="0">
                <a:solidFill>
                  <a:schemeClr val="accent6"/>
                </a:solidFill>
              </a:rPr>
              <a:t>increment</a:t>
            </a:r>
            <a:r>
              <a:rPr lang="fr-FR" dirty="0" smtClean="0">
                <a:solidFill>
                  <a:schemeClr val="tx1"/>
                </a:solidFill>
              </a:rPr>
              <a:t> et </a:t>
            </a:r>
            <a:r>
              <a:rPr lang="fr-FR" b="1" i="1" dirty="0" smtClean="0">
                <a:solidFill>
                  <a:schemeClr val="accent6"/>
                </a:solidFill>
              </a:rPr>
              <a:t>x</a:t>
            </a:r>
            <a:r>
              <a:rPr lang="fr-FR" dirty="0" smtClean="0">
                <a:solidFill>
                  <a:schemeClr val="tx1"/>
                </a:solidFill>
              </a:rPr>
              <a:t> forment se que l'on appelle une </a:t>
            </a:r>
            <a:r>
              <a:rPr lang="fr-FR" b="1" i="1" dirty="0" smtClean="0">
                <a:solidFill>
                  <a:schemeClr val="accent6"/>
                </a:solidFill>
              </a:rPr>
              <a:t>closure</a:t>
            </a:r>
          </a:p>
        </p:txBody>
      </p:sp>
      <p:pic>
        <p:nvPicPr>
          <p:cNvPr id="2" name="Image 1"/>
          <p:cNvPicPr>
            <a:picLocks noChangeAspect="1"/>
          </p:cNvPicPr>
          <p:nvPr/>
        </p:nvPicPr>
        <p:blipFill>
          <a:blip r:embed="rId2"/>
          <a:stretch>
            <a:fillRect/>
          </a:stretch>
        </p:blipFill>
        <p:spPr>
          <a:xfrm>
            <a:off x="7942566" y="2970475"/>
            <a:ext cx="3971925" cy="1743075"/>
          </a:xfrm>
          <a:prstGeom prst="rect">
            <a:avLst/>
          </a:prstGeom>
        </p:spPr>
      </p:pic>
    </p:spTree>
    <p:extLst>
      <p:ext uri="{BB962C8B-B14F-4D97-AF65-F5344CB8AC3E}">
        <p14:creationId xmlns:p14="http://schemas.microsoft.com/office/powerpoint/2010/main" val="35602355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Une manière d'utiliser une closure est d'écrire une fonction qui retourne une fonction qui, lorsqu'elle est appelée, peut générer une séquence de nombres</a:t>
            </a:r>
          </a:p>
          <a:p>
            <a:pPr algn="just"/>
            <a:r>
              <a:rPr lang="fr-FR" b="1" i="1" dirty="0" smtClean="0">
                <a:solidFill>
                  <a:schemeClr val="accent6"/>
                </a:solidFill>
              </a:rPr>
              <a:t>i</a:t>
            </a:r>
            <a:r>
              <a:rPr lang="fr-FR" dirty="0" smtClean="0">
                <a:solidFill>
                  <a:schemeClr val="tx1"/>
                </a:solidFill>
              </a:rPr>
              <a:t> est une variable locale de </a:t>
            </a:r>
            <a:r>
              <a:rPr lang="fr-FR" b="1" i="1" dirty="0" smtClean="0">
                <a:solidFill>
                  <a:schemeClr val="accent6"/>
                </a:solidFill>
              </a:rPr>
              <a:t>makeEvenGenerator</a:t>
            </a:r>
            <a:r>
              <a:rPr lang="fr-FR" dirty="0" smtClean="0">
                <a:solidFill>
                  <a:schemeClr val="accent6"/>
                </a:solidFill>
              </a:rPr>
              <a:t> </a:t>
            </a:r>
            <a:r>
              <a:rPr lang="fr-FR" dirty="0" smtClean="0">
                <a:solidFill>
                  <a:schemeClr val="tx1"/>
                </a:solidFill>
              </a:rPr>
              <a:t>qui retourne elle-même une fonction (dite anonyme) ayant accès à </a:t>
            </a:r>
            <a:r>
              <a:rPr lang="fr-FR" b="1" i="1" dirty="0" smtClean="0">
                <a:solidFill>
                  <a:schemeClr val="accent6"/>
                </a:solidFill>
              </a:rPr>
              <a:t>i</a:t>
            </a:r>
          </a:p>
        </p:txBody>
      </p:sp>
      <p:pic>
        <p:nvPicPr>
          <p:cNvPr id="4" name="Image 3"/>
          <p:cNvPicPr>
            <a:picLocks noChangeAspect="1"/>
          </p:cNvPicPr>
          <p:nvPr/>
        </p:nvPicPr>
        <p:blipFill>
          <a:blip r:embed="rId2"/>
          <a:stretch>
            <a:fillRect/>
          </a:stretch>
        </p:blipFill>
        <p:spPr>
          <a:xfrm>
            <a:off x="6789917" y="624110"/>
            <a:ext cx="5238750" cy="4695825"/>
          </a:xfrm>
          <a:prstGeom prst="rect">
            <a:avLst/>
          </a:prstGeom>
        </p:spPr>
      </p:pic>
      <p:pic>
        <p:nvPicPr>
          <p:cNvPr id="6" name="Image 5"/>
          <p:cNvPicPr>
            <a:picLocks noChangeAspect="1"/>
          </p:cNvPicPr>
          <p:nvPr/>
        </p:nvPicPr>
        <p:blipFill>
          <a:blip r:embed="rId3"/>
          <a:stretch>
            <a:fillRect/>
          </a:stretch>
        </p:blipFill>
        <p:spPr>
          <a:xfrm>
            <a:off x="6789917" y="5504133"/>
            <a:ext cx="647700" cy="1019175"/>
          </a:xfrm>
          <a:prstGeom prst="rect">
            <a:avLst/>
          </a:prstGeom>
        </p:spPr>
      </p:pic>
    </p:spTree>
    <p:extLst>
      <p:ext uri="{BB962C8B-B14F-4D97-AF65-F5344CB8AC3E}">
        <p14:creationId xmlns:p14="http://schemas.microsoft.com/office/powerpoint/2010/main" val="32490728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Go supporte les appels de fonctions récursifs (une fonction s'appelant elle même)</a:t>
            </a:r>
            <a:endParaRPr lang="fr-FR" b="1" i="1" dirty="0" smtClean="0">
              <a:solidFill>
                <a:schemeClr val="accent6"/>
              </a:solidFill>
            </a:endParaRPr>
          </a:p>
        </p:txBody>
      </p:sp>
      <p:pic>
        <p:nvPicPr>
          <p:cNvPr id="2" name="Image 1"/>
          <p:cNvPicPr>
            <a:picLocks noChangeAspect="1"/>
          </p:cNvPicPr>
          <p:nvPr/>
        </p:nvPicPr>
        <p:blipFill>
          <a:blip r:embed="rId2"/>
          <a:stretch>
            <a:fillRect/>
          </a:stretch>
        </p:blipFill>
        <p:spPr>
          <a:xfrm>
            <a:off x="6472362" y="1275727"/>
            <a:ext cx="5188060" cy="3363238"/>
          </a:xfrm>
          <a:prstGeom prst="rect">
            <a:avLst/>
          </a:prstGeom>
        </p:spPr>
      </p:pic>
      <p:pic>
        <p:nvPicPr>
          <p:cNvPr id="7" name="Image 6"/>
          <p:cNvPicPr>
            <a:picLocks noChangeAspect="1"/>
          </p:cNvPicPr>
          <p:nvPr/>
        </p:nvPicPr>
        <p:blipFill>
          <a:blip r:embed="rId3"/>
          <a:stretch>
            <a:fillRect/>
          </a:stretch>
        </p:blipFill>
        <p:spPr>
          <a:xfrm>
            <a:off x="6472362" y="4807971"/>
            <a:ext cx="3562350" cy="247650"/>
          </a:xfrm>
          <a:prstGeom prst="rect">
            <a:avLst/>
          </a:prstGeom>
        </p:spPr>
      </p:pic>
    </p:spTree>
    <p:extLst>
      <p:ext uri="{BB962C8B-B14F-4D97-AF65-F5344CB8AC3E}">
        <p14:creationId xmlns:p14="http://schemas.microsoft.com/office/powerpoint/2010/main" val="27380761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(exemple: 3!)</a:t>
            </a:r>
            <a:endParaRPr lang="fr-FR" dirty="0"/>
          </a:p>
        </p:txBody>
      </p:sp>
      <p:sp>
        <p:nvSpPr>
          <p:cNvPr id="8" name="Rectangle 7"/>
          <p:cNvSpPr/>
          <p:nvPr/>
        </p:nvSpPr>
        <p:spPr>
          <a:xfrm>
            <a:off x="198133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9" name="Rectangle 8"/>
          <p:cNvSpPr/>
          <p:nvPr/>
        </p:nvSpPr>
        <p:spPr>
          <a:xfrm>
            <a:off x="3930730" y="43175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0" name="Rectangle 9"/>
          <p:cNvSpPr/>
          <p:nvPr/>
        </p:nvSpPr>
        <p:spPr>
          <a:xfrm>
            <a:off x="3930730" y="363635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1" name="Rectangle 10"/>
          <p:cNvSpPr/>
          <p:nvPr/>
        </p:nvSpPr>
        <p:spPr>
          <a:xfrm>
            <a:off x="4905096"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2" name="Rectangle 11"/>
          <p:cNvSpPr/>
          <p:nvPr/>
        </p:nvSpPr>
        <p:spPr>
          <a:xfrm>
            <a:off x="4905096" y="36363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3" name="Rectangle 12"/>
          <p:cNvSpPr/>
          <p:nvPr/>
        </p:nvSpPr>
        <p:spPr>
          <a:xfrm>
            <a:off x="4905096"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4" name="Rectangle 13"/>
          <p:cNvSpPr/>
          <p:nvPr/>
        </p:nvSpPr>
        <p:spPr>
          <a:xfrm>
            <a:off x="588012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5" name="Rectangle 14"/>
          <p:cNvSpPr/>
          <p:nvPr/>
        </p:nvSpPr>
        <p:spPr>
          <a:xfrm>
            <a:off x="5880125" y="3636353"/>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6" name="Rectangle 15"/>
          <p:cNvSpPr/>
          <p:nvPr/>
        </p:nvSpPr>
        <p:spPr>
          <a:xfrm>
            <a:off x="5880125" y="331829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7" name="Rectangle 16"/>
          <p:cNvSpPr/>
          <p:nvPr/>
        </p:nvSpPr>
        <p:spPr>
          <a:xfrm>
            <a:off x="5880125" y="300024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(0)</a:t>
            </a:r>
          </a:p>
          <a:p>
            <a:pPr algn="ctr"/>
            <a:r>
              <a:rPr lang="fr-FR" sz="800" dirty="0" smtClean="0"/>
              <a:t>Return 1</a:t>
            </a:r>
            <a:endParaRPr lang="fr-FR" sz="800" dirty="0"/>
          </a:p>
        </p:txBody>
      </p:sp>
      <p:sp>
        <p:nvSpPr>
          <p:cNvPr id="18" name="Rectangle 17"/>
          <p:cNvSpPr/>
          <p:nvPr/>
        </p:nvSpPr>
        <p:spPr>
          <a:xfrm>
            <a:off x="6855154"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9" name="Rectangle 18"/>
          <p:cNvSpPr/>
          <p:nvPr/>
        </p:nvSpPr>
        <p:spPr>
          <a:xfrm>
            <a:off x="6855154" y="363635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20" name="Rectangle 19"/>
          <p:cNvSpPr/>
          <p:nvPr/>
        </p:nvSpPr>
        <p:spPr>
          <a:xfrm>
            <a:off x="6855154"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p>
          <a:p>
            <a:pPr algn="ctr"/>
            <a:r>
              <a:rPr lang="fr-FR" sz="800" dirty="0" smtClean="0"/>
              <a:t>Return 1*1=1</a:t>
            </a:r>
            <a:endParaRPr lang="fr-FR" sz="800" dirty="0"/>
          </a:p>
        </p:txBody>
      </p:sp>
      <p:sp>
        <p:nvSpPr>
          <p:cNvPr id="26" name="Rectangle 25"/>
          <p:cNvSpPr/>
          <p:nvPr/>
        </p:nvSpPr>
        <p:spPr>
          <a:xfrm>
            <a:off x="7826538" y="430959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27" name="Rectangle 26"/>
          <p:cNvSpPr/>
          <p:nvPr/>
        </p:nvSpPr>
        <p:spPr>
          <a:xfrm>
            <a:off x="7826538" y="365224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p>
          <a:p>
            <a:pPr algn="ctr"/>
            <a:r>
              <a:rPr lang="fr-FR" sz="800" dirty="0" smtClean="0"/>
              <a:t>Return 2*1=2</a:t>
            </a:r>
            <a:endParaRPr lang="fr-FR" sz="800" dirty="0"/>
          </a:p>
        </p:txBody>
      </p:sp>
      <p:sp>
        <p:nvSpPr>
          <p:cNvPr id="29" name="Rectangle 28"/>
          <p:cNvSpPr/>
          <p:nvPr/>
        </p:nvSpPr>
        <p:spPr>
          <a:xfrm>
            <a:off x="9765330" y="430958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0" name="Rectangle 29"/>
          <p:cNvSpPr/>
          <p:nvPr/>
        </p:nvSpPr>
        <p:spPr>
          <a:xfrm>
            <a:off x="3930730" y="3961066"/>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2" name="Rectangle 31"/>
          <p:cNvSpPr/>
          <p:nvPr/>
        </p:nvSpPr>
        <p:spPr>
          <a:xfrm>
            <a:off x="4905096"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3" name="Rectangle 32"/>
          <p:cNvSpPr/>
          <p:nvPr/>
        </p:nvSpPr>
        <p:spPr>
          <a:xfrm>
            <a:off x="587946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4" name="Rectangle 33"/>
          <p:cNvSpPr/>
          <p:nvPr/>
        </p:nvSpPr>
        <p:spPr>
          <a:xfrm>
            <a:off x="6854491"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5" name="Rectangle 34"/>
          <p:cNvSpPr/>
          <p:nvPr/>
        </p:nvSpPr>
        <p:spPr>
          <a:xfrm>
            <a:off x="782521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7" name="Rectangle 36"/>
          <p:cNvSpPr/>
          <p:nvPr/>
        </p:nvSpPr>
        <p:spPr>
          <a:xfrm>
            <a:off x="2955701" y="4317550"/>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8" name="Rectangle 37"/>
          <p:cNvSpPr/>
          <p:nvPr/>
        </p:nvSpPr>
        <p:spPr>
          <a:xfrm>
            <a:off x="2955701" y="396106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9" name="Rectangle 38"/>
          <p:cNvSpPr/>
          <p:nvPr/>
        </p:nvSpPr>
        <p:spPr>
          <a:xfrm>
            <a:off x="8795934" y="430958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40" name="Rectangle 39"/>
          <p:cNvSpPr/>
          <p:nvPr/>
        </p:nvSpPr>
        <p:spPr>
          <a:xfrm>
            <a:off x="8795934" y="397031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p>
          <a:p>
            <a:pPr algn="ctr"/>
            <a:r>
              <a:rPr lang="fr-FR" sz="800" dirty="0" smtClean="0"/>
              <a:t>Return 3*2=6</a:t>
            </a:r>
            <a:endParaRPr lang="fr-FR" sz="800" dirty="0"/>
          </a:p>
        </p:txBody>
      </p:sp>
    </p:spTree>
    <p:extLst>
      <p:ext uri="{BB962C8B-B14F-4D97-AF65-F5344CB8AC3E}">
        <p14:creationId xmlns:p14="http://schemas.microsoft.com/office/powerpoint/2010/main" val="83269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6" grpId="0" animBg="1"/>
      <p:bldP spid="27" grpId="0" animBg="1"/>
      <p:bldP spid="29" grpId="0" animBg="1"/>
      <p:bldP spid="30" grpId="0" animBg="1"/>
      <p:bldP spid="32" grpId="0" animBg="1"/>
      <p:bldP spid="33" grpId="0" animBg="1"/>
      <p:bldP spid="34" grpId="0" animBg="1"/>
      <p:bldP spid="35" grpId="0" animBg="1"/>
      <p:bldP spid="37" grpId="0" animBg="1"/>
      <p:bldP spid="38" grpId="0" animBg="1"/>
      <p:bldP spid="39" grpId="0" animBg="1"/>
      <p:bldP spid="4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(Suite de Syracuse)</a:t>
            </a:r>
            <a:endParaRPr lang="fr-FR" dirty="0"/>
          </a:p>
        </p:txBody>
      </p:sp>
      <p:pic>
        <p:nvPicPr>
          <p:cNvPr id="2" name="Image 1"/>
          <p:cNvPicPr>
            <a:picLocks noChangeAspect="1"/>
          </p:cNvPicPr>
          <p:nvPr/>
        </p:nvPicPr>
        <p:blipFill>
          <a:blip r:embed="rId2"/>
          <a:stretch>
            <a:fillRect/>
          </a:stretch>
        </p:blipFill>
        <p:spPr>
          <a:xfrm>
            <a:off x="4773825" y="2059388"/>
            <a:ext cx="4549884" cy="2734585"/>
          </a:xfrm>
          <a:prstGeom prst="rect">
            <a:avLst/>
          </a:prstGeom>
        </p:spPr>
      </p:pic>
      <p:pic>
        <p:nvPicPr>
          <p:cNvPr id="4" name="Image 3"/>
          <p:cNvPicPr>
            <a:picLocks noChangeAspect="1"/>
          </p:cNvPicPr>
          <p:nvPr/>
        </p:nvPicPr>
        <p:blipFill>
          <a:blip r:embed="rId3"/>
          <a:stretch>
            <a:fillRect/>
          </a:stretch>
        </p:blipFill>
        <p:spPr>
          <a:xfrm>
            <a:off x="3838842" y="5526778"/>
            <a:ext cx="6419850" cy="257175"/>
          </a:xfrm>
          <a:prstGeom prst="rect">
            <a:avLst/>
          </a:prstGeom>
        </p:spPr>
      </p:pic>
    </p:spTree>
    <p:extLst>
      <p:ext uri="{BB962C8B-B14F-4D97-AF65-F5344CB8AC3E}">
        <p14:creationId xmlns:p14="http://schemas.microsoft.com/office/powerpoint/2010/main" val="41881584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des fonctions dont l'exécution est différée jusqu’à la fin de l'exécution de sa fonction parente (appelante)</a:t>
            </a:r>
          </a:p>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empilées dans la pile d'appels</a:t>
            </a:r>
          </a:p>
          <a:p>
            <a:pPr algn="just"/>
            <a:r>
              <a:rPr lang="fr-FR" dirty="0" smtClean="0">
                <a:solidFill>
                  <a:schemeClr val="tx1"/>
                </a:solidFill>
              </a:rPr>
              <a:t>Quand la fonction retourne, ces defers sont exécutées dans l'ordre LIFO</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6941654" y="2523424"/>
            <a:ext cx="5067300" cy="3486150"/>
          </a:xfrm>
          <a:prstGeom prst="rect">
            <a:avLst/>
          </a:prstGeom>
        </p:spPr>
      </p:pic>
    </p:spTree>
    <p:extLst>
      <p:ext uri="{BB962C8B-B14F-4D97-AF65-F5344CB8AC3E}">
        <p14:creationId xmlns:p14="http://schemas.microsoft.com/office/powerpoint/2010/main" val="358781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10101069" cy="3023860"/>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souvent utilisées lorsqu'une ressource a besoin d'être libérée en fin de traitement</a:t>
            </a:r>
          </a:p>
          <a:p>
            <a:pPr algn="just"/>
            <a:r>
              <a:rPr lang="fr-FR" dirty="0" smtClean="0">
                <a:solidFill>
                  <a:schemeClr val="tx1"/>
                </a:solidFill>
              </a:rPr>
              <a:t>Dans l'exemple, ceci apporte trois avantages majeurs :</a:t>
            </a:r>
          </a:p>
          <a:p>
            <a:pPr lvl="1" algn="just"/>
            <a:r>
              <a:rPr lang="fr-FR" dirty="0" smtClean="0">
                <a:solidFill>
                  <a:schemeClr val="tx1"/>
                </a:solidFill>
              </a:rPr>
              <a:t>Garder l'appel de </a:t>
            </a:r>
            <a:r>
              <a:rPr lang="fr-FR" b="1" i="1" dirty="0" smtClean="0">
                <a:solidFill>
                  <a:schemeClr val="accent6"/>
                </a:solidFill>
              </a:rPr>
              <a:t>close</a:t>
            </a:r>
            <a:r>
              <a:rPr lang="fr-FR" dirty="0" smtClean="0">
                <a:solidFill>
                  <a:schemeClr val="tx1"/>
                </a:solidFill>
              </a:rPr>
              <a:t> près de l'</a:t>
            </a:r>
            <a:r>
              <a:rPr lang="fr-FR" b="1" i="1" dirty="0" smtClean="0">
                <a:solidFill>
                  <a:schemeClr val="accent6"/>
                </a:solidFill>
              </a:rPr>
              <a:t>open</a:t>
            </a:r>
            <a:r>
              <a:rPr lang="fr-FR" dirty="0" smtClean="0">
                <a:solidFill>
                  <a:schemeClr val="tx1"/>
                </a:solidFill>
              </a:rPr>
              <a:t> de façon à rendre le code plus clair</a:t>
            </a:r>
          </a:p>
          <a:p>
            <a:pPr lvl="1" algn="just"/>
            <a:r>
              <a:rPr lang="fr-FR" dirty="0" smtClean="0">
                <a:solidFill>
                  <a:schemeClr val="tx1"/>
                </a:solidFill>
              </a:rPr>
              <a:t>Si la fonction à des return multiples, la defer sera appelée dans tous les cas</a:t>
            </a:r>
          </a:p>
          <a:p>
            <a:pPr lvl="1" algn="just"/>
            <a:r>
              <a:rPr lang="fr-FR" dirty="0" smtClean="0">
                <a:solidFill>
                  <a:schemeClr val="tx1"/>
                </a:solidFill>
              </a:rPr>
              <a:t>Les fonctions différées seront appelée même en cas de </a:t>
            </a:r>
            <a:r>
              <a:rPr lang="fr-FR" b="1" i="1" dirty="0" smtClean="0">
                <a:solidFill>
                  <a:schemeClr val="accent6"/>
                </a:solidFill>
              </a:rPr>
              <a:t>panic</a:t>
            </a:r>
          </a:p>
          <a:p>
            <a:pPr algn="just"/>
            <a:endParaRPr lang="fr-FR" dirty="0">
              <a:solidFill>
                <a:schemeClr val="tx1"/>
              </a:solidFill>
            </a:endParaRPr>
          </a:p>
        </p:txBody>
      </p:sp>
      <p:pic>
        <p:nvPicPr>
          <p:cNvPr id="5" name="Image 4"/>
          <p:cNvPicPr>
            <a:picLocks noChangeAspect="1"/>
          </p:cNvPicPr>
          <p:nvPr/>
        </p:nvPicPr>
        <p:blipFill>
          <a:blip r:embed="rId2"/>
          <a:stretch>
            <a:fillRect/>
          </a:stretch>
        </p:blipFill>
        <p:spPr>
          <a:xfrm>
            <a:off x="4076107" y="5255812"/>
            <a:ext cx="4019550"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0011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Panic et recover</a:t>
            </a:r>
            <a:endParaRPr lang="fr-FR" dirty="0"/>
          </a:p>
        </p:txBody>
      </p:sp>
      <p:sp>
        <p:nvSpPr>
          <p:cNvPr id="3" name="Espace réservé du contenu 2"/>
          <p:cNvSpPr>
            <a:spLocks noGrp="1"/>
          </p:cNvSpPr>
          <p:nvPr>
            <p:ph idx="1"/>
          </p:nvPr>
        </p:nvSpPr>
        <p:spPr>
          <a:xfrm>
            <a:off x="1483982" y="1550505"/>
            <a:ext cx="5807364" cy="4929808"/>
          </a:xfrm>
        </p:spPr>
        <p:txBody>
          <a:bodyPr anchor="ctr">
            <a:normAutofit/>
          </a:bodyPr>
          <a:lstStyle/>
          <a:p>
            <a:pPr algn="just"/>
            <a:r>
              <a:rPr lang="fr-FR" dirty="0" smtClean="0">
                <a:solidFill>
                  <a:schemeClr val="tx1"/>
                </a:solidFill>
              </a:rPr>
              <a:t>Les </a:t>
            </a:r>
            <a:r>
              <a:rPr lang="fr-FR" b="1" i="1" dirty="0" smtClean="0">
                <a:solidFill>
                  <a:schemeClr val="accent6"/>
                </a:solidFill>
              </a:rPr>
              <a:t>panic</a:t>
            </a:r>
            <a:r>
              <a:rPr lang="fr-FR" dirty="0" smtClean="0">
                <a:solidFill>
                  <a:schemeClr val="tx1"/>
                </a:solidFill>
              </a:rPr>
              <a:t> sont déclenchées par des runtime erreurs</a:t>
            </a:r>
            <a:endParaRPr lang="fr-FR" b="1" i="1" dirty="0" smtClean="0">
              <a:solidFill>
                <a:schemeClr val="accent6"/>
              </a:solidFill>
            </a:endParaRPr>
          </a:p>
          <a:p>
            <a:pPr algn="just"/>
            <a:r>
              <a:rPr lang="fr-FR" dirty="0" smtClean="0">
                <a:solidFill>
                  <a:schemeClr val="tx1"/>
                </a:solidFill>
              </a:rPr>
              <a:t>On peut les gérer par la fonction standard </a:t>
            </a:r>
            <a:r>
              <a:rPr lang="fr-FR" b="1" i="1" dirty="0" smtClean="0">
                <a:solidFill>
                  <a:schemeClr val="accent6"/>
                </a:solidFill>
              </a:rPr>
              <a:t>recover</a:t>
            </a:r>
          </a:p>
          <a:p>
            <a:pPr algn="just"/>
            <a:r>
              <a:rPr lang="fr-FR" b="1" i="1" dirty="0">
                <a:solidFill>
                  <a:schemeClr val="accent6"/>
                </a:solidFill>
              </a:rPr>
              <a:t>r</a:t>
            </a:r>
            <a:r>
              <a:rPr lang="fr-FR" b="1" i="1" dirty="0" smtClean="0">
                <a:solidFill>
                  <a:schemeClr val="accent6"/>
                </a:solidFill>
              </a:rPr>
              <a:t>ecover</a:t>
            </a:r>
            <a:r>
              <a:rPr lang="fr-FR" dirty="0" smtClean="0">
                <a:solidFill>
                  <a:schemeClr val="tx1"/>
                </a:solidFill>
              </a:rPr>
              <a:t> intercepte la </a:t>
            </a:r>
            <a:r>
              <a:rPr lang="fr-FR" b="1" i="1" dirty="0" smtClean="0">
                <a:solidFill>
                  <a:schemeClr val="accent6"/>
                </a:solidFill>
              </a:rPr>
              <a:t>panic</a:t>
            </a:r>
            <a:r>
              <a:rPr lang="fr-FR" dirty="0" smtClean="0">
                <a:solidFill>
                  <a:schemeClr val="tx1"/>
                </a:solidFill>
              </a:rPr>
              <a:t> et retourne la valeur qui a été passée à l'appel de </a:t>
            </a:r>
            <a:r>
              <a:rPr lang="fr-FR" b="1" i="1" dirty="0" smtClean="0">
                <a:solidFill>
                  <a:schemeClr val="accent6"/>
                </a:solidFill>
              </a:rPr>
              <a:t>panic</a:t>
            </a:r>
          </a:p>
          <a:p>
            <a:pPr algn="just"/>
            <a:r>
              <a:rPr lang="fr-FR" dirty="0" smtClean="0">
                <a:solidFill>
                  <a:schemeClr val="tx1"/>
                </a:solidFill>
              </a:rPr>
              <a:t>On pourrait être tenté de l'utiliser comme dans l'exemple, mais l'appel à </a:t>
            </a:r>
            <a:r>
              <a:rPr lang="fr-FR" b="1" i="1" dirty="0" smtClean="0">
                <a:solidFill>
                  <a:schemeClr val="accent6"/>
                </a:solidFill>
              </a:rPr>
              <a:t>recover</a:t>
            </a:r>
            <a:r>
              <a:rPr lang="fr-FR" dirty="0" smtClean="0">
                <a:solidFill>
                  <a:schemeClr val="tx1"/>
                </a:solidFill>
              </a:rPr>
              <a:t> ne sera jamais effectué car l'appel à </a:t>
            </a:r>
            <a:r>
              <a:rPr lang="fr-FR" b="1" i="1" dirty="0" smtClean="0">
                <a:solidFill>
                  <a:schemeClr val="accent6"/>
                </a:solidFill>
              </a:rPr>
              <a:t>panic</a:t>
            </a:r>
            <a:r>
              <a:rPr lang="fr-FR" dirty="0" smtClean="0">
                <a:solidFill>
                  <a:schemeClr val="tx1"/>
                </a:solidFill>
              </a:rPr>
              <a:t> stoppe immédiatement l'exécution de la fonction</a:t>
            </a:r>
          </a:p>
          <a:p>
            <a:pPr algn="just"/>
            <a:r>
              <a:rPr lang="fr-FR" dirty="0" smtClean="0">
                <a:solidFill>
                  <a:schemeClr val="tx1"/>
                </a:solidFill>
              </a:rPr>
              <a:t>A la place, on doit coupler la </a:t>
            </a:r>
            <a:r>
              <a:rPr lang="fr-FR" b="1" i="1" dirty="0" smtClean="0">
                <a:solidFill>
                  <a:schemeClr val="accent6"/>
                </a:solidFill>
              </a:rPr>
              <a:t>panic</a:t>
            </a:r>
            <a:r>
              <a:rPr lang="fr-FR" dirty="0" smtClean="0">
                <a:solidFill>
                  <a:schemeClr val="tx1"/>
                </a:solidFill>
              </a:rPr>
              <a:t> avec un </a:t>
            </a:r>
            <a:r>
              <a:rPr lang="fr-FR" b="1" i="1" dirty="0" smtClean="0">
                <a:solidFill>
                  <a:schemeClr val="accent6"/>
                </a:solidFill>
              </a:rPr>
              <a:t>defer</a:t>
            </a:r>
            <a:endParaRPr lang="fr-FR" b="1" i="1" dirty="0">
              <a:solidFill>
                <a:schemeClr val="accent6"/>
              </a:solidFill>
            </a:endParaRPr>
          </a:p>
        </p:txBody>
      </p:sp>
      <p:pic>
        <p:nvPicPr>
          <p:cNvPr id="4" name="Image 3"/>
          <p:cNvPicPr>
            <a:picLocks noChangeAspect="1"/>
          </p:cNvPicPr>
          <p:nvPr/>
        </p:nvPicPr>
        <p:blipFill>
          <a:blip r:embed="rId2"/>
          <a:stretch>
            <a:fillRect/>
          </a:stretch>
        </p:blipFill>
        <p:spPr>
          <a:xfrm>
            <a:off x="7829632" y="2040628"/>
            <a:ext cx="3981450" cy="174307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810582" y="4101921"/>
            <a:ext cx="4019550" cy="2105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365276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Panic et recover</a:t>
            </a:r>
            <a:endParaRPr lang="fr-FR" dirty="0"/>
          </a:p>
        </p:txBody>
      </p:sp>
      <p:pic>
        <p:nvPicPr>
          <p:cNvPr id="7" name="Image 6"/>
          <p:cNvPicPr>
            <a:picLocks noChangeAspect="1"/>
          </p:cNvPicPr>
          <p:nvPr/>
        </p:nvPicPr>
        <p:blipFill>
          <a:blip r:embed="rId2"/>
          <a:stretch>
            <a:fillRect/>
          </a:stretch>
        </p:blipFill>
        <p:spPr>
          <a:xfrm>
            <a:off x="828054" y="1516669"/>
            <a:ext cx="6162675" cy="4524375"/>
          </a:xfrm>
          <a:prstGeom prst="rect">
            <a:avLst/>
          </a:prstGeom>
        </p:spPr>
      </p:pic>
      <p:pic>
        <p:nvPicPr>
          <p:cNvPr id="8" name="Image 7"/>
          <p:cNvPicPr>
            <a:picLocks noChangeAspect="1"/>
          </p:cNvPicPr>
          <p:nvPr/>
        </p:nvPicPr>
        <p:blipFill>
          <a:blip r:embed="rId3"/>
          <a:stretch>
            <a:fillRect/>
          </a:stretch>
        </p:blipFill>
        <p:spPr>
          <a:xfrm>
            <a:off x="7267036" y="3602644"/>
            <a:ext cx="4352925" cy="2438400"/>
          </a:xfrm>
          <a:prstGeom prst="rect">
            <a:avLst/>
          </a:prstGeom>
        </p:spPr>
      </p:pic>
    </p:spTree>
    <p:extLst>
      <p:ext uri="{BB962C8B-B14F-4D97-AF65-F5344CB8AC3E}">
        <p14:creationId xmlns:p14="http://schemas.microsoft.com/office/powerpoint/2010/main" val="16906526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Pointeurs</a:t>
            </a:r>
            <a:endParaRPr lang="fr-FR" dirty="0"/>
          </a:p>
        </p:txBody>
      </p:sp>
      <p:sp>
        <p:nvSpPr>
          <p:cNvPr id="3" name="Espace réservé du contenu 2"/>
          <p:cNvSpPr>
            <a:spLocks noGrp="1"/>
          </p:cNvSpPr>
          <p:nvPr>
            <p:ph idx="1"/>
          </p:nvPr>
        </p:nvSpPr>
        <p:spPr>
          <a:xfrm>
            <a:off x="482600" y="1550505"/>
            <a:ext cx="5816600" cy="4929808"/>
          </a:xfrm>
        </p:spPr>
        <p:txBody>
          <a:bodyPr anchor="ctr">
            <a:normAutofit/>
          </a:bodyPr>
          <a:lstStyle/>
          <a:p>
            <a:pPr algn="just"/>
            <a:r>
              <a:rPr lang="fr-FR" dirty="0" smtClean="0">
                <a:solidFill>
                  <a:schemeClr val="tx1"/>
                </a:solidFill>
              </a:rPr>
              <a:t>Lorsque l'on appelle une fonction qui attend un argument, cet argument est </a:t>
            </a:r>
            <a:r>
              <a:rPr lang="fr-FR" b="1" i="1" dirty="0" smtClean="0">
                <a:solidFill>
                  <a:schemeClr val="tx1"/>
                </a:solidFill>
              </a:rPr>
              <a:t>copié</a:t>
            </a:r>
            <a:r>
              <a:rPr lang="fr-FR" dirty="0" smtClean="0">
                <a:solidFill>
                  <a:schemeClr val="tx1"/>
                </a:solidFill>
              </a:rPr>
              <a:t> dans la fonction</a:t>
            </a:r>
          </a:p>
          <a:p>
            <a:pPr algn="just"/>
            <a:r>
              <a:rPr lang="fr-FR" dirty="0" smtClean="0">
                <a:solidFill>
                  <a:schemeClr val="tx1"/>
                </a:solidFill>
              </a:rPr>
              <a:t>Dans ce programme, la fonction </a:t>
            </a:r>
            <a:r>
              <a:rPr lang="fr-FR" b="1" i="1" dirty="0" smtClean="0">
                <a:solidFill>
                  <a:schemeClr val="accent6"/>
                </a:solidFill>
              </a:rPr>
              <a:t>setToZero </a:t>
            </a:r>
            <a:r>
              <a:rPr lang="fr-FR" dirty="0" smtClean="0">
                <a:solidFill>
                  <a:schemeClr val="tx1"/>
                </a:solidFill>
              </a:rPr>
              <a:t>ne modifiera pas la variable originale définie dans </a:t>
            </a:r>
            <a:r>
              <a:rPr lang="fr-FR" b="1" i="1" dirty="0" smtClean="0">
                <a:solidFill>
                  <a:schemeClr val="accent6"/>
                </a:solidFill>
              </a:rPr>
              <a:t>main()</a:t>
            </a:r>
          </a:p>
          <a:p>
            <a:pPr algn="just"/>
            <a:r>
              <a:rPr lang="fr-FR" dirty="0" smtClean="0">
                <a:solidFill>
                  <a:schemeClr val="tx1"/>
                </a:solidFill>
              </a:rPr>
              <a:t>Mais que faire si nous avions souhaité le faire ?</a:t>
            </a:r>
          </a:p>
          <a:p>
            <a:pPr algn="just"/>
            <a:r>
              <a:rPr lang="fr-FR" dirty="0" smtClean="0">
                <a:solidFill>
                  <a:schemeClr val="tx1"/>
                </a:solidFill>
              </a:rPr>
              <a:t>Une façon de faire serait d'utiliser un type de donnée particulier : un pointeur</a:t>
            </a:r>
          </a:p>
          <a:p>
            <a:pPr algn="just"/>
            <a:r>
              <a:rPr lang="fr-FR" dirty="0" smtClean="0">
                <a:solidFill>
                  <a:schemeClr val="tx1"/>
                </a:solidFill>
              </a:rPr>
              <a:t>Un pointeur identifie l'emplacement mémoire où la valeur est stockée plutôt que la valeur elle-même</a:t>
            </a:r>
          </a:p>
          <a:p>
            <a:pPr algn="just"/>
            <a:r>
              <a:rPr lang="fr-FR" dirty="0" smtClean="0">
                <a:solidFill>
                  <a:schemeClr val="tx1"/>
                </a:solidFill>
              </a:rPr>
              <a:t>En utilisant un pointeur (</a:t>
            </a:r>
            <a:r>
              <a:rPr lang="fr-FR" b="1" i="1" dirty="0" smtClean="0">
                <a:solidFill>
                  <a:schemeClr val="accent6"/>
                </a:solidFill>
              </a:rPr>
              <a:t>*int8</a:t>
            </a:r>
            <a:r>
              <a:rPr lang="fr-FR" dirty="0" smtClean="0">
                <a:solidFill>
                  <a:schemeClr val="tx1"/>
                </a:solidFill>
              </a:rPr>
              <a:t>), la fonction </a:t>
            </a:r>
            <a:r>
              <a:rPr lang="fr-FR" b="1" i="1" dirty="0" smtClean="0">
                <a:solidFill>
                  <a:schemeClr val="accent6"/>
                </a:solidFill>
              </a:rPr>
              <a:t>setToOne </a:t>
            </a:r>
            <a:r>
              <a:rPr lang="fr-FR" dirty="0" smtClean="0">
                <a:solidFill>
                  <a:schemeClr val="tx1"/>
                </a:solidFill>
              </a:rPr>
              <a:t>est capable de modifier la variable d'origine</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591300" y="1228863"/>
            <a:ext cx="5272087" cy="4878647"/>
          </a:xfrm>
          <a:prstGeom prst="rect">
            <a:avLst/>
          </a:prstGeom>
        </p:spPr>
      </p:pic>
    </p:spTree>
    <p:extLst>
      <p:ext uri="{BB962C8B-B14F-4D97-AF65-F5344CB8AC3E}">
        <p14:creationId xmlns:p14="http://schemas.microsoft.com/office/powerpoint/2010/main" val="31730031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Pointeurs (opérateurs * et &amp;)</a:t>
            </a:r>
            <a:endParaRPr lang="fr-FR" dirty="0"/>
          </a:p>
        </p:txBody>
      </p:sp>
      <p:sp>
        <p:nvSpPr>
          <p:cNvPr id="3" name="Espace réservé du contenu 2"/>
          <p:cNvSpPr>
            <a:spLocks noGrp="1"/>
          </p:cNvSpPr>
          <p:nvPr>
            <p:ph idx="1"/>
          </p:nvPr>
        </p:nvSpPr>
        <p:spPr>
          <a:xfrm>
            <a:off x="1524000" y="1550505"/>
            <a:ext cx="9980612" cy="4929808"/>
          </a:xfrm>
        </p:spPr>
        <p:txBody>
          <a:bodyPr anchor="ctr">
            <a:normAutofit/>
          </a:bodyPr>
          <a:lstStyle/>
          <a:p>
            <a:pPr algn="just"/>
            <a:r>
              <a:rPr lang="fr-FR" dirty="0" smtClean="0">
                <a:solidFill>
                  <a:schemeClr val="tx1"/>
                </a:solidFill>
              </a:rPr>
              <a:t>En Go, le pointeur est représenté par </a:t>
            </a:r>
            <a:r>
              <a:rPr lang="fr-FR" b="1" i="1" dirty="0" smtClean="0">
                <a:solidFill>
                  <a:schemeClr val="accent6"/>
                </a:solidFill>
              </a:rPr>
              <a:t>*</a:t>
            </a:r>
            <a:r>
              <a:rPr lang="fr-FR" dirty="0" smtClean="0">
                <a:solidFill>
                  <a:schemeClr val="tx1"/>
                </a:solidFill>
              </a:rPr>
              <a:t> (astérisque) suivi du type de la variable stockée</a:t>
            </a:r>
          </a:p>
          <a:p>
            <a:pPr algn="just"/>
            <a:r>
              <a:rPr lang="fr-FR" dirty="0" smtClean="0">
                <a:solidFill>
                  <a:schemeClr val="tx1"/>
                </a:solidFill>
              </a:rPr>
              <a:t>Dans la fonction setToOne, xPtr</a:t>
            </a:r>
            <a:r>
              <a:rPr lang="fr-FR" dirty="0">
                <a:solidFill>
                  <a:schemeClr val="tx1"/>
                </a:solidFill>
              </a:rPr>
              <a:t> </a:t>
            </a:r>
            <a:r>
              <a:rPr lang="fr-FR" dirty="0" smtClean="0">
                <a:solidFill>
                  <a:schemeClr val="tx1"/>
                </a:solidFill>
              </a:rPr>
              <a:t>est un pointeur vers un </a:t>
            </a:r>
            <a:r>
              <a:rPr lang="fr-FR" b="1" i="1" dirty="0" smtClean="0">
                <a:solidFill>
                  <a:schemeClr val="accent6"/>
                </a:solidFill>
              </a:rPr>
              <a:t>int8</a:t>
            </a:r>
          </a:p>
          <a:p>
            <a:pPr algn="just"/>
            <a:r>
              <a:rPr lang="fr-FR" dirty="0" smtClean="0">
                <a:solidFill>
                  <a:schemeClr val="tx1"/>
                </a:solidFill>
              </a:rPr>
              <a:t>* est aussi utilisé pour déréférencer les variables de type pointeur</a:t>
            </a:r>
          </a:p>
          <a:p>
            <a:pPr algn="just"/>
            <a:r>
              <a:rPr lang="fr-FR" dirty="0" smtClean="0">
                <a:solidFill>
                  <a:schemeClr val="tx1"/>
                </a:solidFill>
              </a:rPr>
              <a:t>Le déréférencement nous donne accès à la valeur référencée par le pointeur</a:t>
            </a:r>
          </a:p>
          <a:p>
            <a:pPr algn="just"/>
            <a:r>
              <a:rPr lang="fr-FR" dirty="0" smtClean="0">
                <a:solidFill>
                  <a:schemeClr val="tx1"/>
                </a:solidFill>
              </a:rPr>
              <a:t>Lorsque l'on écrit </a:t>
            </a:r>
            <a:r>
              <a:rPr lang="fr-FR" b="1" i="1" dirty="0" smtClean="0">
                <a:solidFill>
                  <a:schemeClr val="accent6"/>
                </a:solidFill>
              </a:rPr>
              <a:t>*xPtr = 0</a:t>
            </a:r>
            <a:r>
              <a:rPr lang="fr-FR" dirty="0" smtClean="0">
                <a:solidFill>
                  <a:schemeClr val="tx1"/>
                </a:solidFill>
              </a:rPr>
              <a:t>, nous disons "Stocker l'</a:t>
            </a:r>
            <a:r>
              <a:rPr lang="fr-FR" b="1" i="1" dirty="0" smtClean="0">
                <a:solidFill>
                  <a:schemeClr val="accent6"/>
                </a:solidFill>
              </a:rPr>
              <a:t>int8</a:t>
            </a:r>
            <a:r>
              <a:rPr lang="fr-FR" dirty="0" smtClean="0">
                <a:solidFill>
                  <a:schemeClr val="tx1"/>
                </a:solidFill>
              </a:rPr>
              <a:t> de valeur 0 dans l'emplacement mémoire indiqué par </a:t>
            </a:r>
            <a:r>
              <a:rPr lang="fr-FR" b="1" i="1" dirty="0" smtClean="0">
                <a:solidFill>
                  <a:schemeClr val="accent6"/>
                </a:solidFill>
              </a:rPr>
              <a:t>xPtr</a:t>
            </a:r>
            <a:r>
              <a:rPr lang="fr-FR" dirty="0" smtClean="0">
                <a:solidFill>
                  <a:schemeClr val="tx1"/>
                </a:solidFill>
              </a:rPr>
              <a:t>"</a:t>
            </a:r>
          </a:p>
          <a:p>
            <a:pPr algn="just"/>
            <a:r>
              <a:rPr lang="fr-FR" dirty="0" smtClean="0">
                <a:solidFill>
                  <a:schemeClr val="tx1"/>
                </a:solidFill>
              </a:rPr>
              <a:t>Si nous essayons xPtr = 0, nous aurons une erreur de compilation car xPtr n'est pas un entier (int8) mais un pointeur vers un entier (*int8) qui ne peut recevoir qu'un autre pointeur vers un entier</a:t>
            </a:r>
          </a:p>
          <a:p>
            <a:pPr algn="just"/>
            <a:r>
              <a:rPr lang="fr-FR" dirty="0" smtClean="0">
                <a:solidFill>
                  <a:schemeClr val="tx1"/>
                </a:solidFill>
              </a:rPr>
              <a:t>Enfin, nous utilisons l'opérateur &amp; pour trouver l'adresse de stockage d'une variable</a:t>
            </a:r>
          </a:p>
          <a:p>
            <a:pPr algn="just"/>
            <a:r>
              <a:rPr lang="fr-FR" dirty="0" smtClean="0">
                <a:solidFill>
                  <a:schemeClr val="tx1"/>
                </a:solidFill>
              </a:rPr>
              <a:t>&amp;x retourne un *int8 (pointeur vers un int8) car x est un entier (int8)</a:t>
            </a:r>
          </a:p>
          <a:p>
            <a:pPr algn="just"/>
            <a:r>
              <a:rPr lang="fr-FR" dirty="0" smtClean="0">
                <a:solidFill>
                  <a:schemeClr val="tx1"/>
                </a:solidFill>
              </a:rPr>
              <a:t>&amp;x et xPtr font référence au même </a:t>
            </a:r>
            <a:r>
              <a:rPr lang="fr-FR" smtClean="0">
                <a:solidFill>
                  <a:schemeClr val="tx1"/>
                </a:solidFill>
              </a:rPr>
              <a:t>emplacement mémoire</a:t>
            </a:r>
            <a:endParaRPr lang="fr-FR" dirty="0">
              <a:solidFill>
                <a:schemeClr val="accent6"/>
              </a:solidFill>
            </a:endParaRPr>
          </a:p>
        </p:txBody>
      </p:sp>
    </p:spTree>
    <p:extLst>
      <p:ext uri="{BB962C8B-B14F-4D97-AF65-F5344CB8AC3E}">
        <p14:creationId xmlns:p14="http://schemas.microsoft.com/office/powerpoint/2010/main" val="27111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Structures</a:t>
            </a:r>
            <a:endParaRPr lang="fr-FR" dirty="0"/>
          </a:p>
        </p:txBody>
      </p:sp>
      <p:sp>
        <p:nvSpPr>
          <p:cNvPr id="3" name="Espace réservé du contenu 2"/>
          <p:cNvSpPr>
            <a:spLocks noGrp="1"/>
          </p:cNvSpPr>
          <p:nvPr>
            <p:ph idx="1"/>
          </p:nvPr>
        </p:nvSpPr>
        <p:spPr>
          <a:xfrm>
            <a:off x="482600" y="1550505"/>
            <a:ext cx="5816600" cy="4929808"/>
          </a:xfrm>
        </p:spPr>
        <p:txBody>
          <a:bodyPr anchor="ctr">
            <a:normAutofit/>
          </a:bodyPr>
          <a:lstStyle/>
          <a:p>
            <a:pPr algn="just"/>
            <a:r>
              <a:rPr lang="fr-FR" dirty="0" smtClean="0">
                <a:solidFill>
                  <a:schemeClr val="tx1"/>
                </a:solidFill>
              </a:rPr>
              <a:t>Considérons le programme ci-contre</a:t>
            </a:r>
          </a:p>
          <a:p>
            <a:pPr algn="just"/>
            <a:r>
              <a:rPr lang="fr-FR" dirty="0" smtClean="0">
                <a:solidFill>
                  <a:schemeClr val="tx1"/>
                </a:solidFill>
              </a:rPr>
              <a:t>Garder une trace de toutes les coordonnées des formes rend le programme difficile à lire et à comprendre ce qu'il fait</a:t>
            </a:r>
          </a:p>
          <a:p>
            <a:pPr algn="just"/>
            <a:r>
              <a:rPr lang="fr-FR" dirty="0" smtClean="0">
                <a:solidFill>
                  <a:schemeClr val="tx1"/>
                </a:solidFill>
              </a:rPr>
              <a:t>Il finira, au fil de ses extensions de fonctionnalités, par mener à des erreurs</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6634764" y="835963"/>
            <a:ext cx="5227174" cy="5421713"/>
          </a:xfrm>
          <a:prstGeom prst="rect">
            <a:avLst/>
          </a:prstGeom>
        </p:spPr>
      </p:pic>
    </p:spTree>
    <p:extLst>
      <p:ext uri="{BB962C8B-B14F-4D97-AF65-F5344CB8AC3E}">
        <p14:creationId xmlns:p14="http://schemas.microsoft.com/office/powerpoint/2010/main" val="41468509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Structures</a:t>
            </a:r>
            <a:endParaRPr lang="fr-FR" dirty="0"/>
          </a:p>
        </p:txBody>
      </p:sp>
      <p:sp>
        <p:nvSpPr>
          <p:cNvPr id="3" name="Espace réservé du contenu 2"/>
          <p:cNvSpPr>
            <a:spLocks noGrp="1"/>
          </p:cNvSpPr>
          <p:nvPr>
            <p:ph idx="1"/>
          </p:nvPr>
        </p:nvSpPr>
        <p:spPr>
          <a:xfrm>
            <a:off x="482600" y="1550505"/>
            <a:ext cx="6880308" cy="4929808"/>
          </a:xfrm>
        </p:spPr>
        <p:txBody>
          <a:bodyPr anchor="ctr">
            <a:normAutofit/>
          </a:bodyPr>
          <a:lstStyle/>
          <a:p>
            <a:pPr algn="just"/>
            <a:r>
              <a:rPr lang="fr-FR" dirty="0" smtClean="0">
                <a:solidFill>
                  <a:schemeClr val="tx1"/>
                </a:solidFill>
              </a:rPr>
              <a:t>Le mot-clé </a:t>
            </a:r>
            <a:r>
              <a:rPr lang="fr-FR" b="1" i="1" dirty="0" smtClean="0">
                <a:solidFill>
                  <a:schemeClr val="accent6"/>
                </a:solidFill>
              </a:rPr>
              <a:t>type</a:t>
            </a:r>
            <a:r>
              <a:rPr lang="fr-FR" dirty="0" smtClean="0">
                <a:solidFill>
                  <a:schemeClr val="accent6"/>
                </a:solidFill>
              </a:rPr>
              <a:t> </a:t>
            </a:r>
            <a:r>
              <a:rPr lang="fr-FR" dirty="0" smtClean="0">
                <a:solidFill>
                  <a:schemeClr val="tx1"/>
                </a:solidFill>
              </a:rPr>
              <a:t>introduit un nouveau type de donnée</a:t>
            </a:r>
          </a:p>
          <a:p>
            <a:pPr algn="just"/>
            <a:r>
              <a:rPr lang="fr-FR" dirty="0" smtClean="0">
                <a:solidFill>
                  <a:schemeClr val="tx1"/>
                </a:solidFill>
              </a:rPr>
              <a:t>Il est suivi du nom (</a:t>
            </a:r>
            <a:r>
              <a:rPr lang="fr-FR" b="1" i="1" dirty="0" smtClean="0">
                <a:solidFill>
                  <a:schemeClr val="accent6"/>
                </a:solidFill>
              </a:rPr>
              <a:t>Circle</a:t>
            </a:r>
            <a:r>
              <a:rPr lang="fr-FR" dirty="0" smtClean="0">
                <a:solidFill>
                  <a:schemeClr val="accent6"/>
                </a:solidFill>
              </a:rPr>
              <a:t> </a:t>
            </a:r>
            <a:r>
              <a:rPr lang="fr-FR" dirty="0" smtClean="0">
                <a:solidFill>
                  <a:schemeClr val="tx1"/>
                </a:solidFill>
              </a:rPr>
              <a:t>ou </a:t>
            </a:r>
            <a:r>
              <a:rPr lang="fr-FR" b="1" i="1" dirty="0" smtClean="0">
                <a:solidFill>
                  <a:schemeClr val="accent6"/>
                </a:solidFill>
              </a:rPr>
              <a:t>Rectangle</a:t>
            </a:r>
            <a:r>
              <a:rPr lang="fr-FR" dirty="0" smtClean="0">
                <a:solidFill>
                  <a:schemeClr val="tx1"/>
                </a:solidFill>
              </a:rPr>
              <a:t>)</a:t>
            </a:r>
          </a:p>
          <a:p>
            <a:pPr algn="just"/>
            <a:r>
              <a:rPr lang="fr-FR" dirty="0" smtClean="0">
                <a:solidFill>
                  <a:schemeClr val="tx1"/>
                </a:solidFill>
              </a:rPr>
              <a:t>Le mot-clé </a:t>
            </a:r>
            <a:r>
              <a:rPr lang="fr-FR" b="1" i="1" dirty="0" smtClean="0">
                <a:solidFill>
                  <a:schemeClr val="accent6"/>
                </a:solidFill>
              </a:rPr>
              <a:t>struct</a:t>
            </a:r>
            <a:r>
              <a:rPr lang="fr-FR" dirty="0" smtClean="0">
                <a:solidFill>
                  <a:schemeClr val="accent6"/>
                </a:solidFill>
              </a:rPr>
              <a:t> </a:t>
            </a:r>
            <a:r>
              <a:rPr lang="fr-FR" dirty="0" smtClean="0">
                <a:solidFill>
                  <a:schemeClr val="tx1"/>
                </a:solidFill>
              </a:rPr>
              <a:t>et le bloc (entre accolades) contenant la liste des champs de la nouvelle structure</a:t>
            </a:r>
          </a:p>
          <a:p>
            <a:pPr algn="just"/>
            <a:r>
              <a:rPr lang="fr-FR" dirty="0" smtClean="0">
                <a:solidFill>
                  <a:schemeClr val="tx1"/>
                </a:solidFill>
              </a:rPr>
              <a:t>Chaque champ à un nom et un type</a:t>
            </a:r>
          </a:p>
          <a:p>
            <a:pPr algn="just"/>
            <a:r>
              <a:rPr lang="fr-FR" b="1" i="1" dirty="0" smtClean="0">
                <a:solidFill>
                  <a:schemeClr val="accent6"/>
                </a:solidFill>
              </a:rPr>
              <a:t>c := Circle{x:0, y:0, r:1}</a:t>
            </a:r>
            <a:r>
              <a:rPr lang="fr-FR" dirty="0" smtClean="0">
                <a:solidFill>
                  <a:schemeClr val="tx1"/>
                </a:solidFill>
              </a:rPr>
              <a:t> déclare et initialise la structure</a:t>
            </a:r>
          </a:p>
          <a:p>
            <a:pPr algn="just"/>
            <a:r>
              <a:rPr lang="fr-FR" b="1" i="1" dirty="0" smtClean="0">
                <a:solidFill>
                  <a:schemeClr val="accent6"/>
                </a:solidFill>
              </a:rPr>
              <a:t>x := new(Rectangle) </a:t>
            </a:r>
            <a:r>
              <a:rPr lang="fr-FR" dirty="0" smtClean="0">
                <a:solidFill>
                  <a:schemeClr val="tx1"/>
                </a:solidFill>
              </a:rPr>
              <a:t>aurait déclaré et initialisé une variable de type </a:t>
            </a:r>
            <a:r>
              <a:rPr lang="fr-FR" i="1" dirty="0" smtClean="0">
                <a:solidFill>
                  <a:schemeClr val="accent6"/>
                </a:solidFill>
              </a:rPr>
              <a:t>Rectangle</a:t>
            </a:r>
            <a:r>
              <a:rPr lang="fr-FR" dirty="0" smtClean="0">
                <a:solidFill>
                  <a:schemeClr val="accent6"/>
                </a:solidFill>
              </a:rPr>
              <a:t> </a:t>
            </a:r>
            <a:r>
              <a:rPr lang="fr-FR" dirty="0" smtClean="0">
                <a:solidFill>
                  <a:schemeClr val="tx1"/>
                </a:solidFill>
              </a:rPr>
              <a:t>mais aurait retourné un pointeur (</a:t>
            </a:r>
            <a:r>
              <a:rPr lang="fr-FR" b="1" i="1" dirty="0" smtClean="0">
                <a:solidFill>
                  <a:schemeClr val="accent6"/>
                </a:solidFill>
              </a:rPr>
              <a:t>*Rectangle</a:t>
            </a:r>
            <a:r>
              <a:rPr lang="fr-FR" dirty="0" smtClean="0">
                <a:solidFill>
                  <a:schemeClr val="tx1"/>
                </a:solidFill>
              </a:rPr>
              <a:t>) et non pas une variable de type </a:t>
            </a:r>
            <a:r>
              <a:rPr lang="fr-FR" b="1" i="1" dirty="0" smtClean="0">
                <a:solidFill>
                  <a:schemeClr val="accent6"/>
                </a:solidFill>
              </a:rPr>
              <a:t>Rectangle</a:t>
            </a:r>
            <a:endParaRPr lang="fr-FR" b="1" i="1" dirty="0">
              <a:solidFill>
                <a:schemeClr val="accent6"/>
              </a:solidFill>
            </a:endParaRPr>
          </a:p>
        </p:txBody>
      </p:sp>
      <p:pic>
        <p:nvPicPr>
          <p:cNvPr id="5" name="Image 4"/>
          <p:cNvPicPr>
            <a:picLocks noChangeAspect="1"/>
          </p:cNvPicPr>
          <p:nvPr/>
        </p:nvPicPr>
        <p:blipFill>
          <a:blip r:embed="rId2"/>
          <a:stretch>
            <a:fillRect/>
          </a:stretch>
        </p:blipFill>
        <p:spPr>
          <a:xfrm>
            <a:off x="7555576" y="624110"/>
            <a:ext cx="4423251" cy="5800477"/>
          </a:xfrm>
          <a:prstGeom prst="rect">
            <a:avLst/>
          </a:prstGeom>
        </p:spPr>
      </p:pic>
      <p:pic>
        <p:nvPicPr>
          <p:cNvPr id="6" name="Image 5"/>
          <p:cNvPicPr>
            <a:picLocks noChangeAspect="1"/>
          </p:cNvPicPr>
          <p:nvPr/>
        </p:nvPicPr>
        <p:blipFill>
          <a:blip r:embed="rId3"/>
          <a:stretch>
            <a:fillRect/>
          </a:stretch>
        </p:blipFill>
        <p:spPr>
          <a:xfrm>
            <a:off x="2240777" y="6005487"/>
            <a:ext cx="4991100" cy="419100"/>
          </a:xfrm>
          <a:prstGeom prst="rect">
            <a:avLst/>
          </a:prstGeom>
        </p:spPr>
      </p:pic>
    </p:spTree>
    <p:extLst>
      <p:ext uri="{BB962C8B-B14F-4D97-AF65-F5344CB8AC3E}">
        <p14:creationId xmlns:p14="http://schemas.microsoft.com/office/powerpoint/2010/main" val="32568032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Méthodes</a:t>
            </a:r>
            <a:endParaRPr lang="fr-FR" dirty="0"/>
          </a:p>
        </p:txBody>
      </p:sp>
      <p:sp>
        <p:nvSpPr>
          <p:cNvPr id="3" name="Espace réservé du contenu 2"/>
          <p:cNvSpPr>
            <a:spLocks noGrp="1"/>
          </p:cNvSpPr>
          <p:nvPr>
            <p:ph idx="1"/>
          </p:nvPr>
        </p:nvSpPr>
        <p:spPr>
          <a:xfrm>
            <a:off x="482600" y="1550505"/>
            <a:ext cx="6880308" cy="4929808"/>
          </a:xfrm>
        </p:spPr>
        <p:txBody>
          <a:bodyPr anchor="ctr">
            <a:normAutofit/>
          </a:bodyPr>
          <a:lstStyle/>
          <a:p>
            <a:pPr algn="just"/>
            <a:r>
              <a:rPr lang="fr-FR" dirty="0" smtClean="0">
                <a:solidFill>
                  <a:schemeClr val="tx1"/>
                </a:solidFill>
              </a:rPr>
              <a:t>Le programme est devenu plus lisible mais on peut encore l'améliorer en utilisant un type de fonction particulier : une méthode</a:t>
            </a:r>
          </a:p>
          <a:p>
            <a:pPr algn="just"/>
            <a:r>
              <a:rPr lang="fr-FR" dirty="0" smtClean="0">
                <a:solidFill>
                  <a:schemeClr val="tx1"/>
                </a:solidFill>
              </a:rPr>
              <a:t>Entre le mot-clé </a:t>
            </a:r>
            <a:r>
              <a:rPr lang="fr-FR" b="1" i="1" dirty="0" smtClean="0">
                <a:solidFill>
                  <a:schemeClr val="accent6"/>
                </a:solidFill>
              </a:rPr>
              <a:t>func</a:t>
            </a:r>
            <a:r>
              <a:rPr lang="fr-FR" dirty="0" smtClean="0">
                <a:solidFill>
                  <a:schemeClr val="tx1"/>
                </a:solidFill>
              </a:rPr>
              <a:t> et le nom de la fonction, on insère un récepteur</a:t>
            </a:r>
          </a:p>
          <a:p>
            <a:pPr algn="just"/>
            <a:r>
              <a:rPr lang="fr-FR" dirty="0" smtClean="0">
                <a:solidFill>
                  <a:schemeClr val="tx1"/>
                </a:solidFill>
              </a:rPr>
              <a:t>Le récepteur est semblable à un paramètre (il a un nom et un type) mais en créant la fonction de cette manière, cela nous permet de pouvoir l'appeler en utilisant l'opérateur </a:t>
            </a:r>
            <a:r>
              <a:rPr lang="fr-FR" b="1" i="1" dirty="0" smtClean="0">
                <a:solidFill>
                  <a:schemeClr val="accent6"/>
                </a:solidFill>
              </a:rPr>
              <a:t>.</a:t>
            </a:r>
            <a:r>
              <a:rPr lang="fr-FR" dirty="0" smtClean="0">
                <a:solidFill>
                  <a:schemeClr val="tx1"/>
                </a:solidFill>
              </a:rPr>
              <a:t> (point)</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7459988" y="1001865"/>
            <a:ext cx="4596106" cy="5208104"/>
          </a:xfrm>
          <a:prstGeom prst="rect">
            <a:avLst/>
          </a:prstGeom>
        </p:spPr>
      </p:pic>
      <p:pic>
        <p:nvPicPr>
          <p:cNvPr id="7" name="Image 6"/>
          <p:cNvPicPr>
            <a:picLocks noChangeAspect="1"/>
          </p:cNvPicPr>
          <p:nvPr/>
        </p:nvPicPr>
        <p:blipFill>
          <a:blip r:embed="rId3"/>
          <a:stretch>
            <a:fillRect/>
          </a:stretch>
        </p:blipFill>
        <p:spPr>
          <a:xfrm>
            <a:off x="3543383" y="5762294"/>
            <a:ext cx="3819525" cy="447675"/>
          </a:xfrm>
          <a:prstGeom prst="rect">
            <a:avLst/>
          </a:prstGeom>
        </p:spPr>
      </p:pic>
    </p:spTree>
    <p:extLst>
      <p:ext uri="{BB962C8B-B14F-4D97-AF65-F5344CB8AC3E}">
        <p14:creationId xmlns:p14="http://schemas.microsoft.com/office/powerpoint/2010/main" val="6243813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incorporés</a:t>
            </a:r>
            <a:endParaRPr lang="fr-FR" dirty="0"/>
          </a:p>
        </p:txBody>
      </p:sp>
      <p:sp>
        <p:nvSpPr>
          <p:cNvPr id="3" name="Espace réservé du contenu 2"/>
          <p:cNvSpPr>
            <a:spLocks noGrp="1"/>
          </p:cNvSpPr>
          <p:nvPr>
            <p:ph idx="1"/>
          </p:nvPr>
        </p:nvSpPr>
        <p:spPr>
          <a:xfrm>
            <a:off x="482600" y="1550505"/>
            <a:ext cx="5767125" cy="3299791"/>
          </a:xfrm>
        </p:spPr>
        <p:txBody>
          <a:bodyPr anchor="ctr">
            <a:normAutofit/>
          </a:bodyPr>
          <a:lstStyle/>
          <a:p>
            <a:pPr algn="just"/>
            <a:r>
              <a:rPr lang="fr-FR" dirty="0" smtClean="0">
                <a:solidFill>
                  <a:schemeClr val="tx1"/>
                </a:solidFill>
              </a:rPr>
              <a:t>Les champs d'une structure matérialisent une relation &lt;</a:t>
            </a:r>
            <a:r>
              <a:rPr lang="fr-FR" b="1" i="1" dirty="0" smtClean="0">
                <a:solidFill>
                  <a:schemeClr val="accent6"/>
                </a:solidFill>
              </a:rPr>
              <a:t>objet</a:t>
            </a:r>
            <a:r>
              <a:rPr lang="fr-FR" dirty="0" smtClean="0">
                <a:solidFill>
                  <a:schemeClr val="tx1"/>
                </a:solidFill>
              </a:rPr>
              <a:t>&gt; possède &lt;</a:t>
            </a:r>
            <a:r>
              <a:rPr lang="fr-FR" b="1" i="1" dirty="0" smtClean="0">
                <a:solidFill>
                  <a:schemeClr val="accent6"/>
                </a:solidFill>
              </a:rPr>
              <a:t>attribut</a:t>
            </a:r>
            <a:r>
              <a:rPr lang="fr-FR" dirty="0" smtClean="0">
                <a:solidFill>
                  <a:schemeClr val="tx1"/>
                </a:solidFill>
              </a:rPr>
              <a:t>&gt;</a:t>
            </a:r>
          </a:p>
          <a:p>
            <a:pPr algn="just"/>
            <a:r>
              <a:rPr lang="fr-FR" dirty="0" smtClean="0">
                <a:solidFill>
                  <a:schemeClr val="tx1"/>
                </a:solidFill>
              </a:rPr>
              <a:t>Un parallélogramme </a:t>
            </a:r>
            <a:r>
              <a:rPr lang="fr-FR" b="1" dirty="0" smtClean="0">
                <a:solidFill>
                  <a:schemeClr val="tx1"/>
                </a:solidFill>
              </a:rPr>
              <a:t>ne possède pas</a:t>
            </a:r>
            <a:r>
              <a:rPr lang="fr-FR" dirty="0" smtClean="0">
                <a:solidFill>
                  <a:schemeClr val="tx1"/>
                </a:solidFill>
              </a:rPr>
              <a:t> de rectangle mais </a:t>
            </a:r>
            <a:r>
              <a:rPr lang="fr-FR" b="1" dirty="0" smtClean="0">
                <a:solidFill>
                  <a:schemeClr val="tx1"/>
                </a:solidFill>
              </a:rPr>
              <a:t>est une</a:t>
            </a:r>
            <a:r>
              <a:rPr lang="fr-FR" dirty="0" smtClean="0">
                <a:solidFill>
                  <a:schemeClr val="tx1"/>
                </a:solidFill>
              </a:rPr>
              <a:t> forme rectangulaire </a:t>
            </a:r>
            <a:r>
              <a:rPr lang="fr-FR" b="1" dirty="0" smtClean="0">
                <a:solidFill>
                  <a:schemeClr val="tx1"/>
                </a:solidFill>
              </a:rPr>
              <a:t>possédant</a:t>
            </a:r>
            <a:r>
              <a:rPr lang="fr-FR" dirty="0" smtClean="0">
                <a:solidFill>
                  <a:schemeClr val="tx1"/>
                </a:solidFill>
              </a:rPr>
              <a:t> une hauteur</a:t>
            </a:r>
          </a:p>
          <a:p>
            <a:pPr algn="just"/>
            <a:r>
              <a:rPr lang="fr-FR" dirty="0" smtClean="0">
                <a:solidFill>
                  <a:schemeClr val="tx1"/>
                </a:solidFill>
              </a:rPr>
              <a:t>Go supporte ce type de relation : les types incorporés ou les champs anonymes</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6630820" y="1179710"/>
            <a:ext cx="5441910" cy="5356261"/>
          </a:xfrm>
          <a:prstGeom prst="rect">
            <a:avLst/>
          </a:prstGeom>
        </p:spPr>
      </p:pic>
      <p:pic>
        <p:nvPicPr>
          <p:cNvPr id="7" name="Image 6"/>
          <p:cNvPicPr>
            <a:picLocks noChangeAspect="1"/>
          </p:cNvPicPr>
          <p:nvPr/>
        </p:nvPicPr>
        <p:blipFill>
          <a:blip r:embed="rId3"/>
          <a:stretch>
            <a:fillRect/>
          </a:stretch>
        </p:blipFill>
        <p:spPr>
          <a:xfrm>
            <a:off x="2592925" y="6107346"/>
            <a:ext cx="3895725" cy="428625"/>
          </a:xfrm>
          <a:prstGeom prst="rect">
            <a:avLst/>
          </a:prstGeom>
        </p:spPr>
      </p:pic>
    </p:spTree>
    <p:extLst>
      <p:ext uri="{BB962C8B-B14F-4D97-AF65-F5344CB8AC3E}">
        <p14:creationId xmlns:p14="http://schemas.microsoft.com/office/powerpoint/2010/main" val="135166644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sp>
        <p:nvSpPr>
          <p:cNvPr id="3" name="Espace réservé du contenu 2"/>
          <p:cNvSpPr>
            <a:spLocks noGrp="1"/>
          </p:cNvSpPr>
          <p:nvPr>
            <p:ph idx="1"/>
          </p:nvPr>
        </p:nvSpPr>
        <p:spPr>
          <a:xfrm>
            <a:off x="906448" y="1550505"/>
            <a:ext cx="10598163" cy="4810538"/>
          </a:xfrm>
        </p:spPr>
        <p:txBody>
          <a:bodyPr anchor="ctr">
            <a:normAutofit/>
          </a:bodyPr>
          <a:lstStyle/>
          <a:p>
            <a:pPr algn="just"/>
            <a:r>
              <a:rPr lang="fr-FR" dirty="0" smtClean="0">
                <a:solidFill>
                  <a:schemeClr val="tx1"/>
                </a:solidFill>
              </a:rPr>
              <a:t>Une interface est à la fois un ensemble de méthodes et un type</a:t>
            </a:r>
          </a:p>
          <a:p>
            <a:pPr algn="just"/>
            <a:r>
              <a:rPr lang="fr-FR" dirty="0" smtClean="0">
                <a:solidFill>
                  <a:schemeClr val="tx1"/>
                </a:solidFill>
              </a:rPr>
              <a:t>Plutôt de construire les abstractions en fonction de la nature des informations que nos types peuvent gérer, nous construisons nos </a:t>
            </a:r>
            <a:r>
              <a:rPr lang="fr-FR" dirty="0" smtClean="0">
                <a:solidFill>
                  <a:schemeClr val="tx1"/>
                </a:solidFill>
              </a:rPr>
              <a:t>abstractions </a:t>
            </a:r>
            <a:r>
              <a:rPr lang="fr-FR" dirty="0" smtClean="0">
                <a:solidFill>
                  <a:schemeClr val="tx1"/>
                </a:solidFill>
              </a:rPr>
              <a:t>en fonction des actions que nos types peuvent effectuer</a:t>
            </a:r>
          </a:p>
          <a:p>
            <a:pPr algn="just"/>
            <a:r>
              <a:rPr lang="fr-FR" dirty="0" smtClean="0">
                <a:solidFill>
                  <a:schemeClr val="tx1"/>
                </a:solidFill>
              </a:rPr>
              <a:t>Un enfant peut parler, un homme ou une femme peuvent parler</a:t>
            </a:r>
          </a:p>
          <a:p>
            <a:pPr algn="just"/>
            <a:r>
              <a:rPr lang="fr-FR" dirty="0" smtClean="0">
                <a:solidFill>
                  <a:schemeClr val="tx1"/>
                </a:solidFill>
              </a:rPr>
              <a:t>L'interface "Humain" peut parler</a:t>
            </a:r>
          </a:p>
          <a:p>
            <a:pPr algn="just"/>
            <a:r>
              <a:rPr lang="fr-FR" dirty="0" smtClean="0">
                <a:solidFill>
                  <a:schemeClr val="tx1"/>
                </a:solidFill>
              </a:rPr>
              <a:t>Toutes les entités pouvant parler seront du type "humain"</a:t>
            </a:r>
            <a:endParaRPr lang="fr-FR" dirty="0">
              <a:solidFill>
                <a:schemeClr val="tx1"/>
              </a:solidFill>
            </a:endParaRPr>
          </a:p>
        </p:txBody>
      </p:sp>
    </p:spTree>
    <p:extLst>
      <p:ext uri="{BB962C8B-B14F-4D97-AF65-F5344CB8AC3E}">
        <p14:creationId xmlns:p14="http://schemas.microsoft.com/office/powerpoint/2010/main" val="11621747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pic>
        <p:nvPicPr>
          <p:cNvPr id="8" name="Image 7"/>
          <p:cNvPicPr>
            <a:picLocks noChangeAspect="1"/>
          </p:cNvPicPr>
          <p:nvPr/>
        </p:nvPicPr>
        <p:blipFill>
          <a:blip r:embed="rId2"/>
          <a:stretch>
            <a:fillRect/>
          </a:stretch>
        </p:blipFill>
        <p:spPr>
          <a:xfrm>
            <a:off x="3865035" y="1526650"/>
            <a:ext cx="4630974" cy="5017604"/>
          </a:xfrm>
          <a:prstGeom prst="rect">
            <a:avLst/>
          </a:prstGeom>
        </p:spPr>
      </p:pic>
    </p:spTree>
    <p:extLst>
      <p:ext uri="{BB962C8B-B14F-4D97-AF65-F5344CB8AC3E}">
        <p14:creationId xmlns:p14="http://schemas.microsoft.com/office/powerpoint/2010/main" val="463791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pic>
        <p:nvPicPr>
          <p:cNvPr id="7" name="Image 6"/>
          <p:cNvPicPr>
            <a:picLocks noChangeAspect="1"/>
          </p:cNvPicPr>
          <p:nvPr/>
        </p:nvPicPr>
        <p:blipFill>
          <a:blip r:embed="rId2"/>
          <a:stretch>
            <a:fillRect/>
          </a:stretch>
        </p:blipFill>
        <p:spPr>
          <a:xfrm>
            <a:off x="5339462" y="822892"/>
            <a:ext cx="4117747" cy="5808428"/>
          </a:xfrm>
          <a:prstGeom prst="rect">
            <a:avLst/>
          </a:prstGeom>
        </p:spPr>
      </p:pic>
    </p:spTree>
    <p:extLst>
      <p:ext uri="{BB962C8B-B14F-4D97-AF65-F5344CB8AC3E}">
        <p14:creationId xmlns:p14="http://schemas.microsoft.com/office/powerpoint/2010/main" val="12125062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pic>
        <p:nvPicPr>
          <p:cNvPr id="5" name="Image 4"/>
          <p:cNvPicPr>
            <a:picLocks noChangeAspect="1"/>
          </p:cNvPicPr>
          <p:nvPr/>
        </p:nvPicPr>
        <p:blipFill>
          <a:blip r:embed="rId2"/>
          <a:stretch>
            <a:fillRect/>
          </a:stretch>
        </p:blipFill>
        <p:spPr>
          <a:xfrm>
            <a:off x="2231070" y="1841994"/>
            <a:ext cx="4715726" cy="3668467"/>
          </a:xfrm>
          <a:prstGeom prst="rect">
            <a:avLst/>
          </a:prstGeom>
        </p:spPr>
      </p:pic>
      <p:pic>
        <p:nvPicPr>
          <p:cNvPr id="6" name="Image 5"/>
          <p:cNvPicPr>
            <a:picLocks noChangeAspect="1"/>
          </p:cNvPicPr>
          <p:nvPr/>
        </p:nvPicPr>
        <p:blipFill>
          <a:blip r:embed="rId3"/>
          <a:stretch>
            <a:fillRect/>
          </a:stretch>
        </p:blipFill>
        <p:spPr>
          <a:xfrm>
            <a:off x="7530449" y="270344"/>
            <a:ext cx="2706001" cy="6118528"/>
          </a:xfrm>
          <a:prstGeom prst="rect">
            <a:avLst/>
          </a:prstGeom>
        </p:spPr>
      </p:pic>
    </p:spTree>
    <p:extLst>
      <p:ext uri="{BB962C8B-B14F-4D97-AF65-F5344CB8AC3E}">
        <p14:creationId xmlns:p14="http://schemas.microsoft.com/office/powerpoint/2010/main" val="22328314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Concurrence</a:t>
            </a:r>
            <a:endParaRPr lang="fr-FR" dirty="0"/>
          </a:p>
        </p:txBody>
      </p:sp>
      <p:sp>
        <p:nvSpPr>
          <p:cNvPr id="3" name="Espace réservé du contenu 2"/>
          <p:cNvSpPr>
            <a:spLocks noGrp="1"/>
          </p:cNvSpPr>
          <p:nvPr>
            <p:ph idx="1"/>
          </p:nvPr>
        </p:nvSpPr>
        <p:spPr>
          <a:xfrm>
            <a:off x="906448" y="1550505"/>
            <a:ext cx="10598163" cy="4474738"/>
          </a:xfrm>
        </p:spPr>
        <p:txBody>
          <a:bodyPr anchor="ctr">
            <a:normAutofit/>
          </a:bodyPr>
          <a:lstStyle/>
          <a:p>
            <a:pPr algn="just"/>
            <a:r>
              <a:rPr lang="fr-FR" dirty="0" smtClean="0">
                <a:solidFill>
                  <a:schemeClr val="tx1"/>
                </a:solidFill>
              </a:rPr>
              <a:t>Les grands programmes sont souvent composés de "sous-programmes"</a:t>
            </a:r>
          </a:p>
          <a:p>
            <a:pPr algn="just"/>
            <a:r>
              <a:rPr lang="fr-FR" dirty="0" smtClean="0">
                <a:solidFill>
                  <a:schemeClr val="tx1"/>
                </a:solidFill>
              </a:rPr>
              <a:t>Un serveur web, par exemple, gère les requêtes faites par des navigateurs et leur renvoie des pages HTML en réponse</a:t>
            </a:r>
          </a:p>
          <a:p>
            <a:pPr algn="just"/>
            <a:r>
              <a:rPr lang="fr-FR" dirty="0" smtClean="0">
                <a:solidFill>
                  <a:schemeClr val="tx1"/>
                </a:solidFill>
              </a:rPr>
              <a:t>Chaque requête est gérée comme un petit programme</a:t>
            </a:r>
          </a:p>
          <a:p>
            <a:pPr algn="just"/>
            <a:r>
              <a:rPr lang="fr-FR" dirty="0" smtClean="0">
                <a:solidFill>
                  <a:schemeClr val="tx1"/>
                </a:solidFill>
              </a:rPr>
              <a:t>Il serait idéal que chacun de ces programmes soient capables d'exécuter leur composants plus petits en même temps</a:t>
            </a:r>
          </a:p>
          <a:p>
            <a:pPr algn="just"/>
            <a:r>
              <a:rPr lang="fr-FR" dirty="0" smtClean="0">
                <a:solidFill>
                  <a:schemeClr val="tx1"/>
                </a:solidFill>
              </a:rPr>
              <a:t>Progresser sur plus d'une tâche à la fois est connu sous le terme concurrence</a:t>
            </a:r>
          </a:p>
          <a:p>
            <a:pPr algn="just"/>
            <a:r>
              <a:rPr lang="fr-FR" dirty="0" smtClean="0">
                <a:solidFill>
                  <a:schemeClr val="tx1"/>
                </a:solidFill>
              </a:rPr>
              <a:t>Go supporte nativement la concurrence en utilisant les "goroutines" et les "channels"</a:t>
            </a:r>
            <a:endParaRPr lang="fr-FR" dirty="0">
              <a:solidFill>
                <a:schemeClr val="accent6"/>
              </a:solidFill>
            </a:endParaRPr>
          </a:p>
        </p:txBody>
      </p:sp>
    </p:spTree>
    <p:extLst>
      <p:ext uri="{BB962C8B-B14F-4D97-AF65-F5344CB8AC3E}">
        <p14:creationId xmlns:p14="http://schemas.microsoft.com/office/powerpoint/2010/main" val="33273051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Concurrence</a:t>
            </a:r>
            <a:endParaRPr lang="fr-FR" dirty="0"/>
          </a:p>
        </p:txBody>
      </p:sp>
      <p:pic>
        <p:nvPicPr>
          <p:cNvPr id="5" name="Image 4"/>
          <p:cNvPicPr>
            <a:picLocks noChangeAspect="1"/>
          </p:cNvPicPr>
          <p:nvPr/>
        </p:nvPicPr>
        <p:blipFill>
          <a:blip r:embed="rId2"/>
          <a:stretch>
            <a:fillRect/>
          </a:stretch>
        </p:blipFill>
        <p:spPr>
          <a:xfrm>
            <a:off x="1579245" y="1337642"/>
            <a:ext cx="5010150" cy="5295900"/>
          </a:xfrm>
          <a:prstGeom prst="rect">
            <a:avLst/>
          </a:prstGeom>
        </p:spPr>
      </p:pic>
      <p:pic>
        <p:nvPicPr>
          <p:cNvPr id="6" name="Image 5"/>
          <p:cNvPicPr>
            <a:picLocks noChangeAspect="1"/>
          </p:cNvPicPr>
          <p:nvPr/>
        </p:nvPicPr>
        <p:blipFill>
          <a:blip r:embed="rId3"/>
          <a:stretch>
            <a:fillRect/>
          </a:stretch>
        </p:blipFill>
        <p:spPr>
          <a:xfrm>
            <a:off x="8442007" y="2788381"/>
            <a:ext cx="2257425" cy="2124075"/>
          </a:xfrm>
          <a:prstGeom prst="rect">
            <a:avLst/>
          </a:prstGeom>
        </p:spPr>
      </p:pic>
    </p:spTree>
    <p:extLst>
      <p:ext uri="{BB962C8B-B14F-4D97-AF65-F5344CB8AC3E}">
        <p14:creationId xmlns:p14="http://schemas.microsoft.com/office/powerpoint/2010/main" val="200213994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normAutofit/>
          </a:bodyPr>
          <a:lstStyle/>
          <a:p>
            <a:r>
              <a:rPr lang="fr-FR" sz="1200" b="1" dirty="0" smtClean="0">
                <a:solidFill>
                  <a:schemeClr val="accent6">
                    <a:lumMod val="75000"/>
                  </a:schemeClr>
                </a:solidFill>
                <a:hlinkClick r:id="rId2"/>
              </a:rPr>
              <a:t>Golang Project </a:t>
            </a:r>
            <a:r>
              <a:rPr lang="fr-FR" sz="1200" b="1" dirty="0" smtClean="0">
                <a:solidFill>
                  <a:schemeClr val="accent6">
                    <a:lumMod val="75000"/>
                  </a:schemeClr>
                </a:solidFill>
              </a:rPr>
              <a:t>: https</a:t>
            </a:r>
            <a:r>
              <a:rPr lang="fr-FR" sz="1200" b="1" dirty="0">
                <a:solidFill>
                  <a:schemeClr val="accent6">
                    <a:lumMod val="75000"/>
                  </a:schemeClr>
                </a:solidFill>
              </a:rPr>
              <a:t>://golang.org</a:t>
            </a:r>
            <a:r>
              <a:rPr lang="fr-FR" sz="1200" b="1" dirty="0" smtClean="0">
                <a:solidFill>
                  <a:schemeClr val="accent6">
                    <a:lumMod val="75000"/>
                  </a:schemeClr>
                </a:solidFill>
              </a:rPr>
              <a:t>/</a:t>
            </a:r>
          </a:p>
          <a:p>
            <a:r>
              <a:rPr lang="fr-FR" sz="1200" b="1" dirty="0" smtClean="0">
                <a:solidFill>
                  <a:schemeClr val="accent6">
                    <a:lumMod val="75000"/>
                  </a:schemeClr>
                </a:solidFill>
                <a:hlinkClick r:id="rId3"/>
              </a:rPr>
              <a:t>Goland-book.com</a:t>
            </a:r>
            <a:r>
              <a:rPr lang="fr-FR" sz="1200" b="1" dirty="0" smtClean="0">
                <a:solidFill>
                  <a:schemeClr val="accent6">
                    <a:lumMod val="75000"/>
                  </a:schemeClr>
                </a:solidFill>
              </a:rPr>
              <a:t> </a:t>
            </a:r>
            <a:r>
              <a:rPr lang="fr-FR" sz="1200" b="1" dirty="0">
                <a:solidFill>
                  <a:schemeClr val="accent6">
                    <a:lumMod val="75000"/>
                  </a:schemeClr>
                </a:solidFill>
              </a:rPr>
              <a:t>: https://www.golang-book.com/books/intro</a:t>
            </a:r>
            <a:endParaRPr lang="fr-FR" sz="1200" b="1" dirty="0" smtClean="0">
              <a:solidFill>
                <a:schemeClr val="accent6">
                  <a:lumMod val="75000"/>
                </a:schemeClr>
              </a:solidFill>
            </a:endParaRPr>
          </a:p>
          <a:p>
            <a:r>
              <a:rPr lang="fr-FR" sz="1200" b="1" dirty="0" smtClean="0">
                <a:solidFill>
                  <a:schemeClr val="accent6">
                    <a:lumMod val="75000"/>
                  </a:schemeClr>
                </a:solidFill>
                <a:hlinkClick r:id="rId4"/>
              </a:rPr>
              <a:t>Didier Gérard </a:t>
            </a:r>
            <a:r>
              <a:rPr lang="fr-FR" sz="1200" b="1" dirty="0" smtClean="0">
                <a:solidFill>
                  <a:schemeClr val="accent6">
                    <a:lumMod val="75000"/>
                  </a:schemeClr>
                </a:solidFill>
              </a:rPr>
              <a:t>: https</a:t>
            </a:r>
            <a:r>
              <a:rPr lang="fr-FR" sz="1200" b="1" dirty="0">
                <a:solidFill>
                  <a:schemeClr val="accent6">
                    <a:lumMod val="75000"/>
                  </a:schemeClr>
                </a:solidFill>
              </a:rPr>
              <a:t>://lemag.sfeir.com/pourquoi-golang/</a:t>
            </a:r>
          </a:p>
          <a:p>
            <a:r>
              <a:rPr lang="fr-FR" sz="1200" b="1" dirty="0" smtClean="0">
                <a:solidFill>
                  <a:schemeClr val="accent6">
                    <a:lumMod val="75000"/>
                  </a:schemeClr>
                </a:solidFill>
                <a:hlinkClick r:id="rId5"/>
              </a:rPr>
              <a:t>Wikipédia</a:t>
            </a:r>
            <a:r>
              <a:rPr lang="fr-FR" sz="1200" b="1" dirty="0" smtClean="0">
                <a:solidFill>
                  <a:schemeClr val="accent6">
                    <a:lumMod val="75000"/>
                  </a:schemeClr>
                </a:solidFill>
              </a:rPr>
              <a:t> : </a:t>
            </a:r>
            <a:r>
              <a:rPr lang="fr-FR" sz="1200" b="1" dirty="0">
                <a:solidFill>
                  <a:schemeClr val="accent6">
                    <a:lumMod val="75000"/>
                  </a:schemeClr>
                </a:solidFill>
              </a:rPr>
              <a:t>https://fr.wikipedia.org/wiki/Go_(langage</a:t>
            </a:r>
            <a:r>
              <a:rPr lang="fr-FR" sz="1200" b="1" dirty="0" smtClean="0">
                <a:solidFill>
                  <a:schemeClr val="accent6">
                    <a:lumMod val="75000"/>
                  </a:schemeClr>
                </a:solidFill>
              </a:rPr>
              <a:t>)</a:t>
            </a:r>
          </a:p>
          <a:p>
            <a:r>
              <a:rPr lang="fr-FR" sz="1200" b="1" dirty="0" smtClean="0">
                <a:solidFill>
                  <a:schemeClr val="accent6">
                    <a:lumMod val="75000"/>
                  </a:schemeClr>
                </a:solidFill>
                <a:hlinkClick r:id="rId6"/>
              </a:rPr>
              <a:t>The Go Programming Language </a:t>
            </a:r>
            <a:r>
              <a:rPr lang="fr-FR" sz="1200" b="1" dirty="0" smtClean="0">
                <a:solidFill>
                  <a:schemeClr val="accent6">
                    <a:lumMod val="75000"/>
                  </a:schemeClr>
                </a:solidFill>
              </a:rPr>
              <a:t>: Donovan, Kernigan</a:t>
            </a:r>
          </a:p>
          <a:p>
            <a:r>
              <a:rPr lang="fr-FR" sz="1200" b="1" dirty="0" smtClean="0">
                <a:solidFill>
                  <a:schemeClr val="accent6">
                    <a:lumMod val="75000"/>
                  </a:schemeClr>
                </a:solidFill>
                <a:hlinkClick r:id="rId7"/>
              </a:rPr>
              <a:t>Goland IDE </a:t>
            </a:r>
            <a:r>
              <a:rPr lang="fr-FR" sz="1200" b="1" dirty="0">
                <a:solidFill>
                  <a:schemeClr val="accent6">
                    <a:lumMod val="75000"/>
                  </a:schemeClr>
                </a:solidFill>
              </a:rPr>
              <a:t>: </a:t>
            </a:r>
            <a:r>
              <a:rPr lang="fr-FR" sz="1200" b="1" dirty="0">
                <a:solidFill>
                  <a:schemeClr val="accent6">
                    <a:lumMod val="75000"/>
                  </a:schemeClr>
                </a:solidFill>
                <a:hlinkClick r:id="rId7"/>
              </a:rPr>
              <a:t>https://www.jetbrains.com/go</a:t>
            </a:r>
            <a:r>
              <a:rPr lang="fr-FR" sz="1200" b="1" dirty="0" smtClean="0">
                <a:solidFill>
                  <a:schemeClr val="accent6">
                    <a:lumMod val="75000"/>
                  </a:schemeClr>
                </a:solidFill>
                <a:hlinkClick r:id="rId7"/>
              </a:rPr>
              <a:t>/</a:t>
            </a:r>
            <a:endParaRPr lang="fr-FR" sz="1200" b="1" dirty="0" smtClean="0">
              <a:solidFill>
                <a:schemeClr val="accent6">
                  <a:lumMod val="75000"/>
                </a:schemeClr>
              </a:solidFill>
            </a:endParaRPr>
          </a:p>
          <a:p>
            <a:endParaRPr lang="fr-FR" sz="1200" b="1" dirty="0">
              <a:solidFill>
                <a:schemeClr val="accent6">
                  <a:lumMod val="75000"/>
                </a:schemeClr>
              </a:solidFill>
            </a:endParaRPr>
          </a:p>
          <a:p>
            <a:r>
              <a:rPr lang="fr-FR" sz="1200" b="1" dirty="0" smtClean="0">
                <a:solidFill>
                  <a:schemeClr val="accent6">
                    <a:lumMod val="75000"/>
                  </a:schemeClr>
                </a:solidFill>
              </a:rPr>
              <a:t>Gitlab </a:t>
            </a:r>
            <a:r>
              <a:rPr lang="fr-FR" sz="1200" b="1" dirty="0" smtClean="0">
                <a:solidFill>
                  <a:schemeClr val="accent6">
                    <a:lumMod val="75000"/>
                  </a:schemeClr>
                </a:solidFill>
                <a:hlinkClick r:id="rId8"/>
              </a:rPr>
              <a:t>course</a:t>
            </a:r>
            <a:r>
              <a:rPr lang="fr-FR" sz="1200" b="1" dirty="0" smtClean="0">
                <a:solidFill>
                  <a:schemeClr val="accent6">
                    <a:lumMod val="75000"/>
                  </a:schemeClr>
                </a:solidFill>
              </a:rPr>
              <a:t> link</a:t>
            </a:r>
            <a:r>
              <a:rPr lang="fr-FR" sz="1200" b="1" dirty="0">
                <a:solidFill>
                  <a:schemeClr val="accent6">
                    <a:lumMod val="75000"/>
                  </a:schemeClr>
                </a:solidFill>
              </a:rPr>
              <a:t> : </a:t>
            </a:r>
            <a:r>
              <a:rPr lang="fr-FR" sz="1200" b="1" dirty="0">
                <a:solidFill>
                  <a:schemeClr val="accent6">
                    <a:lumMod val="75000"/>
                  </a:schemeClr>
                </a:solidFill>
                <a:hlinkClick r:id="rId8"/>
              </a:rPr>
              <a:t>https://</a:t>
            </a:r>
            <a:r>
              <a:rPr lang="fr-FR" sz="1200" b="1" dirty="0" smtClean="0">
                <a:solidFill>
                  <a:schemeClr val="accent6">
                    <a:lumMod val="75000"/>
                  </a:schemeClr>
                </a:solidFill>
                <a:hlinkClick r:id="rId8"/>
              </a:rPr>
              <a:t>gitlab.com/ThierryDecker/learning-go</a:t>
            </a:r>
            <a:endParaRPr lang="fr-FR" sz="1200" b="1" dirty="0" smtClean="0">
              <a:solidFill>
                <a:schemeClr val="accent6">
                  <a:lumMod val="75000"/>
                </a:schemeClr>
              </a:solidFill>
            </a:endParaRPr>
          </a:p>
          <a:p>
            <a:r>
              <a:rPr lang="fr-FR" sz="1200" b="1" dirty="0" smtClean="0">
                <a:solidFill>
                  <a:schemeClr val="accent6">
                    <a:lumMod val="75000"/>
                  </a:schemeClr>
                </a:solidFill>
                <a:hlinkClick r:id="rId9"/>
              </a:rPr>
              <a:t>Slice Tricks</a:t>
            </a:r>
            <a:r>
              <a:rPr lang="fr-FR" sz="1200" b="1" dirty="0" smtClean="0">
                <a:solidFill>
                  <a:schemeClr val="accent6">
                    <a:lumMod val="75000"/>
                  </a:schemeClr>
                </a:solidFill>
              </a:rPr>
              <a:t> : https</a:t>
            </a:r>
            <a:r>
              <a:rPr lang="fr-FR" sz="1200" b="1" dirty="0">
                <a:solidFill>
                  <a:schemeClr val="accent6">
                    <a:lumMod val="75000"/>
                  </a:schemeClr>
                </a:solidFill>
              </a:rPr>
              <a:t>://github.com/golang/go/wiki/SliceTricks</a:t>
            </a: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1516</TotalTime>
  <Words>3070</Words>
  <Application>Microsoft Office PowerPoint</Application>
  <PresentationFormat>Grand écran</PresentationFormat>
  <Paragraphs>380</Paragraphs>
  <Slides>74</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74</vt:i4>
      </vt:variant>
    </vt:vector>
  </HeadingPairs>
  <TitlesOfParts>
    <vt:vector size="80"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Les conditions</vt:lpstr>
      <vt:lpstr>Les switches</vt:lpstr>
      <vt:lpstr>Les arrays</vt:lpstr>
      <vt:lpstr>Les ranges</vt:lpstr>
      <vt:lpstr>Slices</vt:lpstr>
      <vt:lpstr>Slices</vt:lpstr>
      <vt:lpstr>Slices</vt:lpstr>
      <vt:lpstr>Slices</vt:lpstr>
      <vt:lpstr>Slices</vt:lpstr>
      <vt:lpstr>Slices (growing, copying)</vt:lpstr>
      <vt:lpstr>Slices (appending)</vt:lpstr>
      <vt:lpstr>Maps</vt:lpstr>
      <vt:lpstr>Maps</vt:lpstr>
      <vt:lpstr>Maps of maps</vt:lpstr>
      <vt:lpstr>Fonctions</vt:lpstr>
      <vt:lpstr>Fonctions</vt:lpstr>
      <vt:lpstr>Fonctions</vt:lpstr>
      <vt:lpstr>Fonctions</vt:lpstr>
      <vt:lpstr>Fonctions variadiques</vt:lpstr>
      <vt:lpstr>Closures</vt:lpstr>
      <vt:lpstr>Closures</vt:lpstr>
      <vt:lpstr>Closures</vt:lpstr>
      <vt:lpstr>Récursivité</vt:lpstr>
      <vt:lpstr>Récursivité (exemple: 3!)</vt:lpstr>
      <vt:lpstr>Récursivité (Suite de Syracuse)</vt:lpstr>
      <vt:lpstr>Les defers</vt:lpstr>
      <vt:lpstr>Les defers</vt:lpstr>
      <vt:lpstr>Panic et recover</vt:lpstr>
      <vt:lpstr>Panic et recover</vt:lpstr>
      <vt:lpstr>Pointeurs</vt:lpstr>
      <vt:lpstr>Pointeurs (opérateurs * et &amp;)</vt:lpstr>
      <vt:lpstr>Structures</vt:lpstr>
      <vt:lpstr>Structures</vt:lpstr>
      <vt:lpstr>Méthodes</vt:lpstr>
      <vt:lpstr>Types incorporés</vt:lpstr>
      <vt:lpstr>Interfaces</vt:lpstr>
      <vt:lpstr>Interfaces</vt:lpstr>
      <vt:lpstr>Interfaces</vt:lpstr>
      <vt:lpstr>Interfaces</vt:lpstr>
      <vt:lpstr>Concurrence</vt:lpstr>
      <vt:lpstr>Concurrence</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204</cp:revision>
  <dcterms:created xsi:type="dcterms:W3CDTF">2017-12-30T07:04:36Z</dcterms:created>
  <dcterms:modified xsi:type="dcterms:W3CDTF">2018-01-11T10:43:44Z</dcterms:modified>
</cp:coreProperties>
</file>