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9" r:id="rId20"/>
    <p:sldId id="276" r:id="rId21"/>
    <p:sldId id="277" r:id="rId22"/>
    <p:sldId id="280" r:id="rId23"/>
    <p:sldId id="278" r:id="rId24"/>
    <p:sldId id="282" r:id="rId25"/>
    <p:sldId id="281" r:id="rId26"/>
    <p:sldId id="262" r:id="rId27"/>
    <p:sldId id="26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30/12/2017</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3032B84C-0C6F-4FEE-A435-567DC6016AA3}" type="datetime1">
              <a:rPr lang="en-US" smtClean="0"/>
              <a:t>12/30/2017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DAB10936-7F46-4E84-9D9C-2197F0EE2105}" type="datetime1">
              <a:rPr lang="en-US" smtClean="0"/>
              <a:t>12/30/2017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4C00F8F-B142-4D14-AD3A-2A51E3EA2BF8}" type="datetime1">
              <a:rPr lang="en-US" smtClean="0"/>
              <a:t>12/30/2017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78E52C0-624E-4FAE-A4B0-6E29A10BEB4F}" type="datetime1">
              <a:rPr lang="en-US" smtClean="0"/>
              <a:t>12/30/2017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B78231D-F226-45DF-9669-F1BF795640EB}" type="datetime1">
              <a:rPr lang="en-US" smtClean="0"/>
              <a:t>12/30/2017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819A94-7443-4207-8A6B-F8C691E3142F}" type="datetime1">
              <a:rPr lang="en-US" smtClean="0"/>
              <a:t>12/30/2017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7D95873-D052-47A6-AD02-0AD1A59B976D}" type="datetime1">
              <a:rPr lang="en-US" smtClean="0"/>
              <a:t>12/30/2017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19BACF9-B727-41C7-869A-391609C9FC57}" type="datetime1">
              <a:rPr lang="en-US" smtClean="0"/>
              <a:t>12/30/2017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FABB761-46B1-499E-8EAC-90290121C7E3}" type="datetime1">
              <a:rPr lang="en-US" smtClean="0"/>
              <a:t>12/30/2017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DC87CC9-D479-498E-AC84-BC0B69667EA7}" type="datetime1">
              <a:rPr lang="en-US" smtClean="0"/>
              <a:t>12/30/2017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531812" y="3244139"/>
            <a:ext cx="779767" cy="365125"/>
          </a:xfrm>
        </p:spPr>
        <p:txBody>
          <a:bodyPr/>
          <a:lstStyle>
            <a:lvl1pPr marL="457200" indent="-457200">
              <a:buFont typeface="+mj-lt"/>
              <a:buAutoNum type="arabicPeriod"/>
              <a:defRPr/>
            </a:lvl1p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D5CECE5E-017D-4D7D-863D-A253BD353750}" type="datetime1">
              <a:rPr lang="en-US" smtClean="0"/>
              <a:t>12/30/2017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F18A03C-314A-4F06-B760-F20B5FED1D3F}" type="datetime1">
              <a:rPr lang="en-US" smtClean="0"/>
              <a:t>12/30/2017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D191738-FFD6-4860-8529-524859D0AAD5}" type="datetime1">
              <a:rPr lang="en-US" smtClean="0"/>
              <a:t>12/30/2017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C445FA-DBB4-45A6-AF36-646BBDEFE7B8}" type="datetime1">
              <a:rPr lang="en-US" smtClean="0"/>
              <a:t>12/30/2017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3CCB4C9D-9F99-4603-AFDB-5A1EF738629A}" type="datetime1">
              <a:rPr lang="en-US" smtClean="0"/>
              <a:t>12/30/2017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DD689B9E-37D7-48EE-AC3B-85D1F5E65693}" type="datetime1">
              <a:rPr lang="en-US" smtClean="0"/>
              <a:t>12/30/2017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743FBA0-816E-44C2-9FC4-949B5131156F}" type="datetime1">
              <a:rPr lang="en-US" smtClean="0"/>
              <a:t>12/30/2017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Golang</a:t>
            </a:r>
            <a:endParaRPr lang="fr-FR" dirty="0"/>
          </a:p>
        </p:txBody>
      </p:sp>
      <p:sp>
        <p:nvSpPr>
          <p:cNvPr id="3" name="Sous-titre 2"/>
          <p:cNvSpPr>
            <a:spLocks noGrp="1"/>
          </p:cNvSpPr>
          <p:nvPr>
            <p:ph type="subTitle" idx="1"/>
          </p:nvPr>
        </p:nvSpPr>
        <p:spPr/>
        <p:txBody>
          <a:bodyPr/>
          <a:lstStyle/>
          <a:p>
            <a:r>
              <a:rPr lang="fr-FR" dirty="0" smtClean="0"/>
              <a:t>Une introduction au langage Go</a:t>
            </a:r>
            <a:endParaRPr lang="fr-FR" dirty="0"/>
          </a:p>
        </p:txBody>
      </p:sp>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 Il s'agit d'un langage impératif et </a:t>
            </a:r>
            <a:r>
              <a:rPr lang="fr-FR" dirty="0" smtClean="0"/>
              <a:t>concurrent</a:t>
            </a:r>
          </a:p>
          <a:p>
            <a:pPr algn="just"/>
            <a:r>
              <a:rPr lang="fr-FR" dirty="0" smtClean="0"/>
              <a:t>Go intègre directement les traitements de code en concurrence (goroutine)</a:t>
            </a:r>
          </a:p>
          <a:p>
            <a:pPr algn="just"/>
            <a:r>
              <a:rPr lang="fr-FR" dirty="0"/>
              <a:t>Le programme prendra alors avantage de la topologie de l'ordinateur pour exécuter au mieux les goroutines, pas forcément dans un nouveau thread, mais il est aussi possible qu'un groupe de goroutines soit multiplexé sur un groupe de </a:t>
            </a:r>
            <a:r>
              <a:rPr lang="fr-FR" dirty="0" smtClean="0"/>
              <a:t>threads</a:t>
            </a:r>
            <a:endParaRPr lang="fr-FR" dirty="0"/>
          </a:p>
        </p:txBody>
      </p:sp>
    </p:spTree>
    <p:extLst>
      <p:ext uri="{BB962C8B-B14F-4D97-AF65-F5344CB8AC3E}">
        <p14:creationId xmlns:p14="http://schemas.microsoft.com/office/powerpoint/2010/main" val="195996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Pour appeler une fonction </a:t>
            </a:r>
            <a:r>
              <a:rPr lang="fr-FR" b="1" dirty="0"/>
              <a:t>f</a:t>
            </a:r>
            <a:r>
              <a:rPr lang="fr-FR" dirty="0"/>
              <a:t>, on écrit </a:t>
            </a:r>
            <a:r>
              <a:rPr lang="fr-FR" b="1" dirty="0"/>
              <a:t>f</a:t>
            </a:r>
            <a:r>
              <a:rPr lang="fr-FR" b="1" dirty="0" smtClean="0"/>
              <a:t>()</a:t>
            </a:r>
            <a:endParaRPr lang="fr-FR" dirty="0" smtClean="0"/>
          </a:p>
          <a:p>
            <a:pPr algn="just"/>
            <a:r>
              <a:rPr lang="fr-FR" dirty="0" smtClean="0"/>
              <a:t>Pour </a:t>
            </a:r>
            <a:r>
              <a:rPr lang="fr-FR" dirty="0"/>
              <a:t>l'appeler en tant que goroutine, on écrit simplement </a:t>
            </a:r>
            <a:r>
              <a:rPr lang="fr-FR" b="1" dirty="0"/>
              <a:t>go f()</a:t>
            </a:r>
            <a:r>
              <a:rPr lang="fr-FR" dirty="0"/>
              <a:t>, ce qui est très semblable au </a:t>
            </a:r>
            <a:r>
              <a:rPr lang="fr-FR" i="1" dirty="0"/>
              <a:t>call </a:t>
            </a:r>
            <a:r>
              <a:rPr lang="fr-FR" b="1" i="1" dirty="0"/>
              <a:t>f</a:t>
            </a:r>
            <a:r>
              <a:rPr lang="fr-FR" i="1" dirty="0"/>
              <a:t> task;</a:t>
            </a:r>
            <a:r>
              <a:rPr lang="fr-FR" dirty="0"/>
              <a:t> de PL/I ; langage gérant également le multitâche depuis </a:t>
            </a:r>
            <a:r>
              <a:rPr lang="fr-FR" dirty="0" smtClean="0"/>
              <a:t>1970</a:t>
            </a:r>
            <a:endParaRPr lang="fr-FR" dirty="0"/>
          </a:p>
          <a:p>
            <a:pPr algn="just"/>
            <a:r>
              <a:rPr lang="fr-FR" dirty="0"/>
              <a:t>Les goroutines communiquent entre elles par passage de messages, en envoyant ou en recevant des messages sur des </a:t>
            </a:r>
            <a:r>
              <a:rPr lang="fr-FR" dirty="0" smtClean="0"/>
              <a:t>canaux</a:t>
            </a:r>
          </a:p>
          <a:p>
            <a:pPr algn="just"/>
            <a:r>
              <a:rPr lang="fr-FR" dirty="0"/>
              <a:t>Ces messages synchronisent les goroutines entre elles, conformément au modèle CSP, considéré par les auteurs comme plus intuitif que le modèle </a:t>
            </a:r>
            <a:r>
              <a:rPr lang="fr-FR" dirty="0" smtClean="0"/>
              <a:t>multithreads </a:t>
            </a:r>
            <a:r>
              <a:rPr lang="fr-FR" dirty="0"/>
              <a:t>(avec synchronisation par sémaphores comportant des verrous, notion introduite aussi elle-même par Dijkstra)</a:t>
            </a:r>
          </a:p>
        </p:txBody>
      </p:sp>
    </p:spTree>
    <p:extLst>
      <p:ext uri="{BB962C8B-B14F-4D97-AF65-F5344CB8AC3E}">
        <p14:creationId xmlns:p14="http://schemas.microsoft.com/office/powerpoint/2010/main" val="2073082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Go a un système de type statique, fortement typé, structurel et sûr, fondé sur </a:t>
            </a:r>
            <a:r>
              <a:rPr lang="fr-FR" dirty="0" smtClean="0"/>
              <a:t>l‘inférence </a:t>
            </a:r>
            <a:r>
              <a:rPr lang="fr-FR" dirty="0"/>
              <a:t>de types avec la possibilité d'utiliser un typage </a:t>
            </a:r>
            <a:r>
              <a:rPr lang="fr-FR" dirty="0" smtClean="0"/>
              <a:t>explicite</a:t>
            </a:r>
          </a:p>
          <a:p>
            <a:pPr algn="just"/>
            <a:r>
              <a:rPr lang="fr-FR" dirty="0"/>
              <a:t>La compatibilité des types composés est fondée sur les propriétés plutôt que sur le nom. C'est-à-dire que deux types composés seront équivalents si leurs propriétés sont équivalentes : même nom pour la propriété et équivalence de </a:t>
            </a:r>
            <a:r>
              <a:rPr lang="fr-FR" dirty="0" smtClean="0"/>
              <a:t>type</a:t>
            </a:r>
          </a:p>
          <a:p>
            <a:pPr algn="just"/>
            <a:r>
              <a:rPr lang="fr-FR" dirty="0" smtClean="0"/>
              <a:t>C'est </a:t>
            </a:r>
            <a:r>
              <a:rPr lang="fr-FR" dirty="0"/>
              <a:t>le typage </a:t>
            </a:r>
            <a:r>
              <a:rPr lang="fr-FR" dirty="0" smtClean="0"/>
              <a:t>structurel</a:t>
            </a:r>
          </a:p>
        </p:txBody>
      </p:sp>
    </p:spTree>
    <p:extLst>
      <p:ext uri="{BB962C8B-B14F-4D97-AF65-F5344CB8AC3E}">
        <p14:creationId xmlns:p14="http://schemas.microsoft.com/office/powerpoint/2010/main" val="1255492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Cela a pour conséquence que le langage n'est pas objet au sens classique (soit avec classes, soit avec prototype), cependant les concepteurs du langage ont fait un choix plus original pour un langage </a:t>
            </a:r>
            <a:r>
              <a:rPr lang="fr-FR" dirty="0" smtClean="0"/>
              <a:t>statique</a:t>
            </a:r>
          </a:p>
          <a:p>
            <a:pPr algn="just"/>
            <a:r>
              <a:rPr lang="fr-FR" dirty="0" smtClean="0"/>
              <a:t>Il </a:t>
            </a:r>
            <a:r>
              <a:rPr lang="fr-FR" dirty="0"/>
              <a:t>est possible de définir des interfaces portant des méthodes décrivant le comportement d'un objet (Il est aussi facilement possible de mélanger plusieurs interfaces en une </a:t>
            </a:r>
            <a:r>
              <a:rPr lang="fr-FR" dirty="0" smtClean="0"/>
              <a:t>seule)</a:t>
            </a:r>
          </a:p>
          <a:p>
            <a:pPr algn="just"/>
            <a:r>
              <a:rPr lang="fr-FR" dirty="0" smtClean="0"/>
              <a:t>Les </a:t>
            </a:r>
            <a:r>
              <a:rPr lang="fr-FR" dirty="0"/>
              <a:t>fonctions Go peuvent déclarer accepter un argument de cette interface. Un objet déclarant toutes les méthodes de cette interface, avec la même signature, peut être passé en argument de cette </a:t>
            </a:r>
            <a:r>
              <a:rPr lang="fr-FR" dirty="0" smtClean="0"/>
              <a:t>méthode</a:t>
            </a:r>
          </a:p>
          <a:p>
            <a:pPr algn="just"/>
            <a:r>
              <a:rPr lang="fr-FR" dirty="0" smtClean="0"/>
              <a:t>La </a:t>
            </a:r>
            <a:r>
              <a:rPr lang="fr-FR" dirty="0"/>
              <a:t>vérification du type est effectuée statiquement par le </a:t>
            </a:r>
            <a:r>
              <a:rPr lang="fr-FR" dirty="0" smtClean="0"/>
              <a:t>compilateur</a:t>
            </a:r>
          </a:p>
        </p:txBody>
      </p:sp>
    </p:spTree>
    <p:extLst>
      <p:ext uri="{BB962C8B-B14F-4D97-AF65-F5344CB8AC3E}">
        <p14:creationId xmlns:p14="http://schemas.microsoft.com/office/powerpoint/2010/main" val="2040807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fait que Go ne soit pas objet au sens classique fait que Go n'a pas </a:t>
            </a:r>
            <a:r>
              <a:rPr lang="fr-FR" dirty="0" smtClean="0"/>
              <a:t>d'héritage de </a:t>
            </a:r>
            <a:r>
              <a:rPr lang="fr-FR" dirty="0"/>
              <a:t>type et pas de </a:t>
            </a:r>
            <a:r>
              <a:rPr lang="fr-FR" dirty="0" smtClean="0"/>
              <a:t>sous-classage</a:t>
            </a:r>
          </a:p>
          <a:p>
            <a:pPr algn="just"/>
            <a:r>
              <a:rPr lang="fr-FR" dirty="0" smtClean="0"/>
              <a:t>Ceci </a:t>
            </a:r>
            <a:r>
              <a:rPr lang="fr-FR" dirty="0"/>
              <a:t>permet de contourner les problèmes posés par ces systèmes tels l'héritage multiple dans les langages qui le permettent (en C++ par exemple), ou l'héritage simple (en Java par </a:t>
            </a:r>
            <a:r>
              <a:rPr lang="fr-FR" dirty="0" smtClean="0"/>
              <a:t>exemple)</a:t>
            </a:r>
          </a:p>
          <a:p>
            <a:pPr algn="just"/>
            <a:r>
              <a:rPr lang="fr-FR" dirty="0" smtClean="0"/>
              <a:t>Grâce </a:t>
            </a:r>
            <a:r>
              <a:rPr lang="fr-FR" dirty="0"/>
              <a:t>à l'équivalence de types fondée sur les propriétés, Go n'a pas besoin d'héritage de </a:t>
            </a:r>
            <a:r>
              <a:rPr lang="fr-FR" dirty="0" smtClean="0"/>
              <a:t>type</a:t>
            </a:r>
          </a:p>
          <a:p>
            <a:pPr algn="just"/>
            <a:r>
              <a:rPr lang="fr-FR" dirty="0" smtClean="0"/>
              <a:t>Le </a:t>
            </a:r>
            <a:r>
              <a:rPr lang="fr-FR" dirty="0"/>
              <a:t>sous-classage est émulé par l'« embarquement de type ». Ceci permet de mélanger facilement deux bases de code conçues indépendamment, sans qu'elles aient besoin de partager des types communs.</a:t>
            </a:r>
            <a:endParaRPr lang="fr-FR" dirty="0" smtClean="0"/>
          </a:p>
        </p:txBody>
      </p:sp>
    </p:spTree>
    <p:extLst>
      <p:ext uri="{BB962C8B-B14F-4D97-AF65-F5344CB8AC3E}">
        <p14:creationId xmlns:p14="http://schemas.microsoft.com/office/powerpoint/2010/main" val="321259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La visibilité des structures, attributs, variables, constantes, méthodes, types de haut niveau et des fonctions hors de leur paquetage de déclaration est définie par la casse du premier caractère de leurs identificateurs.</a:t>
            </a:r>
            <a:endParaRPr lang="fr-FR" dirty="0" smtClean="0"/>
          </a:p>
        </p:txBody>
      </p:sp>
    </p:spTree>
    <p:extLst>
      <p:ext uri="{BB962C8B-B14F-4D97-AF65-F5344CB8AC3E}">
        <p14:creationId xmlns:p14="http://schemas.microsoft.com/office/powerpoint/2010/main" val="553044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Dans Go, la gestion de la mémoire est laissée à un </a:t>
            </a:r>
            <a:r>
              <a:rPr lang="fr-FR" dirty="0" smtClean="0"/>
              <a:t>ramasse-miettes</a:t>
            </a:r>
          </a:p>
          <a:p>
            <a:pPr algn="just"/>
            <a:r>
              <a:rPr lang="fr-FR" dirty="0"/>
              <a:t>l n'y a pas encore de programmation générique même si les concepteurs du langage y </a:t>
            </a:r>
            <a:r>
              <a:rPr lang="fr-FR" dirty="0" smtClean="0"/>
              <a:t>réfléchissent</a:t>
            </a:r>
          </a:p>
          <a:p>
            <a:pPr algn="just"/>
            <a:r>
              <a:rPr lang="fr-FR" dirty="0" smtClean="0"/>
              <a:t>Il </a:t>
            </a:r>
            <a:r>
              <a:rPr lang="fr-FR" dirty="0"/>
              <a:t>n'y a pas de surcharge de méthodes ou d'arithmétique des pointeurs</a:t>
            </a:r>
            <a:r>
              <a:rPr lang="fr-FR" dirty="0" smtClean="0"/>
              <a:t>.</a:t>
            </a:r>
          </a:p>
          <a:p>
            <a:pPr algn="just"/>
            <a:r>
              <a:rPr lang="fr-FR" dirty="0" smtClean="0"/>
              <a:t>Enfin</a:t>
            </a:r>
            <a:r>
              <a:rPr lang="fr-FR" dirty="0"/>
              <a:t>, il n'y a pas d'assertions ou </a:t>
            </a:r>
            <a:r>
              <a:rPr lang="fr-FR" dirty="0" smtClean="0"/>
              <a:t>d'exceptions</a:t>
            </a:r>
          </a:p>
          <a:p>
            <a:pPr algn="just"/>
            <a:r>
              <a:rPr lang="fr-FR" dirty="0" smtClean="0"/>
              <a:t>Pour </a:t>
            </a:r>
            <a:r>
              <a:rPr lang="fr-FR" dirty="0"/>
              <a:t>remplacer ces deux derniers, Go fournit les mots clés defer, panic et recover13 qui donnent des mécanismes similaires aux systèmes de gestion des exceptions de langages tels que C++ et Java (mots clés </a:t>
            </a:r>
            <a:r>
              <a:rPr lang="fr-FR" dirty="0" err="1"/>
              <a:t>try</a:t>
            </a:r>
            <a:r>
              <a:rPr lang="fr-FR" dirty="0"/>
              <a:t>, catch, </a:t>
            </a:r>
            <a:r>
              <a:rPr lang="fr-FR" dirty="0" err="1"/>
              <a:t>finally</a:t>
            </a:r>
            <a:r>
              <a:rPr lang="fr-FR" dirty="0"/>
              <a:t> et </a:t>
            </a:r>
            <a:r>
              <a:rPr lang="fr-FR" dirty="0" err="1"/>
              <a:t>throw</a:t>
            </a:r>
            <a:r>
              <a:rPr lang="fr-FR" dirty="0"/>
              <a:t>).</a:t>
            </a:r>
            <a:endParaRPr lang="fr-FR" dirty="0" smtClean="0"/>
          </a:p>
        </p:txBody>
      </p:sp>
    </p:spTree>
    <p:extLst>
      <p:ext uri="{BB962C8B-B14F-4D97-AF65-F5344CB8AC3E}">
        <p14:creationId xmlns:p14="http://schemas.microsoft.com/office/powerpoint/2010/main" val="1993472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Go peut s'interfacer avec des bibliothèques en C/C++, des développeurs tiers ayant déjà développé des bindings pour SDL et </a:t>
            </a:r>
            <a:r>
              <a:rPr lang="fr-FR" dirty="0" smtClean="0"/>
              <a:t>MySQL</a:t>
            </a:r>
          </a:p>
          <a:p>
            <a:pPr algn="just"/>
            <a:r>
              <a:rPr lang="fr-FR" dirty="0"/>
              <a:t>Go définit un format de code standard (au niveau des indentations, et de la présentation des structures de contrôle) et fournit un outil pour l'appliquer (go fmt</a:t>
            </a:r>
            <a:r>
              <a:rPr lang="fr-FR" dirty="0" smtClean="0"/>
              <a:t>)</a:t>
            </a:r>
          </a:p>
          <a:p>
            <a:pPr algn="just"/>
            <a:r>
              <a:rPr lang="fr-FR" dirty="0"/>
              <a:t>Go propose également un système de documentation à partir du code et un framework de </a:t>
            </a:r>
            <a:r>
              <a:rPr lang="fr-FR" dirty="0" smtClean="0"/>
              <a:t>test</a:t>
            </a:r>
          </a:p>
          <a:p>
            <a:pPr algn="just"/>
            <a:r>
              <a:rPr lang="fr-FR" dirty="0"/>
              <a:t>L'unité de compilation de go est le package qui est représenté dans l'implémentation standard par un répertoire et les fichiers directement contenus dans ce </a:t>
            </a:r>
            <a:r>
              <a:rPr lang="fr-FR" dirty="0" smtClean="0"/>
              <a:t>répertoire</a:t>
            </a:r>
          </a:p>
        </p:txBody>
      </p:sp>
    </p:spTree>
    <p:extLst>
      <p:ext uri="{BB962C8B-B14F-4D97-AF65-F5344CB8AC3E}">
        <p14:creationId xmlns:p14="http://schemas.microsoft.com/office/powerpoint/2010/main" val="747110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L'import d'un package se fait par son chemin d'importation et peut préciser soit une bibliothèque standard, soit également des packages tiers installés dans des dépôts de sources distants (actuellement supporté : dépôt sous svn, git, mercurial et bazaar)</a:t>
            </a:r>
            <a:endParaRPr lang="fr-FR" dirty="0" smtClean="0"/>
          </a:p>
        </p:txBody>
      </p:sp>
    </p:spTree>
    <p:extLst>
      <p:ext uri="{BB962C8B-B14F-4D97-AF65-F5344CB8AC3E}">
        <p14:creationId xmlns:p14="http://schemas.microsoft.com/office/powerpoint/2010/main" val="2220981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Golang</a:t>
            </a:r>
            <a:endParaRPr lang="fr-FR" dirty="0"/>
          </a:p>
        </p:txBody>
      </p:sp>
      <p:sp>
        <p:nvSpPr>
          <p:cNvPr id="5" name="Espace réservé du contenu 4"/>
          <p:cNvSpPr>
            <a:spLocks noGrp="1"/>
          </p:cNvSpPr>
          <p:nvPr>
            <p:ph idx="1"/>
          </p:nvPr>
        </p:nvSpPr>
        <p:spPr/>
        <p:txBody>
          <a:bodyPr/>
          <a:lstStyle/>
          <a:p>
            <a:r>
              <a:rPr lang="fr-FR" dirty="0" smtClean="0"/>
              <a:t>Welcome to</a:t>
            </a:r>
            <a:endParaRPr lang="fr-FR" dirty="0"/>
          </a:p>
        </p:txBody>
      </p:sp>
      <p:pic>
        <p:nvPicPr>
          <p:cNvPr id="6" name="Image 5"/>
          <p:cNvPicPr>
            <a:picLocks noChangeAspect="1"/>
          </p:cNvPicPr>
          <p:nvPr/>
        </p:nvPicPr>
        <p:blipFill>
          <a:blip r:embed="rId2"/>
          <a:stretch>
            <a:fillRect/>
          </a:stretch>
        </p:blipFill>
        <p:spPr>
          <a:xfrm>
            <a:off x="4107926" y="2804411"/>
            <a:ext cx="4328064" cy="272224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19888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En 2009, Google dévoile un langage de programmation dont le début de la conception remonte à </a:t>
            </a:r>
            <a:r>
              <a:rPr lang="fr-FR" sz="1500" dirty="0" smtClean="0"/>
              <a:t>2007</a:t>
            </a:r>
          </a:p>
          <a:p>
            <a:pPr algn="just"/>
            <a:r>
              <a:rPr lang="fr-FR" sz="1500" dirty="0"/>
              <a:t>À la tête de ce projet, Robert Griesemer, Rob Pike, et Ken Thompson, qui continue d’innover sans relâche à 73 ans, après nous avoir déjà </a:t>
            </a:r>
            <a:r>
              <a:rPr lang="fr-FR" sz="1500" dirty="0" smtClean="0"/>
              <a:t>tant offert</a:t>
            </a:r>
          </a:p>
          <a:p>
            <a:pPr algn="just"/>
            <a:r>
              <a:rPr lang="fr-FR" sz="1500" dirty="0"/>
              <a:t>Malheureusement, si la nouvelle fait grand bruit, peu de projets adoptent ce nouveau venu, nommé </a:t>
            </a:r>
            <a:r>
              <a:rPr lang="fr-FR" sz="1500" b="1" dirty="0"/>
              <a:t>Go</a:t>
            </a:r>
            <a:r>
              <a:rPr lang="fr-FR" sz="1500" dirty="0"/>
              <a:t> mais plus souvent désigné par </a:t>
            </a:r>
            <a:r>
              <a:rPr lang="fr-FR" sz="1500" b="1" dirty="0"/>
              <a:t>Golang</a:t>
            </a:r>
            <a:r>
              <a:rPr lang="fr-FR" sz="1500" dirty="0"/>
              <a:t>, pour éviter toute </a:t>
            </a:r>
            <a:r>
              <a:rPr lang="fr-FR" sz="1500" dirty="0" smtClean="0"/>
              <a:t>confusion</a:t>
            </a:r>
            <a:endParaRPr lang="fr-FR" sz="1500" dirty="0"/>
          </a:p>
          <a:p>
            <a:pPr algn="just"/>
            <a:r>
              <a:rPr lang="fr-FR" sz="1500" dirty="0"/>
              <a:t>Sept ans après ses débuts officiels, je crois plus que jamais que Golang apporte des solutions aux problématiques actuelles</a:t>
            </a:r>
            <a:r>
              <a:rPr lang="fr-FR" sz="1500" dirty="0" smtClean="0"/>
              <a:t>.</a:t>
            </a:r>
          </a:p>
          <a:p>
            <a:pPr algn="just"/>
            <a:r>
              <a:rPr lang="fr-FR" sz="1500" dirty="0" smtClean="0"/>
              <a:t>Voici pourquoi</a:t>
            </a:r>
            <a:endParaRPr lang="fr-FR" sz="1500"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3837263" y="2219068"/>
            <a:ext cx="5572125" cy="3414713"/>
          </a:xfrm>
          <a:prstGeom prst="rect">
            <a:avLst/>
          </a:prstGeom>
        </p:spPr>
      </p:pic>
    </p:spTree>
    <p:extLst>
      <p:ext uri="{BB962C8B-B14F-4D97-AF65-F5344CB8AC3E}">
        <p14:creationId xmlns:p14="http://schemas.microsoft.com/office/powerpoint/2010/main" val="20843932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programmes Go commencent par une déclaration de package</a:t>
            </a:r>
          </a:p>
          <a:p>
            <a:pPr algn="just"/>
            <a:r>
              <a:rPr lang="fr-FR" dirty="0" smtClean="0"/>
              <a:t>Deux types de programmes : </a:t>
            </a:r>
            <a:r>
              <a:rPr lang="fr-FR" b="1" i="1" dirty="0" smtClean="0"/>
              <a:t>exécutables</a:t>
            </a:r>
            <a:r>
              <a:rPr lang="fr-FR" dirty="0" smtClean="0"/>
              <a:t> ou </a:t>
            </a:r>
            <a:r>
              <a:rPr lang="fr-FR" b="1" i="1" dirty="0" smtClean="0"/>
              <a:t>bibliothèques</a:t>
            </a:r>
          </a:p>
          <a:p>
            <a:pPr algn="just"/>
            <a:r>
              <a:rPr lang="fr-FR" b="1" i="1" dirty="0" smtClean="0"/>
              <a:t>import</a:t>
            </a:r>
            <a:r>
              <a:rPr lang="fr-FR" dirty="0" smtClean="0"/>
              <a:t> permet d'inclure le code provenant d'un autre package</a:t>
            </a:r>
          </a:p>
          <a:p>
            <a:pPr algn="just"/>
            <a:r>
              <a:rPr lang="fr-FR" dirty="0" smtClean="0"/>
              <a:t>Les lignes commençant par </a:t>
            </a:r>
            <a:r>
              <a:rPr lang="fr-FR" b="1" i="1" dirty="0" smtClean="0"/>
              <a:t>//</a:t>
            </a:r>
            <a:r>
              <a:rPr lang="fr-FR" dirty="0" smtClean="0"/>
              <a:t> sont de commentaires sur une ligne</a:t>
            </a:r>
          </a:p>
          <a:p>
            <a:pPr marL="457200" lvl="1" indent="0" algn="just">
              <a:buNone/>
            </a:pPr>
            <a:r>
              <a:rPr lang="fr-FR" b="1" dirty="0" smtClean="0"/>
              <a:t>// One line comment</a:t>
            </a:r>
            <a:endParaRPr lang="fr-FR" b="1" dirty="0" smtClean="0"/>
          </a:p>
          <a:p>
            <a:pPr algn="just"/>
            <a:r>
              <a:rPr lang="fr-FR" dirty="0" smtClean="0"/>
              <a:t>Les commentaires multi lignes sont matérialisés par </a:t>
            </a:r>
            <a:r>
              <a:rPr lang="fr-FR" b="1" i="1" dirty="0" smtClean="0"/>
              <a:t>/* */</a:t>
            </a:r>
          </a:p>
          <a:p>
            <a:pPr marL="457200" lvl="1" indent="0" algn="just">
              <a:buNone/>
            </a:pPr>
            <a:r>
              <a:rPr lang="fr-FR" b="1" i="1" dirty="0" smtClean="0"/>
              <a:t>/*</a:t>
            </a:r>
          </a:p>
          <a:p>
            <a:pPr marL="457200" lvl="1" indent="0" algn="just">
              <a:buNone/>
            </a:pPr>
            <a:r>
              <a:rPr lang="fr-FR" b="1" i="1" dirty="0"/>
              <a:t> </a:t>
            </a:r>
            <a:r>
              <a:rPr lang="fr-FR" b="1" i="1" dirty="0" smtClean="0"/>
              <a:t>Block comment</a:t>
            </a:r>
            <a:endParaRPr lang="fr-FR" b="1" i="1" dirty="0" smtClean="0"/>
          </a:p>
          <a:p>
            <a:pPr marL="457200" lvl="1" indent="0" algn="just">
              <a:buNone/>
            </a:pPr>
            <a:r>
              <a:rPr lang="fr-FR" b="1" i="1" dirty="0" smtClean="0"/>
              <a:t> */</a:t>
            </a:r>
          </a:p>
        </p:txBody>
      </p:sp>
    </p:spTree>
    <p:extLst>
      <p:ext uri="{BB962C8B-B14F-4D97-AF65-F5344CB8AC3E}">
        <p14:creationId xmlns:p14="http://schemas.microsoft.com/office/powerpoint/2010/main" val="1572650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exécutables ont la déclaration </a:t>
            </a:r>
            <a:r>
              <a:rPr lang="fr-FR" b="1" i="1" dirty="0" smtClean="0">
                <a:solidFill>
                  <a:schemeClr val="accent6"/>
                </a:solidFill>
              </a:rPr>
              <a:t>package main</a:t>
            </a:r>
          </a:p>
          <a:p>
            <a:pPr algn="just"/>
            <a:r>
              <a:rPr lang="fr-FR" dirty="0" smtClean="0"/>
              <a:t>La fonction </a:t>
            </a:r>
            <a:r>
              <a:rPr lang="fr-FR" b="1" i="1" dirty="0" smtClean="0">
                <a:solidFill>
                  <a:schemeClr val="accent6"/>
                </a:solidFill>
              </a:rPr>
              <a:t>main</a:t>
            </a:r>
            <a:r>
              <a:rPr lang="fr-FR" dirty="0" smtClean="0">
                <a:solidFill>
                  <a:schemeClr val="accent6"/>
                </a:solidFill>
              </a:rPr>
              <a:t> </a:t>
            </a:r>
            <a:r>
              <a:rPr lang="fr-FR" dirty="0" smtClean="0"/>
              <a:t>est le point d'entrée de tous les exécutables</a:t>
            </a:r>
          </a:p>
          <a:p>
            <a:pPr algn="just"/>
            <a:r>
              <a:rPr lang="fr-FR" dirty="0" smtClean="0"/>
              <a:t>Les fonctions importées sont préfixées du nom du package d'origine :</a:t>
            </a:r>
          </a:p>
          <a:p>
            <a:pPr lvl="1" algn="just"/>
            <a:r>
              <a:rPr lang="fr-FR" b="1" i="1" dirty="0" smtClean="0">
                <a:solidFill>
                  <a:schemeClr val="accent6"/>
                </a:solidFill>
              </a:rPr>
              <a:t>fmt.Println(…)</a:t>
            </a:r>
          </a:p>
        </p:txBody>
      </p:sp>
    </p:spTree>
    <p:extLst>
      <p:ext uri="{BB962C8B-B14F-4D97-AF65-F5344CB8AC3E}">
        <p14:creationId xmlns:p14="http://schemas.microsoft.com/office/powerpoint/2010/main" val="3337816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Types de base</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Strings</a:t>
            </a:r>
          </a:p>
          <a:p>
            <a:pPr lvl="1"/>
            <a:r>
              <a:rPr lang="fr-FR" dirty="0" smtClean="0"/>
              <a:t>string</a:t>
            </a:r>
          </a:p>
          <a:p>
            <a:r>
              <a:rPr lang="fr-FR" dirty="0" smtClean="0"/>
              <a:t>Integers</a:t>
            </a:r>
          </a:p>
          <a:p>
            <a:pPr lvl="1"/>
            <a:r>
              <a:rPr lang="fr-FR" dirty="0"/>
              <a:t>i</a:t>
            </a:r>
            <a:r>
              <a:rPr lang="fr-FR" dirty="0" smtClean="0"/>
              <a:t>nt8, unint8, int16, uint16, int32, uint32, int64, uint64</a:t>
            </a:r>
          </a:p>
          <a:p>
            <a:r>
              <a:rPr lang="fr-FR" dirty="0" smtClean="0"/>
              <a:t>Floats</a:t>
            </a:r>
          </a:p>
          <a:p>
            <a:pPr lvl="1"/>
            <a:r>
              <a:rPr lang="fr-FR" dirty="0" smtClean="0"/>
              <a:t>float32, float64</a:t>
            </a:r>
          </a:p>
          <a:p>
            <a:r>
              <a:rPr lang="fr-FR" dirty="0" smtClean="0"/>
              <a:t>Booleans</a:t>
            </a:r>
          </a:p>
          <a:p>
            <a:pPr lvl="1"/>
            <a:r>
              <a:rPr lang="fr-FR" dirty="0" smtClean="0"/>
              <a:t>true</a:t>
            </a:r>
          </a:p>
          <a:p>
            <a:pPr lvl="1"/>
            <a:r>
              <a:rPr lang="fr-FR" dirty="0" smtClean="0"/>
              <a:t>false</a:t>
            </a:r>
          </a:p>
          <a:p>
            <a:r>
              <a:rPr lang="fr-FR" dirty="0" smtClean="0"/>
              <a:t>Complex</a:t>
            </a:r>
          </a:p>
          <a:p>
            <a:pPr lvl="1"/>
            <a:r>
              <a:rPr lang="fr-FR" dirty="0" smtClean="0"/>
              <a:t>complex</a:t>
            </a:r>
          </a:p>
        </p:txBody>
      </p:sp>
    </p:spTree>
    <p:extLst>
      <p:ext uri="{BB962C8B-B14F-4D97-AF65-F5344CB8AC3E}">
        <p14:creationId xmlns:p14="http://schemas.microsoft.com/office/powerpoint/2010/main" val="12802888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Strings</a:t>
            </a:r>
            <a:endParaRPr lang="fr-FR" dirty="0"/>
          </a:p>
        </p:txBody>
      </p:sp>
      <p:sp>
        <p:nvSpPr>
          <p:cNvPr id="3" name="Espace réservé du contenu 2"/>
          <p:cNvSpPr>
            <a:spLocks noGrp="1"/>
          </p:cNvSpPr>
          <p:nvPr>
            <p:ph idx="1"/>
          </p:nvPr>
        </p:nvSpPr>
        <p:spPr/>
        <p:txBody>
          <a:bodyPr anchor="ctr">
            <a:normAutofit/>
          </a:bodyPr>
          <a:lstStyle/>
          <a:p>
            <a:r>
              <a:rPr lang="fr-FR" dirty="0" smtClean="0"/>
              <a:t>Une chaine de caractères est délimitée par :</a:t>
            </a:r>
          </a:p>
          <a:p>
            <a:pPr lvl="1"/>
            <a:r>
              <a:rPr lang="fr-FR" dirty="0" smtClean="0"/>
              <a:t>Soit </a:t>
            </a:r>
            <a:r>
              <a:rPr lang="fr-FR" b="1" i="1" dirty="0" smtClean="0">
                <a:solidFill>
                  <a:schemeClr val="accent6"/>
                </a:solidFill>
              </a:rPr>
              <a:t>" "</a:t>
            </a:r>
            <a:r>
              <a:rPr lang="fr-FR" dirty="0" smtClean="0"/>
              <a:t> pour une chaine contenant des caractères d'échappement</a:t>
            </a:r>
          </a:p>
          <a:p>
            <a:pPr lvl="2"/>
            <a:r>
              <a:rPr lang="fr-FR" b="1" i="1" dirty="0" smtClean="0">
                <a:solidFill>
                  <a:schemeClr val="accent6"/>
                </a:solidFill>
              </a:rPr>
              <a:t>"Ceci est une chaine de caractères"</a:t>
            </a:r>
          </a:p>
          <a:p>
            <a:pPr lvl="1"/>
            <a:r>
              <a:rPr lang="fr-FR" dirty="0" smtClean="0"/>
              <a:t>Soit </a:t>
            </a:r>
            <a:r>
              <a:rPr lang="fr-FR" b="1" i="1" dirty="0" smtClean="0">
                <a:solidFill>
                  <a:schemeClr val="accent6"/>
                </a:solidFill>
              </a:rPr>
              <a:t>` `</a:t>
            </a:r>
          </a:p>
          <a:p>
            <a:pPr lvl="2"/>
            <a:r>
              <a:rPr lang="fr-FR" b="1" i="1" dirty="0" smtClean="0">
                <a:solidFill>
                  <a:schemeClr val="accent6"/>
                </a:solidFill>
              </a:rPr>
              <a:t>`Ma chaine de caractères contient des ""  et des '' `</a:t>
            </a:r>
          </a:p>
          <a:p>
            <a:r>
              <a:rPr lang="fr-FR" dirty="0" smtClean="0">
                <a:solidFill>
                  <a:schemeClr val="tx1"/>
                </a:solidFill>
              </a:rPr>
              <a:t>Des opérations sont possibles sur les chaines de caractères :</a:t>
            </a:r>
          </a:p>
          <a:p>
            <a:pPr lvl="1"/>
            <a:r>
              <a:rPr lang="fr-FR" b="1" i="1" dirty="0" smtClean="0">
                <a:solidFill>
                  <a:schemeClr val="accent6"/>
                </a:solidFill>
              </a:rPr>
              <a:t>len("Hello, Go!") </a:t>
            </a:r>
            <a:r>
              <a:rPr lang="fr-FR" dirty="0" smtClean="0">
                <a:solidFill>
                  <a:schemeClr val="tx1"/>
                </a:solidFill>
              </a:rPr>
              <a:t>équivalent à 11</a:t>
            </a:r>
            <a:endParaRPr lang="fr-FR" b="1" i="1" dirty="0" smtClean="0">
              <a:solidFill>
                <a:schemeClr val="accent6"/>
              </a:solidFill>
            </a:endParaRPr>
          </a:p>
          <a:p>
            <a:pPr lvl="1"/>
            <a:r>
              <a:rPr lang="fr-FR" b="1" i="1" dirty="0" smtClean="0">
                <a:solidFill>
                  <a:schemeClr val="accent6"/>
                </a:solidFill>
              </a:rPr>
              <a:t>"Hello, Go!"[2] </a:t>
            </a:r>
            <a:r>
              <a:rPr lang="fr-FR" dirty="0" smtClean="0">
                <a:solidFill>
                  <a:schemeClr val="tx1"/>
                </a:solidFill>
              </a:rPr>
              <a:t>équivalent à la lettre L minuscule</a:t>
            </a:r>
            <a:endParaRPr lang="fr-FR" b="1" i="1" dirty="0" smtClean="0">
              <a:solidFill>
                <a:schemeClr val="tx1"/>
              </a:solidFill>
            </a:endParaRPr>
          </a:p>
        </p:txBody>
      </p:sp>
    </p:spTree>
    <p:extLst>
      <p:ext uri="{BB962C8B-B14F-4D97-AF65-F5344CB8AC3E}">
        <p14:creationId xmlns:p14="http://schemas.microsoft.com/office/powerpoint/2010/main" val="8020698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Opérateurs</a:t>
            </a:r>
            <a:endParaRPr lang="fr-FR" dirty="0"/>
          </a:p>
        </p:txBody>
      </p:sp>
      <p:sp>
        <p:nvSpPr>
          <p:cNvPr id="3" name="Espace réservé du contenu 2"/>
          <p:cNvSpPr>
            <a:spLocks noGrp="1"/>
          </p:cNvSpPr>
          <p:nvPr>
            <p:ph idx="1"/>
          </p:nvPr>
        </p:nvSpPr>
        <p:spPr>
          <a:xfrm>
            <a:off x="2589212" y="2133600"/>
            <a:ext cx="8915400" cy="3777622"/>
          </a:xfrm>
        </p:spPr>
        <p:txBody>
          <a:bodyPr>
            <a:normAutofit lnSpcReduction="10000"/>
          </a:bodyPr>
          <a:lstStyle/>
          <a:p>
            <a:r>
              <a:rPr lang="fr-FR" dirty="0" smtClean="0"/>
              <a:t>Addition</a:t>
            </a:r>
          </a:p>
          <a:p>
            <a:pPr lvl="1"/>
            <a:r>
              <a:rPr lang="fr-FR" b="1" i="1" dirty="0">
                <a:solidFill>
                  <a:schemeClr val="accent6"/>
                </a:solidFill>
              </a:rPr>
              <a:t>+</a:t>
            </a:r>
            <a:endParaRPr lang="fr-FR" b="1" i="1" dirty="0" smtClean="0">
              <a:solidFill>
                <a:schemeClr val="accent6"/>
              </a:solidFill>
            </a:endParaRPr>
          </a:p>
          <a:p>
            <a:r>
              <a:rPr lang="fr-FR" dirty="0" smtClean="0"/>
              <a:t>Soustraction</a:t>
            </a:r>
          </a:p>
          <a:p>
            <a:pPr lvl="1"/>
            <a:r>
              <a:rPr lang="fr-FR" b="1" i="1" dirty="0">
                <a:solidFill>
                  <a:schemeClr val="accent6"/>
                </a:solidFill>
              </a:rPr>
              <a:t>-</a:t>
            </a:r>
            <a:endParaRPr lang="fr-FR" b="1" i="1" dirty="0" smtClean="0">
              <a:solidFill>
                <a:schemeClr val="accent6"/>
              </a:solidFill>
            </a:endParaRPr>
          </a:p>
          <a:p>
            <a:r>
              <a:rPr lang="fr-FR" dirty="0" smtClean="0"/>
              <a:t>Multiplication</a:t>
            </a:r>
          </a:p>
          <a:p>
            <a:pPr lvl="1"/>
            <a:r>
              <a:rPr lang="fr-FR" b="1" i="1" dirty="0">
                <a:solidFill>
                  <a:schemeClr val="accent6"/>
                </a:solidFill>
              </a:rPr>
              <a:t>*</a:t>
            </a:r>
            <a:endParaRPr lang="fr-FR" b="1" i="1" dirty="0" smtClean="0">
              <a:solidFill>
                <a:schemeClr val="accent6"/>
              </a:solidFill>
            </a:endParaRPr>
          </a:p>
          <a:p>
            <a:r>
              <a:rPr lang="fr-FR" dirty="0" smtClean="0"/>
              <a:t>Division</a:t>
            </a:r>
          </a:p>
          <a:p>
            <a:pPr lvl="1"/>
            <a:r>
              <a:rPr lang="fr-FR" b="1" i="1" dirty="0" smtClean="0">
                <a:solidFill>
                  <a:schemeClr val="accent6"/>
                </a:solidFill>
              </a:rPr>
              <a:t>/</a:t>
            </a:r>
          </a:p>
          <a:p>
            <a:r>
              <a:rPr lang="fr-FR" dirty="0" smtClean="0"/>
              <a:t>Reste (modulo)</a:t>
            </a:r>
          </a:p>
          <a:p>
            <a:pPr lvl="1"/>
            <a:r>
              <a:rPr lang="fr-FR" b="1" i="1" dirty="0">
                <a:solidFill>
                  <a:schemeClr val="accent6"/>
                </a:solidFill>
              </a:rPr>
              <a:t>%</a:t>
            </a:r>
            <a:endParaRPr lang="fr-FR" b="1" i="1" dirty="0" smtClean="0">
              <a:solidFill>
                <a:schemeClr val="accent6"/>
              </a:solidFill>
            </a:endParaRPr>
          </a:p>
        </p:txBody>
      </p:sp>
    </p:spTree>
    <p:extLst>
      <p:ext uri="{BB962C8B-B14F-4D97-AF65-F5344CB8AC3E}">
        <p14:creationId xmlns:p14="http://schemas.microsoft.com/office/powerpoint/2010/main" val="12735524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Déclaration des variables</a:t>
            </a:r>
            <a:endParaRPr lang="fr-FR" dirty="0"/>
          </a:p>
        </p:txBody>
      </p:sp>
      <p:sp>
        <p:nvSpPr>
          <p:cNvPr id="3" name="Espace réservé du contenu 2"/>
          <p:cNvSpPr>
            <a:spLocks noGrp="1"/>
          </p:cNvSpPr>
          <p:nvPr>
            <p:ph idx="1"/>
          </p:nvPr>
        </p:nvSpPr>
        <p:spPr/>
        <p:txBody>
          <a:bodyPr anchor="ctr"/>
          <a:lstStyle/>
          <a:p>
            <a:r>
              <a:rPr lang="fr-FR" dirty="0" smtClean="0"/>
              <a:t>Mot-clé : </a:t>
            </a:r>
            <a:r>
              <a:rPr lang="fr-FR" b="1" dirty="0" smtClean="0">
                <a:solidFill>
                  <a:schemeClr val="accent6"/>
                </a:solidFill>
              </a:rPr>
              <a:t>var </a:t>
            </a:r>
            <a:r>
              <a:rPr lang="fr-FR" dirty="0" smtClean="0">
                <a:solidFill>
                  <a:schemeClr val="tx1"/>
                </a:solidFill>
              </a:rPr>
              <a:t>(optionnel mais bonne pratique)</a:t>
            </a:r>
            <a:endParaRPr lang="fr-FR" b="1" dirty="0" smtClean="0">
              <a:solidFill>
                <a:schemeClr val="accent6"/>
              </a:solidFill>
            </a:endParaRPr>
          </a:p>
          <a:p>
            <a:r>
              <a:rPr lang="fr-FR" dirty="0" smtClean="0"/>
              <a:t>Déclarations possibles :</a:t>
            </a:r>
          </a:p>
          <a:p>
            <a:pPr lvl="1"/>
            <a:r>
              <a:rPr lang="fr-FR" b="1" dirty="0" smtClean="0">
                <a:solidFill>
                  <a:schemeClr val="accent6"/>
                </a:solidFill>
              </a:rPr>
              <a:t>var</a:t>
            </a:r>
            <a:r>
              <a:rPr lang="fr-FR" dirty="0" smtClean="0"/>
              <a:t> </a:t>
            </a:r>
            <a:r>
              <a:rPr lang="fr-FR" i="1" dirty="0" smtClean="0"/>
              <a:t>&lt;nomDeVariable&gt; &lt;type&gt;</a:t>
            </a:r>
          </a:p>
          <a:p>
            <a:pPr lvl="1"/>
            <a:r>
              <a:rPr lang="fr-FR" b="1" dirty="0">
                <a:solidFill>
                  <a:schemeClr val="accent6"/>
                </a:solidFill>
              </a:rPr>
              <a:t>var</a:t>
            </a:r>
            <a:r>
              <a:rPr lang="fr-FR" dirty="0"/>
              <a:t> </a:t>
            </a:r>
            <a:r>
              <a:rPr lang="fr-FR" i="1" dirty="0"/>
              <a:t>&lt;nomDeVariable&gt; &lt;type</a:t>
            </a:r>
            <a:r>
              <a:rPr lang="fr-FR" i="1" dirty="0" smtClean="0"/>
              <a:t>&gt;</a:t>
            </a:r>
            <a:r>
              <a:rPr lang="fr-FR" dirty="0" smtClean="0"/>
              <a:t> </a:t>
            </a:r>
            <a:r>
              <a:rPr lang="fr-FR" b="1" dirty="0" smtClean="0">
                <a:solidFill>
                  <a:schemeClr val="accent6"/>
                </a:solidFill>
              </a:rPr>
              <a:t>=</a:t>
            </a:r>
            <a:r>
              <a:rPr lang="fr-FR" dirty="0" smtClean="0"/>
              <a:t> </a:t>
            </a:r>
            <a:r>
              <a:rPr lang="fr-FR" i="1" dirty="0" smtClean="0"/>
              <a:t>&lt;valeur&gt;</a:t>
            </a:r>
          </a:p>
          <a:p>
            <a:pPr lvl="1"/>
            <a:r>
              <a:rPr lang="fr-FR" i="1" dirty="0" smtClean="0"/>
              <a:t>&lt;</a:t>
            </a:r>
            <a:r>
              <a:rPr lang="fr-FR" i="1" dirty="0"/>
              <a:t>nomDeVariable&gt; </a:t>
            </a:r>
            <a:r>
              <a:rPr lang="fr-FR" b="1" dirty="0" smtClean="0">
                <a:solidFill>
                  <a:schemeClr val="accent6"/>
                </a:solidFill>
              </a:rPr>
              <a:t>:=</a:t>
            </a:r>
            <a:r>
              <a:rPr lang="fr-FR" dirty="0" smtClean="0"/>
              <a:t> </a:t>
            </a:r>
            <a:r>
              <a:rPr lang="fr-FR" i="1" dirty="0" smtClean="0"/>
              <a:t>&lt;valeur&gt; </a:t>
            </a:r>
            <a:r>
              <a:rPr lang="fr-FR" i="1" dirty="0" smtClean="0">
                <a:solidFill>
                  <a:schemeClr val="accent1">
                    <a:lumMod val="40000"/>
                    <a:lumOff val="60000"/>
                  </a:schemeClr>
                </a:solidFill>
              </a:rPr>
              <a:t>(le type de la variable dépend de la valeur)</a:t>
            </a:r>
          </a:p>
          <a:p>
            <a:r>
              <a:rPr lang="fr-FR" dirty="0" smtClean="0"/>
              <a:t>Exemples :</a:t>
            </a:r>
          </a:p>
          <a:p>
            <a:pPr lvl="1"/>
            <a:r>
              <a:rPr lang="fr-FR" b="1" dirty="0" smtClean="0">
                <a:solidFill>
                  <a:schemeClr val="accent6"/>
                </a:solidFill>
              </a:rPr>
              <a:t>var</a:t>
            </a:r>
            <a:r>
              <a:rPr lang="fr-FR" dirty="0" smtClean="0"/>
              <a:t> </a:t>
            </a:r>
            <a:r>
              <a:rPr lang="fr-FR" i="1" dirty="0" smtClean="0"/>
              <a:t>a</a:t>
            </a:r>
            <a:r>
              <a:rPr lang="fr-FR" dirty="0" smtClean="0"/>
              <a:t> </a:t>
            </a:r>
            <a:r>
              <a:rPr lang="fr-FR" b="1" dirty="0" smtClean="0">
                <a:solidFill>
                  <a:schemeClr val="accent6"/>
                </a:solidFill>
              </a:rPr>
              <a:t>int8</a:t>
            </a:r>
          </a:p>
          <a:p>
            <a:pPr lvl="1"/>
            <a:r>
              <a:rPr lang="fr-FR" b="1" dirty="0">
                <a:solidFill>
                  <a:schemeClr val="accent6"/>
                </a:solidFill>
              </a:rPr>
              <a:t>var</a:t>
            </a:r>
            <a:r>
              <a:rPr lang="fr-FR" dirty="0"/>
              <a:t> </a:t>
            </a:r>
            <a:r>
              <a:rPr lang="fr-FR" i="1" dirty="0" smtClean="0"/>
              <a:t>b</a:t>
            </a:r>
            <a:r>
              <a:rPr lang="fr-FR" dirty="0" smtClean="0"/>
              <a:t> </a:t>
            </a:r>
            <a:r>
              <a:rPr lang="fr-FR" b="1" dirty="0" smtClean="0">
                <a:solidFill>
                  <a:schemeClr val="accent6"/>
                </a:solidFill>
              </a:rPr>
              <a:t>string</a:t>
            </a:r>
            <a:r>
              <a:rPr lang="fr-FR" b="1" dirty="0">
                <a:solidFill>
                  <a:schemeClr val="accent6"/>
                </a:solidFill>
              </a:rPr>
              <a:t> </a:t>
            </a:r>
            <a:r>
              <a:rPr lang="fr-FR" b="1" dirty="0" smtClean="0">
                <a:solidFill>
                  <a:schemeClr val="accent6"/>
                </a:solidFill>
              </a:rPr>
              <a:t>= ″</a:t>
            </a:r>
            <a:r>
              <a:rPr lang="fr-FR" b="1" dirty="0" smtClean="0">
                <a:solidFill>
                  <a:schemeClr val="tx1"/>
                </a:solidFill>
              </a:rPr>
              <a:t>A string of caracters</a:t>
            </a:r>
            <a:r>
              <a:rPr lang="fr-FR" b="1" dirty="0">
                <a:solidFill>
                  <a:schemeClr val="tx1"/>
                </a:solidFill>
              </a:rPr>
              <a:t> </a:t>
            </a:r>
            <a:r>
              <a:rPr lang="fr-FR" b="1" dirty="0">
                <a:solidFill>
                  <a:schemeClr val="accent6"/>
                </a:solidFill>
              </a:rPr>
              <a:t>″</a:t>
            </a:r>
          </a:p>
          <a:p>
            <a:pPr lvl="1"/>
            <a:r>
              <a:rPr lang="fr-FR" i="1" dirty="0"/>
              <a:t>c</a:t>
            </a:r>
            <a:r>
              <a:rPr lang="fr-FR" dirty="0" smtClean="0"/>
              <a:t> </a:t>
            </a:r>
            <a:r>
              <a:rPr lang="fr-FR" b="1" dirty="0" smtClean="0">
                <a:solidFill>
                  <a:schemeClr val="accent6"/>
                </a:solidFill>
              </a:rPr>
              <a:t>:=</a:t>
            </a:r>
            <a:r>
              <a:rPr lang="fr-FR" dirty="0" smtClean="0"/>
              <a:t> </a:t>
            </a:r>
            <a:r>
              <a:rPr lang="fr-FR" i="1" dirty="0" smtClean="0"/>
              <a:t>112</a:t>
            </a:r>
            <a:endParaRPr lang="fr-FR" b="1" i="1" dirty="0">
              <a:solidFill>
                <a:schemeClr val="accent6"/>
              </a:solidFill>
            </a:endParaRPr>
          </a:p>
        </p:txBody>
      </p:sp>
    </p:spTree>
    <p:extLst>
      <p:ext uri="{BB962C8B-B14F-4D97-AF65-F5344CB8AC3E}">
        <p14:creationId xmlns:p14="http://schemas.microsoft.com/office/powerpoint/2010/main" val="7143605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Références</a:t>
            </a:r>
            <a:endParaRPr lang="fr-FR" dirty="0"/>
          </a:p>
        </p:txBody>
      </p:sp>
      <p:sp>
        <p:nvSpPr>
          <p:cNvPr id="3" name="Espace réservé du contenu 2"/>
          <p:cNvSpPr>
            <a:spLocks noGrp="1"/>
          </p:cNvSpPr>
          <p:nvPr>
            <p:ph idx="1"/>
          </p:nvPr>
        </p:nvSpPr>
        <p:spPr/>
        <p:txBody>
          <a:bodyPr anchor="ctr"/>
          <a:lstStyle/>
          <a:p>
            <a:r>
              <a:rPr lang="fr-FR" dirty="0" smtClean="0"/>
              <a:t>Golang Project : https</a:t>
            </a:r>
            <a:r>
              <a:rPr lang="fr-FR" dirty="0"/>
              <a:t>://golang.org</a:t>
            </a:r>
            <a:r>
              <a:rPr lang="fr-FR" dirty="0" smtClean="0"/>
              <a:t>/</a:t>
            </a:r>
          </a:p>
          <a:p>
            <a:r>
              <a:rPr lang="fr-FR" dirty="0" smtClean="0"/>
              <a:t>Didier Gérard : https</a:t>
            </a:r>
            <a:r>
              <a:rPr lang="fr-FR" dirty="0"/>
              <a:t>://lemag.sfeir.com/pourquoi-golang/</a:t>
            </a:r>
          </a:p>
          <a:p>
            <a:r>
              <a:rPr lang="fr-FR" dirty="0" smtClean="0"/>
              <a:t>Wikipédia : </a:t>
            </a:r>
            <a:r>
              <a:rPr lang="fr-FR" dirty="0"/>
              <a:t>https://fr.wikipedia.org/wiki/Go_(langage</a:t>
            </a:r>
            <a:r>
              <a:rPr lang="fr-FR" dirty="0" smtClean="0"/>
              <a:t>)</a:t>
            </a:r>
          </a:p>
          <a:p>
            <a:r>
              <a:rPr lang="fr-FR" dirty="0" smtClean="0"/>
              <a:t>The Go Programming Language : Donovan, Kernigan</a:t>
            </a:r>
            <a:endParaRPr lang="fr-FR" dirty="0"/>
          </a:p>
        </p:txBody>
      </p:sp>
    </p:spTree>
    <p:extLst>
      <p:ext uri="{BB962C8B-B14F-4D97-AF65-F5344CB8AC3E}">
        <p14:creationId xmlns:p14="http://schemas.microsoft.com/office/powerpoint/2010/main" val="24784436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Golang était-il trop en avance sur son temps </a:t>
            </a:r>
            <a:r>
              <a:rPr lang="fr-FR" sz="1500" dirty="0" smtClean="0"/>
              <a:t>?</a:t>
            </a:r>
          </a:p>
          <a:p>
            <a:r>
              <a:rPr lang="fr-FR" sz="1500" dirty="0" smtClean="0"/>
              <a:t>C’est </a:t>
            </a:r>
            <a:r>
              <a:rPr lang="fr-FR" sz="1500" dirty="0"/>
              <a:t>bien </a:t>
            </a:r>
            <a:r>
              <a:rPr lang="fr-FR" sz="1500" dirty="0" smtClean="0"/>
              <a:t>possible.</a:t>
            </a:r>
          </a:p>
          <a:p>
            <a:r>
              <a:rPr lang="fr-FR" sz="1500" dirty="0" smtClean="0"/>
              <a:t>Conçu </a:t>
            </a:r>
            <a:r>
              <a:rPr lang="fr-FR" sz="1500" dirty="0"/>
              <a:t>pour gérer des datacenters, consommer peu de ressources, exploiter au mieux les CPU modernes à </a:t>
            </a:r>
            <a:r>
              <a:rPr lang="fr-FR" sz="1500" dirty="0" smtClean="0"/>
              <a:t>cœurs </a:t>
            </a:r>
            <a:r>
              <a:rPr lang="fr-FR" sz="1500" dirty="0"/>
              <a:t>multiples ou encore faciliter la lecture du code, il répondait à des problématiques qui n’était pas forcément encore au </a:t>
            </a:r>
            <a:r>
              <a:rPr lang="fr-FR" sz="1500" dirty="0" smtClean="0"/>
              <a:t>cœur </a:t>
            </a:r>
            <a:r>
              <a:rPr lang="fr-FR" sz="1500" dirty="0"/>
              <a:t>de nos préoccupations il n’y a pas si longtemps</a:t>
            </a:r>
            <a:r>
              <a:rPr lang="fr-FR" sz="1500" dirty="0" smtClean="0"/>
              <a:t>.</a:t>
            </a:r>
          </a:p>
          <a:p>
            <a:r>
              <a:rPr lang="fr-FR" sz="1500" dirty="0"/>
              <a:t>Quand on analyse la situation, on réalise que l’heure est venue de réévaluer les atouts de Golang, trop longtemps ignoré par </a:t>
            </a:r>
            <a:r>
              <a:rPr lang="fr-FR" sz="1500" dirty="0" smtClean="0"/>
              <a:t>beaucoup.</a:t>
            </a:r>
          </a:p>
          <a:p>
            <a:r>
              <a:rPr lang="fr-FR" sz="1500" dirty="0" smtClean="0"/>
              <a:t>Car </a:t>
            </a:r>
            <a:r>
              <a:rPr lang="fr-FR" sz="1500" dirty="0"/>
              <a:t>chaque ère technologique a catalysé le développement d’un ou plusieurs langages : les gros systèmes ont vu naitre le Cobol. Unix, le C. Windows, les L4G. Sans parler du Web qui aura fait exploser PHP, Java, Python, Ruby, JavaScript</a:t>
            </a:r>
            <a:r>
              <a:rPr lang="fr-FR" sz="1500" dirty="0" smtClean="0"/>
              <a:t>…</a:t>
            </a:r>
          </a:p>
          <a:p>
            <a:r>
              <a:rPr lang="fr-FR" sz="1500" dirty="0"/>
              <a:t>Les mutations engendrées par le cloud vont forcément provoquer l’apparition sur le devant de la scène d’un ou plusieurs langages.</a:t>
            </a:r>
          </a:p>
          <a:p>
            <a:endParaRPr lang="fr-FR" sz="1500" dirty="0"/>
          </a:p>
        </p:txBody>
      </p:sp>
    </p:spTree>
    <p:extLst>
      <p:ext uri="{BB962C8B-B14F-4D97-AF65-F5344CB8AC3E}">
        <p14:creationId xmlns:p14="http://schemas.microsoft.com/office/powerpoint/2010/main" val="8119162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smtClean="0"/>
              <a:t>J’attends </a:t>
            </a:r>
            <a:r>
              <a:rPr lang="fr-FR" sz="1500" dirty="0"/>
              <a:t>depuis des années l’arrivée de ces derniers, capables de nous permettre de développer efficacement sur les nouvelles </a:t>
            </a:r>
            <a:r>
              <a:rPr lang="fr-FR" sz="1500" dirty="0" smtClean="0"/>
              <a:t>infrastructures.</a:t>
            </a:r>
          </a:p>
          <a:p>
            <a:pPr algn="just"/>
            <a:r>
              <a:rPr lang="fr-FR" sz="1500" dirty="0" smtClean="0"/>
              <a:t>Et </a:t>
            </a:r>
            <a:r>
              <a:rPr lang="fr-FR" sz="1500" dirty="0"/>
              <a:t>quand on regarde les spécificités du Go, on se dit qu’on a peut-être déjà la solution à portée de la main </a:t>
            </a:r>
            <a:r>
              <a:rPr lang="fr-FR" sz="1500" dirty="0" smtClean="0"/>
              <a:t>:</a:t>
            </a:r>
          </a:p>
          <a:p>
            <a:pPr lvl="1" algn="just" fontAlgn="base">
              <a:buFont typeface="Wingdings" panose="05000000000000000000" pitchFamily="2" charset="2"/>
              <a:buChar char="§"/>
            </a:pPr>
            <a:r>
              <a:rPr lang="fr-FR" sz="1400" dirty="0"/>
              <a:t>il est à la base de tous les outils de l’ère du Cloud : Docker, Kubernetes, etc.</a:t>
            </a:r>
          </a:p>
          <a:p>
            <a:pPr lvl="1" algn="just" fontAlgn="base">
              <a:buFont typeface="Wingdings" panose="05000000000000000000" pitchFamily="2" charset="2"/>
              <a:buChar char="§"/>
            </a:pPr>
            <a:r>
              <a:rPr lang="fr-FR" sz="1400" dirty="0"/>
              <a:t>il est simple, mais offre nativement tout ce qu’il faut pour développer une plateforme de services.</a:t>
            </a:r>
          </a:p>
          <a:p>
            <a:pPr lvl="1" algn="just" fontAlgn="base">
              <a:buFont typeface="Wingdings" panose="05000000000000000000" pitchFamily="2" charset="2"/>
              <a:buChar char="§"/>
            </a:pPr>
            <a:r>
              <a:rPr lang="fr-FR" sz="1400" dirty="0"/>
              <a:t>il intègre nativement la concurrence d’accès</a:t>
            </a:r>
            <a:r>
              <a:rPr lang="fr-FR" sz="1400" dirty="0" smtClean="0"/>
              <a:t>.</a:t>
            </a:r>
            <a:endParaRPr lang="fr-FR" sz="1400" dirty="0"/>
          </a:p>
        </p:txBody>
      </p:sp>
    </p:spTree>
    <p:extLst>
      <p:ext uri="{BB962C8B-B14F-4D97-AF65-F5344CB8AC3E}">
        <p14:creationId xmlns:p14="http://schemas.microsoft.com/office/powerpoint/2010/main" val="2003385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lvl="1" algn="just" fontAlgn="base">
              <a:buFont typeface="Wingdings" panose="05000000000000000000" pitchFamily="2" charset="2"/>
              <a:buChar char="§"/>
            </a:pPr>
            <a:r>
              <a:rPr lang="fr-FR" sz="1400" dirty="0" smtClean="0"/>
              <a:t>il </a:t>
            </a:r>
            <a:r>
              <a:rPr lang="fr-FR" sz="1400" dirty="0"/>
              <a:t>permet de déployer des conteneurs légers… vraiment légers ! À quoi ça sert d’avoir des conteneurs légers s’il faut booter des machines virtuelles (JVM, CLR, V8) énormes en occupation mémoire dedans ?</a:t>
            </a:r>
          </a:p>
          <a:p>
            <a:pPr lvl="1" algn="just" fontAlgn="base">
              <a:buFont typeface="Wingdings" panose="05000000000000000000" pitchFamily="2" charset="2"/>
              <a:buChar char="§"/>
            </a:pPr>
            <a:r>
              <a:rPr lang="fr-FR" sz="1400" dirty="0"/>
              <a:t>il est idéal pour construire des </a:t>
            </a:r>
            <a:r>
              <a:rPr lang="fr-FR" sz="1400" dirty="0" smtClean="0"/>
              <a:t>micro services.</a:t>
            </a:r>
            <a:endParaRPr lang="fr-FR" sz="1400" dirty="0"/>
          </a:p>
          <a:p>
            <a:pPr lvl="1" algn="just" fontAlgn="base">
              <a:buFont typeface="Wingdings" panose="05000000000000000000" pitchFamily="2" charset="2"/>
              <a:buChar char="§"/>
            </a:pPr>
            <a:r>
              <a:rPr lang="fr-FR" sz="1400" dirty="0"/>
              <a:t>il supporte nativement JSON et HTTP (client et serveur).</a:t>
            </a:r>
          </a:p>
          <a:p>
            <a:pPr lvl="1" algn="just" fontAlgn="base">
              <a:buFont typeface="Wingdings" panose="05000000000000000000" pitchFamily="2" charset="2"/>
              <a:buChar char="§"/>
            </a:pPr>
            <a:r>
              <a:rPr lang="fr-FR" sz="1400" dirty="0"/>
              <a:t>il est poussé par une communauté bienveillante.</a:t>
            </a:r>
          </a:p>
          <a:p>
            <a:pPr lvl="1" algn="just" fontAlgn="base">
              <a:buFont typeface="Wingdings" panose="05000000000000000000" pitchFamily="2" charset="2"/>
              <a:buChar char="§"/>
            </a:pPr>
            <a:r>
              <a:rPr lang="fr-FR" sz="1400" dirty="0"/>
              <a:t>il va être largement adopté par les universités pour enseigner la programmation </a:t>
            </a:r>
            <a:r>
              <a:rPr lang="fr-FR" sz="1400" dirty="0" smtClean="0"/>
              <a:t>concurrente. Dans </a:t>
            </a:r>
            <a:r>
              <a:rPr lang="fr-FR" sz="1400" dirty="0"/>
              <a:t>quelques années, tous les étudiants auront dans leur bibliothèque le nouveau Kernighan, qui après avoir écrit le bestseller « The C Programming Language », vient de sortir « The Go Programming Language ».</a:t>
            </a:r>
          </a:p>
          <a:p>
            <a:pPr algn="just"/>
            <a:endParaRPr lang="fr-FR" dirty="0"/>
          </a:p>
        </p:txBody>
      </p:sp>
    </p:spTree>
    <p:extLst>
      <p:ext uri="{BB962C8B-B14F-4D97-AF65-F5344CB8AC3E}">
        <p14:creationId xmlns:p14="http://schemas.microsoft.com/office/powerpoint/2010/main" val="2902025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600" dirty="0"/>
              <a:t>Cette liste de points cruciaux démontre que Golang est totalement en adéquation avec nos préoccupations de </a:t>
            </a:r>
            <a:r>
              <a:rPr lang="fr-FR" sz="1600" dirty="0" smtClean="0"/>
              <a:t>2017.</a:t>
            </a:r>
          </a:p>
          <a:p>
            <a:pPr algn="just"/>
            <a:r>
              <a:rPr lang="fr-FR" sz="1600" dirty="0" smtClean="0"/>
              <a:t>Il </a:t>
            </a:r>
            <a:r>
              <a:rPr lang="fr-FR" sz="1600" dirty="0"/>
              <a:t>est capable de résoudre un nombre de problématiques incroyable, des problématiques dont nous n’avions pas forcément conscience en </a:t>
            </a:r>
            <a:r>
              <a:rPr lang="fr-FR" sz="1600" dirty="0" smtClean="0"/>
              <a:t>2009.</a:t>
            </a:r>
          </a:p>
          <a:p>
            <a:pPr algn="just"/>
            <a:r>
              <a:rPr lang="fr-FR" sz="1600" dirty="0" smtClean="0"/>
              <a:t>Est-il </a:t>
            </a:r>
            <a:r>
              <a:rPr lang="fr-FR" sz="1600" dirty="0"/>
              <a:t>la solution parfaite ? Je ne suis pas loin de le </a:t>
            </a:r>
            <a:r>
              <a:rPr lang="fr-FR" sz="1600" dirty="0" smtClean="0"/>
              <a:t>penser.</a:t>
            </a:r>
          </a:p>
          <a:p>
            <a:pPr algn="just"/>
            <a:r>
              <a:rPr lang="fr-FR" sz="1600" dirty="0" smtClean="0"/>
              <a:t>Mais </a:t>
            </a:r>
            <a:r>
              <a:rPr lang="fr-FR" sz="1600" dirty="0"/>
              <a:t>une chose est certaine : il est impossible d’imaginer que les langages créés avec les contraintes technologiques d’il y a 20 ans soient capables de répondre aux défis </a:t>
            </a:r>
            <a:r>
              <a:rPr lang="fr-FR" sz="1600" dirty="0" smtClean="0"/>
              <a:t>d’aujourd’hui.</a:t>
            </a:r>
          </a:p>
          <a:p>
            <a:pPr algn="just"/>
            <a:r>
              <a:rPr lang="fr-FR" sz="1600" dirty="0" smtClean="0"/>
              <a:t>Il </a:t>
            </a:r>
            <a:r>
              <a:rPr lang="fr-FR" sz="1600" dirty="0"/>
              <a:t>est plus que temps de donner sa chance au Go !</a:t>
            </a:r>
            <a:endParaRPr lang="fr-FR" sz="1500" dirty="0"/>
          </a:p>
        </p:txBody>
      </p:sp>
    </p:spTree>
    <p:extLst>
      <p:ext uri="{BB962C8B-B14F-4D97-AF65-F5344CB8AC3E}">
        <p14:creationId xmlns:p14="http://schemas.microsoft.com/office/powerpoint/2010/main" val="915070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Golang ?</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Go est un langage compilé</a:t>
            </a:r>
          </a:p>
          <a:p>
            <a:pPr algn="just"/>
            <a:r>
              <a:rPr lang="fr-FR" dirty="0" smtClean="0"/>
              <a:t>Inspiré de C et Pascal</a:t>
            </a:r>
          </a:p>
          <a:p>
            <a:pPr algn="just"/>
            <a:r>
              <a:rPr lang="fr-FR" dirty="0" smtClean="0"/>
              <a:t>Développé par Google (Robert Griesemer, Rob Pike et Ken Thompson)</a:t>
            </a:r>
          </a:p>
          <a:p>
            <a:pPr algn="just"/>
            <a:r>
              <a:rPr lang="fr-FR" dirty="0" smtClean="0"/>
              <a:t>Rob Pike à propos des jeunes développeurs :</a:t>
            </a:r>
          </a:p>
          <a:p>
            <a:pPr marL="457200" lvl="1" indent="0" algn="just">
              <a:buNone/>
            </a:pPr>
            <a:r>
              <a:rPr lang="fr-FR" dirty="0"/>
              <a:t>« Ils ne sont pas capables de comprendre un langage brillant, mais nous voulons les amener à réaliser de bons programmes. Ainsi, le langage que nous leur donnons doit être </a:t>
            </a:r>
            <a:r>
              <a:rPr lang="fr-FR" dirty="0" smtClean="0"/>
              <a:t>facile </a:t>
            </a:r>
            <a:r>
              <a:rPr lang="fr-FR" dirty="0"/>
              <a:t>à comprendre et facile à adopter </a:t>
            </a:r>
            <a:r>
              <a:rPr lang="fr-FR" dirty="0" smtClean="0"/>
              <a:t>»</a:t>
            </a:r>
            <a:endParaRPr lang="fr-FR" dirty="0"/>
          </a:p>
          <a:p>
            <a:pPr algn="just"/>
            <a:r>
              <a:rPr lang="fr-FR" dirty="0"/>
              <a:t>Go veut faciliter et accélérer la programmation à grande échelle : en raison de sa simplicité, sa compilation serait de 80 % à 90 % plus rapide que la compilation classique du </a:t>
            </a:r>
            <a:r>
              <a:rPr lang="fr-FR" dirty="0" smtClean="0"/>
              <a:t>C, </a:t>
            </a:r>
            <a:r>
              <a:rPr lang="fr-FR" dirty="0"/>
              <a:t>et il est donc concevable de l'utiliser aussi bien pour écrire des applications, des scripts ou de grands systèmes. Cette simplicité est nécessaire aussi pour assurer la maintenance et l'évolution des programmes sur plusieurs générations de développeurs.</a:t>
            </a:r>
          </a:p>
        </p:txBody>
      </p:sp>
    </p:spTree>
    <p:extLst>
      <p:ext uri="{BB962C8B-B14F-4D97-AF65-F5344CB8AC3E}">
        <p14:creationId xmlns:p14="http://schemas.microsoft.com/office/powerpoint/2010/main" val="173054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Golang ?</a:t>
            </a:r>
            <a:endParaRPr lang="fr-FR" dirty="0"/>
          </a:p>
        </p:txBody>
      </p:sp>
      <p:sp>
        <p:nvSpPr>
          <p:cNvPr id="3" name="Espace réservé du contenu 2"/>
          <p:cNvSpPr>
            <a:spLocks noGrp="1"/>
          </p:cNvSpPr>
          <p:nvPr>
            <p:ph idx="1"/>
          </p:nvPr>
        </p:nvSpPr>
        <p:spPr/>
        <p:txBody>
          <a:bodyPr anchor="ctr">
            <a:normAutofit/>
          </a:bodyPr>
          <a:lstStyle/>
          <a:p>
            <a:pPr algn="just"/>
            <a:r>
              <a:rPr lang="fr-FR" dirty="0"/>
              <a:t>S'il vise aussi la rapidité d'exécution, indispensable à la programmation système, il considère le multithreading comme le moyen le plus robuste d'assurer sur les processeurs actuels cette </a:t>
            </a:r>
            <a:r>
              <a:rPr lang="fr-FR" dirty="0" smtClean="0"/>
              <a:t>rapidité</a:t>
            </a:r>
            <a:r>
              <a:rPr lang="fr-FR" dirty="0"/>
              <a:t> tout en rendant la maintenance facile par séparation de tâches simples exécutées indépendamment afin d'éviter de créer des « usines à gaz </a:t>
            </a:r>
            <a:r>
              <a:rPr lang="fr-FR" dirty="0" smtClean="0"/>
              <a:t>».</a:t>
            </a:r>
          </a:p>
          <a:p>
            <a:pPr algn="just"/>
            <a:r>
              <a:rPr lang="fr-FR" dirty="0" smtClean="0"/>
              <a:t>Cette </a:t>
            </a:r>
            <a:r>
              <a:rPr lang="fr-FR" dirty="0"/>
              <a:t>conception permet également le fonctionnement sans réécriture sur des architectures multi-cœurs en exploitant immédiatement l'augmentation de puissance correspondante</a:t>
            </a:r>
          </a:p>
        </p:txBody>
      </p:sp>
    </p:spTree>
    <p:extLst>
      <p:ext uri="{BB962C8B-B14F-4D97-AF65-F5344CB8AC3E}">
        <p14:creationId xmlns:p14="http://schemas.microsoft.com/office/powerpoint/2010/main" val="1875130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a:t>
            </a:r>
            <a:r>
              <a:rPr lang="fr-FR" dirty="0" smtClean="0"/>
              <a:t>++</a:t>
            </a:r>
          </a:p>
          <a:p>
            <a:pPr algn="just"/>
            <a:r>
              <a:rPr lang="fr-FR" dirty="0" smtClean="0"/>
              <a:t>Il </a:t>
            </a:r>
            <a:r>
              <a:rPr lang="fr-FR" dirty="0"/>
              <a:t>s'agit d'un langage impératif et </a:t>
            </a:r>
            <a:r>
              <a:rPr lang="fr-FR" dirty="0" smtClean="0"/>
              <a:t>concurrent</a:t>
            </a:r>
            <a:endParaRPr lang="fr-FR" dirty="0"/>
          </a:p>
        </p:txBody>
      </p:sp>
    </p:spTree>
    <p:extLst>
      <p:ext uri="{BB962C8B-B14F-4D97-AF65-F5344CB8AC3E}">
        <p14:creationId xmlns:p14="http://schemas.microsoft.com/office/powerpoint/2010/main" val="4230641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263</TotalTime>
  <Words>1152</Words>
  <Application>Microsoft Office PowerPoint</Application>
  <PresentationFormat>Grand écran</PresentationFormat>
  <Paragraphs>149</Paragraphs>
  <Slides>27</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27</vt:i4>
      </vt:variant>
    </vt:vector>
  </HeadingPairs>
  <TitlesOfParts>
    <vt:vector size="33" baseType="lpstr">
      <vt:lpstr>Arial</vt:lpstr>
      <vt:lpstr>Calibri</vt:lpstr>
      <vt:lpstr>Century Gothic</vt:lpstr>
      <vt:lpstr>Wingdings</vt:lpstr>
      <vt:lpstr>Wingdings 3</vt:lpstr>
      <vt:lpstr>Brin</vt:lpstr>
      <vt:lpstr>Golang</vt:lpstr>
      <vt:lpstr>Pourquoi croire en Go ?</vt:lpstr>
      <vt:lpstr>Pourquoi croire en Go ?</vt:lpstr>
      <vt:lpstr>Pourquoi croire en Go ?</vt:lpstr>
      <vt:lpstr>Pourquoi croire en Go ?</vt:lpstr>
      <vt:lpstr>Pourquoi croire en Go ?</vt:lpstr>
      <vt:lpstr>Golang ?</vt:lpstr>
      <vt:lpstr>Golang ?</vt:lpstr>
      <vt:lpstr>Caractéristiques</vt:lpstr>
      <vt:lpstr>Caractéristiques : Concurrence</vt:lpstr>
      <vt:lpstr>Caractéristiques : Concurrence</vt:lpstr>
      <vt:lpstr>Caractéristiques : Système de types</vt:lpstr>
      <vt:lpstr>Caractéristiques : Système de types</vt:lpstr>
      <vt:lpstr>Caractéristiques : Système de types</vt:lpstr>
      <vt:lpstr>Caractéristiques : Système de types</vt:lpstr>
      <vt:lpstr>Caractéristiques : Divers</vt:lpstr>
      <vt:lpstr>Caractéristiques : Divers</vt:lpstr>
      <vt:lpstr>Caractéristiques : Divers</vt:lpstr>
      <vt:lpstr>Golang</vt:lpstr>
      <vt:lpstr>Hello, Go!</vt:lpstr>
      <vt:lpstr>Hello, Go!</vt:lpstr>
      <vt:lpstr>Hello, Go!</vt:lpstr>
      <vt:lpstr>Types de base</vt:lpstr>
      <vt:lpstr>Strings</vt:lpstr>
      <vt:lpstr>Opérateurs</vt:lpstr>
      <vt:lpstr>Déclaration des variables</vt:lpstr>
      <vt:lpstr>Références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Thierry DECKER</dc:creator>
  <cp:lastModifiedBy>Thierry DECKER</cp:lastModifiedBy>
  <cp:revision>66</cp:revision>
  <dcterms:created xsi:type="dcterms:W3CDTF">2017-12-30T07:04:36Z</dcterms:created>
  <dcterms:modified xsi:type="dcterms:W3CDTF">2017-12-30T18:24:36Z</dcterms:modified>
</cp:coreProperties>
</file>