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68"/>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267"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06/01/2018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utilisé pour passer et recevoir les paramètres</a:t>
            </a: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dirty="0" smtClean="0">
                <a:solidFill>
                  <a:schemeClr val="tx1"/>
                </a:solidFill>
              </a:rPr>
              <a:t>Il est possible de créer une fonction à l'intérieur d'une fonction</a:t>
            </a:r>
          </a:p>
          <a:p>
            <a:pPr algn="just"/>
            <a:r>
              <a:rPr lang="fr-FR" b="1" i="1" dirty="0" smtClean="0">
                <a:solidFill>
                  <a:schemeClr val="accent6"/>
                </a:solidFill>
              </a:rPr>
              <a:t>add</a:t>
            </a:r>
            <a:r>
              <a:rPr lang="fr-FR" dirty="0" smtClean="0">
                <a:solidFill>
                  <a:schemeClr val="accent6"/>
                </a:solidFill>
              </a:rPr>
              <a:t> </a:t>
            </a:r>
            <a:r>
              <a:rPr lang="fr-FR" dirty="0" smtClean="0">
                <a:solidFill>
                  <a:schemeClr val="tx1"/>
                </a:solidFill>
              </a:rPr>
              <a:t>est une variable locale qui a pour signature </a:t>
            </a:r>
            <a:r>
              <a:rPr lang="fr-FR" b="1" i="1" dirty="0" smtClean="0">
                <a:solidFill>
                  <a:schemeClr val="accent6"/>
                </a:solidFill>
              </a:rPr>
              <a:t>func(int,</a:t>
            </a:r>
            <a:r>
              <a:rPr lang="fr-FR" b="1" i="1" dirty="0" smtClean="0">
                <a:solidFill>
                  <a:schemeClr val="tx1"/>
                </a:solidFill>
              </a:rPr>
              <a:t> </a:t>
            </a:r>
            <a:r>
              <a:rPr lang="fr-FR" b="1" i="1" dirty="0" smtClean="0">
                <a:solidFill>
                  <a:schemeClr val="accent6"/>
                </a:solidFill>
              </a:rPr>
              <a:t>int)</a:t>
            </a:r>
            <a:r>
              <a:rPr lang="fr-FR" b="1" i="1" dirty="0" smtClean="0">
                <a:solidFill>
                  <a:schemeClr val="tx1"/>
                </a:solidFill>
              </a:rPr>
              <a:t> </a:t>
            </a:r>
            <a:r>
              <a:rPr lang="fr-FR" b="1" i="1" dirty="0" smtClean="0">
                <a:solidFill>
                  <a:schemeClr val="accent6"/>
                </a:solidFill>
              </a:rPr>
              <a:t>int</a:t>
            </a:r>
          </a:p>
          <a:p>
            <a:pPr algn="just"/>
            <a:r>
              <a:rPr lang="fr-FR" dirty="0" smtClean="0">
                <a:solidFill>
                  <a:schemeClr val="tx1"/>
                </a:solidFill>
              </a:rPr>
              <a:t>Deux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entrée et un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sortie</a:t>
            </a:r>
          </a:p>
          <a:p>
            <a:pPr algn="just"/>
            <a:r>
              <a:rPr lang="fr-FR" dirty="0" smtClean="0">
                <a:solidFill>
                  <a:schemeClr val="tx1"/>
                </a:solidFill>
              </a:rPr>
              <a:t>Une fonction ainsi définie à accès aux autre variables locales</a:t>
            </a:r>
          </a:p>
        </p:txBody>
      </p:sp>
      <p:pic>
        <p:nvPicPr>
          <p:cNvPr id="4" name="Image 3"/>
          <p:cNvPicPr>
            <a:picLocks noChangeAspect="1"/>
          </p:cNvPicPr>
          <p:nvPr/>
        </p:nvPicPr>
        <p:blipFill>
          <a:blip r:embed="rId2"/>
          <a:stretch>
            <a:fillRect/>
          </a:stretch>
        </p:blipFill>
        <p:spPr>
          <a:xfrm>
            <a:off x="7809408" y="3176479"/>
            <a:ext cx="39814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812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b="1" i="1" dirty="0" smtClean="0">
                <a:solidFill>
                  <a:schemeClr val="accent6"/>
                </a:solidFill>
              </a:rPr>
              <a:t>increment</a:t>
            </a:r>
            <a:r>
              <a:rPr lang="fr-FR" dirty="0" smtClean="0">
                <a:solidFill>
                  <a:schemeClr val="tx1"/>
                </a:solidFill>
              </a:rPr>
              <a:t> ajoute 1 à la variable </a:t>
            </a:r>
            <a:r>
              <a:rPr lang="fr-FR" b="1" i="1" dirty="0" smtClean="0">
                <a:solidFill>
                  <a:schemeClr val="accent6"/>
                </a:solidFill>
              </a:rPr>
              <a:t>x</a:t>
            </a:r>
            <a:r>
              <a:rPr lang="fr-FR" dirty="0" smtClean="0">
                <a:solidFill>
                  <a:schemeClr val="tx1"/>
                </a:solidFill>
              </a:rPr>
              <a:t> qui est définie dans le scope de la fonction main</a:t>
            </a:r>
          </a:p>
          <a:p>
            <a:pPr algn="just"/>
            <a:r>
              <a:rPr lang="fr-FR" dirty="0" smtClean="0">
                <a:solidFill>
                  <a:schemeClr val="tx1"/>
                </a:solidFill>
              </a:rPr>
              <a:t>La variable </a:t>
            </a:r>
            <a:r>
              <a:rPr lang="fr-FR" b="1" i="1" dirty="0" smtClean="0">
                <a:solidFill>
                  <a:schemeClr val="accent6"/>
                </a:solidFill>
              </a:rPr>
              <a:t>x</a:t>
            </a:r>
            <a:r>
              <a:rPr lang="fr-FR" dirty="0" smtClean="0">
                <a:solidFill>
                  <a:schemeClr val="tx1"/>
                </a:solidFill>
              </a:rPr>
              <a:t> peut être accédée et modifiée par la fonction </a:t>
            </a:r>
            <a:r>
              <a:rPr lang="fr-FR" b="1" i="1" dirty="0" smtClean="0">
                <a:solidFill>
                  <a:schemeClr val="accent6"/>
                </a:solidFill>
              </a:rPr>
              <a:t>increment</a:t>
            </a:r>
          </a:p>
          <a:p>
            <a:pPr algn="just"/>
            <a:r>
              <a:rPr lang="fr-FR" dirty="0" smtClean="0">
                <a:solidFill>
                  <a:schemeClr val="tx1"/>
                </a:solidFill>
              </a:rPr>
              <a:t>C'est ainsi qu'au premier appel, 1 est affiché et qu'au second appel, 2 est affiché</a:t>
            </a:r>
          </a:p>
          <a:p>
            <a:pPr algn="just"/>
            <a:r>
              <a:rPr lang="fr-FR" b="1" i="1" dirty="0" smtClean="0">
                <a:solidFill>
                  <a:schemeClr val="accent6"/>
                </a:solidFill>
              </a:rPr>
              <a:t>increment</a:t>
            </a:r>
            <a:r>
              <a:rPr lang="fr-FR" dirty="0" smtClean="0">
                <a:solidFill>
                  <a:schemeClr val="tx1"/>
                </a:solidFill>
              </a:rPr>
              <a:t> et </a:t>
            </a:r>
            <a:r>
              <a:rPr lang="fr-FR" b="1" i="1" dirty="0" smtClean="0">
                <a:solidFill>
                  <a:schemeClr val="accent6"/>
                </a:solidFill>
              </a:rPr>
              <a:t>x</a:t>
            </a:r>
            <a:r>
              <a:rPr lang="fr-FR" dirty="0" smtClean="0">
                <a:solidFill>
                  <a:schemeClr val="tx1"/>
                </a:solidFill>
              </a:rPr>
              <a:t> forment se que l'on appelle une </a:t>
            </a:r>
            <a:r>
              <a:rPr lang="fr-FR" b="1" i="1" dirty="0" smtClean="0">
                <a:solidFill>
                  <a:schemeClr val="accent6"/>
                </a:solidFill>
              </a:rPr>
              <a:t>closure</a:t>
            </a:r>
          </a:p>
        </p:txBody>
      </p:sp>
      <p:pic>
        <p:nvPicPr>
          <p:cNvPr id="2" name="Image 1"/>
          <p:cNvPicPr>
            <a:picLocks noChangeAspect="1"/>
          </p:cNvPicPr>
          <p:nvPr/>
        </p:nvPicPr>
        <p:blipFill>
          <a:blip r:embed="rId2"/>
          <a:stretch>
            <a:fillRect/>
          </a:stretch>
        </p:blipFill>
        <p:spPr>
          <a:xfrm>
            <a:off x="7942566" y="2970475"/>
            <a:ext cx="3971925" cy="1743075"/>
          </a:xfrm>
          <a:prstGeom prst="rect">
            <a:avLst/>
          </a:prstGeom>
        </p:spPr>
      </p:pic>
    </p:spTree>
    <p:extLst>
      <p:ext uri="{BB962C8B-B14F-4D97-AF65-F5344CB8AC3E}">
        <p14:creationId xmlns:p14="http://schemas.microsoft.com/office/powerpoint/2010/main" val="3560235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Une manière d'utiliser une closure est d'écrire une fonction qui retourne une fonction qui, lorsqu'elle est appelée, peut générer une séquence de nombres</a:t>
            </a:r>
          </a:p>
          <a:p>
            <a:pPr algn="just"/>
            <a:r>
              <a:rPr lang="fr-FR" b="1" i="1" dirty="0" smtClean="0">
                <a:solidFill>
                  <a:schemeClr val="accent6"/>
                </a:solidFill>
              </a:rPr>
              <a:t>i</a:t>
            </a:r>
            <a:r>
              <a:rPr lang="fr-FR" dirty="0" smtClean="0">
                <a:solidFill>
                  <a:schemeClr val="tx1"/>
                </a:solidFill>
              </a:rPr>
              <a:t> est une variable locale de </a:t>
            </a:r>
            <a:r>
              <a:rPr lang="fr-FR" b="1" i="1" dirty="0" smtClean="0">
                <a:solidFill>
                  <a:schemeClr val="accent6"/>
                </a:solidFill>
              </a:rPr>
              <a:t>makeEvenGenerator</a:t>
            </a:r>
            <a:r>
              <a:rPr lang="fr-FR" dirty="0" smtClean="0">
                <a:solidFill>
                  <a:schemeClr val="accent6"/>
                </a:solidFill>
              </a:rPr>
              <a:t> </a:t>
            </a:r>
            <a:r>
              <a:rPr lang="fr-FR" dirty="0" smtClean="0">
                <a:solidFill>
                  <a:schemeClr val="tx1"/>
                </a:solidFill>
              </a:rPr>
              <a:t>qui retourne elle-même une fonction (dite anonyme) ayant accès à </a:t>
            </a:r>
            <a:r>
              <a:rPr lang="fr-FR" b="1" i="1" dirty="0" smtClean="0">
                <a:solidFill>
                  <a:schemeClr val="accent6"/>
                </a:solidFill>
              </a:rPr>
              <a:t>i</a:t>
            </a:r>
          </a:p>
        </p:txBody>
      </p:sp>
      <p:pic>
        <p:nvPicPr>
          <p:cNvPr id="4" name="Image 3"/>
          <p:cNvPicPr>
            <a:picLocks noChangeAspect="1"/>
          </p:cNvPicPr>
          <p:nvPr/>
        </p:nvPicPr>
        <p:blipFill>
          <a:blip r:embed="rId2"/>
          <a:stretch>
            <a:fillRect/>
          </a:stretch>
        </p:blipFill>
        <p:spPr>
          <a:xfrm>
            <a:off x="6789917" y="624110"/>
            <a:ext cx="5238750" cy="4695825"/>
          </a:xfrm>
          <a:prstGeom prst="rect">
            <a:avLst/>
          </a:prstGeom>
        </p:spPr>
      </p:pic>
      <p:pic>
        <p:nvPicPr>
          <p:cNvPr id="6" name="Image 5"/>
          <p:cNvPicPr>
            <a:picLocks noChangeAspect="1"/>
          </p:cNvPicPr>
          <p:nvPr/>
        </p:nvPicPr>
        <p:blipFill>
          <a:blip r:embed="rId3"/>
          <a:stretch>
            <a:fillRect/>
          </a:stretch>
        </p:blipFill>
        <p:spPr>
          <a:xfrm>
            <a:off x="6789917" y="5504133"/>
            <a:ext cx="647700" cy="1019175"/>
          </a:xfrm>
          <a:prstGeom prst="rect">
            <a:avLst/>
          </a:prstGeom>
        </p:spPr>
      </p:pic>
    </p:spTree>
    <p:extLst>
      <p:ext uri="{BB962C8B-B14F-4D97-AF65-F5344CB8AC3E}">
        <p14:creationId xmlns:p14="http://schemas.microsoft.com/office/powerpoint/2010/main" val="32490728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Go supporte les appels de fonctions récursifs (une fonction s'appelant elle même)</a:t>
            </a:r>
            <a:endParaRPr lang="fr-FR" b="1" i="1" dirty="0" smtClean="0">
              <a:solidFill>
                <a:schemeClr val="accent6"/>
              </a:solidFill>
            </a:endParaRPr>
          </a:p>
        </p:txBody>
      </p:sp>
      <p:pic>
        <p:nvPicPr>
          <p:cNvPr id="2" name="Image 1"/>
          <p:cNvPicPr>
            <a:picLocks noChangeAspect="1"/>
          </p:cNvPicPr>
          <p:nvPr/>
        </p:nvPicPr>
        <p:blipFill>
          <a:blip r:embed="rId2"/>
          <a:stretch>
            <a:fillRect/>
          </a:stretch>
        </p:blipFill>
        <p:spPr>
          <a:xfrm>
            <a:off x="6472362" y="1275727"/>
            <a:ext cx="5188060" cy="3363238"/>
          </a:xfrm>
          <a:prstGeom prst="rect">
            <a:avLst/>
          </a:prstGeom>
        </p:spPr>
      </p:pic>
      <p:pic>
        <p:nvPicPr>
          <p:cNvPr id="7" name="Image 6"/>
          <p:cNvPicPr>
            <a:picLocks noChangeAspect="1"/>
          </p:cNvPicPr>
          <p:nvPr/>
        </p:nvPicPr>
        <p:blipFill>
          <a:blip r:embed="rId3"/>
          <a:stretch>
            <a:fillRect/>
          </a:stretch>
        </p:blipFill>
        <p:spPr>
          <a:xfrm>
            <a:off x="6472362" y="4807971"/>
            <a:ext cx="3562350" cy="247650"/>
          </a:xfrm>
          <a:prstGeom prst="rect">
            <a:avLst/>
          </a:prstGeom>
        </p:spPr>
      </p:pic>
    </p:spTree>
    <p:extLst>
      <p:ext uri="{BB962C8B-B14F-4D97-AF65-F5344CB8AC3E}">
        <p14:creationId xmlns:p14="http://schemas.microsoft.com/office/powerpoint/2010/main" val="27380761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(exemple: 3!)</a:t>
            </a:r>
            <a:endParaRPr lang="fr-FR" dirty="0"/>
          </a:p>
        </p:txBody>
      </p:sp>
      <p:sp>
        <p:nvSpPr>
          <p:cNvPr id="8" name="Rectangle 7"/>
          <p:cNvSpPr/>
          <p:nvPr/>
        </p:nvSpPr>
        <p:spPr>
          <a:xfrm>
            <a:off x="198133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9" name="Rectangle 8"/>
          <p:cNvSpPr/>
          <p:nvPr/>
        </p:nvSpPr>
        <p:spPr>
          <a:xfrm>
            <a:off x="3930730" y="43175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0" name="Rectangle 9"/>
          <p:cNvSpPr/>
          <p:nvPr/>
        </p:nvSpPr>
        <p:spPr>
          <a:xfrm>
            <a:off x="3930730" y="363635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1" name="Rectangle 10"/>
          <p:cNvSpPr/>
          <p:nvPr/>
        </p:nvSpPr>
        <p:spPr>
          <a:xfrm>
            <a:off x="4905096"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2" name="Rectangle 11"/>
          <p:cNvSpPr/>
          <p:nvPr/>
        </p:nvSpPr>
        <p:spPr>
          <a:xfrm>
            <a:off x="4905096" y="36363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3" name="Rectangle 12"/>
          <p:cNvSpPr/>
          <p:nvPr/>
        </p:nvSpPr>
        <p:spPr>
          <a:xfrm>
            <a:off x="4905096"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4" name="Rectangle 13"/>
          <p:cNvSpPr/>
          <p:nvPr/>
        </p:nvSpPr>
        <p:spPr>
          <a:xfrm>
            <a:off x="588012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5" name="Rectangle 14"/>
          <p:cNvSpPr/>
          <p:nvPr/>
        </p:nvSpPr>
        <p:spPr>
          <a:xfrm>
            <a:off x="5880125" y="3636353"/>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6" name="Rectangle 15"/>
          <p:cNvSpPr/>
          <p:nvPr/>
        </p:nvSpPr>
        <p:spPr>
          <a:xfrm>
            <a:off x="5880125" y="331829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7" name="Rectangle 16"/>
          <p:cNvSpPr/>
          <p:nvPr/>
        </p:nvSpPr>
        <p:spPr>
          <a:xfrm>
            <a:off x="5880125" y="300024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(0)</a:t>
            </a:r>
          </a:p>
          <a:p>
            <a:pPr algn="ctr"/>
            <a:r>
              <a:rPr lang="fr-FR" sz="800" dirty="0" smtClean="0"/>
              <a:t>Return 1</a:t>
            </a:r>
            <a:endParaRPr lang="fr-FR" sz="800" dirty="0"/>
          </a:p>
        </p:txBody>
      </p:sp>
      <p:sp>
        <p:nvSpPr>
          <p:cNvPr id="18" name="Rectangle 17"/>
          <p:cNvSpPr/>
          <p:nvPr/>
        </p:nvSpPr>
        <p:spPr>
          <a:xfrm>
            <a:off x="6855154"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9" name="Rectangle 18"/>
          <p:cNvSpPr/>
          <p:nvPr/>
        </p:nvSpPr>
        <p:spPr>
          <a:xfrm>
            <a:off x="6855154" y="363635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20" name="Rectangle 19"/>
          <p:cNvSpPr/>
          <p:nvPr/>
        </p:nvSpPr>
        <p:spPr>
          <a:xfrm>
            <a:off x="6855154"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p>
          <a:p>
            <a:pPr algn="ctr"/>
            <a:r>
              <a:rPr lang="fr-FR" sz="800" dirty="0" smtClean="0"/>
              <a:t>Return 1*1=1</a:t>
            </a:r>
            <a:endParaRPr lang="fr-FR" sz="800" dirty="0"/>
          </a:p>
        </p:txBody>
      </p:sp>
      <p:sp>
        <p:nvSpPr>
          <p:cNvPr id="26" name="Rectangle 25"/>
          <p:cNvSpPr/>
          <p:nvPr/>
        </p:nvSpPr>
        <p:spPr>
          <a:xfrm>
            <a:off x="7826538" y="430959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27" name="Rectangle 26"/>
          <p:cNvSpPr/>
          <p:nvPr/>
        </p:nvSpPr>
        <p:spPr>
          <a:xfrm>
            <a:off x="7826538" y="365224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p>
          <a:p>
            <a:pPr algn="ctr"/>
            <a:r>
              <a:rPr lang="fr-FR" sz="800" dirty="0" smtClean="0"/>
              <a:t>Return 2*1=2</a:t>
            </a:r>
            <a:endParaRPr lang="fr-FR" sz="800" dirty="0"/>
          </a:p>
        </p:txBody>
      </p:sp>
      <p:sp>
        <p:nvSpPr>
          <p:cNvPr id="29" name="Rectangle 28"/>
          <p:cNvSpPr/>
          <p:nvPr/>
        </p:nvSpPr>
        <p:spPr>
          <a:xfrm>
            <a:off x="9765330" y="430958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0" name="Rectangle 29"/>
          <p:cNvSpPr/>
          <p:nvPr/>
        </p:nvSpPr>
        <p:spPr>
          <a:xfrm>
            <a:off x="3930730" y="3961066"/>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2" name="Rectangle 31"/>
          <p:cNvSpPr/>
          <p:nvPr/>
        </p:nvSpPr>
        <p:spPr>
          <a:xfrm>
            <a:off x="4905096"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3" name="Rectangle 32"/>
          <p:cNvSpPr/>
          <p:nvPr/>
        </p:nvSpPr>
        <p:spPr>
          <a:xfrm>
            <a:off x="587946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4" name="Rectangle 33"/>
          <p:cNvSpPr/>
          <p:nvPr/>
        </p:nvSpPr>
        <p:spPr>
          <a:xfrm>
            <a:off x="6854491"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5" name="Rectangle 34"/>
          <p:cNvSpPr/>
          <p:nvPr/>
        </p:nvSpPr>
        <p:spPr>
          <a:xfrm>
            <a:off x="782521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7" name="Rectangle 36"/>
          <p:cNvSpPr/>
          <p:nvPr/>
        </p:nvSpPr>
        <p:spPr>
          <a:xfrm>
            <a:off x="2955701" y="4317550"/>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8" name="Rectangle 37"/>
          <p:cNvSpPr/>
          <p:nvPr/>
        </p:nvSpPr>
        <p:spPr>
          <a:xfrm>
            <a:off x="2955701" y="396106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9" name="Rectangle 38"/>
          <p:cNvSpPr/>
          <p:nvPr/>
        </p:nvSpPr>
        <p:spPr>
          <a:xfrm>
            <a:off x="8795934" y="430958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40" name="Rectangle 39"/>
          <p:cNvSpPr/>
          <p:nvPr/>
        </p:nvSpPr>
        <p:spPr>
          <a:xfrm>
            <a:off x="8795934" y="397031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p>
          <a:p>
            <a:pPr algn="ctr"/>
            <a:r>
              <a:rPr lang="fr-FR" sz="800" dirty="0" smtClean="0"/>
              <a:t>Return 3*2=6</a:t>
            </a:r>
            <a:endParaRPr lang="fr-FR" sz="800" dirty="0"/>
          </a:p>
        </p:txBody>
      </p:sp>
    </p:spTree>
    <p:extLst>
      <p:ext uri="{BB962C8B-B14F-4D97-AF65-F5344CB8AC3E}">
        <p14:creationId xmlns:p14="http://schemas.microsoft.com/office/powerpoint/2010/main" val="8326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9" grpId="0" animBg="1"/>
      <p:bldP spid="30" grpId="0" animBg="1"/>
      <p:bldP spid="32" grpId="0" animBg="1"/>
      <p:bldP spid="33" grpId="0" animBg="1"/>
      <p:bldP spid="34" grpId="0" animBg="1"/>
      <p:bldP spid="35" grpId="0" animBg="1"/>
      <p:bldP spid="37" grpId="0" animBg="1"/>
      <p:bldP spid="38" grpId="0" animBg="1"/>
      <p:bldP spid="39" grpId="0" animBg="1"/>
      <p:bldP spid="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(Suite de Syracuse)</a:t>
            </a:r>
            <a:endParaRPr lang="fr-FR" dirty="0"/>
          </a:p>
        </p:txBody>
      </p:sp>
      <p:pic>
        <p:nvPicPr>
          <p:cNvPr id="2" name="Image 1"/>
          <p:cNvPicPr>
            <a:picLocks noChangeAspect="1"/>
          </p:cNvPicPr>
          <p:nvPr/>
        </p:nvPicPr>
        <p:blipFill>
          <a:blip r:embed="rId2"/>
          <a:stretch>
            <a:fillRect/>
          </a:stretch>
        </p:blipFill>
        <p:spPr>
          <a:xfrm>
            <a:off x="4773825" y="2059388"/>
            <a:ext cx="4549884" cy="2734585"/>
          </a:xfrm>
          <a:prstGeom prst="rect">
            <a:avLst/>
          </a:prstGeom>
        </p:spPr>
      </p:pic>
      <p:pic>
        <p:nvPicPr>
          <p:cNvPr id="4" name="Image 3"/>
          <p:cNvPicPr>
            <a:picLocks noChangeAspect="1"/>
          </p:cNvPicPr>
          <p:nvPr/>
        </p:nvPicPr>
        <p:blipFill>
          <a:blip r:embed="rId3"/>
          <a:stretch>
            <a:fillRect/>
          </a:stretch>
        </p:blipFill>
        <p:spPr>
          <a:xfrm>
            <a:off x="3838842" y="5526778"/>
            <a:ext cx="6419850" cy="257175"/>
          </a:xfrm>
          <a:prstGeom prst="rect">
            <a:avLst/>
          </a:prstGeom>
        </p:spPr>
      </p:pic>
    </p:spTree>
    <p:extLst>
      <p:ext uri="{BB962C8B-B14F-4D97-AF65-F5344CB8AC3E}">
        <p14:creationId xmlns:p14="http://schemas.microsoft.com/office/powerpoint/2010/main" val="4188158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58781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10101069" cy="3023860"/>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souvent utilisées lorsqu'une ressource a besoin d'être libérée en fin de traitement</a:t>
            </a:r>
          </a:p>
          <a:p>
            <a:pPr algn="just"/>
            <a:r>
              <a:rPr lang="fr-FR" dirty="0" smtClean="0">
                <a:solidFill>
                  <a:schemeClr val="tx1"/>
                </a:solidFill>
              </a:rPr>
              <a:t>Dans l'exemple, ceci apporte trois avantages majeurs :</a:t>
            </a:r>
          </a:p>
          <a:p>
            <a:pPr lvl="1" algn="just"/>
            <a:r>
              <a:rPr lang="fr-FR" dirty="0" smtClean="0">
                <a:solidFill>
                  <a:schemeClr val="tx1"/>
                </a:solidFill>
              </a:rPr>
              <a:t>Garder l'appel de </a:t>
            </a:r>
            <a:r>
              <a:rPr lang="fr-FR" b="1" i="1" dirty="0" smtClean="0">
                <a:solidFill>
                  <a:schemeClr val="accent6"/>
                </a:solidFill>
              </a:rPr>
              <a:t>close</a:t>
            </a:r>
            <a:r>
              <a:rPr lang="fr-FR" dirty="0" smtClean="0">
                <a:solidFill>
                  <a:schemeClr val="tx1"/>
                </a:solidFill>
              </a:rPr>
              <a:t> près de l'</a:t>
            </a:r>
            <a:r>
              <a:rPr lang="fr-FR" b="1" i="1" dirty="0" smtClean="0">
                <a:solidFill>
                  <a:schemeClr val="accent6"/>
                </a:solidFill>
              </a:rPr>
              <a:t>open</a:t>
            </a:r>
            <a:r>
              <a:rPr lang="fr-FR" dirty="0" smtClean="0">
                <a:solidFill>
                  <a:schemeClr val="tx1"/>
                </a:solidFill>
              </a:rPr>
              <a:t> de façon à rendre le code plus clair</a:t>
            </a:r>
          </a:p>
          <a:p>
            <a:pPr lvl="1" algn="just"/>
            <a:r>
              <a:rPr lang="fr-FR" dirty="0" smtClean="0">
                <a:solidFill>
                  <a:schemeClr val="tx1"/>
                </a:solidFill>
              </a:rPr>
              <a:t>Si la fonction à des return multiples, la defer sera appelée dans tous les cas</a:t>
            </a:r>
          </a:p>
          <a:p>
            <a:pPr lvl="1" algn="just"/>
            <a:r>
              <a:rPr lang="fr-FR" dirty="0" smtClean="0">
                <a:solidFill>
                  <a:schemeClr val="tx1"/>
                </a:solidFill>
              </a:rPr>
              <a:t>Les fonctions différées seront appelée même en cas de </a:t>
            </a:r>
            <a:r>
              <a:rPr lang="fr-FR" b="1" i="1" dirty="0" smtClean="0">
                <a:solidFill>
                  <a:schemeClr val="accent6"/>
                </a:solidFill>
              </a:rPr>
              <a:t>panic</a:t>
            </a:r>
          </a:p>
          <a:p>
            <a:pPr algn="just"/>
            <a:endParaRPr lang="fr-FR" dirty="0">
              <a:solidFill>
                <a:schemeClr val="tx1"/>
              </a:solidFill>
            </a:endParaRPr>
          </a:p>
        </p:txBody>
      </p:sp>
      <p:pic>
        <p:nvPicPr>
          <p:cNvPr id="5" name="Image 4"/>
          <p:cNvPicPr>
            <a:picLocks noChangeAspect="1"/>
          </p:cNvPicPr>
          <p:nvPr/>
        </p:nvPicPr>
        <p:blipFill>
          <a:blip r:embed="rId2"/>
          <a:stretch>
            <a:fillRect/>
          </a:stretch>
        </p:blipFill>
        <p:spPr>
          <a:xfrm>
            <a:off x="4076107" y="5255812"/>
            <a:ext cx="4019550"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0011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sp>
        <p:nvSpPr>
          <p:cNvPr id="3" name="Espace réservé du contenu 2"/>
          <p:cNvSpPr>
            <a:spLocks noGrp="1"/>
          </p:cNvSpPr>
          <p:nvPr>
            <p:ph idx="1"/>
          </p:nvPr>
        </p:nvSpPr>
        <p:spPr>
          <a:xfrm>
            <a:off x="1483982" y="1550505"/>
            <a:ext cx="5807364" cy="4929808"/>
          </a:xfrm>
        </p:spPr>
        <p:txBody>
          <a:bodyPr anchor="ctr">
            <a:normAutofit/>
          </a:bodyPr>
          <a:lstStyle/>
          <a:p>
            <a:pPr algn="just"/>
            <a:r>
              <a:rPr lang="fr-FR" dirty="0" smtClean="0">
                <a:solidFill>
                  <a:schemeClr val="tx1"/>
                </a:solidFill>
              </a:rPr>
              <a:t>Les </a:t>
            </a:r>
            <a:r>
              <a:rPr lang="fr-FR" b="1" i="1" dirty="0" smtClean="0">
                <a:solidFill>
                  <a:schemeClr val="accent6"/>
                </a:solidFill>
              </a:rPr>
              <a:t>panic</a:t>
            </a:r>
            <a:r>
              <a:rPr lang="fr-FR" dirty="0" smtClean="0">
                <a:solidFill>
                  <a:schemeClr val="tx1"/>
                </a:solidFill>
              </a:rPr>
              <a:t> sont déclenchées par des runtime erreurs</a:t>
            </a:r>
            <a:endParaRPr lang="fr-FR" b="1" i="1" dirty="0" smtClean="0">
              <a:solidFill>
                <a:schemeClr val="accent6"/>
              </a:solidFill>
            </a:endParaRPr>
          </a:p>
          <a:p>
            <a:pPr algn="just"/>
            <a:r>
              <a:rPr lang="fr-FR" dirty="0" smtClean="0">
                <a:solidFill>
                  <a:schemeClr val="tx1"/>
                </a:solidFill>
              </a:rPr>
              <a:t>On peut les gérer par la fonction standard </a:t>
            </a:r>
            <a:r>
              <a:rPr lang="fr-FR" b="1" i="1" dirty="0" smtClean="0">
                <a:solidFill>
                  <a:schemeClr val="accent6"/>
                </a:solidFill>
              </a:rPr>
              <a:t>recover</a:t>
            </a:r>
          </a:p>
          <a:p>
            <a:pPr algn="just"/>
            <a:r>
              <a:rPr lang="fr-FR" b="1" i="1" dirty="0">
                <a:solidFill>
                  <a:schemeClr val="accent6"/>
                </a:solidFill>
              </a:rPr>
              <a:t>r</a:t>
            </a:r>
            <a:r>
              <a:rPr lang="fr-FR" b="1" i="1" dirty="0" smtClean="0">
                <a:solidFill>
                  <a:schemeClr val="accent6"/>
                </a:solidFill>
              </a:rPr>
              <a:t>ecover</a:t>
            </a:r>
            <a:r>
              <a:rPr lang="fr-FR" dirty="0" smtClean="0">
                <a:solidFill>
                  <a:schemeClr val="tx1"/>
                </a:solidFill>
              </a:rPr>
              <a:t> intercepte la </a:t>
            </a:r>
            <a:r>
              <a:rPr lang="fr-FR" b="1" i="1" dirty="0" smtClean="0">
                <a:solidFill>
                  <a:schemeClr val="accent6"/>
                </a:solidFill>
              </a:rPr>
              <a:t>panic</a:t>
            </a:r>
            <a:r>
              <a:rPr lang="fr-FR" dirty="0" smtClean="0">
                <a:solidFill>
                  <a:schemeClr val="tx1"/>
                </a:solidFill>
              </a:rPr>
              <a:t> et retourne la valeur qui a été passée à l'appel de </a:t>
            </a:r>
            <a:r>
              <a:rPr lang="fr-FR" b="1" i="1" dirty="0" smtClean="0">
                <a:solidFill>
                  <a:schemeClr val="accent6"/>
                </a:solidFill>
              </a:rPr>
              <a:t>panic</a:t>
            </a:r>
          </a:p>
          <a:p>
            <a:pPr algn="just"/>
            <a:r>
              <a:rPr lang="fr-FR" dirty="0" smtClean="0">
                <a:solidFill>
                  <a:schemeClr val="tx1"/>
                </a:solidFill>
              </a:rPr>
              <a:t>On pourrait être tenté de l'utiliser comme dans l'exemple, mais l'appel à </a:t>
            </a:r>
            <a:r>
              <a:rPr lang="fr-FR" b="1" i="1" dirty="0" smtClean="0">
                <a:solidFill>
                  <a:schemeClr val="accent6"/>
                </a:solidFill>
              </a:rPr>
              <a:t>recover</a:t>
            </a:r>
            <a:r>
              <a:rPr lang="fr-FR" dirty="0" smtClean="0">
                <a:solidFill>
                  <a:schemeClr val="tx1"/>
                </a:solidFill>
              </a:rPr>
              <a:t> ne sera jamais effectué car l'appel à </a:t>
            </a:r>
            <a:r>
              <a:rPr lang="fr-FR" b="1" i="1" dirty="0" smtClean="0">
                <a:solidFill>
                  <a:schemeClr val="accent6"/>
                </a:solidFill>
              </a:rPr>
              <a:t>panic</a:t>
            </a:r>
            <a:r>
              <a:rPr lang="fr-FR" dirty="0" smtClean="0">
                <a:solidFill>
                  <a:schemeClr val="tx1"/>
                </a:solidFill>
              </a:rPr>
              <a:t> stoppe immédiatement l'exécution de la fonction</a:t>
            </a:r>
          </a:p>
          <a:p>
            <a:pPr algn="just"/>
            <a:r>
              <a:rPr lang="fr-FR" dirty="0" smtClean="0">
                <a:solidFill>
                  <a:schemeClr val="tx1"/>
                </a:solidFill>
              </a:rPr>
              <a:t>A la place, on doit coupler la </a:t>
            </a:r>
            <a:r>
              <a:rPr lang="fr-FR" b="1" i="1" dirty="0" smtClean="0">
                <a:solidFill>
                  <a:schemeClr val="accent6"/>
                </a:solidFill>
              </a:rPr>
              <a:t>panic</a:t>
            </a:r>
            <a:r>
              <a:rPr lang="fr-FR" dirty="0" smtClean="0">
                <a:solidFill>
                  <a:schemeClr val="tx1"/>
                </a:solidFill>
              </a:rPr>
              <a:t> avec un </a:t>
            </a:r>
            <a:r>
              <a:rPr lang="fr-FR" b="1" i="1" dirty="0" smtClean="0">
                <a:solidFill>
                  <a:schemeClr val="accent6"/>
                </a:solidFill>
              </a:rPr>
              <a:t>defer</a:t>
            </a:r>
            <a:endParaRPr lang="fr-FR" b="1" i="1" dirty="0">
              <a:solidFill>
                <a:schemeClr val="accent6"/>
              </a:solidFill>
            </a:endParaRPr>
          </a:p>
        </p:txBody>
      </p:sp>
      <p:pic>
        <p:nvPicPr>
          <p:cNvPr id="4" name="Image 3"/>
          <p:cNvPicPr>
            <a:picLocks noChangeAspect="1"/>
          </p:cNvPicPr>
          <p:nvPr/>
        </p:nvPicPr>
        <p:blipFill>
          <a:blip r:embed="rId2"/>
          <a:stretch>
            <a:fillRect/>
          </a:stretch>
        </p:blipFill>
        <p:spPr>
          <a:xfrm>
            <a:off x="7829632" y="2040628"/>
            <a:ext cx="3981450" cy="17430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810582" y="4101921"/>
            <a:ext cx="4019550"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65276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pic>
        <p:nvPicPr>
          <p:cNvPr id="7" name="Image 6"/>
          <p:cNvPicPr>
            <a:picLocks noChangeAspect="1"/>
          </p:cNvPicPr>
          <p:nvPr/>
        </p:nvPicPr>
        <p:blipFill>
          <a:blip r:embed="rId2"/>
          <a:stretch>
            <a:fillRect/>
          </a:stretch>
        </p:blipFill>
        <p:spPr>
          <a:xfrm>
            <a:off x="828054" y="1516669"/>
            <a:ext cx="6162675" cy="4524375"/>
          </a:xfrm>
          <a:prstGeom prst="rect">
            <a:avLst/>
          </a:prstGeom>
        </p:spPr>
      </p:pic>
      <p:pic>
        <p:nvPicPr>
          <p:cNvPr id="8" name="Image 7"/>
          <p:cNvPicPr>
            <a:picLocks noChangeAspect="1"/>
          </p:cNvPicPr>
          <p:nvPr/>
        </p:nvPicPr>
        <p:blipFill>
          <a:blip r:embed="rId3"/>
          <a:stretch>
            <a:fillRect/>
          </a:stretch>
        </p:blipFill>
        <p:spPr>
          <a:xfrm>
            <a:off x="7267036" y="3602644"/>
            <a:ext cx="4352925" cy="2438400"/>
          </a:xfrm>
          <a:prstGeom prst="rect">
            <a:avLst/>
          </a:prstGeom>
        </p:spPr>
      </p:pic>
    </p:spTree>
    <p:extLst>
      <p:ext uri="{BB962C8B-B14F-4D97-AF65-F5344CB8AC3E}">
        <p14:creationId xmlns:p14="http://schemas.microsoft.com/office/powerpoint/2010/main" val="1690652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Lorsque l'on appelle une fonction qui attend un argument, cet argument est </a:t>
            </a:r>
            <a:r>
              <a:rPr lang="fr-FR" b="1" i="1" dirty="0" smtClean="0">
                <a:solidFill>
                  <a:schemeClr val="tx1"/>
                </a:solidFill>
              </a:rPr>
              <a:t>copié</a:t>
            </a:r>
            <a:r>
              <a:rPr lang="fr-FR" dirty="0" smtClean="0">
                <a:solidFill>
                  <a:schemeClr val="tx1"/>
                </a:solidFill>
              </a:rPr>
              <a:t> dans la fonction</a:t>
            </a:r>
          </a:p>
          <a:p>
            <a:pPr algn="just"/>
            <a:r>
              <a:rPr lang="fr-FR" dirty="0" smtClean="0">
                <a:solidFill>
                  <a:schemeClr val="tx1"/>
                </a:solidFill>
              </a:rPr>
              <a:t>Dans ce programme, la fonction </a:t>
            </a:r>
            <a:r>
              <a:rPr lang="fr-FR" b="1" i="1" dirty="0" smtClean="0">
                <a:solidFill>
                  <a:schemeClr val="accent6"/>
                </a:solidFill>
              </a:rPr>
              <a:t>setToZero </a:t>
            </a:r>
            <a:r>
              <a:rPr lang="fr-FR" dirty="0" smtClean="0">
                <a:solidFill>
                  <a:schemeClr val="tx1"/>
                </a:solidFill>
              </a:rPr>
              <a:t>ne modifiera pas la variable originale définie dans </a:t>
            </a:r>
            <a:r>
              <a:rPr lang="fr-FR" b="1" i="1" dirty="0" smtClean="0">
                <a:solidFill>
                  <a:schemeClr val="accent6"/>
                </a:solidFill>
              </a:rPr>
              <a:t>main()</a:t>
            </a:r>
          </a:p>
          <a:p>
            <a:pPr algn="just"/>
            <a:r>
              <a:rPr lang="fr-FR" dirty="0" smtClean="0">
                <a:solidFill>
                  <a:schemeClr val="tx1"/>
                </a:solidFill>
              </a:rPr>
              <a:t>Mais que faire si nous avions souhaité le faire ?</a:t>
            </a:r>
          </a:p>
          <a:p>
            <a:pPr algn="just"/>
            <a:r>
              <a:rPr lang="fr-FR" dirty="0" smtClean="0">
                <a:solidFill>
                  <a:schemeClr val="tx1"/>
                </a:solidFill>
              </a:rPr>
              <a:t>Une façon de faire serait d'utiliser un type de donnée particulier : un pointeur</a:t>
            </a:r>
          </a:p>
          <a:p>
            <a:pPr algn="just"/>
            <a:r>
              <a:rPr lang="fr-FR" dirty="0" smtClean="0">
                <a:solidFill>
                  <a:schemeClr val="tx1"/>
                </a:solidFill>
              </a:rPr>
              <a:t>Un pointeur identifie l'emplacement mémoire où la valeur est stockée plutôt que la valeur elle-même</a:t>
            </a:r>
          </a:p>
          <a:p>
            <a:pPr algn="just"/>
            <a:r>
              <a:rPr lang="fr-FR" dirty="0" smtClean="0">
                <a:solidFill>
                  <a:schemeClr val="tx1"/>
                </a:solidFill>
              </a:rPr>
              <a:t>En utilisant un pointeur (</a:t>
            </a:r>
            <a:r>
              <a:rPr lang="fr-FR" b="1" i="1" dirty="0" smtClean="0">
                <a:solidFill>
                  <a:schemeClr val="accent6"/>
                </a:solidFill>
              </a:rPr>
              <a:t>*int8</a:t>
            </a:r>
            <a:r>
              <a:rPr lang="fr-FR" dirty="0" smtClean="0">
                <a:solidFill>
                  <a:schemeClr val="tx1"/>
                </a:solidFill>
              </a:rPr>
              <a:t>), la fonction </a:t>
            </a:r>
            <a:r>
              <a:rPr lang="fr-FR" b="1" i="1" dirty="0" smtClean="0">
                <a:solidFill>
                  <a:schemeClr val="accent6"/>
                </a:solidFill>
              </a:rPr>
              <a:t>setToOne </a:t>
            </a:r>
            <a:r>
              <a:rPr lang="fr-FR" dirty="0" smtClean="0">
                <a:solidFill>
                  <a:schemeClr val="tx1"/>
                </a:solidFill>
              </a:rPr>
              <a:t>est capable de modifier la variable d'origine</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591300" y="1228863"/>
            <a:ext cx="5272087" cy="4878647"/>
          </a:xfrm>
          <a:prstGeom prst="rect">
            <a:avLst/>
          </a:prstGeom>
        </p:spPr>
      </p:pic>
    </p:spTree>
    <p:extLst>
      <p:ext uri="{BB962C8B-B14F-4D97-AF65-F5344CB8AC3E}">
        <p14:creationId xmlns:p14="http://schemas.microsoft.com/office/powerpoint/2010/main" val="31730031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 (opérateurs * et &amp;)</a:t>
            </a:r>
            <a:endParaRPr lang="fr-FR" dirty="0"/>
          </a:p>
        </p:txBody>
      </p:sp>
      <p:sp>
        <p:nvSpPr>
          <p:cNvPr id="3" name="Espace réservé du contenu 2"/>
          <p:cNvSpPr>
            <a:spLocks noGrp="1"/>
          </p:cNvSpPr>
          <p:nvPr>
            <p:ph idx="1"/>
          </p:nvPr>
        </p:nvSpPr>
        <p:spPr>
          <a:xfrm>
            <a:off x="1524000" y="1550505"/>
            <a:ext cx="9980612" cy="4929808"/>
          </a:xfrm>
        </p:spPr>
        <p:txBody>
          <a:bodyPr anchor="ctr">
            <a:normAutofit/>
          </a:bodyPr>
          <a:lstStyle/>
          <a:p>
            <a:pPr algn="just"/>
            <a:r>
              <a:rPr lang="fr-FR" dirty="0" smtClean="0">
                <a:solidFill>
                  <a:schemeClr val="tx1"/>
                </a:solidFill>
              </a:rPr>
              <a:t>En Go, le pointeur est représenté par </a:t>
            </a:r>
            <a:r>
              <a:rPr lang="fr-FR" b="1" i="1" dirty="0" smtClean="0">
                <a:solidFill>
                  <a:schemeClr val="accent6"/>
                </a:solidFill>
              </a:rPr>
              <a:t>*</a:t>
            </a:r>
            <a:r>
              <a:rPr lang="fr-FR" dirty="0" smtClean="0">
                <a:solidFill>
                  <a:schemeClr val="tx1"/>
                </a:solidFill>
              </a:rPr>
              <a:t> (astérisque) suivi du type de la variable stockée</a:t>
            </a:r>
          </a:p>
          <a:p>
            <a:pPr algn="just"/>
            <a:r>
              <a:rPr lang="fr-FR" dirty="0" smtClean="0">
                <a:solidFill>
                  <a:schemeClr val="tx1"/>
                </a:solidFill>
              </a:rPr>
              <a:t>Dans la fonction setToOne, xPtr</a:t>
            </a:r>
            <a:r>
              <a:rPr lang="fr-FR" dirty="0">
                <a:solidFill>
                  <a:schemeClr val="tx1"/>
                </a:solidFill>
              </a:rPr>
              <a:t> </a:t>
            </a:r>
            <a:r>
              <a:rPr lang="fr-FR" dirty="0" smtClean="0">
                <a:solidFill>
                  <a:schemeClr val="tx1"/>
                </a:solidFill>
              </a:rPr>
              <a:t>est un pointeur vers un </a:t>
            </a:r>
            <a:r>
              <a:rPr lang="fr-FR" b="1" i="1" dirty="0" smtClean="0">
                <a:solidFill>
                  <a:schemeClr val="accent6"/>
                </a:solidFill>
              </a:rPr>
              <a:t>int8</a:t>
            </a:r>
          </a:p>
          <a:p>
            <a:pPr algn="just"/>
            <a:r>
              <a:rPr lang="fr-FR" dirty="0" smtClean="0">
                <a:solidFill>
                  <a:schemeClr val="tx1"/>
                </a:solidFill>
              </a:rPr>
              <a:t>* est aussi utilisé pour déréférencer les variables de type pointeur</a:t>
            </a:r>
          </a:p>
          <a:p>
            <a:pPr algn="just"/>
            <a:r>
              <a:rPr lang="fr-FR" dirty="0" smtClean="0">
                <a:solidFill>
                  <a:schemeClr val="tx1"/>
                </a:solidFill>
              </a:rPr>
              <a:t>Le déréférencement nous donne accès à la valeur référencée par le pointeur</a:t>
            </a:r>
          </a:p>
          <a:p>
            <a:pPr algn="just"/>
            <a:r>
              <a:rPr lang="fr-FR" dirty="0" smtClean="0">
                <a:solidFill>
                  <a:schemeClr val="tx1"/>
                </a:solidFill>
              </a:rPr>
              <a:t>Lorsque l'on écrit </a:t>
            </a:r>
            <a:r>
              <a:rPr lang="fr-FR" b="1" i="1" dirty="0" smtClean="0">
                <a:solidFill>
                  <a:schemeClr val="accent6"/>
                </a:solidFill>
              </a:rPr>
              <a:t>*xPtr = 0</a:t>
            </a:r>
            <a:r>
              <a:rPr lang="fr-FR" dirty="0" smtClean="0">
                <a:solidFill>
                  <a:schemeClr val="tx1"/>
                </a:solidFill>
              </a:rPr>
              <a:t>, nous disons "Stocker l'</a:t>
            </a:r>
            <a:r>
              <a:rPr lang="fr-FR" b="1" i="1" dirty="0" smtClean="0">
                <a:solidFill>
                  <a:schemeClr val="accent6"/>
                </a:solidFill>
              </a:rPr>
              <a:t>int8</a:t>
            </a:r>
            <a:r>
              <a:rPr lang="fr-FR" dirty="0" smtClean="0">
                <a:solidFill>
                  <a:schemeClr val="tx1"/>
                </a:solidFill>
              </a:rPr>
              <a:t> de valeur 0 dans l'emplacement mémoire indiqué par </a:t>
            </a:r>
            <a:r>
              <a:rPr lang="fr-FR" b="1" i="1" dirty="0" smtClean="0">
                <a:solidFill>
                  <a:schemeClr val="accent6"/>
                </a:solidFill>
              </a:rPr>
              <a:t>xPtr</a:t>
            </a:r>
            <a:r>
              <a:rPr lang="fr-FR" dirty="0" smtClean="0">
                <a:solidFill>
                  <a:schemeClr val="tx1"/>
                </a:solidFill>
              </a:rPr>
              <a:t>"</a:t>
            </a:r>
          </a:p>
          <a:p>
            <a:pPr algn="just"/>
            <a:r>
              <a:rPr lang="fr-FR" dirty="0" smtClean="0">
                <a:solidFill>
                  <a:schemeClr val="tx1"/>
                </a:solidFill>
              </a:rPr>
              <a:t>Si nous essayons xPtr = 0, nous aurons une erreur de compilation car xPtr n'est pas un entier (int8) mais un pointeur vers un entier (*int8) qui ne peut recevoir qu'un autre pointeur vers un entier</a:t>
            </a:r>
          </a:p>
          <a:p>
            <a:pPr algn="just"/>
            <a:r>
              <a:rPr lang="fr-FR" dirty="0" smtClean="0">
                <a:solidFill>
                  <a:schemeClr val="tx1"/>
                </a:solidFill>
              </a:rPr>
              <a:t>Enfin, nous utilisons l'opérateur &amp; pour trouver l'adresse de stockage d'une variable</a:t>
            </a:r>
          </a:p>
          <a:p>
            <a:pPr algn="just"/>
            <a:r>
              <a:rPr lang="fr-FR" dirty="0" smtClean="0">
                <a:solidFill>
                  <a:schemeClr val="tx1"/>
                </a:solidFill>
              </a:rPr>
              <a:t>&amp;x retourne un *int8 (pointeur vers un int8) car x est un entier (int8)</a:t>
            </a:r>
          </a:p>
          <a:p>
            <a:pPr algn="just"/>
            <a:r>
              <a:rPr lang="fr-FR" dirty="0" smtClean="0">
                <a:solidFill>
                  <a:schemeClr val="tx1"/>
                </a:solidFill>
              </a:rPr>
              <a:t>&amp;x et xPtr font référence au même </a:t>
            </a:r>
            <a:r>
              <a:rPr lang="fr-FR" smtClean="0">
                <a:solidFill>
                  <a:schemeClr val="tx1"/>
                </a:solidFill>
              </a:rPr>
              <a:t>emplacement mémoire</a:t>
            </a:r>
            <a:endParaRPr lang="fr-FR" dirty="0">
              <a:solidFill>
                <a:schemeClr val="accent6"/>
              </a:solidFill>
            </a:endParaRPr>
          </a:p>
        </p:txBody>
      </p:sp>
    </p:spTree>
    <p:extLst>
      <p:ext uri="{BB962C8B-B14F-4D97-AF65-F5344CB8AC3E}">
        <p14:creationId xmlns:p14="http://schemas.microsoft.com/office/powerpoint/2010/main" val="27111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Considérons le programme ci-contre</a:t>
            </a:r>
          </a:p>
          <a:p>
            <a:pPr algn="just"/>
            <a:r>
              <a:rPr lang="fr-FR" dirty="0" smtClean="0">
                <a:solidFill>
                  <a:schemeClr val="tx1"/>
                </a:solidFill>
              </a:rPr>
              <a:t>Garder une trace de toutes les coordonnées des formes rend le programme difficile à lire et à comprendre ce qu'il fait</a:t>
            </a:r>
          </a:p>
          <a:p>
            <a:pPr algn="just"/>
            <a:r>
              <a:rPr lang="fr-FR" dirty="0" smtClean="0">
                <a:solidFill>
                  <a:schemeClr val="tx1"/>
                </a:solidFill>
              </a:rPr>
              <a:t>Il finira, au fil de ses extensions de fonctionnalités, par mener à des erreurs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4764" y="835963"/>
            <a:ext cx="5227174" cy="5421713"/>
          </a:xfrm>
          <a:prstGeom prst="rect">
            <a:avLst/>
          </a:prstGeom>
        </p:spPr>
      </p:pic>
    </p:spTree>
    <p:extLst>
      <p:ext uri="{BB962C8B-B14F-4D97-AF65-F5344CB8AC3E}">
        <p14:creationId xmlns:p14="http://schemas.microsoft.com/office/powerpoint/2010/main" val="41468509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mot-clé </a:t>
            </a:r>
            <a:r>
              <a:rPr lang="fr-FR" b="1" i="1" dirty="0" smtClean="0">
                <a:solidFill>
                  <a:schemeClr val="accent6"/>
                </a:solidFill>
              </a:rPr>
              <a:t>type</a:t>
            </a:r>
            <a:r>
              <a:rPr lang="fr-FR" dirty="0" smtClean="0">
                <a:solidFill>
                  <a:schemeClr val="accent6"/>
                </a:solidFill>
              </a:rPr>
              <a:t> </a:t>
            </a:r>
            <a:r>
              <a:rPr lang="fr-FR" dirty="0" smtClean="0">
                <a:solidFill>
                  <a:schemeClr val="tx1"/>
                </a:solidFill>
              </a:rPr>
              <a:t>introduit un nouveau type de donnée</a:t>
            </a:r>
          </a:p>
          <a:p>
            <a:pPr algn="just"/>
            <a:r>
              <a:rPr lang="fr-FR" dirty="0" smtClean="0">
                <a:solidFill>
                  <a:schemeClr val="tx1"/>
                </a:solidFill>
              </a:rPr>
              <a:t>Il est suivi du nom (</a:t>
            </a:r>
            <a:r>
              <a:rPr lang="fr-FR" b="1" i="1" dirty="0" smtClean="0">
                <a:solidFill>
                  <a:schemeClr val="accent6"/>
                </a:solidFill>
              </a:rPr>
              <a:t>Circle</a:t>
            </a:r>
            <a:r>
              <a:rPr lang="fr-FR" dirty="0" smtClean="0">
                <a:solidFill>
                  <a:schemeClr val="accent6"/>
                </a:solidFill>
              </a:rPr>
              <a:t> </a:t>
            </a:r>
            <a:r>
              <a:rPr lang="fr-FR" dirty="0" smtClean="0">
                <a:solidFill>
                  <a:schemeClr val="tx1"/>
                </a:solidFill>
              </a:rPr>
              <a:t>ou </a:t>
            </a:r>
            <a:r>
              <a:rPr lang="fr-FR" b="1" i="1" dirty="0" smtClean="0">
                <a:solidFill>
                  <a:schemeClr val="accent6"/>
                </a:solidFill>
              </a:rPr>
              <a:t>Rectangle</a:t>
            </a:r>
            <a:r>
              <a:rPr lang="fr-FR" dirty="0" smtClean="0">
                <a:solidFill>
                  <a:schemeClr val="tx1"/>
                </a:solidFill>
              </a:rPr>
              <a:t>)</a:t>
            </a:r>
          </a:p>
          <a:p>
            <a:pPr algn="just"/>
            <a:r>
              <a:rPr lang="fr-FR" dirty="0" smtClean="0">
                <a:solidFill>
                  <a:schemeClr val="tx1"/>
                </a:solidFill>
              </a:rPr>
              <a:t>Le mot-clé </a:t>
            </a:r>
            <a:r>
              <a:rPr lang="fr-FR" b="1" i="1" dirty="0" smtClean="0">
                <a:solidFill>
                  <a:schemeClr val="accent6"/>
                </a:solidFill>
              </a:rPr>
              <a:t>struct</a:t>
            </a:r>
            <a:r>
              <a:rPr lang="fr-FR" dirty="0" smtClean="0">
                <a:solidFill>
                  <a:schemeClr val="accent6"/>
                </a:solidFill>
              </a:rPr>
              <a:t> </a:t>
            </a:r>
            <a:r>
              <a:rPr lang="fr-FR" dirty="0" smtClean="0">
                <a:solidFill>
                  <a:schemeClr val="tx1"/>
                </a:solidFill>
              </a:rPr>
              <a:t>et le bloc (entre accolades) contenant la liste des champs de la nouvelle structure</a:t>
            </a:r>
          </a:p>
          <a:p>
            <a:pPr algn="just"/>
            <a:r>
              <a:rPr lang="fr-FR" dirty="0" smtClean="0">
                <a:solidFill>
                  <a:schemeClr val="tx1"/>
                </a:solidFill>
              </a:rPr>
              <a:t>Chaque champ à un nom et un type</a:t>
            </a:r>
          </a:p>
          <a:p>
            <a:pPr algn="just"/>
            <a:r>
              <a:rPr lang="fr-FR" b="1" i="1" dirty="0" smtClean="0">
                <a:solidFill>
                  <a:schemeClr val="accent6"/>
                </a:solidFill>
              </a:rPr>
              <a:t>c := Circle{x:0, y:0, r:1}</a:t>
            </a:r>
            <a:r>
              <a:rPr lang="fr-FR" dirty="0" smtClean="0">
                <a:solidFill>
                  <a:schemeClr val="tx1"/>
                </a:solidFill>
              </a:rPr>
              <a:t> déclare et initialise la structure</a:t>
            </a:r>
          </a:p>
          <a:p>
            <a:pPr algn="just"/>
            <a:r>
              <a:rPr lang="fr-FR" b="1" i="1" dirty="0" smtClean="0">
                <a:solidFill>
                  <a:schemeClr val="accent6"/>
                </a:solidFill>
              </a:rPr>
              <a:t>x := new(Rectangle) </a:t>
            </a:r>
            <a:r>
              <a:rPr lang="fr-FR" dirty="0" smtClean="0">
                <a:solidFill>
                  <a:schemeClr val="tx1"/>
                </a:solidFill>
              </a:rPr>
              <a:t>aurait déclaré et initialisé une variable de type </a:t>
            </a:r>
            <a:r>
              <a:rPr lang="fr-FR" i="1" dirty="0" smtClean="0">
                <a:solidFill>
                  <a:schemeClr val="accent6"/>
                </a:solidFill>
              </a:rPr>
              <a:t>Rectangle</a:t>
            </a:r>
            <a:r>
              <a:rPr lang="fr-FR" dirty="0" smtClean="0">
                <a:solidFill>
                  <a:schemeClr val="accent6"/>
                </a:solidFill>
              </a:rPr>
              <a:t> </a:t>
            </a:r>
            <a:r>
              <a:rPr lang="fr-FR" dirty="0" smtClean="0">
                <a:solidFill>
                  <a:schemeClr val="tx1"/>
                </a:solidFill>
              </a:rPr>
              <a:t>mais aurait retourné un pointeur (</a:t>
            </a:r>
            <a:r>
              <a:rPr lang="fr-FR" b="1" i="1" dirty="0" smtClean="0">
                <a:solidFill>
                  <a:schemeClr val="accent6"/>
                </a:solidFill>
              </a:rPr>
              <a:t>*Rectangle</a:t>
            </a:r>
            <a:r>
              <a:rPr lang="fr-FR" dirty="0" smtClean="0">
                <a:solidFill>
                  <a:schemeClr val="tx1"/>
                </a:solidFill>
              </a:rPr>
              <a:t>) et non pas une variable de type </a:t>
            </a:r>
            <a:r>
              <a:rPr lang="fr-FR" b="1" i="1" dirty="0" smtClean="0">
                <a:solidFill>
                  <a:schemeClr val="accent6"/>
                </a:solidFill>
              </a:rPr>
              <a:t>Rectangle</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7555576" y="624110"/>
            <a:ext cx="4423251" cy="5800477"/>
          </a:xfrm>
          <a:prstGeom prst="rect">
            <a:avLst/>
          </a:prstGeom>
        </p:spPr>
      </p:pic>
      <p:pic>
        <p:nvPicPr>
          <p:cNvPr id="6" name="Image 5"/>
          <p:cNvPicPr>
            <a:picLocks noChangeAspect="1"/>
          </p:cNvPicPr>
          <p:nvPr/>
        </p:nvPicPr>
        <p:blipFill>
          <a:blip r:embed="rId3"/>
          <a:stretch>
            <a:fillRect/>
          </a:stretch>
        </p:blipFill>
        <p:spPr>
          <a:xfrm>
            <a:off x="2240777" y="6005487"/>
            <a:ext cx="4991100" cy="419100"/>
          </a:xfrm>
          <a:prstGeom prst="rect">
            <a:avLst/>
          </a:prstGeom>
        </p:spPr>
      </p:pic>
    </p:spTree>
    <p:extLst>
      <p:ext uri="{BB962C8B-B14F-4D97-AF65-F5344CB8AC3E}">
        <p14:creationId xmlns:p14="http://schemas.microsoft.com/office/powerpoint/2010/main" val="32568032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1064</TotalTime>
  <Words>2783</Words>
  <Application>Microsoft Office PowerPoint</Application>
  <PresentationFormat>Grand écran</PresentationFormat>
  <Paragraphs>355</Paragraphs>
  <Slides>66</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66</vt:i4>
      </vt:variant>
    </vt:vector>
  </HeadingPairs>
  <TitlesOfParts>
    <vt:vector size="72"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Closures</vt:lpstr>
      <vt:lpstr>Closures</vt:lpstr>
      <vt:lpstr>Closures</vt:lpstr>
      <vt:lpstr>Récursivité</vt:lpstr>
      <vt:lpstr>Récursivité (exemple: 3!)</vt:lpstr>
      <vt:lpstr>Récursivité (Suite de Syracuse)</vt:lpstr>
      <vt:lpstr>Les defers</vt:lpstr>
      <vt:lpstr>Les defers</vt:lpstr>
      <vt:lpstr>Panic et recover</vt:lpstr>
      <vt:lpstr>Panic et recover</vt:lpstr>
      <vt:lpstr>Pointeurs</vt:lpstr>
      <vt:lpstr>Pointeurs (opérateurs * et &amp;)</vt:lpstr>
      <vt:lpstr>Structures</vt:lpstr>
      <vt:lpstr>Structures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187</cp:revision>
  <dcterms:created xsi:type="dcterms:W3CDTF">2017-12-30T07:04:36Z</dcterms:created>
  <dcterms:modified xsi:type="dcterms:W3CDTF">2018-01-06T18:08:00Z</dcterms:modified>
</cp:coreProperties>
</file>