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80"/>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9" r:id="rId20"/>
    <p:sldId id="276" r:id="rId21"/>
    <p:sldId id="277" r:id="rId22"/>
    <p:sldId id="280" r:id="rId23"/>
    <p:sldId id="278" r:id="rId24"/>
    <p:sldId id="282" r:id="rId25"/>
    <p:sldId id="281" r:id="rId26"/>
    <p:sldId id="262" r:id="rId27"/>
    <p:sldId id="283" r:id="rId28"/>
    <p:sldId id="284" r:id="rId29"/>
    <p:sldId id="285" r:id="rId30"/>
    <p:sldId id="286" r:id="rId31"/>
    <p:sldId id="287" r:id="rId32"/>
    <p:sldId id="288" r:id="rId33"/>
    <p:sldId id="289" r:id="rId34"/>
    <p:sldId id="290"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8" r:id="rId70"/>
    <p:sldId id="330" r:id="rId71"/>
    <p:sldId id="329" r:id="rId72"/>
    <p:sldId id="326" r:id="rId73"/>
    <p:sldId id="327" r:id="rId74"/>
    <p:sldId id="331" r:id="rId75"/>
    <p:sldId id="332" r:id="rId76"/>
    <p:sldId id="333" r:id="rId77"/>
    <p:sldId id="334" r:id="rId78"/>
    <p:sldId id="267" r:id="rId7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11/01/2018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a:p>
        </p:txBody>
      </p:sp>
    </p:spTree>
    <p:extLst>
      <p:ext uri="{BB962C8B-B14F-4D97-AF65-F5344CB8AC3E}">
        <p14:creationId xmlns:p14="http://schemas.microsoft.com/office/powerpoint/2010/main" val="2517174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1/11/2018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hyperlink" Target="https://gitlab.com/ThierryDecker/learning-go" TargetMode="External"/><Relationship Id="rId3" Type="http://schemas.openxmlformats.org/officeDocument/2006/relationships/hyperlink" Target="https://www.golang-book.com/books/intro" TargetMode="External"/><Relationship Id="rId7" Type="http://schemas.openxmlformats.org/officeDocument/2006/relationships/hyperlink" Target="https://www.jetbrains.com/go/" TargetMode="External"/><Relationship Id="rId2" Type="http://schemas.openxmlformats.org/officeDocument/2006/relationships/hyperlink" Target="https://golang.org/" TargetMode="External"/><Relationship Id="rId1" Type="http://schemas.openxmlformats.org/officeDocument/2006/relationships/slideLayout" Target="../slideLayouts/slideLayout2.xml"/><Relationship Id="rId6" Type="http://schemas.openxmlformats.org/officeDocument/2006/relationships/hyperlink" Target="http://libgen.io/book/index.php?md5=2CD1EBC561205C8D8E60F1858F3474CB" TargetMode="External"/><Relationship Id="rId5" Type="http://schemas.openxmlformats.org/officeDocument/2006/relationships/hyperlink" Target="https://fr.wikipedia.org/wiki/Go_(langage)" TargetMode="External"/><Relationship Id="rId4" Type="http://schemas.openxmlformats.org/officeDocument/2006/relationships/hyperlink" Target="https://lemag.sfeir.com/pourquoi-golang/" TargetMode="External"/><Relationship Id="rId9" Type="http://schemas.openxmlformats.org/officeDocument/2006/relationships/hyperlink" Target="https://github.com/golang/go/wiki/SliceTrick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Go</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Golang</a:t>
            </a:r>
            <a:endParaRPr lang="fr-FR" dirty="0"/>
          </a:p>
        </p:txBody>
      </p:sp>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p>
          <a:p>
            <a:pPr algn="just"/>
            <a:r>
              <a:rPr lang="fr-FR" dirty="0" smtClean="0"/>
              <a:t>Go intègre directement les traitements de code en concurrence (goroutine)</a:t>
            </a:r>
          </a:p>
          <a:p>
            <a:pPr algn="just"/>
            <a:r>
              <a:rPr lang="fr-FR" dirty="0"/>
              <a:t>Le programme prendra alors avantage de la topologie de l'ordinateur pour exécuter au mieux les goroutines, pas forcément dans un nouveau thread, mais il est aussi possible qu'un groupe de goroutines soit multiplexé sur un groupe de </a:t>
            </a:r>
            <a:r>
              <a:rPr lang="fr-FR" dirty="0" smtClean="0"/>
              <a:t>threads</a:t>
            </a:r>
            <a:endParaRPr lang="fr-FR" dirty="0"/>
          </a:p>
        </p:txBody>
      </p:sp>
    </p:spTree>
    <p:extLst>
      <p:ext uri="{BB962C8B-B14F-4D97-AF65-F5344CB8AC3E}">
        <p14:creationId xmlns:p14="http://schemas.microsoft.com/office/powerpoint/2010/main" val="19599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Pour appeler une fonction </a:t>
            </a:r>
            <a:r>
              <a:rPr lang="fr-FR" b="1" dirty="0"/>
              <a:t>f</a:t>
            </a:r>
            <a:r>
              <a:rPr lang="fr-FR" dirty="0"/>
              <a:t>, on écrit </a:t>
            </a:r>
            <a:r>
              <a:rPr lang="fr-FR" b="1" dirty="0"/>
              <a:t>f</a:t>
            </a:r>
            <a:r>
              <a:rPr lang="fr-FR" b="1" dirty="0" smtClean="0"/>
              <a:t>()</a:t>
            </a:r>
            <a:endParaRPr lang="fr-FR" dirty="0" smtClean="0"/>
          </a:p>
          <a:p>
            <a:pPr algn="just"/>
            <a:r>
              <a:rPr lang="fr-FR" dirty="0" smtClean="0"/>
              <a:t>Pour </a:t>
            </a:r>
            <a:r>
              <a:rPr lang="fr-FR" dirty="0"/>
              <a:t>l'appeler en tant que goroutine, on écrit simplement </a:t>
            </a:r>
            <a:r>
              <a:rPr lang="fr-FR" b="1" dirty="0"/>
              <a:t>go f()</a:t>
            </a:r>
            <a:r>
              <a:rPr lang="fr-FR" dirty="0"/>
              <a:t>, ce qui est très semblable au </a:t>
            </a:r>
            <a:r>
              <a:rPr lang="fr-FR" i="1" dirty="0"/>
              <a:t>call </a:t>
            </a:r>
            <a:r>
              <a:rPr lang="fr-FR" b="1" i="1" dirty="0"/>
              <a:t>f</a:t>
            </a:r>
            <a:r>
              <a:rPr lang="fr-FR" i="1" dirty="0"/>
              <a:t> task;</a:t>
            </a:r>
            <a:r>
              <a:rPr lang="fr-FR" dirty="0"/>
              <a:t> de PL/I ; langage gérant également le multitâche depuis </a:t>
            </a:r>
            <a:r>
              <a:rPr lang="fr-FR" dirty="0" smtClean="0"/>
              <a:t>1970</a:t>
            </a:r>
            <a:endParaRPr lang="fr-FR" dirty="0"/>
          </a:p>
          <a:p>
            <a:pPr algn="just"/>
            <a:r>
              <a:rPr lang="fr-FR" dirty="0"/>
              <a:t>Les goroutines communiquent entre elles par passage de messages, en envoyant ou en recevant des messages sur des </a:t>
            </a:r>
            <a:r>
              <a:rPr lang="fr-FR" dirty="0" smtClean="0"/>
              <a:t>canaux</a:t>
            </a:r>
          </a:p>
          <a:p>
            <a:pPr algn="just"/>
            <a:r>
              <a:rPr lang="fr-FR" dirty="0"/>
              <a:t>Ces messages synchronisent les goroutines entre elles, conformément au modèle CSP, considéré par les auteurs comme plus intuitif que le modèle </a:t>
            </a:r>
            <a:r>
              <a:rPr lang="fr-FR" dirty="0" smtClean="0"/>
              <a:t>multithreads </a:t>
            </a:r>
            <a:r>
              <a:rPr lang="fr-FR" dirty="0"/>
              <a:t>(avec synchronisation par sémaphores comportant des verrous, notion introduite aussi elle-même par Dijkstra)</a:t>
            </a:r>
          </a:p>
        </p:txBody>
      </p:sp>
    </p:spTree>
    <p:extLst>
      <p:ext uri="{BB962C8B-B14F-4D97-AF65-F5344CB8AC3E}">
        <p14:creationId xmlns:p14="http://schemas.microsoft.com/office/powerpoint/2010/main" val="2073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Go a un système de type statique, fortement typé, structurel et sûr, fondé sur </a:t>
            </a:r>
            <a:r>
              <a:rPr lang="fr-FR" dirty="0" smtClean="0"/>
              <a:t>l‘inférence </a:t>
            </a:r>
            <a:r>
              <a:rPr lang="fr-FR" dirty="0"/>
              <a:t>de types avec la possibilité d'utiliser un typage </a:t>
            </a:r>
            <a:r>
              <a:rPr lang="fr-FR" dirty="0" smtClean="0"/>
              <a:t>explicite</a:t>
            </a:r>
          </a:p>
          <a:p>
            <a:pPr algn="just"/>
            <a:r>
              <a:rPr lang="fr-FR" dirty="0"/>
              <a:t>La compatibilité des types composés est fondée sur les propriétés plutôt que sur le nom. C'est-à-dire que deux types composés seront équivalents si leurs propriétés sont équivalentes : même nom pour la propriété et équivalence de </a:t>
            </a:r>
            <a:r>
              <a:rPr lang="fr-FR" dirty="0" smtClean="0"/>
              <a:t>type</a:t>
            </a:r>
          </a:p>
          <a:p>
            <a:pPr algn="just"/>
            <a:r>
              <a:rPr lang="fr-FR" dirty="0" smtClean="0"/>
              <a:t>C'est </a:t>
            </a:r>
            <a:r>
              <a:rPr lang="fr-FR" dirty="0"/>
              <a:t>le typage </a:t>
            </a:r>
            <a:r>
              <a:rPr lang="fr-FR" dirty="0" smtClean="0"/>
              <a:t>structurel</a:t>
            </a:r>
          </a:p>
        </p:txBody>
      </p:sp>
    </p:spTree>
    <p:extLst>
      <p:ext uri="{BB962C8B-B14F-4D97-AF65-F5344CB8AC3E}">
        <p14:creationId xmlns:p14="http://schemas.microsoft.com/office/powerpoint/2010/main" val="125549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Cela a pour conséquence que le langage n'est pas objet au sens classique (soit avec classes, soit avec prototype), cependant les concepteurs du langage ont fait un choix plus original pour un langage </a:t>
            </a:r>
            <a:r>
              <a:rPr lang="fr-FR" dirty="0" smtClean="0"/>
              <a:t>statique</a:t>
            </a:r>
          </a:p>
          <a:p>
            <a:pPr algn="just"/>
            <a:r>
              <a:rPr lang="fr-FR" dirty="0" smtClean="0"/>
              <a:t>Il </a:t>
            </a:r>
            <a:r>
              <a:rPr lang="fr-FR" dirty="0"/>
              <a:t>est possible de définir des interfaces portant des méthodes décrivant le comportement d'un objet (Il est aussi facilement possible de mélanger plusieurs interfaces en une </a:t>
            </a:r>
            <a:r>
              <a:rPr lang="fr-FR" dirty="0" smtClean="0"/>
              <a:t>seule)</a:t>
            </a:r>
          </a:p>
          <a:p>
            <a:pPr algn="just"/>
            <a:r>
              <a:rPr lang="fr-FR" dirty="0" smtClean="0"/>
              <a:t>Les </a:t>
            </a:r>
            <a:r>
              <a:rPr lang="fr-FR" dirty="0"/>
              <a:t>fonctions Go peuvent déclarer accepter un argument de cette interface. Un objet déclarant toutes les méthodes de cette interface, avec la même signature, peut être passé en argument de cette </a:t>
            </a:r>
            <a:r>
              <a:rPr lang="fr-FR" dirty="0" smtClean="0"/>
              <a:t>méthode</a:t>
            </a:r>
          </a:p>
          <a:p>
            <a:pPr algn="just"/>
            <a:r>
              <a:rPr lang="fr-FR" dirty="0" smtClean="0"/>
              <a:t>La </a:t>
            </a:r>
            <a:r>
              <a:rPr lang="fr-FR" dirty="0"/>
              <a:t>vérification du type est effectuée statiquement par le </a:t>
            </a:r>
            <a:r>
              <a:rPr lang="fr-FR" dirty="0" smtClean="0"/>
              <a:t>compilateur</a:t>
            </a:r>
          </a:p>
        </p:txBody>
      </p:sp>
    </p:spTree>
    <p:extLst>
      <p:ext uri="{BB962C8B-B14F-4D97-AF65-F5344CB8AC3E}">
        <p14:creationId xmlns:p14="http://schemas.microsoft.com/office/powerpoint/2010/main" val="204080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fait que Go ne soit pas objet au sens classique fait que Go n'a pas </a:t>
            </a:r>
            <a:r>
              <a:rPr lang="fr-FR" dirty="0" smtClean="0"/>
              <a:t>d'héritage de </a:t>
            </a:r>
            <a:r>
              <a:rPr lang="fr-FR" dirty="0"/>
              <a:t>type et pas de </a:t>
            </a:r>
            <a:r>
              <a:rPr lang="fr-FR" dirty="0" smtClean="0"/>
              <a:t>sous-classage</a:t>
            </a:r>
          </a:p>
          <a:p>
            <a:pPr algn="just"/>
            <a:r>
              <a:rPr lang="fr-FR" dirty="0" smtClean="0"/>
              <a:t>Ceci </a:t>
            </a:r>
            <a:r>
              <a:rPr lang="fr-FR" dirty="0"/>
              <a:t>permet de contourner les problèmes posés par ces systèmes tels l'héritage multiple dans les langages qui le permettent (en C++ par exemple), ou l'héritage simple (en Java par </a:t>
            </a:r>
            <a:r>
              <a:rPr lang="fr-FR" dirty="0" smtClean="0"/>
              <a:t>exemple)</a:t>
            </a:r>
          </a:p>
          <a:p>
            <a:pPr algn="just"/>
            <a:r>
              <a:rPr lang="fr-FR" dirty="0" smtClean="0"/>
              <a:t>Grâce </a:t>
            </a:r>
            <a:r>
              <a:rPr lang="fr-FR" dirty="0"/>
              <a:t>à l'équivalence de types fondée sur les propriétés, Go n'a pas besoin d'héritage de </a:t>
            </a:r>
            <a:r>
              <a:rPr lang="fr-FR" dirty="0" smtClean="0"/>
              <a:t>type</a:t>
            </a:r>
          </a:p>
          <a:p>
            <a:pPr algn="just"/>
            <a:r>
              <a:rPr lang="fr-FR" dirty="0" smtClean="0"/>
              <a:t>Le </a:t>
            </a:r>
            <a:r>
              <a:rPr lang="fr-FR" dirty="0"/>
              <a:t>sous-classage est émulé par l'« embarquement de type ». Ceci permet de mélanger facilement deux bases de code conçues indépendamment, sans qu'elles aient besoin de partager des types communs.</a:t>
            </a:r>
            <a:endParaRPr lang="fr-FR" dirty="0" smtClean="0"/>
          </a:p>
        </p:txBody>
      </p:sp>
    </p:spTree>
    <p:extLst>
      <p:ext uri="{BB962C8B-B14F-4D97-AF65-F5344CB8AC3E}">
        <p14:creationId xmlns:p14="http://schemas.microsoft.com/office/powerpoint/2010/main" val="32125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La visibilité des structures, attributs, variables, constantes, méthodes, types de haut niveau et des fonctions hors de leur paquetage de déclaration est définie par la casse du premier caractère de leurs identificateurs.</a:t>
            </a:r>
            <a:endParaRPr lang="fr-FR" dirty="0" smtClean="0"/>
          </a:p>
        </p:txBody>
      </p:sp>
    </p:spTree>
    <p:extLst>
      <p:ext uri="{BB962C8B-B14F-4D97-AF65-F5344CB8AC3E}">
        <p14:creationId xmlns:p14="http://schemas.microsoft.com/office/powerpoint/2010/main" val="55304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Dans Go, la gestion de la mémoire est laissée à un </a:t>
            </a:r>
            <a:r>
              <a:rPr lang="fr-FR" dirty="0" smtClean="0"/>
              <a:t>ramasse-miettes</a:t>
            </a:r>
          </a:p>
          <a:p>
            <a:pPr algn="just"/>
            <a:r>
              <a:rPr lang="fr-FR" dirty="0"/>
              <a:t>l n'y a pas encore de programmation générique même si les concepteurs du langage y </a:t>
            </a:r>
            <a:r>
              <a:rPr lang="fr-FR" dirty="0" smtClean="0"/>
              <a:t>réfléchissent</a:t>
            </a:r>
          </a:p>
          <a:p>
            <a:pPr algn="just"/>
            <a:r>
              <a:rPr lang="fr-FR" dirty="0" smtClean="0"/>
              <a:t>Il </a:t>
            </a:r>
            <a:r>
              <a:rPr lang="fr-FR" dirty="0"/>
              <a:t>n'y a pas de surcharge de méthodes ou d'arithmétique des pointeurs</a:t>
            </a:r>
            <a:r>
              <a:rPr lang="fr-FR" dirty="0" smtClean="0"/>
              <a:t>.</a:t>
            </a:r>
          </a:p>
          <a:p>
            <a:pPr algn="just"/>
            <a:r>
              <a:rPr lang="fr-FR" dirty="0" smtClean="0"/>
              <a:t>Enfin</a:t>
            </a:r>
            <a:r>
              <a:rPr lang="fr-FR" dirty="0"/>
              <a:t>, il n'y a pas d'assertions ou </a:t>
            </a:r>
            <a:r>
              <a:rPr lang="fr-FR" dirty="0" smtClean="0"/>
              <a:t>d'exceptions</a:t>
            </a:r>
          </a:p>
          <a:p>
            <a:pPr algn="just"/>
            <a:r>
              <a:rPr lang="fr-FR" dirty="0" smtClean="0"/>
              <a:t>Pour </a:t>
            </a:r>
            <a:r>
              <a:rPr lang="fr-FR" dirty="0"/>
              <a:t>remplacer ces deux derniers, Go fournit les mots clés defer, panic et recover13 qui donnent des mécanismes similaires aux systèmes de gestion des exceptions de langages tels que C++ et Java (mots clés </a:t>
            </a:r>
            <a:r>
              <a:rPr lang="fr-FR" dirty="0" err="1"/>
              <a:t>try</a:t>
            </a:r>
            <a:r>
              <a:rPr lang="fr-FR" dirty="0"/>
              <a:t>, catch, </a:t>
            </a:r>
            <a:r>
              <a:rPr lang="fr-FR" dirty="0" err="1"/>
              <a:t>finally</a:t>
            </a:r>
            <a:r>
              <a:rPr lang="fr-FR" dirty="0"/>
              <a:t> et </a:t>
            </a:r>
            <a:r>
              <a:rPr lang="fr-FR" dirty="0" err="1"/>
              <a:t>throw</a:t>
            </a:r>
            <a:r>
              <a:rPr lang="fr-FR" dirty="0"/>
              <a:t>).</a:t>
            </a:r>
            <a:endParaRPr lang="fr-FR" dirty="0" smtClean="0"/>
          </a:p>
        </p:txBody>
      </p:sp>
    </p:spTree>
    <p:extLst>
      <p:ext uri="{BB962C8B-B14F-4D97-AF65-F5344CB8AC3E}">
        <p14:creationId xmlns:p14="http://schemas.microsoft.com/office/powerpoint/2010/main" val="19934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Go peut s'interfacer avec des bibliothèques en C/C++, des développeurs tiers ayant déjà développé des bindings pour SDL et </a:t>
            </a:r>
            <a:r>
              <a:rPr lang="fr-FR" dirty="0" smtClean="0"/>
              <a:t>MySQL</a:t>
            </a:r>
          </a:p>
          <a:p>
            <a:pPr algn="just"/>
            <a:r>
              <a:rPr lang="fr-FR" dirty="0"/>
              <a:t>Go définit un format de code standard (au niveau des indentations, et de la présentation des structures de contrôle) et fournit un outil pour l'appliquer (go fmt</a:t>
            </a:r>
            <a:r>
              <a:rPr lang="fr-FR" dirty="0" smtClean="0"/>
              <a:t>)</a:t>
            </a:r>
          </a:p>
          <a:p>
            <a:pPr algn="just"/>
            <a:r>
              <a:rPr lang="fr-FR" dirty="0"/>
              <a:t>Go propose également un système de documentation à partir du code et un framework de </a:t>
            </a:r>
            <a:r>
              <a:rPr lang="fr-FR" dirty="0" smtClean="0"/>
              <a:t>test</a:t>
            </a:r>
          </a:p>
          <a:p>
            <a:pPr algn="just"/>
            <a:r>
              <a:rPr lang="fr-FR" dirty="0"/>
              <a:t>L'unité de compilation de go est le package qui est représenté dans l'implémentation standard par un répertoire et les fichiers directement contenus dans ce </a:t>
            </a:r>
            <a:r>
              <a:rPr lang="fr-FR" dirty="0" smtClean="0"/>
              <a:t>répertoire</a:t>
            </a:r>
          </a:p>
        </p:txBody>
      </p:sp>
    </p:spTree>
    <p:extLst>
      <p:ext uri="{BB962C8B-B14F-4D97-AF65-F5344CB8AC3E}">
        <p14:creationId xmlns:p14="http://schemas.microsoft.com/office/powerpoint/2010/main" val="74711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222098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a:t>
            </a:r>
            <a:endParaRPr lang="fr-FR" dirty="0"/>
          </a:p>
        </p:txBody>
      </p:sp>
      <p:sp>
        <p:nvSpPr>
          <p:cNvPr id="5" name="Espace réservé du contenu 4"/>
          <p:cNvSpPr>
            <a:spLocks noGrp="1"/>
          </p:cNvSpPr>
          <p:nvPr>
            <p:ph idx="1"/>
          </p:nvPr>
        </p:nvSpPr>
        <p:spPr/>
        <p:txBody>
          <a:bodyPr/>
          <a:lstStyle/>
          <a:p>
            <a:r>
              <a:rPr lang="fr-FR" dirty="0" smtClean="0"/>
              <a:t>Welcome to</a:t>
            </a:r>
            <a:endParaRPr lang="fr-FR" dirty="0"/>
          </a:p>
        </p:txBody>
      </p:sp>
      <p:pic>
        <p:nvPicPr>
          <p:cNvPr id="6" name="Image 5"/>
          <p:cNvPicPr>
            <a:picLocks noChangeAspect="1"/>
          </p:cNvPicPr>
          <p:nvPr/>
        </p:nvPicPr>
        <p:blipFill>
          <a:blip r:embed="rId2"/>
          <a:stretch>
            <a:fillRect/>
          </a:stretch>
        </p:blipFill>
        <p:spPr>
          <a:xfrm>
            <a:off x="4107926" y="2804411"/>
            <a:ext cx="4328064" cy="272224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9888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En 2009, Google dévoile un langage de programmation dont le début de la conception remonte à </a:t>
            </a:r>
            <a:r>
              <a:rPr lang="fr-FR" sz="1500" dirty="0" smtClean="0"/>
              <a:t>2007</a:t>
            </a:r>
          </a:p>
          <a:p>
            <a:pPr algn="just"/>
            <a:r>
              <a:rPr lang="fr-FR" sz="1500" dirty="0"/>
              <a:t>À la tête de ce projet, Robert Griesemer, Rob Pike, et Ken Thompson, qui continue d’innover sans relâche à 73 ans, après nous avoir déjà </a:t>
            </a:r>
            <a:r>
              <a:rPr lang="fr-FR" sz="1500" dirty="0" smtClean="0"/>
              <a:t>tant offert</a:t>
            </a:r>
          </a:p>
          <a:p>
            <a:pPr algn="just"/>
            <a:r>
              <a:rPr lang="fr-FR" sz="1500" dirty="0"/>
              <a:t>Malheureusement, si la nouvelle fait grand bruit, peu de projets adoptent ce nouveau venu, nommé </a:t>
            </a:r>
            <a:r>
              <a:rPr lang="fr-FR" sz="1500" b="1" dirty="0"/>
              <a:t>Go</a:t>
            </a:r>
            <a:r>
              <a:rPr lang="fr-FR" sz="1500" dirty="0"/>
              <a:t> mais plus souvent désigné par </a:t>
            </a:r>
            <a:r>
              <a:rPr lang="fr-FR" sz="1500" b="1" dirty="0"/>
              <a:t>Golang</a:t>
            </a:r>
            <a:r>
              <a:rPr lang="fr-FR" sz="1500" dirty="0"/>
              <a:t>, pour éviter toute </a:t>
            </a:r>
            <a:r>
              <a:rPr lang="fr-FR" sz="1500" dirty="0" smtClean="0"/>
              <a:t>confusion</a:t>
            </a:r>
            <a:endParaRPr lang="fr-FR" sz="1500" dirty="0"/>
          </a:p>
          <a:p>
            <a:pPr algn="just"/>
            <a:r>
              <a:rPr lang="fr-FR" sz="1500" dirty="0"/>
              <a:t>Sept ans après ses débuts officiels, je crois plus que jamais que Golang apporte des solutions aux problématiques actuelles</a:t>
            </a:r>
            <a:r>
              <a:rPr lang="fr-FR" sz="1500" dirty="0" smtClean="0"/>
              <a:t>.</a:t>
            </a:r>
          </a:p>
          <a:p>
            <a:pPr algn="just"/>
            <a:r>
              <a:rPr lang="fr-FR" sz="1500" dirty="0" smtClean="0"/>
              <a:t>Voici pourquoi</a:t>
            </a:r>
            <a:endParaRPr lang="fr-FR" sz="1500"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4487712" y="2728115"/>
            <a:ext cx="3714750" cy="2276475"/>
          </a:xfrm>
          <a:prstGeom prst="rect">
            <a:avLst/>
          </a:prstGeom>
        </p:spPr>
      </p:pic>
    </p:spTree>
    <p:extLst>
      <p:ext uri="{BB962C8B-B14F-4D97-AF65-F5344CB8AC3E}">
        <p14:creationId xmlns:p14="http://schemas.microsoft.com/office/powerpoint/2010/main" val="2084393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programmes Go commencent par une déclaration de package</a:t>
            </a:r>
          </a:p>
          <a:p>
            <a:pPr algn="just"/>
            <a:r>
              <a:rPr lang="fr-FR" dirty="0" smtClean="0"/>
              <a:t>Deux types de programmes : </a:t>
            </a:r>
            <a:r>
              <a:rPr lang="fr-FR" b="1" i="1" dirty="0" smtClean="0"/>
              <a:t>exécutables</a:t>
            </a:r>
            <a:r>
              <a:rPr lang="fr-FR" dirty="0" smtClean="0"/>
              <a:t> ou </a:t>
            </a:r>
            <a:r>
              <a:rPr lang="fr-FR" b="1" i="1" dirty="0" smtClean="0"/>
              <a:t>bibliothèques</a:t>
            </a:r>
          </a:p>
          <a:p>
            <a:pPr algn="just"/>
            <a:r>
              <a:rPr lang="fr-FR" b="1" i="1" dirty="0" smtClean="0"/>
              <a:t>import</a:t>
            </a:r>
            <a:r>
              <a:rPr lang="fr-FR" dirty="0" smtClean="0"/>
              <a:t> permet d'inclure le code provenant d'un autre package</a:t>
            </a:r>
          </a:p>
          <a:p>
            <a:pPr algn="just"/>
            <a:r>
              <a:rPr lang="fr-FR" dirty="0" smtClean="0"/>
              <a:t>Les lignes commençant par </a:t>
            </a:r>
            <a:r>
              <a:rPr lang="fr-FR" b="1" i="1" dirty="0" smtClean="0"/>
              <a:t>//</a:t>
            </a:r>
            <a:r>
              <a:rPr lang="fr-FR" dirty="0" smtClean="0"/>
              <a:t> sont de commentaires sur une ligne</a:t>
            </a:r>
          </a:p>
          <a:p>
            <a:pPr marL="457200" lvl="1" indent="0" algn="just">
              <a:buNone/>
            </a:pPr>
            <a:r>
              <a:rPr lang="fr-FR" b="1" dirty="0" smtClean="0"/>
              <a:t>// One line comment</a:t>
            </a:r>
          </a:p>
          <a:p>
            <a:pPr algn="just"/>
            <a:r>
              <a:rPr lang="fr-FR" dirty="0" smtClean="0"/>
              <a:t>Les commentaires multi lignes sont matérialisés par </a:t>
            </a:r>
            <a:r>
              <a:rPr lang="fr-FR" b="1" i="1" dirty="0" smtClean="0"/>
              <a:t>/* */</a:t>
            </a:r>
          </a:p>
          <a:p>
            <a:pPr marL="457200" lvl="1" indent="0" algn="just">
              <a:buNone/>
            </a:pPr>
            <a:r>
              <a:rPr lang="fr-FR" b="1" i="1" dirty="0" smtClean="0"/>
              <a:t>/*</a:t>
            </a:r>
          </a:p>
          <a:p>
            <a:pPr marL="457200" lvl="1" indent="0" algn="just">
              <a:buNone/>
            </a:pPr>
            <a:r>
              <a:rPr lang="fr-FR" b="1" i="1" dirty="0"/>
              <a:t> </a:t>
            </a:r>
            <a:r>
              <a:rPr lang="fr-FR" b="1" i="1" dirty="0" smtClean="0"/>
              <a:t>Block comment</a:t>
            </a:r>
          </a:p>
          <a:p>
            <a:pPr marL="457200" lvl="1" indent="0" algn="just">
              <a:buNone/>
            </a:pPr>
            <a:r>
              <a:rPr lang="fr-FR" b="1" i="1" dirty="0" smtClean="0"/>
              <a:t> */</a:t>
            </a:r>
          </a:p>
        </p:txBody>
      </p:sp>
    </p:spTree>
    <p:extLst>
      <p:ext uri="{BB962C8B-B14F-4D97-AF65-F5344CB8AC3E}">
        <p14:creationId xmlns:p14="http://schemas.microsoft.com/office/powerpoint/2010/main" val="157265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exécutables ont la déclaration </a:t>
            </a:r>
            <a:r>
              <a:rPr lang="fr-FR" b="1" i="1" dirty="0" smtClean="0">
                <a:solidFill>
                  <a:schemeClr val="accent6"/>
                </a:solidFill>
              </a:rPr>
              <a:t>package main</a:t>
            </a:r>
          </a:p>
          <a:p>
            <a:pPr algn="just"/>
            <a:r>
              <a:rPr lang="fr-FR" dirty="0" smtClean="0"/>
              <a:t>La fonction </a:t>
            </a:r>
            <a:r>
              <a:rPr lang="fr-FR" b="1" i="1" dirty="0" smtClean="0">
                <a:solidFill>
                  <a:schemeClr val="accent6"/>
                </a:solidFill>
              </a:rPr>
              <a:t>main</a:t>
            </a:r>
            <a:r>
              <a:rPr lang="fr-FR" dirty="0" smtClean="0">
                <a:solidFill>
                  <a:schemeClr val="accent6"/>
                </a:solidFill>
              </a:rPr>
              <a:t> </a:t>
            </a:r>
            <a:r>
              <a:rPr lang="fr-FR" dirty="0" smtClean="0"/>
              <a:t>est le point d'entrée de tous les exécutables</a:t>
            </a:r>
          </a:p>
          <a:p>
            <a:pPr algn="just"/>
            <a:r>
              <a:rPr lang="fr-FR" dirty="0" smtClean="0"/>
              <a:t>Les fonctions importées sont préfixées du nom du package d'origine :</a:t>
            </a:r>
          </a:p>
          <a:p>
            <a:pPr lvl="1" algn="just"/>
            <a:r>
              <a:rPr lang="fr-FR" b="1" i="1" dirty="0" smtClean="0">
                <a:solidFill>
                  <a:schemeClr val="accent6"/>
                </a:solidFill>
              </a:rPr>
              <a:t>fmt.Println(…)</a:t>
            </a:r>
          </a:p>
        </p:txBody>
      </p:sp>
    </p:spTree>
    <p:extLst>
      <p:ext uri="{BB962C8B-B14F-4D97-AF65-F5344CB8AC3E}">
        <p14:creationId xmlns:p14="http://schemas.microsoft.com/office/powerpoint/2010/main" val="333781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base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Strings</a:t>
            </a:r>
          </a:p>
          <a:p>
            <a:pPr lvl="1"/>
            <a:r>
              <a:rPr lang="fr-FR" b="1" i="1" dirty="0" smtClean="0">
                <a:solidFill>
                  <a:schemeClr val="accent6"/>
                </a:solidFill>
              </a:rPr>
              <a:t>string</a:t>
            </a:r>
          </a:p>
          <a:p>
            <a:r>
              <a:rPr lang="fr-FR" dirty="0" smtClean="0"/>
              <a:t>Integers</a:t>
            </a:r>
          </a:p>
          <a:p>
            <a:pPr lvl="1"/>
            <a:r>
              <a:rPr lang="fr-FR" b="1" i="1" dirty="0">
                <a:solidFill>
                  <a:schemeClr val="accent6"/>
                </a:solidFill>
              </a:rPr>
              <a:t>i</a:t>
            </a:r>
            <a:r>
              <a:rPr lang="fr-FR" b="1" i="1" dirty="0" smtClean="0">
                <a:solidFill>
                  <a:schemeClr val="accent6"/>
                </a:solidFill>
              </a:rPr>
              <a:t>nt8</a:t>
            </a:r>
            <a:r>
              <a:rPr lang="fr-FR" dirty="0" smtClean="0"/>
              <a:t>, </a:t>
            </a:r>
            <a:r>
              <a:rPr lang="fr-FR" b="1" i="1" dirty="0" smtClean="0">
                <a:solidFill>
                  <a:schemeClr val="accent6"/>
                </a:solidFill>
              </a:rPr>
              <a:t>unint8</a:t>
            </a:r>
            <a:r>
              <a:rPr lang="fr-FR" dirty="0" smtClean="0"/>
              <a:t>, </a:t>
            </a:r>
            <a:r>
              <a:rPr lang="fr-FR" b="1" i="1" dirty="0" smtClean="0">
                <a:solidFill>
                  <a:schemeClr val="accent6"/>
                </a:solidFill>
              </a:rPr>
              <a:t>int16</a:t>
            </a:r>
            <a:r>
              <a:rPr lang="fr-FR" dirty="0" smtClean="0"/>
              <a:t>, </a:t>
            </a:r>
            <a:r>
              <a:rPr lang="fr-FR" b="1" i="1" dirty="0" smtClean="0">
                <a:solidFill>
                  <a:schemeClr val="accent6"/>
                </a:solidFill>
              </a:rPr>
              <a:t>uint16</a:t>
            </a:r>
            <a:r>
              <a:rPr lang="fr-FR" dirty="0" smtClean="0"/>
              <a:t>, </a:t>
            </a:r>
            <a:r>
              <a:rPr lang="fr-FR" b="1" i="1" dirty="0" smtClean="0">
                <a:solidFill>
                  <a:schemeClr val="accent6"/>
                </a:solidFill>
              </a:rPr>
              <a:t>int32</a:t>
            </a:r>
            <a:r>
              <a:rPr lang="fr-FR" dirty="0" smtClean="0"/>
              <a:t>, </a:t>
            </a:r>
            <a:r>
              <a:rPr lang="fr-FR" b="1" i="1" dirty="0" smtClean="0">
                <a:solidFill>
                  <a:schemeClr val="accent6"/>
                </a:solidFill>
              </a:rPr>
              <a:t>uint32</a:t>
            </a:r>
            <a:r>
              <a:rPr lang="fr-FR" dirty="0" smtClean="0"/>
              <a:t>, </a:t>
            </a:r>
            <a:r>
              <a:rPr lang="fr-FR" b="1" i="1" dirty="0" smtClean="0">
                <a:solidFill>
                  <a:schemeClr val="accent6"/>
                </a:solidFill>
              </a:rPr>
              <a:t>int64</a:t>
            </a:r>
            <a:r>
              <a:rPr lang="fr-FR" dirty="0" smtClean="0"/>
              <a:t>, </a:t>
            </a:r>
            <a:r>
              <a:rPr lang="fr-FR" b="1" i="1" dirty="0" smtClean="0">
                <a:solidFill>
                  <a:schemeClr val="accent6"/>
                </a:solidFill>
              </a:rPr>
              <a:t>uint64</a:t>
            </a:r>
          </a:p>
          <a:p>
            <a:r>
              <a:rPr lang="fr-FR" dirty="0" smtClean="0"/>
              <a:t>Floats</a:t>
            </a:r>
          </a:p>
          <a:p>
            <a:pPr lvl="1"/>
            <a:r>
              <a:rPr lang="fr-FR" b="1" i="1" dirty="0" smtClean="0">
                <a:solidFill>
                  <a:schemeClr val="accent6"/>
                </a:solidFill>
              </a:rPr>
              <a:t>float32</a:t>
            </a:r>
            <a:r>
              <a:rPr lang="fr-FR" dirty="0" smtClean="0"/>
              <a:t>, </a:t>
            </a:r>
            <a:r>
              <a:rPr lang="fr-FR" b="1" i="1" dirty="0" smtClean="0">
                <a:solidFill>
                  <a:schemeClr val="accent6"/>
                </a:solidFill>
              </a:rPr>
              <a:t>float64</a:t>
            </a:r>
          </a:p>
          <a:p>
            <a:r>
              <a:rPr lang="fr-FR" dirty="0" smtClean="0"/>
              <a:t>Booleans</a:t>
            </a:r>
          </a:p>
          <a:p>
            <a:pPr lvl="1"/>
            <a:r>
              <a:rPr lang="fr-FR" b="1" i="1" dirty="0" smtClean="0">
                <a:solidFill>
                  <a:schemeClr val="accent6"/>
                </a:solidFill>
              </a:rPr>
              <a:t>true</a:t>
            </a:r>
          </a:p>
          <a:p>
            <a:pPr lvl="1"/>
            <a:r>
              <a:rPr lang="fr-FR" b="1" i="1" dirty="0" smtClean="0">
                <a:solidFill>
                  <a:schemeClr val="accent6"/>
                </a:solidFill>
              </a:rPr>
              <a:t>false</a:t>
            </a:r>
          </a:p>
          <a:p>
            <a:r>
              <a:rPr lang="fr-FR" dirty="0" smtClean="0"/>
              <a:t>Complex</a:t>
            </a:r>
          </a:p>
          <a:p>
            <a:pPr lvl="1"/>
            <a:r>
              <a:rPr lang="fr-FR" b="1" i="1" dirty="0" smtClean="0">
                <a:solidFill>
                  <a:schemeClr val="accent6"/>
                </a:solidFill>
              </a:rPr>
              <a:t>complex</a:t>
            </a:r>
          </a:p>
        </p:txBody>
      </p:sp>
    </p:spTree>
    <p:extLst>
      <p:ext uri="{BB962C8B-B14F-4D97-AF65-F5344CB8AC3E}">
        <p14:creationId xmlns:p14="http://schemas.microsoft.com/office/powerpoint/2010/main" val="1280288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Strings</a:t>
            </a:r>
            <a:endParaRPr lang="fr-FR" dirty="0"/>
          </a:p>
        </p:txBody>
      </p:sp>
      <p:sp>
        <p:nvSpPr>
          <p:cNvPr id="3" name="Espace réservé du contenu 2"/>
          <p:cNvSpPr>
            <a:spLocks noGrp="1"/>
          </p:cNvSpPr>
          <p:nvPr>
            <p:ph idx="1"/>
          </p:nvPr>
        </p:nvSpPr>
        <p:spPr/>
        <p:txBody>
          <a:bodyPr anchor="ctr">
            <a:normAutofit/>
          </a:bodyPr>
          <a:lstStyle/>
          <a:p>
            <a:r>
              <a:rPr lang="fr-FR" dirty="0" smtClean="0"/>
              <a:t>Une chaine de caractères est délimitée par :</a:t>
            </a:r>
          </a:p>
          <a:p>
            <a:pPr lvl="1"/>
            <a:r>
              <a:rPr lang="fr-FR" dirty="0" smtClean="0"/>
              <a:t>Soit </a:t>
            </a:r>
            <a:r>
              <a:rPr lang="fr-FR" b="1" i="1" dirty="0" smtClean="0">
                <a:solidFill>
                  <a:schemeClr val="accent6"/>
                </a:solidFill>
              </a:rPr>
              <a:t>" "</a:t>
            </a:r>
            <a:r>
              <a:rPr lang="fr-FR" dirty="0" smtClean="0"/>
              <a:t> pour une chaine contenant des caractères d'échappement</a:t>
            </a:r>
          </a:p>
          <a:p>
            <a:pPr lvl="2"/>
            <a:r>
              <a:rPr lang="fr-FR" b="1" i="1" dirty="0" smtClean="0">
                <a:solidFill>
                  <a:schemeClr val="accent6"/>
                </a:solidFill>
              </a:rPr>
              <a:t>"Ceci est une chaine de caractères"</a:t>
            </a:r>
          </a:p>
          <a:p>
            <a:pPr lvl="1"/>
            <a:r>
              <a:rPr lang="fr-FR" dirty="0" smtClean="0"/>
              <a:t>Soit </a:t>
            </a:r>
            <a:r>
              <a:rPr lang="fr-FR" b="1" i="1" dirty="0" smtClean="0">
                <a:solidFill>
                  <a:schemeClr val="accent6"/>
                </a:solidFill>
              </a:rPr>
              <a:t>` `</a:t>
            </a:r>
          </a:p>
          <a:p>
            <a:pPr lvl="2"/>
            <a:r>
              <a:rPr lang="fr-FR" b="1" i="1" dirty="0" smtClean="0">
                <a:solidFill>
                  <a:schemeClr val="accent6"/>
                </a:solidFill>
              </a:rPr>
              <a:t>`Ma chaine de caractères contient des ""  et des ''  et </a:t>
            </a:r>
            <a:r>
              <a:rPr lang="fr-FR" dirty="0"/>
              <a:t> </a:t>
            </a:r>
            <a:r>
              <a:rPr lang="fr-FR" b="1" dirty="0">
                <a:solidFill>
                  <a:schemeClr val="accent6"/>
                </a:solidFill>
              </a:rPr>
              <a:t>↲</a:t>
            </a:r>
            <a:r>
              <a:rPr lang="fr-FR" b="1" i="1" dirty="0" smtClean="0">
                <a:solidFill>
                  <a:schemeClr val="accent6"/>
                </a:solidFill>
              </a:rPr>
              <a:t> peut contenir des retours à la ligne`</a:t>
            </a:r>
          </a:p>
          <a:p>
            <a:r>
              <a:rPr lang="fr-FR" dirty="0" smtClean="0">
                <a:solidFill>
                  <a:schemeClr val="tx1"/>
                </a:solidFill>
              </a:rPr>
              <a:t>Des opérations sont possibles sur les chaines de caractères :</a:t>
            </a:r>
          </a:p>
          <a:p>
            <a:pPr lvl="1"/>
            <a:r>
              <a:rPr lang="fr-FR" b="1" i="1" dirty="0" smtClean="0">
                <a:solidFill>
                  <a:schemeClr val="accent6"/>
                </a:solidFill>
              </a:rPr>
              <a:t>len("Hello, Go!") </a:t>
            </a:r>
            <a:r>
              <a:rPr lang="fr-FR" dirty="0" smtClean="0">
                <a:solidFill>
                  <a:schemeClr val="tx1"/>
                </a:solidFill>
              </a:rPr>
              <a:t>équivalent à 11</a:t>
            </a:r>
            <a:endParaRPr lang="fr-FR" b="1" i="1" dirty="0" smtClean="0">
              <a:solidFill>
                <a:schemeClr val="accent6"/>
              </a:solidFill>
            </a:endParaRPr>
          </a:p>
          <a:p>
            <a:pPr lvl="1"/>
            <a:r>
              <a:rPr lang="fr-FR" b="1" i="1" dirty="0" smtClean="0">
                <a:solidFill>
                  <a:schemeClr val="accent6"/>
                </a:solidFill>
              </a:rPr>
              <a:t>"Hello, Go!"[2] </a:t>
            </a:r>
            <a:r>
              <a:rPr lang="fr-FR" dirty="0" smtClean="0">
                <a:solidFill>
                  <a:schemeClr val="tx1"/>
                </a:solidFill>
              </a:rPr>
              <a:t>équivalent à la lettre L minuscule</a:t>
            </a:r>
            <a:endParaRPr lang="fr-FR" b="1" i="1" dirty="0" smtClean="0">
              <a:solidFill>
                <a:schemeClr val="tx1"/>
              </a:solidFill>
            </a:endParaRPr>
          </a:p>
        </p:txBody>
      </p:sp>
    </p:spTree>
    <p:extLst>
      <p:ext uri="{BB962C8B-B14F-4D97-AF65-F5344CB8AC3E}">
        <p14:creationId xmlns:p14="http://schemas.microsoft.com/office/powerpoint/2010/main" val="802069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Opérateurs</a:t>
            </a:r>
            <a:endParaRPr lang="fr-FR" dirty="0"/>
          </a:p>
        </p:txBody>
      </p:sp>
      <p:sp>
        <p:nvSpPr>
          <p:cNvPr id="3" name="Espace réservé du contenu 2"/>
          <p:cNvSpPr>
            <a:spLocks noGrp="1"/>
          </p:cNvSpPr>
          <p:nvPr>
            <p:ph idx="1"/>
          </p:nvPr>
        </p:nvSpPr>
        <p:spPr>
          <a:xfrm>
            <a:off x="2045617" y="2133600"/>
            <a:ext cx="4317476" cy="3777622"/>
          </a:xfrm>
        </p:spPr>
        <p:txBody>
          <a:bodyPr>
            <a:normAutofit lnSpcReduction="10000"/>
          </a:bodyPr>
          <a:lstStyle/>
          <a:p>
            <a:r>
              <a:rPr lang="fr-FR" dirty="0" smtClean="0"/>
              <a:t>Addition</a:t>
            </a:r>
          </a:p>
          <a:p>
            <a:pPr lvl="1"/>
            <a:r>
              <a:rPr lang="fr-FR" b="1" i="1" dirty="0">
                <a:solidFill>
                  <a:schemeClr val="accent6"/>
                </a:solidFill>
              </a:rPr>
              <a:t>+</a:t>
            </a:r>
            <a:endParaRPr lang="fr-FR" b="1" i="1" dirty="0" smtClean="0">
              <a:solidFill>
                <a:schemeClr val="accent6"/>
              </a:solidFill>
            </a:endParaRPr>
          </a:p>
          <a:p>
            <a:r>
              <a:rPr lang="fr-FR" dirty="0" smtClean="0"/>
              <a:t>Soustraction</a:t>
            </a:r>
          </a:p>
          <a:p>
            <a:pPr lvl="1"/>
            <a:r>
              <a:rPr lang="fr-FR" b="1" i="1" dirty="0">
                <a:solidFill>
                  <a:schemeClr val="accent6"/>
                </a:solidFill>
              </a:rPr>
              <a:t>-</a:t>
            </a:r>
            <a:endParaRPr lang="fr-FR" b="1" i="1" dirty="0" smtClean="0">
              <a:solidFill>
                <a:schemeClr val="accent6"/>
              </a:solidFill>
            </a:endParaRPr>
          </a:p>
          <a:p>
            <a:r>
              <a:rPr lang="fr-FR" dirty="0" smtClean="0"/>
              <a:t>Multiplication</a:t>
            </a:r>
          </a:p>
          <a:p>
            <a:pPr lvl="1"/>
            <a:r>
              <a:rPr lang="fr-FR" b="1" i="1" dirty="0">
                <a:solidFill>
                  <a:schemeClr val="accent6"/>
                </a:solidFill>
              </a:rPr>
              <a:t>*</a:t>
            </a:r>
            <a:endParaRPr lang="fr-FR" b="1" i="1" dirty="0" smtClean="0">
              <a:solidFill>
                <a:schemeClr val="accent6"/>
              </a:solidFill>
            </a:endParaRPr>
          </a:p>
          <a:p>
            <a:r>
              <a:rPr lang="fr-FR" dirty="0" smtClean="0"/>
              <a:t>Division</a:t>
            </a:r>
          </a:p>
          <a:p>
            <a:pPr lvl="1"/>
            <a:r>
              <a:rPr lang="fr-FR" b="1" i="1" dirty="0" smtClean="0">
                <a:solidFill>
                  <a:schemeClr val="accent6"/>
                </a:solidFill>
              </a:rPr>
              <a:t>/</a:t>
            </a:r>
          </a:p>
          <a:p>
            <a:r>
              <a:rPr lang="fr-FR" dirty="0" smtClean="0"/>
              <a:t>Reste (modulo)</a:t>
            </a:r>
          </a:p>
          <a:p>
            <a:pPr lvl="1"/>
            <a:r>
              <a:rPr lang="fr-FR" b="1" i="1" dirty="0">
                <a:solidFill>
                  <a:schemeClr val="accent6"/>
                </a:solidFill>
              </a:rPr>
              <a:t>%</a:t>
            </a:r>
            <a:endParaRPr lang="fr-FR" b="1" i="1" dirty="0" smtClean="0">
              <a:solidFill>
                <a:schemeClr val="accent6"/>
              </a:solidFill>
            </a:endParaRPr>
          </a:p>
        </p:txBody>
      </p:sp>
      <p:sp>
        <p:nvSpPr>
          <p:cNvPr id="4" name="Espace réservé du contenu 2"/>
          <p:cNvSpPr txBox="1">
            <a:spLocks/>
          </p:cNvSpPr>
          <p:nvPr/>
        </p:nvSpPr>
        <p:spPr>
          <a:xfrm>
            <a:off x="6881567" y="2136742"/>
            <a:ext cx="4111659"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Egalité :</a:t>
            </a:r>
          </a:p>
          <a:p>
            <a:pPr lvl="1"/>
            <a:r>
              <a:rPr lang="fr-FR" b="1" i="1" dirty="0" smtClean="0">
                <a:solidFill>
                  <a:schemeClr val="accent6"/>
                </a:solidFill>
              </a:rPr>
              <a:t>==</a:t>
            </a:r>
          </a:p>
          <a:p>
            <a:r>
              <a:rPr lang="fr-FR" dirty="0" smtClean="0"/>
              <a:t>Non :</a:t>
            </a:r>
          </a:p>
          <a:p>
            <a:pPr lvl="1"/>
            <a:r>
              <a:rPr lang="fr-FR" b="1" i="1" dirty="0">
                <a:solidFill>
                  <a:schemeClr val="accent6"/>
                </a:solidFill>
              </a:rPr>
              <a:t>!</a:t>
            </a:r>
            <a:endParaRPr lang="fr-FR" b="1" i="1" dirty="0" smtClean="0">
              <a:solidFill>
                <a:schemeClr val="accent6"/>
              </a:solidFill>
            </a:endParaRPr>
          </a:p>
          <a:p>
            <a:r>
              <a:rPr lang="fr-FR" dirty="0" smtClean="0"/>
              <a:t>Incrémentation</a:t>
            </a:r>
          </a:p>
          <a:p>
            <a:pPr lvl="1"/>
            <a:r>
              <a:rPr lang="fr-FR" b="1" i="1" dirty="0" smtClean="0">
                <a:solidFill>
                  <a:schemeClr val="accent6"/>
                </a:solidFill>
              </a:rPr>
              <a:t>++</a:t>
            </a:r>
          </a:p>
          <a:p>
            <a:pPr lvl="1"/>
            <a:r>
              <a:rPr lang="fr-FR" b="1" i="1" u="sng" dirty="0" smtClean="0">
                <a:solidFill>
                  <a:schemeClr val="tx1"/>
                </a:solidFill>
              </a:rPr>
              <a:t>Seulement post-incrémentation</a:t>
            </a:r>
          </a:p>
          <a:p>
            <a:pPr lvl="1"/>
            <a:r>
              <a:rPr lang="fr-FR" b="1" i="1" u="sng" dirty="0" smtClean="0">
                <a:solidFill>
                  <a:schemeClr val="tx1"/>
                </a:solidFill>
              </a:rPr>
              <a:t>Equivalent à :</a:t>
            </a:r>
            <a:r>
              <a:rPr lang="fr-FR" dirty="0" smtClean="0">
                <a:solidFill>
                  <a:schemeClr val="tx1"/>
                </a:solidFill>
              </a:rPr>
              <a:t> </a:t>
            </a:r>
            <a:r>
              <a:rPr lang="fr-FR" b="1" i="1" dirty="0" smtClean="0">
                <a:solidFill>
                  <a:schemeClr val="accent6"/>
                </a:solidFill>
              </a:rPr>
              <a:t>+= 1</a:t>
            </a:r>
          </a:p>
        </p:txBody>
      </p:sp>
    </p:spTree>
    <p:extLst>
      <p:ext uri="{BB962C8B-B14F-4D97-AF65-F5344CB8AC3E}">
        <p14:creationId xmlns:p14="http://schemas.microsoft.com/office/powerpoint/2010/main" val="1273552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Déclaration des variables</a:t>
            </a:r>
            <a:endParaRPr lang="fr-FR" dirty="0"/>
          </a:p>
        </p:txBody>
      </p:sp>
      <p:sp>
        <p:nvSpPr>
          <p:cNvPr id="3" name="Espace réservé du contenu 2"/>
          <p:cNvSpPr>
            <a:spLocks noGrp="1"/>
          </p:cNvSpPr>
          <p:nvPr>
            <p:ph idx="1"/>
          </p:nvPr>
        </p:nvSpPr>
        <p:spPr/>
        <p:txBody>
          <a:bodyPr anchor="ctr"/>
          <a:lstStyle/>
          <a:p>
            <a:r>
              <a:rPr lang="fr-FR" dirty="0" smtClean="0"/>
              <a:t>Mot-clé : </a:t>
            </a:r>
            <a:r>
              <a:rPr lang="fr-FR" b="1" dirty="0" smtClean="0">
                <a:solidFill>
                  <a:schemeClr val="accent6"/>
                </a:solidFill>
              </a:rPr>
              <a:t>var </a:t>
            </a:r>
            <a:r>
              <a:rPr lang="fr-FR" dirty="0" smtClean="0">
                <a:solidFill>
                  <a:schemeClr val="tx1"/>
                </a:solidFill>
              </a:rPr>
              <a:t>(optionnel mais bonne pratique)</a:t>
            </a:r>
            <a:endParaRPr lang="fr-FR" b="1" dirty="0" smtClean="0">
              <a:solidFill>
                <a:schemeClr val="accent6"/>
              </a:solidFill>
            </a:endParaRPr>
          </a:p>
          <a:p>
            <a:r>
              <a:rPr lang="fr-FR" dirty="0" smtClean="0"/>
              <a:t>Déclarations possibles :</a:t>
            </a:r>
          </a:p>
          <a:p>
            <a:pPr lvl="1"/>
            <a:r>
              <a:rPr lang="fr-FR" b="1" dirty="0" smtClean="0">
                <a:solidFill>
                  <a:schemeClr val="accent6"/>
                </a:solidFill>
              </a:rPr>
              <a:t>var</a:t>
            </a:r>
            <a:r>
              <a:rPr lang="fr-FR" dirty="0" smtClean="0"/>
              <a:t> </a:t>
            </a:r>
            <a:r>
              <a:rPr lang="fr-FR" i="1" dirty="0" smtClean="0"/>
              <a:t>&lt;nomDeVariable&gt; &lt;type&gt;</a:t>
            </a:r>
          </a:p>
          <a:p>
            <a:pPr lvl="1"/>
            <a:r>
              <a:rPr lang="fr-FR" b="1" dirty="0">
                <a:solidFill>
                  <a:schemeClr val="accent6"/>
                </a:solidFill>
              </a:rPr>
              <a:t>var</a:t>
            </a:r>
            <a:r>
              <a:rPr lang="fr-FR" dirty="0"/>
              <a:t> </a:t>
            </a:r>
            <a:r>
              <a:rPr lang="fr-FR" i="1" dirty="0"/>
              <a:t>&lt;nomDeVariable&gt; &lt;type</a:t>
            </a:r>
            <a:r>
              <a:rPr lang="fr-FR" i="1" dirty="0" smtClean="0"/>
              <a:t>&gt;</a:t>
            </a:r>
            <a:r>
              <a:rPr lang="fr-FR" dirty="0" smtClean="0"/>
              <a:t> </a:t>
            </a:r>
            <a:r>
              <a:rPr lang="fr-FR" b="1" dirty="0" smtClean="0">
                <a:solidFill>
                  <a:schemeClr val="accent6"/>
                </a:solidFill>
              </a:rPr>
              <a:t>=</a:t>
            </a:r>
            <a:r>
              <a:rPr lang="fr-FR" dirty="0" smtClean="0"/>
              <a:t> </a:t>
            </a:r>
            <a:r>
              <a:rPr lang="fr-FR" i="1" dirty="0" smtClean="0"/>
              <a:t>&lt;valeur&gt;</a:t>
            </a:r>
          </a:p>
          <a:p>
            <a:pPr lvl="1"/>
            <a:r>
              <a:rPr lang="fr-FR" i="1" dirty="0" smtClean="0"/>
              <a:t>&lt;</a:t>
            </a:r>
            <a:r>
              <a:rPr lang="fr-FR" i="1" dirty="0"/>
              <a:t>nomDeVariable&gt; </a:t>
            </a:r>
            <a:r>
              <a:rPr lang="fr-FR" b="1" dirty="0" smtClean="0">
                <a:solidFill>
                  <a:schemeClr val="accent6"/>
                </a:solidFill>
              </a:rPr>
              <a:t>:=</a:t>
            </a:r>
            <a:r>
              <a:rPr lang="fr-FR" dirty="0" smtClean="0"/>
              <a:t> </a:t>
            </a:r>
            <a:r>
              <a:rPr lang="fr-FR" i="1" dirty="0" smtClean="0"/>
              <a:t>&lt;valeur&gt; </a:t>
            </a:r>
            <a:r>
              <a:rPr lang="fr-FR" i="1" dirty="0" smtClean="0">
                <a:solidFill>
                  <a:schemeClr val="accent1">
                    <a:lumMod val="40000"/>
                    <a:lumOff val="60000"/>
                  </a:schemeClr>
                </a:solidFill>
              </a:rPr>
              <a:t>(le type de la variable dépend de la valeur)</a:t>
            </a:r>
          </a:p>
          <a:p>
            <a:r>
              <a:rPr lang="fr-FR" dirty="0" smtClean="0"/>
              <a:t>Exemples :</a:t>
            </a:r>
          </a:p>
          <a:p>
            <a:pPr lvl="1"/>
            <a:r>
              <a:rPr lang="fr-FR" b="1" dirty="0" smtClean="0">
                <a:solidFill>
                  <a:schemeClr val="accent6"/>
                </a:solidFill>
              </a:rPr>
              <a:t>var</a:t>
            </a:r>
            <a:r>
              <a:rPr lang="fr-FR" dirty="0" smtClean="0"/>
              <a:t> </a:t>
            </a:r>
            <a:r>
              <a:rPr lang="fr-FR" i="1" dirty="0" smtClean="0"/>
              <a:t>a</a:t>
            </a:r>
            <a:r>
              <a:rPr lang="fr-FR" dirty="0" smtClean="0"/>
              <a:t> </a:t>
            </a:r>
            <a:r>
              <a:rPr lang="fr-FR" b="1" dirty="0" smtClean="0">
                <a:solidFill>
                  <a:schemeClr val="accent6"/>
                </a:solidFill>
              </a:rPr>
              <a:t>int8</a:t>
            </a:r>
          </a:p>
          <a:p>
            <a:pPr lvl="1"/>
            <a:r>
              <a:rPr lang="fr-FR" b="1" dirty="0">
                <a:solidFill>
                  <a:schemeClr val="accent6"/>
                </a:solidFill>
              </a:rPr>
              <a:t>var</a:t>
            </a:r>
            <a:r>
              <a:rPr lang="fr-FR" dirty="0"/>
              <a:t> </a:t>
            </a:r>
            <a:r>
              <a:rPr lang="fr-FR" i="1" dirty="0" smtClean="0"/>
              <a:t>b</a:t>
            </a:r>
            <a:r>
              <a:rPr lang="fr-FR" dirty="0" smtClean="0"/>
              <a:t> </a:t>
            </a:r>
            <a:r>
              <a:rPr lang="fr-FR" b="1" dirty="0" smtClean="0">
                <a:solidFill>
                  <a:schemeClr val="accent6"/>
                </a:solidFill>
              </a:rPr>
              <a:t>string</a:t>
            </a:r>
            <a:r>
              <a:rPr lang="fr-FR" b="1" dirty="0">
                <a:solidFill>
                  <a:schemeClr val="accent6"/>
                </a:solidFill>
              </a:rPr>
              <a:t> </a:t>
            </a:r>
            <a:r>
              <a:rPr lang="fr-FR" b="1" dirty="0" smtClean="0">
                <a:solidFill>
                  <a:schemeClr val="accent6"/>
                </a:solidFill>
              </a:rPr>
              <a:t>= ″</a:t>
            </a:r>
            <a:r>
              <a:rPr lang="fr-FR" b="1" dirty="0" smtClean="0">
                <a:solidFill>
                  <a:schemeClr val="tx1"/>
                </a:solidFill>
              </a:rPr>
              <a:t>A string of caracters</a:t>
            </a:r>
            <a:r>
              <a:rPr lang="fr-FR" b="1" dirty="0">
                <a:solidFill>
                  <a:schemeClr val="tx1"/>
                </a:solidFill>
              </a:rPr>
              <a:t> </a:t>
            </a:r>
            <a:r>
              <a:rPr lang="fr-FR" b="1" dirty="0">
                <a:solidFill>
                  <a:schemeClr val="accent6"/>
                </a:solidFill>
              </a:rPr>
              <a:t>″</a:t>
            </a:r>
          </a:p>
          <a:p>
            <a:pPr lvl="1"/>
            <a:r>
              <a:rPr lang="fr-FR" i="1" dirty="0"/>
              <a:t>c</a:t>
            </a:r>
            <a:r>
              <a:rPr lang="fr-FR" dirty="0" smtClean="0"/>
              <a:t> </a:t>
            </a:r>
            <a:r>
              <a:rPr lang="fr-FR" b="1" dirty="0" smtClean="0">
                <a:solidFill>
                  <a:schemeClr val="accent6"/>
                </a:solidFill>
              </a:rPr>
              <a:t>:=</a:t>
            </a:r>
            <a:r>
              <a:rPr lang="fr-FR" dirty="0" smtClean="0"/>
              <a:t> </a:t>
            </a:r>
            <a:r>
              <a:rPr lang="fr-FR" i="1" dirty="0" smtClean="0"/>
              <a:t>112</a:t>
            </a:r>
            <a:endParaRPr lang="fr-FR" b="1" i="1" dirty="0">
              <a:solidFill>
                <a:schemeClr val="accent6"/>
              </a:solidFill>
            </a:endParaRPr>
          </a:p>
        </p:txBody>
      </p:sp>
    </p:spTree>
    <p:extLst>
      <p:ext uri="{BB962C8B-B14F-4D97-AF65-F5344CB8AC3E}">
        <p14:creationId xmlns:p14="http://schemas.microsoft.com/office/powerpoint/2010/main" val="714360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Portée des variables</a:t>
            </a:r>
            <a:endParaRPr lang="fr-FR" dirty="0"/>
          </a:p>
        </p:txBody>
      </p:sp>
      <p:sp>
        <p:nvSpPr>
          <p:cNvPr id="6" name="Espace réservé du contenu 2"/>
          <p:cNvSpPr>
            <a:spLocks noGrp="1"/>
          </p:cNvSpPr>
          <p:nvPr>
            <p:ph idx="1"/>
          </p:nvPr>
        </p:nvSpPr>
        <p:spPr>
          <a:xfrm>
            <a:off x="2589212" y="2133600"/>
            <a:ext cx="4431790" cy="2907527"/>
          </a:xfrm>
        </p:spPr>
        <p:txBody>
          <a:bodyPr anchor="ctr">
            <a:normAutofit lnSpcReduction="10000"/>
          </a:bodyPr>
          <a:lstStyle/>
          <a:p>
            <a:r>
              <a:rPr lang="fr-FR" dirty="0" smtClean="0"/>
              <a:t>Les variables sont "visibles" au sein du bloc de code dans lequel elles sont déclarées</a:t>
            </a:r>
          </a:p>
          <a:p>
            <a:r>
              <a:rPr lang="fr-FR" b="1" i="1" dirty="0">
                <a:solidFill>
                  <a:schemeClr val="accent6"/>
                </a:solidFill>
              </a:rPr>
              <a:t>s</a:t>
            </a:r>
            <a:r>
              <a:rPr lang="fr-FR" b="1" i="1" dirty="0" smtClean="0">
                <a:solidFill>
                  <a:schemeClr val="accent6"/>
                </a:solidFill>
              </a:rPr>
              <a:t>tring01 </a:t>
            </a:r>
            <a:r>
              <a:rPr lang="fr-FR" dirty="0" smtClean="0">
                <a:solidFill>
                  <a:schemeClr val="tx1"/>
                </a:solidFill>
              </a:rPr>
              <a:t>est visible dans les deux fonctions déclarées</a:t>
            </a:r>
          </a:p>
          <a:p>
            <a:r>
              <a:rPr lang="fr-FR" b="1" i="1" dirty="0" smtClean="0">
                <a:solidFill>
                  <a:schemeClr val="accent6"/>
                </a:solidFill>
              </a:rPr>
              <a:t>string02 </a:t>
            </a:r>
            <a:r>
              <a:rPr lang="fr-FR" dirty="0" smtClean="0">
                <a:solidFill>
                  <a:schemeClr val="tx1"/>
                </a:solidFill>
              </a:rPr>
              <a:t>n'est </a:t>
            </a:r>
            <a:r>
              <a:rPr lang="fr-FR" dirty="0">
                <a:solidFill>
                  <a:schemeClr val="tx1"/>
                </a:solidFill>
              </a:rPr>
              <a:t>visible </a:t>
            </a:r>
            <a:r>
              <a:rPr lang="fr-FR" dirty="0" smtClean="0">
                <a:solidFill>
                  <a:schemeClr val="tx1"/>
                </a:solidFill>
              </a:rPr>
              <a:t>que dans la fonction </a:t>
            </a:r>
            <a:r>
              <a:rPr lang="fr-FR" b="1" i="1" dirty="0" smtClean="0">
                <a:solidFill>
                  <a:schemeClr val="accent6"/>
                </a:solidFill>
              </a:rPr>
              <a:t>main()</a:t>
            </a:r>
          </a:p>
          <a:p>
            <a:r>
              <a:rPr lang="fr-FR" dirty="0" smtClean="0">
                <a:solidFill>
                  <a:schemeClr val="tx1"/>
                </a:solidFill>
              </a:rPr>
              <a:t>La ligne 22 provoque une erreur à la compilation</a:t>
            </a:r>
            <a:endParaRPr lang="fr-FR" dirty="0">
              <a:solidFill>
                <a:schemeClr val="tx1"/>
              </a:solidFill>
            </a:endParaRPr>
          </a:p>
        </p:txBody>
      </p:sp>
      <p:pic>
        <p:nvPicPr>
          <p:cNvPr id="8" name="Image 7"/>
          <p:cNvPicPr>
            <a:picLocks noChangeAspect="1"/>
          </p:cNvPicPr>
          <p:nvPr/>
        </p:nvPicPr>
        <p:blipFill>
          <a:blip r:embed="rId2"/>
          <a:stretch>
            <a:fillRect/>
          </a:stretch>
        </p:blipFill>
        <p:spPr>
          <a:xfrm>
            <a:off x="7871791" y="888387"/>
            <a:ext cx="4123911" cy="5624443"/>
          </a:xfrm>
          <a:prstGeom prst="rect">
            <a:avLst/>
          </a:prstGeom>
        </p:spPr>
      </p:pic>
      <p:pic>
        <p:nvPicPr>
          <p:cNvPr id="3" name="Image 2"/>
          <p:cNvPicPr>
            <a:picLocks noChangeAspect="1"/>
          </p:cNvPicPr>
          <p:nvPr/>
        </p:nvPicPr>
        <p:blipFill>
          <a:blip r:embed="rId3"/>
          <a:stretch>
            <a:fillRect/>
          </a:stretch>
        </p:blipFill>
        <p:spPr>
          <a:xfrm>
            <a:off x="2745556" y="5666540"/>
            <a:ext cx="4419600" cy="257175"/>
          </a:xfrm>
          <a:prstGeom prst="rect">
            <a:avLst/>
          </a:prstGeom>
        </p:spPr>
      </p:pic>
    </p:spTree>
    <p:extLst>
      <p:ext uri="{BB962C8B-B14F-4D97-AF65-F5344CB8AC3E}">
        <p14:creationId xmlns:p14="http://schemas.microsoft.com/office/powerpoint/2010/main" val="4140522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Constantes</a:t>
            </a:r>
            <a:endParaRPr lang="fr-FR" dirty="0"/>
          </a:p>
        </p:txBody>
      </p:sp>
      <p:sp>
        <p:nvSpPr>
          <p:cNvPr id="6" name="Espace réservé du contenu 2"/>
          <p:cNvSpPr>
            <a:spLocks noGrp="1"/>
          </p:cNvSpPr>
          <p:nvPr>
            <p:ph idx="1"/>
          </p:nvPr>
        </p:nvSpPr>
        <p:spPr>
          <a:xfrm>
            <a:off x="1984913" y="1516952"/>
            <a:ext cx="4431790" cy="3777622"/>
          </a:xfrm>
        </p:spPr>
        <p:txBody>
          <a:bodyPr anchor="ctr">
            <a:normAutofit/>
          </a:bodyPr>
          <a:lstStyle/>
          <a:p>
            <a:r>
              <a:rPr lang="fr-FR" dirty="0" smtClean="0"/>
              <a:t>Go supporte les constantes</a:t>
            </a:r>
          </a:p>
          <a:p>
            <a:r>
              <a:rPr lang="fr-FR" b="1" i="1" dirty="0" smtClean="0">
                <a:solidFill>
                  <a:schemeClr val="accent6"/>
                </a:solidFill>
              </a:rPr>
              <a:t>const</a:t>
            </a:r>
            <a:r>
              <a:rPr lang="fr-FR" dirty="0" smtClean="0">
                <a:solidFill>
                  <a:schemeClr val="accent6"/>
                </a:solidFill>
              </a:rPr>
              <a:t> </a:t>
            </a:r>
            <a:r>
              <a:rPr lang="fr-FR" dirty="0" smtClean="0"/>
              <a:t>remplace </a:t>
            </a:r>
            <a:r>
              <a:rPr lang="fr-FR" b="1" i="1" dirty="0" smtClean="0">
                <a:solidFill>
                  <a:schemeClr val="accent6"/>
                </a:solidFill>
              </a:rPr>
              <a:t>var</a:t>
            </a:r>
          </a:p>
          <a:p>
            <a:r>
              <a:rPr lang="fr-FR" dirty="0" smtClean="0">
                <a:solidFill>
                  <a:schemeClr val="tx1"/>
                </a:solidFill>
              </a:rPr>
              <a:t>Variables ne pouvant être modifiées après leur création</a:t>
            </a:r>
          </a:p>
          <a:p>
            <a:r>
              <a:rPr lang="fr-FR" dirty="0" smtClean="0">
                <a:solidFill>
                  <a:schemeClr val="tx1"/>
                </a:solidFill>
              </a:rPr>
              <a:t>La ligne 13 provoque une erreur à la compilation</a:t>
            </a:r>
            <a:endParaRPr lang="fr-FR" dirty="0">
              <a:solidFill>
                <a:schemeClr val="tx1"/>
              </a:solidFill>
            </a:endParaRPr>
          </a:p>
        </p:txBody>
      </p:sp>
      <p:pic>
        <p:nvPicPr>
          <p:cNvPr id="3" name="Image 2"/>
          <p:cNvPicPr>
            <a:picLocks noChangeAspect="1"/>
          </p:cNvPicPr>
          <p:nvPr/>
        </p:nvPicPr>
        <p:blipFill>
          <a:blip r:embed="rId2"/>
          <a:stretch>
            <a:fillRect/>
          </a:stretch>
        </p:blipFill>
        <p:spPr>
          <a:xfrm>
            <a:off x="6628612" y="1516952"/>
            <a:ext cx="5343525" cy="3524250"/>
          </a:xfrm>
          <a:prstGeom prst="rect">
            <a:avLst/>
          </a:prstGeom>
        </p:spPr>
      </p:pic>
      <p:pic>
        <p:nvPicPr>
          <p:cNvPr id="4" name="Image 3"/>
          <p:cNvPicPr>
            <a:picLocks noChangeAspect="1"/>
          </p:cNvPicPr>
          <p:nvPr/>
        </p:nvPicPr>
        <p:blipFill>
          <a:blip r:embed="rId3"/>
          <a:stretch>
            <a:fillRect/>
          </a:stretch>
        </p:blipFill>
        <p:spPr>
          <a:xfrm>
            <a:off x="4200808" y="5382039"/>
            <a:ext cx="6096000" cy="304800"/>
          </a:xfrm>
          <a:prstGeom prst="rect">
            <a:avLst/>
          </a:prstGeom>
        </p:spPr>
      </p:pic>
    </p:spTree>
    <p:extLst>
      <p:ext uri="{BB962C8B-B14F-4D97-AF65-F5344CB8AC3E}">
        <p14:creationId xmlns:p14="http://schemas.microsoft.com/office/powerpoint/2010/main" val="3935992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b="1" i="1" dirty="0" smtClean="0">
                <a:solidFill>
                  <a:schemeClr val="accent6"/>
                </a:solidFill>
              </a:rPr>
              <a:t>fmt.Print(…)</a:t>
            </a:r>
            <a:r>
              <a:rPr lang="fr-FR" dirty="0" smtClean="0">
                <a:solidFill>
                  <a:schemeClr val="tx1"/>
                </a:solidFill>
              </a:rPr>
              <a:t> affiche vers la console sans caractère fin de ligne</a:t>
            </a:r>
          </a:p>
          <a:p>
            <a:r>
              <a:rPr lang="fr-FR" b="1" i="1" dirty="0" smtClean="0">
                <a:solidFill>
                  <a:schemeClr val="accent6"/>
                </a:solidFill>
              </a:rPr>
              <a:t>fmt.Println(…)</a:t>
            </a:r>
            <a:r>
              <a:rPr lang="fr-FR" dirty="0" smtClean="0">
                <a:solidFill>
                  <a:schemeClr val="tx1"/>
                </a:solidFill>
              </a:rPr>
              <a:t> affiche vers la console et ajoute un caractère fin de ligne</a:t>
            </a:r>
          </a:p>
          <a:p>
            <a:r>
              <a:rPr lang="fr-FR" b="1" i="1" dirty="0" smtClean="0">
                <a:solidFill>
                  <a:schemeClr val="accent6"/>
                </a:solidFill>
              </a:rPr>
              <a:t>fmt.Printf(…)</a:t>
            </a:r>
            <a:r>
              <a:rPr lang="fr-FR" dirty="0" smtClean="0">
                <a:solidFill>
                  <a:schemeClr val="tx1"/>
                </a:solidFill>
              </a:rPr>
              <a:t> affiche vers la console, sans caractère fin de ligne et accepte une chaine de format</a:t>
            </a:r>
          </a:p>
          <a:p>
            <a:r>
              <a:rPr lang="fr-FR" dirty="0" smtClean="0">
                <a:solidFill>
                  <a:schemeClr val="tx1"/>
                </a:solidFill>
              </a:rPr>
              <a:t>Ces fonctions retournent le nombre d'octets écrits et un code d'erreur</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6288889" y="1905000"/>
            <a:ext cx="5730749" cy="4581653"/>
          </a:xfrm>
          <a:prstGeom prst="rect">
            <a:avLst/>
          </a:prstGeom>
        </p:spPr>
      </p:pic>
    </p:spTree>
    <p:extLst>
      <p:ext uri="{BB962C8B-B14F-4D97-AF65-F5344CB8AC3E}">
        <p14:creationId xmlns:p14="http://schemas.microsoft.com/office/powerpoint/2010/main" val="837286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Golang était-il trop en avance sur son temps </a:t>
            </a:r>
            <a:r>
              <a:rPr lang="fr-FR" sz="1500" dirty="0" smtClean="0"/>
              <a:t>?</a:t>
            </a:r>
          </a:p>
          <a:p>
            <a:r>
              <a:rPr lang="fr-FR" sz="1500" dirty="0" smtClean="0"/>
              <a:t>C’est </a:t>
            </a:r>
            <a:r>
              <a:rPr lang="fr-FR" sz="1500" dirty="0"/>
              <a:t>bien </a:t>
            </a:r>
            <a:r>
              <a:rPr lang="fr-FR" sz="1500" dirty="0" smtClean="0"/>
              <a:t>possible.</a:t>
            </a:r>
          </a:p>
          <a:p>
            <a:r>
              <a:rPr lang="fr-FR" sz="1500" dirty="0" smtClean="0"/>
              <a:t>Conçu </a:t>
            </a:r>
            <a:r>
              <a:rPr lang="fr-FR" sz="1500" dirty="0"/>
              <a:t>pour gérer des datacenters, consommer peu de ressources, exploiter au mieux les CPU modernes à </a:t>
            </a:r>
            <a:r>
              <a:rPr lang="fr-FR" sz="1500" dirty="0" smtClean="0"/>
              <a:t>cœurs </a:t>
            </a:r>
            <a:r>
              <a:rPr lang="fr-FR" sz="1500" dirty="0"/>
              <a:t>multiples ou encore faciliter la lecture du code, il répondait à des problématiques qui n’était pas forcément encore au </a:t>
            </a:r>
            <a:r>
              <a:rPr lang="fr-FR" sz="1500" dirty="0" smtClean="0"/>
              <a:t>cœur </a:t>
            </a:r>
            <a:r>
              <a:rPr lang="fr-FR" sz="1500" dirty="0"/>
              <a:t>de nos préoccupations il n’y a pas si longtemps</a:t>
            </a:r>
            <a:r>
              <a:rPr lang="fr-FR" sz="1500" dirty="0" smtClean="0"/>
              <a:t>.</a:t>
            </a:r>
          </a:p>
          <a:p>
            <a:r>
              <a:rPr lang="fr-FR" sz="1500" dirty="0"/>
              <a:t>Quand on analyse la situation, on réalise que l’heure est venue de réévaluer les atouts de Golang, trop longtemps ignoré par </a:t>
            </a:r>
            <a:r>
              <a:rPr lang="fr-FR" sz="1500" dirty="0" smtClean="0"/>
              <a:t>beaucoup.</a:t>
            </a:r>
          </a:p>
          <a:p>
            <a:r>
              <a:rPr lang="fr-FR" sz="1500" dirty="0" smtClean="0"/>
              <a:t>Car </a:t>
            </a:r>
            <a:r>
              <a:rPr lang="fr-FR" sz="1500" dirty="0"/>
              <a:t>chaque ère technologique a catalysé le développement d’un ou plusieurs langages : les gros systèmes ont vu naitre le Cobol. Unix, le C. Windows, les L4G. Sans parler du Web qui aura fait exploser PHP, Java, Python, Ruby, JavaScript</a:t>
            </a:r>
            <a:r>
              <a:rPr lang="fr-FR" sz="1500" dirty="0" smtClean="0"/>
              <a:t>…</a:t>
            </a:r>
          </a:p>
          <a:p>
            <a:r>
              <a:rPr lang="fr-FR" sz="1500" dirty="0"/>
              <a:t>Les mutations engendrées par le cloud vont forcément provoquer l’apparition sur le devant de la scène d’un ou plusieurs langages.</a:t>
            </a:r>
          </a:p>
          <a:p>
            <a:endParaRPr lang="fr-FR" sz="1500" dirty="0"/>
          </a:p>
        </p:txBody>
      </p:sp>
    </p:spTree>
    <p:extLst>
      <p:ext uri="{BB962C8B-B14F-4D97-AF65-F5344CB8AC3E}">
        <p14:creationId xmlns:p14="http://schemas.microsoft.com/office/powerpoint/2010/main" val="811916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"Sprint"…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créent des chaines de caractères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smtClean="0">
                <a:solidFill>
                  <a:schemeClr val="tx1"/>
                </a:solidFill>
              </a:rPr>
              <a:t>Ces fonctions retournent une chaine de caractères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6456460" y="1308451"/>
            <a:ext cx="5586496" cy="5140263"/>
          </a:xfrm>
          <a:prstGeom prst="rect">
            <a:avLst/>
          </a:prstGeom>
        </p:spPr>
      </p:pic>
    </p:spTree>
    <p:extLst>
      <p:ext uri="{BB962C8B-B14F-4D97-AF65-F5344CB8AC3E}">
        <p14:creationId xmlns:p14="http://schemas.microsoft.com/office/powerpoint/2010/main" val="36471467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"Fprint"…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écrivent dans des fichiers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a:solidFill>
                  <a:schemeClr val="tx1"/>
                </a:solidFill>
              </a:rPr>
              <a:t>Ces fonctions retournent le nombre d'octets écrits et un code d'erreur</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726803" y="1274658"/>
            <a:ext cx="5166842" cy="5267545"/>
          </a:xfrm>
          <a:prstGeom prst="rect">
            <a:avLst/>
          </a:prstGeom>
        </p:spPr>
      </p:pic>
    </p:spTree>
    <p:extLst>
      <p:ext uri="{BB962C8B-B14F-4D97-AF65-F5344CB8AC3E}">
        <p14:creationId xmlns:p14="http://schemas.microsoft.com/office/powerpoint/2010/main" val="1529132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boucles</a:t>
            </a:r>
            <a:endParaRPr lang="fr-FR" dirty="0"/>
          </a:p>
        </p:txBody>
      </p:sp>
      <p:sp>
        <p:nvSpPr>
          <p:cNvPr id="3" name="Espace réservé du contenu 2"/>
          <p:cNvSpPr>
            <a:spLocks noGrp="1"/>
          </p:cNvSpPr>
          <p:nvPr>
            <p:ph idx="1"/>
          </p:nvPr>
        </p:nvSpPr>
        <p:spPr>
          <a:xfrm>
            <a:off x="1483981" y="2231952"/>
            <a:ext cx="10124923" cy="3777622"/>
          </a:xfrm>
        </p:spPr>
        <p:txBody>
          <a:bodyPr anchor="ctr"/>
          <a:lstStyle/>
          <a:p>
            <a:r>
              <a:rPr lang="fr-FR" dirty="0" smtClean="0">
                <a:solidFill>
                  <a:schemeClr val="tx1"/>
                </a:solidFill>
              </a:rPr>
              <a:t>Go ne possède qu'un type de boucle: </a:t>
            </a:r>
            <a:r>
              <a:rPr lang="fr-FR" b="1" i="1" dirty="0" smtClean="0">
                <a:solidFill>
                  <a:schemeClr val="accent6"/>
                </a:solidFill>
              </a:rPr>
              <a:t>for</a:t>
            </a:r>
          </a:p>
          <a:p>
            <a:r>
              <a:rPr lang="fr-FR" b="1" i="1" dirty="0" smtClean="0">
                <a:solidFill>
                  <a:schemeClr val="accent6"/>
                </a:solidFill>
              </a:rPr>
              <a:t>For &lt;init&gt; ; &lt;end condition&gt; ; &lt;post treatment&gt; { }</a:t>
            </a:r>
          </a:p>
          <a:p>
            <a:r>
              <a:rPr lang="fr-FR" dirty="0" smtClean="0">
                <a:solidFill>
                  <a:schemeClr val="tx1"/>
                </a:solidFill>
              </a:rPr>
              <a:t>&lt;init&gt; et &lt;post treatment&gt; sont optionnels</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7482326" y="1216550"/>
            <a:ext cx="4495734" cy="5252125"/>
          </a:xfrm>
          <a:prstGeom prst="rect">
            <a:avLst/>
          </a:prstGeom>
        </p:spPr>
      </p:pic>
    </p:spTree>
    <p:extLst>
      <p:ext uri="{BB962C8B-B14F-4D97-AF65-F5344CB8AC3E}">
        <p14:creationId xmlns:p14="http://schemas.microsoft.com/office/powerpoint/2010/main" val="9124990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conditions</a:t>
            </a:r>
            <a:endParaRPr lang="fr-FR" dirty="0"/>
          </a:p>
        </p:txBody>
      </p:sp>
      <p:sp>
        <p:nvSpPr>
          <p:cNvPr id="3" name="Espace réservé du contenu 2"/>
          <p:cNvSpPr>
            <a:spLocks noGrp="1"/>
          </p:cNvSpPr>
          <p:nvPr>
            <p:ph idx="1"/>
          </p:nvPr>
        </p:nvSpPr>
        <p:spPr>
          <a:xfrm>
            <a:off x="1483982" y="2231952"/>
            <a:ext cx="4129640" cy="3777622"/>
          </a:xfrm>
        </p:spPr>
        <p:txBody>
          <a:bodyPr anchor="ctr"/>
          <a:lstStyle/>
          <a:p>
            <a:pPr algn="just"/>
            <a:r>
              <a:rPr lang="fr-FR" dirty="0" smtClean="0">
                <a:solidFill>
                  <a:schemeClr val="tx1"/>
                </a:solidFill>
              </a:rPr>
              <a:t>Comme pour les boucles, l'expression de la condition n'est pas obligatoirement entourée de </a:t>
            </a:r>
            <a:r>
              <a:rPr lang="fr-FR" b="1" i="1" dirty="0" smtClean="0">
                <a:solidFill>
                  <a:schemeClr val="accent6"/>
                </a:solidFill>
              </a:rPr>
              <a:t>( )</a:t>
            </a:r>
            <a:r>
              <a:rPr lang="fr-FR" dirty="0" smtClean="0">
                <a:solidFill>
                  <a:schemeClr val="tx1"/>
                </a:solidFill>
              </a:rPr>
              <a:t> mais les </a:t>
            </a:r>
            <a:r>
              <a:rPr lang="fr-FR" b="1" i="1" dirty="0" smtClean="0">
                <a:solidFill>
                  <a:schemeClr val="accent6"/>
                </a:solidFill>
              </a:rPr>
              <a:t>{ }</a:t>
            </a:r>
            <a:r>
              <a:rPr lang="fr-FR" dirty="0" smtClean="0">
                <a:solidFill>
                  <a:schemeClr val="tx1"/>
                </a:solidFill>
              </a:rPr>
              <a:t> le sont</a:t>
            </a:r>
          </a:p>
          <a:p>
            <a:pPr algn="just"/>
            <a:r>
              <a:rPr lang="fr-FR" dirty="0" smtClean="0">
                <a:solidFill>
                  <a:schemeClr val="tx1"/>
                </a:solidFill>
              </a:rPr>
              <a:t>La clause </a:t>
            </a:r>
            <a:r>
              <a:rPr lang="fr-FR" b="1" i="1" dirty="0" smtClean="0">
                <a:solidFill>
                  <a:schemeClr val="accent6"/>
                </a:solidFill>
              </a:rPr>
              <a:t>else</a:t>
            </a:r>
            <a:r>
              <a:rPr lang="fr-FR" dirty="0" smtClean="0">
                <a:solidFill>
                  <a:schemeClr val="accent6"/>
                </a:solidFill>
              </a:rPr>
              <a:t> </a:t>
            </a:r>
            <a:r>
              <a:rPr lang="fr-FR" dirty="0" smtClean="0">
                <a:solidFill>
                  <a:schemeClr val="tx1"/>
                </a:solidFill>
              </a:rPr>
              <a:t>est facultative</a:t>
            </a:r>
          </a:p>
          <a:p>
            <a:pPr algn="just"/>
            <a:r>
              <a:rPr lang="fr-FR" dirty="0" smtClean="0">
                <a:solidFill>
                  <a:schemeClr val="tx1"/>
                </a:solidFill>
              </a:rPr>
              <a:t>Les variables déclarées dans le bloc </a:t>
            </a:r>
            <a:r>
              <a:rPr lang="fr-FR" b="1" i="1" dirty="0" smtClean="0">
                <a:solidFill>
                  <a:schemeClr val="accent6"/>
                </a:solidFill>
              </a:rPr>
              <a:t>if</a:t>
            </a:r>
            <a:r>
              <a:rPr lang="fr-FR" dirty="0" smtClean="0">
                <a:solidFill>
                  <a:schemeClr val="tx1"/>
                </a:solidFill>
              </a:rPr>
              <a:t> ne sont pas visibles en dehors de ce bloc</a:t>
            </a:r>
            <a:endParaRPr lang="fr-FR" dirty="0">
              <a:solidFill>
                <a:schemeClr val="tx1"/>
              </a:solidFill>
            </a:endParaRPr>
          </a:p>
        </p:txBody>
      </p:sp>
      <p:pic>
        <p:nvPicPr>
          <p:cNvPr id="6" name="Image 5"/>
          <p:cNvPicPr>
            <a:picLocks noChangeAspect="1"/>
          </p:cNvPicPr>
          <p:nvPr/>
        </p:nvPicPr>
        <p:blipFill>
          <a:blip r:embed="rId2"/>
          <a:stretch>
            <a:fillRect/>
          </a:stretch>
        </p:blipFill>
        <p:spPr>
          <a:xfrm>
            <a:off x="5876425" y="2231952"/>
            <a:ext cx="6176828" cy="4242481"/>
          </a:xfrm>
          <a:prstGeom prst="rect">
            <a:avLst/>
          </a:prstGeom>
        </p:spPr>
      </p:pic>
    </p:spTree>
    <p:extLst>
      <p:ext uri="{BB962C8B-B14F-4D97-AF65-F5344CB8AC3E}">
        <p14:creationId xmlns:p14="http://schemas.microsoft.com/office/powerpoint/2010/main" val="1120945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switches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Chaque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est évalué à la suite</a:t>
            </a:r>
          </a:p>
          <a:p>
            <a:pPr algn="just"/>
            <a:r>
              <a:rPr lang="fr-FR" dirty="0" smtClean="0">
                <a:solidFill>
                  <a:schemeClr val="tx1"/>
                </a:solidFill>
              </a:rPr>
              <a:t>Seul le premier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vérifié est exécuté</a:t>
            </a:r>
          </a:p>
          <a:p>
            <a:pPr algn="just"/>
            <a:r>
              <a:rPr lang="fr-FR" dirty="0" smtClean="0">
                <a:solidFill>
                  <a:schemeClr val="tx1"/>
                </a:solidFill>
              </a:rPr>
              <a:t>Le case </a:t>
            </a:r>
            <a:r>
              <a:rPr lang="fr-FR" b="1" i="1" dirty="0" smtClean="0">
                <a:solidFill>
                  <a:schemeClr val="accent6"/>
                </a:solidFill>
              </a:rPr>
              <a:t>default</a:t>
            </a:r>
            <a:r>
              <a:rPr lang="fr-FR" dirty="0" smtClean="0">
                <a:solidFill>
                  <a:schemeClr val="accent6"/>
                </a:solidFill>
              </a:rPr>
              <a:t> </a:t>
            </a:r>
            <a:r>
              <a:rPr lang="fr-FR" dirty="0" smtClean="0">
                <a:solidFill>
                  <a:schemeClr val="tx1"/>
                </a:solidFill>
              </a:rPr>
              <a:t>est optionnel et le dernier évalué</a:t>
            </a:r>
          </a:p>
          <a:p>
            <a:pPr algn="just"/>
            <a:r>
              <a:rPr lang="fr-FR" b="1" i="1" u="sng" dirty="0" smtClean="0">
                <a:solidFill>
                  <a:schemeClr val="accent1"/>
                </a:solidFill>
              </a:rPr>
              <a:t>Pas de break</a:t>
            </a:r>
          </a:p>
          <a:p>
            <a:pPr algn="just"/>
            <a:r>
              <a:rPr lang="fr-FR" dirty="0" smtClean="0">
                <a:solidFill>
                  <a:schemeClr val="tx1"/>
                </a:solidFill>
              </a:rPr>
              <a:t>Les </a:t>
            </a:r>
            <a:r>
              <a:rPr lang="fr-FR" b="1" i="1" dirty="0" smtClean="0">
                <a:solidFill>
                  <a:schemeClr val="accent6"/>
                </a:solidFill>
              </a:rPr>
              <a:t>case</a:t>
            </a:r>
            <a:r>
              <a:rPr lang="fr-FR" dirty="0" smtClean="0">
                <a:solidFill>
                  <a:schemeClr val="tx1"/>
                </a:solidFill>
              </a:rPr>
              <a:t> ne sont pas forcément constants et les valeurs testées ne sont obligatoirement des entiers</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7466275" y="195801"/>
            <a:ext cx="4443833" cy="6320293"/>
          </a:xfrm>
          <a:prstGeom prst="rect">
            <a:avLst/>
          </a:prstGeom>
        </p:spPr>
      </p:pic>
    </p:spTree>
    <p:extLst>
      <p:ext uri="{BB962C8B-B14F-4D97-AF65-F5344CB8AC3E}">
        <p14:creationId xmlns:p14="http://schemas.microsoft.com/office/powerpoint/2010/main" val="3890914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arrays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dirty="0" smtClean="0">
                <a:solidFill>
                  <a:schemeClr val="tx1"/>
                </a:solidFill>
              </a:rPr>
              <a:t>Tableau d'un nombre fixe d'éléments de même type</a:t>
            </a:r>
          </a:p>
          <a:p>
            <a:pPr algn="just"/>
            <a:r>
              <a:rPr lang="fr-FR" dirty="0" smtClean="0">
                <a:solidFill>
                  <a:schemeClr val="tx1"/>
                </a:solidFill>
              </a:rPr>
              <a:t>Le premier élément à la position 0</a:t>
            </a:r>
          </a:p>
          <a:p>
            <a:pPr algn="just"/>
            <a:r>
              <a:rPr lang="fr-FR" dirty="0" smtClean="0">
                <a:solidFill>
                  <a:schemeClr val="tx1"/>
                </a:solidFill>
              </a:rPr>
              <a:t>La fonction </a:t>
            </a:r>
            <a:r>
              <a:rPr lang="fr-FR" b="1" i="1" dirty="0" smtClean="0">
                <a:solidFill>
                  <a:schemeClr val="accent6"/>
                </a:solidFill>
              </a:rPr>
              <a:t>len()</a:t>
            </a:r>
            <a:r>
              <a:rPr lang="fr-FR" dirty="0" smtClean="0">
                <a:solidFill>
                  <a:schemeClr val="tx1"/>
                </a:solidFill>
              </a:rPr>
              <a:t> retourne le nombre d'éléments du tableau</a:t>
            </a:r>
          </a:p>
          <a:p>
            <a:pPr algn="just"/>
            <a:r>
              <a:rPr lang="fr-FR" dirty="0" smtClean="0">
                <a:solidFill>
                  <a:schemeClr val="tx1"/>
                </a:solidFill>
              </a:rPr>
              <a:t>La fonction </a:t>
            </a:r>
            <a:r>
              <a:rPr lang="fr-FR" b="1" i="1" dirty="0" smtClean="0">
                <a:solidFill>
                  <a:schemeClr val="accent6"/>
                </a:solidFill>
              </a:rPr>
              <a:t>range</a:t>
            </a:r>
            <a:r>
              <a:rPr lang="fr-FR" dirty="0" smtClean="0">
                <a:solidFill>
                  <a:schemeClr val="tx1"/>
                </a:solidFill>
              </a:rPr>
              <a:t> permet d'itérer sur les éléments de l'</a:t>
            </a:r>
            <a:r>
              <a:rPr lang="fr-FR" dirty="0" err="1" smtClean="0">
                <a:solidFill>
                  <a:schemeClr val="tx1"/>
                </a:solidFill>
              </a:rPr>
              <a:t>array</a:t>
            </a:r>
            <a:r>
              <a:rPr lang="fr-FR" dirty="0" smtClean="0">
                <a:solidFill>
                  <a:schemeClr val="tx1"/>
                </a:solidFill>
              </a:rPr>
              <a:t> dans cet exemple</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6909682" y="624110"/>
            <a:ext cx="5172535" cy="5564677"/>
          </a:xfrm>
          <a:prstGeom prst="rect">
            <a:avLst/>
          </a:prstGeom>
        </p:spPr>
      </p:pic>
    </p:spTree>
    <p:extLst>
      <p:ext uri="{BB962C8B-B14F-4D97-AF65-F5344CB8AC3E}">
        <p14:creationId xmlns:p14="http://schemas.microsoft.com/office/powerpoint/2010/main" val="2316148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ranges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b="1" i="1" dirty="0" smtClean="0">
                <a:solidFill>
                  <a:schemeClr val="accent6"/>
                </a:solidFill>
              </a:rPr>
              <a:t>range</a:t>
            </a:r>
            <a:r>
              <a:rPr lang="fr-FR" dirty="0" smtClean="0">
                <a:solidFill>
                  <a:schemeClr val="tx1"/>
                </a:solidFill>
              </a:rPr>
              <a:t> permet d'itérer  sur les éléments d'un objets</a:t>
            </a:r>
          </a:p>
          <a:p>
            <a:pPr algn="just"/>
            <a:r>
              <a:rPr lang="fr-FR" dirty="0" smtClean="0">
                <a:solidFill>
                  <a:schemeClr val="tx1"/>
                </a:solidFill>
              </a:rPr>
              <a:t>Retourne </a:t>
            </a:r>
            <a:r>
              <a:rPr lang="fr-FR" b="1" dirty="0" smtClean="0">
                <a:solidFill>
                  <a:srgbClr val="0070C0"/>
                </a:solidFill>
              </a:rPr>
              <a:t>l'index</a:t>
            </a:r>
            <a:r>
              <a:rPr lang="fr-FR" dirty="0" smtClean="0">
                <a:solidFill>
                  <a:srgbClr val="0070C0"/>
                </a:solidFill>
              </a:rPr>
              <a:t> </a:t>
            </a:r>
            <a:r>
              <a:rPr lang="fr-FR" dirty="0" smtClean="0">
                <a:solidFill>
                  <a:schemeClr val="tx1"/>
                </a:solidFill>
              </a:rPr>
              <a:t>et la </a:t>
            </a:r>
            <a:r>
              <a:rPr lang="fr-FR" b="1" dirty="0" smtClean="0">
                <a:solidFill>
                  <a:srgbClr val="0070C0"/>
                </a:solidFill>
              </a:rPr>
              <a:t>valeur</a:t>
            </a:r>
            <a:r>
              <a:rPr lang="fr-FR" dirty="0" smtClean="0">
                <a:solidFill>
                  <a:schemeClr val="tx1"/>
                </a:solidFill>
              </a:rPr>
              <a:t> correspondante de chacun des éléments itérés</a:t>
            </a:r>
          </a:p>
          <a:p>
            <a:pPr algn="just">
              <a:buFont typeface="Wingdings 3" panose="05040102010807070707" pitchFamily="18" charset="2"/>
              <a:buChar char=""/>
            </a:pPr>
            <a:r>
              <a:rPr lang="fr-FR" b="1" i="1" dirty="0" smtClean="0">
                <a:solidFill>
                  <a:schemeClr val="accent6"/>
                </a:solidFill>
              </a:rPr>
              <a:t>_</a:t>
            </a:r>
            <a:r>
              <a:rPr lang="fr-FR" dirty="0" smtClean="0">
                <a:solidFill>
                  <a:schemeClr val="tx1"/>
                </a:solidFill>
              </a:rPr>
              <a:t> </a:t>
            </a:r>
            <a:r>
              <a:rPr lang="fr-FR" dirty="0" smtClean="0">
                <a:solidFill>
                  <a:srgbClr val="FF0000"/>
                </a:solidFill>
              </a:rPr>
              <a:t>dans la boucle </a:t>
            </a:r>
            <a:r>
              <a:rPr lang="fr-FR" b="1" i="1" dirty="0" smtClean="0">
                <a:solidFill>
                  <a:schemeClr val="accent6"/>
                </a:solidFill>
              </a:rPr>
              <a:t>for</a:t>
            </a:r>
            <a:r>
              <a:rPr lang="fr-FR" dirty="0" smtClean="0">
                <a:solidFill>
                  <a:srgbClr val="FF0000"/>
                </a:solidFill>
              </a:rPr>
              <a:t> permet de ne pas utiliser la valeur d'index retournée par range. L'ignorer simplement provoquerait une erreur de compilation</a:t>
            </a:r>
            <a:endParaRPr lang="fr-FR" dirty="0">
              <a:solidFill>
                <a:srgbClr val="FF0000"/>
              </a:solidFill>
            </a:endParaRPr>
          </a:p>
        </p:txBody>
      </p:sp>
      <p:pic>
        <p:nvPicPr>
          <p:cNvPr id="4" name="Image 3"/>
          <p:cNvPicPr>
            <a:picLocks noChangeAspect="1"/>
          </p:cNvPicPr>
          <p:nvPr/>
        </p:nvPicPr>
        <p:blipFill>
          <a:blip r:embed="rId2"/>
          <a:stretch>
            <a:fillRect/>
          </a:stretch>
        </p:blipFill>
        <p:spPr>
          <a:xfrm>
            <a:off x="6869927" y="514083"/>
            <a:ext cx="5168253" cy="5938399"/>
          </a:xfrm>
          <a:prstGeom prst="rect">
            <a:avLst/>
          </a:prstGeom>
        </p:spPr>
      </p:pic>
    </p:spTree>
    <p:extLst>
      <p:ext uri="{BB962C8B-B14F-4D97-AF65-F5344CB8AC3E}">
        <p14:creationId xmlns:p14="http://schemas.microsoft.com/office/powerpoint/2010/main" val="40607975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675861" y="1550504"/>
            <a:ext cx="5868061" cy="4638282"/>
          </a:xfrm>
        </p:spPr>
        <p:txBody>
          <a:bodyPr anchor="ctr"/>
          <a:lstStyle/>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sont basées sur les </a:t>
            </a:r>
            <a:r>
              <a:rPr lang="fr-FR" b="1" i="1" dirty="0" smtClean="0">
                <a:solidFill>
                  <a:schemeClr val="accent6"/>
                </a:solidFill>
              </a:rPr>
              <a:t>arrays</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des valeurs, pas un pointeur vers le premier élément (comme en C)</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peu flexibles</a:t>
            </a:r>
          </a:p>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n'ont pas de spécification de longueur</a:t>
            </a:r>
          </a:p>
          <a:p>
            <a:pPr algn="just"/>
            <a:r>
              <a:rPr lang="fr-FR" dirty="0" smtClean="0">
                <a:solidFill>
                  <a:schemeClr val="tx1"/>
                </a:solidFill>
              </a:rPr>
              <a:t>Elles sont déclarées comme des arrays mais sans spécifier le nombre d'éléments</a:t>
            </a:r>
          </a:p>
          <a:p>
            <a:pPr algn="just"/>
            <a:r>
              <a:rPr lang="fr-FR" dirty="0" smtClean="0">
                <a:solidFill>
                  <a:schemeClr val="tx1"/>
                </a:solidFill>
              </a:rPr>
              <a:t>Leur taille est gérée dynamiquement</a:t>
            </a:r>
          </a:p>
        </p:txBody>
      </p:sp>
      <p:pic>
        <p:nvPicPr>
          <p:cNvPr id="5" name="Image 4"/>
          <p:cNvPicPr>
            <a:picLocks noChangeAspect="1"/>
          </p:cNvPicPr>
          <p:nvPr/>
        </p:nvPicPr>
        <p:blipFill>
          <a:blip r:embed="rId2"/>
          <a:stretch>
            <a:fillRect/>
          </a:stretch>
        </p:blipFill>
        <p:spPr>
          <a:xfrm>
            <a:off x="6677895" y="1035232"/>
            <a:ext cx="5324475" cy="3762375"/>
          </a:xfrm>
          <a:prstGeom prst="rect">
            <a:avLst/>
          </a:prstGeom>
        </p:spPr>
      </p:pic>
      <p:pic>
        <p:nvPicPr>
          <p:cNvPr id="1026" name="Picture 2" descr="https://blog.golang.org/go-slices-usage-and-internals_slice-arr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9478" y="5186134"/>
            <a:ext cx="4924425" cy="647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7988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574358" y="1550504"/>
            <a:ext cx="5852160" cy="4638282"/>
          </a:xfrm>
        </p:spPr>
        <p:txBody>
          <a:bodyPr anchor="ctr"/>
          <a:lstStyle/>
          <a:p>
            <a:pPr algn="just"/>
            <a:r>
              <a:rPr lang="fr-FR" dirty="0" smtClean="0">
                <a:solidFill>
                  <a:schemeClr val="tx1"/>
                </a:solidFill>
              </a:rPr>
              <a:t>Elles peuvent être créées a l'aide de la fonction </a:t>
            </a:r>
            <a:r>
              <a:rPr lang="fr-FR" b="1" i="1" dirty="0" smtClean="0">
                <a:solidFill>
                  <a:schemeClr val="accent6"/>
                </a:solidFill>
              </a:rPr>
              <a:t>make</a:t>
            </a:r>
          </a:p>
          <a:p>
            <a:pPr algn="just"/>
            <a:r>
              <a:rPr lang="fr-FR" b="1" i="1" dirty="0">
                <a:solidFill>
                  <a:schemeClr val="accent6"/>
                </a:solidFill>
              </a:rPr>
              <a:t>m</a:t>
            </a:r>
            <a:r>
              <a:rPr lang="fr-FR" b="1" i="1" dirty="0" smtClean="0">
                <a:solidFill>
                  <a:schemeClr val="accent6"/>
                </a:solidFill>
              </a:rPr>
              <a:t>ake </a:t>
            </a:r>
            <a:r>
              <a:rPr lang="fr-FR" dirty="0" smtClean="0">
                <a:solidFill>
                  <a:schemeClr val="tx1"/>
                </a:solidFill>
              </a:rPr>
              <a:t>prend en entrée :</a:t>
            </a:r>
          </a:p>
          <a:p>
            <a:pPr lvl="1" algn="just"/>
            <a:r>
              <a:rPr lang="fr-FR" dirty="0" smtClean="0">
                <a:solidFill>
                  <a:schemeClr val="tx1"/>
                </a:solidFill>
              </a:rPr>
              <a:t>Une array</a:t>
            </a:r>
          </a:p>
          <a:p>
            <a:pPr lvl="1" algn="just"/>
            <a:r>
              <a:rPr lang="fr-FR" dirty="0" smtClean="0">
                <a:solidFill>
                  <a:schemeClr val="tx1"/>
                </a:solidFill>
              </a:rPr>
              <a:t>Une longueur</a:t>
            </a:r>
            <a:endParaRPr lang="fr-FR" dirty="0">
              <a:solidFill>
                <a:schemeClr val="tx1"/>
              </a:solidFill>
            </a:endParaRPr>
          </a:p>
          <a:p>
            <a:pPr lvl="1" algn="just"/>
            <a:r>
              <a:rPr lang="fr-FR" dirty="0" smtClean="0">
                <a:solidFill>
                  <a:schemeClr val="tx1"/>
                </a:solidFill>
              </a:rPr>
              <a:t>Une capacité</a:t>
            </a:r>
          </a:p>
          <a:p>
            <a:pPr algn="just"/>
            <a:r>
              <a:rPr lang="fr-FR" dirty="0" smtClean="0">
                <a:solidFill>
                  <a:schemeClr val="tx1"/>
                </a:solidFill>
              </a:rPr>
              <a:t>Lorsque la capacité est omise, elle à par défaut la valeur de la longueur</a:t>
            </a:r>
          </a:p>
          <a:p>
            <a:pPr algn="just"/>
            <a:r>
              <a:rPr lang="fr-FR" dirty="0" smtClean="0">
                <a:solidFill>
                  <a:schemeClr val="tx1"/>
                </a:solidFill>
              </a:rPr>
              <a:t>Une slice peut être aussi crée à partir d'une array ou d'une autre slice</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7928892" y="3515138"/>
            <a:ext cx="2190750" cy="3143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928892" y="3963973"/>
            <a:ext cx="2266950" cy="74295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928892" y="4841433"/>
            <a:ext cx="1619250" cy="323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816087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163054" y="1550504"/>
            <a:ext cx="5502441" cy="1965735"/>
          </a:xfrm>
        </p:spPr>
        <p:txBody>
          <a:bodyPr anchor="ctr"/>
          <a:lstStyle/>
          <a:p>
            <a:pPr algn="just"/>
            <a:r>
              <a:rPr lang="fr-FR" dirty="0" smtClean="0">
                <a:solidFill>
                  <a:schemeClr val="tx1"/>
                </a:solidFill>
              </a:rPr>
              <a:t>Une slice est le descripteur d'un segment d'une array, constitué d'un pointeur vers l'array, d'une longueur de segment et d'une capacité</a:t>
            </a:r>
            <a:endParaRPr lang="fr-FR" dirty="0" smtClean="0">
              <a:solidFill>
                <a:schemeClr val="accent6"/>
              </a:solidFill>
            </a:endParaRPr>
          </a:p>
        </p:txBody>
      </p:sp>
      <p:pic>
        <p:nvPicPr>
          <p:cNvPr id="2050" name="Picture 2" descr="https://blog.golang.org/go-slices-usage-and-internals_slice-stru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883" y="3516239"/>
            <a:ext cx="4924425" cy="18859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2" name="Picture 4" descr="https://blog.golang.org/go-slices-usage-and-internals_slic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547" y="3563864"/>
            <a:ext cx="4924425" cy="18383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4" name="Picture 6" descr="https://blog.golang.org/go-slices-usage-and-internals_slic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5972" y="1361589"/>
            <a:ext cx="4924425" cy="1828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Image 4"/>
          <p:cNvPicPr>
            <a:picLocks noChangeAspect="1"/>
          </p:cNvPicPr>
          <p:nvPr/>
        </p:nvPicPr>
        <p:blipFill>
          <a:blip r:embed="rId5"/>
          <a:stretch>
            <a:fillRect/>
          </a:stretch>
        </p:blipFill>
        <p:spPr>
          <a:xfrm>
            <a:off x="9037236" y="1383816"/>
            <a:ext cx="895350" cy="333375"/>
          </a:xfrm>
          <a:prstGeom prst="rect">
            <a:avLst/>
          </a:prstGeom>
        </p:spPr>
      </p:pic>
    </p:spTree>
    <p:extLst>
      <p:ext uri="{BB962C8B-B14F-4D97-AF65-F5344CB8AC3E}">
        <p14:creationId xmlns:p14="http://schemas.microsoft.com/office/powerpoint/2010/main" val="38565081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smtClean="0"/>
              <a:t>J’attends </a:t>
            </a:r>
            <a:r>
              <a:rPr lang="fr-FR" sz="1500" dirty="0"/>
              <a:t>depuis des années l’arrivée de ces derniers, capables de nous permettre de développer efficacement sur les nouvelles </a:t>
            </a:r>
            <a:r>
              <a:rPr lang="fr-FR" sz="1500" dirty="0" smtClean="0"/>
              <a:t>infrastructures.</a:t>
            </a:r>
          </a:p>
          <a:p>
            <a:pPr algn="just"/>
            <a:r>
              <a:rPr lang="fr-FR" sz="1500" dirty="0" smtClean="0"/>
              <a:t>Et </a:t>
            </a:r>
            <a:r>
              <a:rPr lang="fr-FR" sz="1500" dirty="0"/>
              <a:t>quand on regarde les spécificités du Go, on se dit qu’on a peut-être déjà la solution à portée de la main </a:t>
            </a:r>
            <a:r>
              <a:rPr lang="fr-FR" sz="1500" dirty="0" smtClean="0"/>
              <a:t>:</a:t>
            </a:r>
          </a:p>
          <a:p>
            <a:pPr lvl="1" algn="just" fontAlgn="base">
              <a:buFont typeface="Wingdings" panose="05000000000000000000" pitchFamily="2" charset="2"/>
              <a:buChar char="§"/>
            </a:pPr>
            <a:r>
              <a:rPr lang="fr-FR" sz="1400" dirty="0"/>
              <a:t>il est à la base de tous les outils de l’ère du Cloud : Docker, Kubernetes, etc.</a:t>
            </a:r>
          </a:p>
          <a:p>
            <a:pPr lvl="1" algn="just" fontAlgn="base">
              <a:buFont typeface="Wingdings" panose="05000000000000000000" pitchFamily="2" charset="2"/>
              <a:buChar char="§"/>
            </a:pPr>
            <a:r>
              <a:rPr lang="fr-FR" sz="1400" dirty="0"/>
              <a:t>il est simple, mais offre nativement tout ce qu’il faut pour développer une plateforme de services.</a:t>
            </a:r>
          </a:p>
          <a:p>
            <a:pPr lvl="1" algn="just" fontAlgn="base">
              <a:buFont typeface="Wingdings" panose="05000000000000000000" pitchFamily="2" charset="2"/>
              <a:buChar char="§"/>
            </a:pPr>
            <a:r>
              <a:rPr lang="fr-FR" sz="1400" dirty="0"/>
              <a:t>il intègre nativement la concurrence d’accès</a:t>
            </a:r>
            <a:r>
              <a:rPr lang="fr-FR" sz="1400" dirty="0" smtClean="0"/>
              <a:t>.</a:t>
            </a:r>
            <a:endParaRPr lang="fr-FR" sz="1400" dirty="0"/>
          </a:p>
        </p:txBody>
      </p:sp>
    </p:spTree>
    <p:extLst>
      <p:ext uri="{BB962C8B-B14F-4D97-AF65-F5344CB8AC3E}">
        <p14:creationId xmlns:p14="http://schemas.microsoft.com/office/powerpoint/2010/main" val="20033857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772654" y="1905000"/>
            <a:ext cx="5502441" cy="4377054"/>
          </a:xfrm>
        </p:spPr>
        <p:txBody>
          <a:bodyPr anchor="ctr">
            <a:normAutofit/>
          </a:bodyPr>
          <a:lstStyle/>
          <a:p>
            <a:pPr algn="just"/>
            <a:r>
              <a:rPr lang="fr-FR" dirty="0" smtClean="0">
                <a:solidFill>
                  <a:schemeClr val="tx1"/>
                </a:solidFill>
              </a:rPr>
              <a:t>Une opération de slice ne copie pas les données d'origine (c'est ce qui les rend efficaces) !</a:t>
            </a:r>
          </a:p>
          <a:p>
            <a:pPr algn="just"/>
            <a:r>
              <a:rPr lang="fr-FR" dirty="0" smtClean="0">
                <a:solidFill>
                  <a:schemeClr val="tx1"/>
                </a:solidFill>
              </a:rPr>
              <a:t>Modifier les éléments d'origine affecte la slice</a:t>
            </a:r>
          </a:p>
          <a:p>
            <a:pPr algn="just"/>
            <a:r>
              <a:rPr lang="fr-FR" dirty="0" smtClean="0">
                <a:solidFill>
                  <a:schemeClr val="tx1"/>
                </a:solidFill>
              </a:rPr>
              <a:t>Une slice ne peut être agrandie au delà de sa capacité.</a:t>
            </a:r>
          </a:p>
          <a:p>
            <a:pPr algn="just"/>
            <a:r>
              <a:rPr lang="fr-FR" dirty="0" smtClean="0">
                <a:solidFill>
                  <a:schemeClr val="tx1"/>
                </a:solidFill>
              </a:rPr>
              <a:t>De même, un slice ne peut être redimensionnée en dessous de zéro pour accéder aux éléments précédents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8536524" y="3464877"/>
            <a:ext cx="2705100" cy="1257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744496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pic>
        <p:nvPicPr>
          <p:cNvPr id="8" name="Image 7"/>
          <p:cNvPicPr>
            <a:picLocks noChangeAspect="1"/>
          </p:cNvPicPr>
          <p:nvPr/>
        </p:nvPicPr>
        <p:blipFill>
          <a:blip r:embed="rId2"/>
          <a:stretch>
            <a:fillRect/>
          </a:stretch>
        </p:blipFill>
        <p:spPr>
          <a:xfrm>
            <a:off x="906635" y="1715747"/>
            <a:ext cx="6054669" cy="4424080"/>
          </a:xfrm>
          <a:prstGeom prst="rect">
            <a:avLst/>
          </a:prstGeom>
        </p:spPr>
      </p:pic>
      <p:pic>
        <p:nvPicPr>
          <p:cNvPr id="9" name="Image 8"/>
          <p:cNvPicPr>
            <a:picLocks noChangeAspect="1"/>
          </p:cNvPicPr>
          <p:nvPr/>
        </p:nvPicPr>
        <p:blipFill>
          <a:blip r:embed="rId3"/>
          <a:stretch>
            <a:fillRect/>
          </a:stretch>
        </p:blipFill>
        <p:spPr>
          <a:xfrm>
            <a:off x="7219784" y="4311801"/>
            <a:ext cx="4428877" cy="1828026"/>
          </a:xfrm>
          <a:prstGeom prst="rect">
            <a:avLst/>
          </a:prstGeom>
        </p:spPr>
      </p:pic>
    </p:spTree>
    <p:extLst>
      <p:ext uri="{BB962C8B-B14F-4D97-AF65-F5344CB8AC3E}">
        <p14:creationId xmlns:p14="http://schemas.microsoft.com/office/powerpoint/2010/main" val="14294013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(growing, copying)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Pour agrandir la capacité d'une slice, on doit en créer une plus grande et copier le contenu d'origine dans la nouvelle slice</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5206464" y="1905000"/>
            <a:ext cx="6666551" cy="3588192"/>
          </a:xfrm>
          <a:prstGeom prst="rect">
            <a:avLst/>
          </a:prstGeom>
        </p:spPr>
      </p:pic>
      <p:pic>
        <p:nvPicPr>
          <p:cNvPr id="7" name="Image 6"/>
          <p:cNvPicPr>
            <a:picLocks noChangeAspect="1"/>
          </p:cNvPicPr>
          <p:nvPr/>
        </p:nvPicPr>
        <p:blipFill>
          <a:blip r:embed="rId3"/>
          <a:stretch>
            <a:fillRect/>
          </a:stretch>
        </p:blipFill>
        <p:spPr>
          <a:xfrm>
            <a:off x="5206464" y="5663896"/>
            <a:ext cx="3581400" cy="666750"/>
          </a:xfrm>
          <a:prstGeom prst="rect">
            <a:avLst/>
          </a:prstGeom>
        </p:spPr>
      </p:pic>
    </p:spTree>
    <p:extLst>
      <p:ext uri="{BB962C8B-B14F-4D97-AF65-F5344CB8AC3E}">
        <p14:creationId xmlns:p14="http://schemas.microsoft.com/office/powerpoint/2010/main" val="20700091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(appending)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Ajouter des éléments à une slice peut se faire à l'aide de la fonction </a:t>
            </a:r>
            <a:r>
              <a:rPr lang="fr-FR" b="1" i="1" dirty="0" smtClean="0">
                <a:solidFill>
                  <a:schemeClr val="accent6"/>
                </a:solidFill>
              </a:rPr>
              <a:t>append</a:t>
            </a:r>
            <a:r>
              <a:rPr lang="fr-FR" dirty="0" smtClean="0">
                <a:solidFill>
                  <a:schemeClr val="tx1"/>
                </a:solidFill>
              </a:rPr>
              <a:t> qui gère l'augmentation de la taille dynamiquement</a:t>
            </a:r>
            <a:endParaRPr lang="fr-FR" dirty="0" smtClean="0">
              <a:solidFill>
                <a:schemeClr val="accent6"/>
              </a:solidFill>
            </a:endParaRPr>
          </a:p>
        </p:txBody>
      </p:sp>
      <p:pic>
        <p:nvPicPr>
          <p:cNvPr id="3" name="Image 2"/>
          <p:cNvPicPr>
            <a:picLocks noChangeAspect="1"/>
          </p:cNvPicPr>
          <p:nvPr/>
        </p:nvPicPr>
        <p:blipFill>
          <a:blip r:embed="rId2"/>
          <a:stretch>
            <a:fillRect/>
          </a:stretch>
        </p:blipFill>
        <p:spPr>
          <a:xfrm>
            <a:off x="5383033" y="1481842"/>
            <a:ext cx="5637764" cy="3932995"/>
          </a:xfrm>
          <a:prstGeom prst="rect">
            <a:avLst/>
          </a:prstGeom>
        </p:spPr>
      </p:pic>
      <p:pic>
        <p:nvPicPr>
          <p:cNvPr id="4" name="Image 3"/>
          <p:cNvPicPr>
            <a:picLocks noChangeAspect="1"/>
          </p:cNvPicPr>
          <p:nvPr/>
        </p:nvPicPr>
        <p:blipFill>
          <a:blip r:embed="rId3"/>
          <a:stretch>
            <a:fillRect/>
          </a:stretch>
        </p:blipFill>
        <p:spPr>
          <a:xfrm>
            <a:off x="2420240" y="5543176"/>
            <a:ext cx="5781675" cy="828675"/>
          </a:xfrm>
          <a:prstGeom prst="rect">
            <a:avLst/>
          </a:prstGeom>
        </p:spPr>
      </p:pic>
    </p:spTree>
    <p:extLst>
      <p:ext uri="{BB962C8B-B14F-4D97-AF65-F5344CB8AC3E}">
        <p14:creationId xmlns:p14="http://schemas.microsoft.com/office/powerpoint/2010/main" val="29225895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sp>
        <p:nvSpPr>
          <p:cNvPr id="6" name="Espace réservé du contenu 2"/>
          <p:cNvSpPr>
            <a:spLocks noGrp="1"/>
          </p:cNvSpPr>
          <p:nvPr>
            <p:ph idx="1"/>
          </p:nvPr>
        </p:nvSpPr>
        <p:spPr>
          <a:xfrm>
            <a:off x="1883972" y="1602850"/>
            <a:ext cx="9709030" cy="2253533"/>
          </a:xfrm>
        </p:spPr>
        <p:txBody>
          <a:bodyPr anchor="ctr">
            <a:normAutofit/>
          </a:bodyPr>
          <a:lstStyle/>
          <a:p>
            <a:pPr algn="just"/>
            <a:r>
              <a:rPr lang="fr-FR" dirty="0" smtClean="0">
                <a:solidFill>
                  <a:schemeClr val="tx1"/>
                </a:solidFill>
              </a:rPr>
              <a:t>Les maps sont des ensembles non ordonnés de paires "Clé-Valeur"</a:t>
            </a:r>
          </a:p>
          <a:p>
            <a:pPr algn="just"/>
            <a:r>
              <a:rPr lang="fr-FR" dirty="0" smtClean="0">
                <a:solidFill>
                  <a:schemeClr val="tx1"/>
                </a:solidFill>
              </a:rPr>
              <a:t>Souvent appelées tableaux associatifs ou dictionnaires</a:t>
            </a:r>
          </a:p>
          <a:p>
            <a:pPr algn="just"/>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3553746" y="3070570"/>
            <a:ext cx="5943600" cy="111442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3"/>
          <a:stretch>
            <a:fillRect/>
          </a:stretch>
        </p:blipFill>
        <p:spPr>
          <a:xfrm>
            <a:off x="3553746" y="4284800"/>
            <a:ext cx="5953125" cy="111442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553746" y="5499030"/>
            <a:ext cx="5996190" cy="5996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5415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pic>
        <p:nvPicPr>
          <p:cNvPr id="3" name="Image 2"/>
          <p:cNvPicPr>
            <a:picLocks noChangeAspect="1"/>
          </p:cNvPicPr>
          <p:nvPr/>
        </p:nvPicPr>
        <p:blipFill>
          <a:blip r:embed="rId2"/>
          <a:stretch>
            <a:fillRect/>
          </a:stretch>
        </p:blipFill>
        <p:spPr>
          <a:xfrm>
            <a:off x="4628976" y="500932"/>
            <a:ext cx="4212873" cy="6174942"/>
          </a:xfrm>
          <a:prstGeom prst="rect">
            <a:avLst/>
          </a:prstGeom>
        </p:spPr>
      </p:pic>
      <p:pic>
        <p:nvPicPr>
          <p:cNvPr id="4" name="Image 3"/>
          <p:cNvPicPr>
            <a:picLocks noChangeAspect="1"/>
          </p:cNvPicPr>
          <p:nvPr/>
        </p:nvPicPr>
        <p:blipFill>
          <a:blip r:embed="rId3"/>
          <a:stretch>
            <a:fillRect/>
          </a:stretch>
        </p:blipFill>
        <p:spPr>
          <a:xfrm>
            <a:off x="9049785" y="2674207"/>
            <a:ext cx="2600325" cy="2495550"/>
          </a:xfrm>
          <a:prstGeom prst="rect">
            <a:avLst/>
          </a:prstGeom>
        </p:spPr>
      </p:pic>
    </p:spTree>
    <p:extLst>
      <p:ext uri="{BB962C8B-B14F-4D97-AF65-F5344CB8AC3E}">
        <p14:creationId xmlns:p14="http://schemas.microsoft.com/office/powerpoint/2010/main" val="31136145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 of maps</a:t>
            </a:r>
            <a:endParaRPr lang="fr-FR" dirty="0"/>
          </a:p>
        </p:txBody>
      </p:sp>
      <p:pic>
        <p:nvPicPr>
          <p:cNvPr id="7" name="Image 6"/>
          <p:cNvPicPr>
            <a:picLocks noChangeAspect="1"/>
          </p:cNvPicPr>
          <p:nvPr/>
        </p:nvPicPr>
        <p:blipFill>
          <a:blip r:embed="rId2"/>
          <a:stretch>
            <a:fillRect/>
          </a:stretch>
        </p:blipFill>
        <p:spPr>
          <a:xfrm>
            <a:off x="1844703" y="1354579"/>
            <a:ext cx="6063282" cy="4962732"/>
          </a:xfrm>
          <a:prstGeom prst="rect">
            <a:avLst/>
          </a:prstGeom>
        </p:spPr>
      </p:pic>
      <p:pic>
        <p:nvPicPr>
          <p:cNvPr id="8" name="Image 7"/>
          <p:cNvPicPr>
            <a:picLocks noChangeAspect="1"/>
          </p:cNvPicPr>
          <p:nvPr/>
        </p:nvPicPr>
        <p:blipFill>
          <a:blip r:embed="rId3"/>
          <a:stretch>
            <a:fillRect/>
          </a:stretch>
        </p:blipFill>
        <p:spPr>
          <a:xfrm>
            <a:off x="8018600" y="3621985"/>
            <a:ext cx="3629025" cy="647700"/>
          </a:xfrm>
          <a:prstGeom prst="rect">
            <a:avLst/>
          </a:prstGeom>
        </p:spPr>
      </p:pic>
    </p:spTree>
    <p:extLst>
      <p:ext uri="{BB962C8B-B14F-4D97-AF65-F5344CB8AC3E}">
        <p14:creationId xmlns:p14="http://schemas.microsoft.com/office/powerpoint/2010/main" val="2993112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pic>
        <p:nvPicPr>
          <p:cNvPr id="2" name="Image 1"/>
          <p:cNvPicPr>
            <a:picLocks noChangeAspect="1"/>
          </p:cNvPicPr>
          <p:nvPr/>
        </p:nvPicPr>
        <p:blipFill>
          <a:blip r:embed="rId2"/>
          <a:stretch>
            <a:fillRect/>
          </a:stretch>
        </p:blipFill>
        <p:spPr>
          <a:xfrm>
            <a:off x="4451970" y="2260779"/>
            <a:ext cx="3752850" cy="1247775"/>
          </a:xfrm>
          <a:prstGeom prst="rect">
            <a:avLst/>
          </a:prstGeom>
          <a:ln>
            <a:noFill/>
          </a:ln>
          <a:effectLst>
            <a:outerShdw blurRad="292100" dist="139700" dir="2700000" algn="tl" rotWithShape="0">
              <a:srgbClr val="333333">
                <a:alpha val="65000"/>
              </a:srgbClr>
            </a:outerShdw>
          </a:effectLst>
        </p:spPr>
      </p:pic>
      <p:sp>
        <p:nvSpPr>
          <p:cNvPr id="5" name="Espace réservé du contenu 2"/>
          <p:cNvSpPr>
            <a:spLocks noGrp="1"/>
          </p:cNvSpPr>
          <p:nvPr>
            <p:ph idx="1"/>
          </p:nvPr>
        </p:nvSpPr>
        <p:spPr>
          <a:xfrm>
            <a:off x="1907827" y="3864334"/>
            <a:ext cx="9652444" cy="1948070"/>
          </a:xfrm>
        </p:spPr>
        <p:txBody>
          <a:bodyPr anchor="ctr">
            <a:normAutofit/>
          </a:bodyPr>
          <a:lstStyle/>
          <a:p>
            <a:pPr algn="just"/>
            <a:r>
              <a:rPr lang="fr-FR" dirty="0" smtClean="0">
                <a:solidFill>
                  <a:schemeClr val="tx1"/>
                </a:solidFill>
              </a:rPr>
              <a:t>Portion indépendante de code possédant zéro ou plusieurs paramètres d'entrée et zéro ou plusieurs paramètres de sortie (retour)</a:t>
            </a:r>
          </a:p>
          <a:p>
            <a:pPr algn="just"/>
            <a:r>
              <a:rPr lang="fr-FR" dirty="0" smtClean="0">
                <a:solidFill>
                  <a:schemeClr val="tx1"/>
                </a:solidFill>
              </a:rPr>
              <a:t>L'ensemble des entrées et des sortie est appelé signature de la fonction</a:t>
            </a:r>
            <a:endParaRPr lang="fr-FR" dirty="0" smtClean="0">
              <a:solidFill>
                <a:schemeClr val="accent6"/>
              </a:solidFill>
            </a:endParaRPr>
          </a:p>
        </p:txBody>
      </p:sp>
    </p:spTree>
    <p:extLst>
      <p:ext uri="{BB962C8B-B14F-4D97-AF65-F5344CB8AC3E}">
        <p14:creationId xmlns:p14="http://schemas.microsoft.com/office/powerpoint/2010/main" val="36966901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5"/>
            <a:ext cx="6655242" cy="4758379"/>
          </a:xfrm>
        </p:spPr>
        <p:txBody>
          <a:bodyPr anchor="ctr">
            <a:normAutofit/>
          </a:bodyPr>
          <a:lstStyle/>
          <a:p>
            <a:pPr algn="just"/>
            <a:r>
              <a:rPr lang="fr-FR" dirty="0" smtClean="0">
                <a:solidFill>
                  <a:schemeClr val="tx1"/>
                </a:solidFill>
              </a:rPr>
              <a:t>Une fonction débute par le mot-clé </a:t>
            </a:r>
            <a:r>
              <a:rPr lang="fr-FR" b="1" i="1" dirty="0" smtClean="0">
                <a:solidFill>
                  <a:schemeClr val="accent6"/>
                </a:solidFill>
              </a:rPr>
              <a:t>func</a:t>
            </a:r>
          </a:p>
          <a:p>
            <a:pPr algn="just"/>
            <a:r>
              <a:rPr lang="fr-FR" dirty="0" smtClean="0">
                <a:solidFill>
                  <a:schemeClr val="tx1"/>
                </a:solidFill>
              </a:rPr>
              <a:t>Suivi du nom de la fonction et de ses entrées (entre parenthèses)</a:t>
            </a:r>
          </a:p>
          <a:p>
            <a:pPr algn="just"/>
            <a:r>
              <a:rPr lang="fr-FR" dirty="0" smtClean="0">
                <a:solidFill>
                  <a:schemeClr val="tx1"/>
                </a:solidFill>
              </a:rPr>
              <a:t>Suivi du type des sorties</a:t>
            </a:r>
          </a:p>
          <a:p>
            <a:pPr algn="just"/>
            <a:r>
              <a:rPr lang="fr-FR" dirty="0" smtClean="0">
                <a:solidFill>
                  <a:schemeClr val="tx1"/>
                </a:solidFill>
              </a:rPr>
              <a:t>Se termine par </a:t>
            </a:r>
            <a:r>
              <a:rPr lang="fr-FR" b="1" i="1" dirty="0" smtClean="0">
                <a:solidFill>
                  <a:schemeClr val="accent6"/>
                </a:solidFill>
              </a:rPr>
              <a:t>return</a:t>
            </a:r>
            <a:r>
              <a:rPr lang="fr-FR" dirty="0" smtClean="0">
                <a:solidFill>
                  <a:schemeClr val="tx1"/>
                </a:solidFill>
              </a:rPr>
              <a:t>, suivi des variables retournées</a:t>
            </a:r>
          </a:p>
          <a:p>
            <a:pPr algn="just"/>
            <a:r>
              <a:rPr lang="fr-FR" dirty="0" smtClean="0">
                <a:solidFill>
                  <a:schemeClr val="tx1"/>
                </a:solidFill>
              </a:rPr>
              <a:t>Le corps de la fonction est inséré entre des accolades</a:t>
            </a:r>
          </a:p>
          <a:p>
            <a:pPr algn="just"/>
            <a:r>
              <a:rPr lang="fr-FR" dirty="0" smtClean="0">
                <a:solidFill>
                  <a:schemeClr val="tx1"/>
                </a:solidFill>
              </a:rPr>
              <a:t>Le nom des paramètres peut êtres différents en la fonction appelante et la fonction appelée</a:t>
            </a:r>
          </a:p>
          <a:p>
            <a:pPr algn="just"/>
            <a:r>
              <a:rPr lang="fr-FR" dirty="0" smtClean="0">
                <a:solidFill>
                  <a:schemeClr val="tx1"/>
                </a:solidFill>
              </a:rPr>
              <a:t>Seules les valeurs sont transmises</a:t>
            </a:r>
          </a:p>
          <a:p>
            <a:pPr algn="just"/>
            <a:r>
              <a:rPr lang="fr-FR" dirty="0" smtClean="0">
                <a:solidFill>
                  <a:schemeClr val="tx1"/>
                </a:solidFill>
              </a:rPr>
              <a:t>La fonction appelée n'a pas accès aux variables de la fonction appelante</a:t>
            </a:r>
          </a:p>
        </p:txBody>
      </p:sp>
      <p:pic>
        <p:nvPicPr>
          <p:cNvPr id="4" name="Image 3"/>
          <p:cNvPicPr>
            <a:picLocks noChangeAspect="1"/>
          </p:cNvPicPr>
          <p:nvPr/>
        </p:nvPicPr>
        <p:blipFill>
          <a:blip r:embed="rId2"/>
          <a:stretch>
            <a:fillRect/>
          </a:stretch>
        </p:blipFill>
        <p:spPr>
          <a:xfrm>
            <a:off x="7788563" y="2052390"/>
            <a:ext cx="4226604" cy="3465815"/>
          </a:xfrm>
          <a:prstGeom prst="rect">
            <a:avLst/>
          </a:prstGeom>
        </p:spPr>
      </p:pic>
    </p:spTree>
    <p:extLst>
      <p:ext uri="{BB962C8B-B14F-4D97-AF65-F5344CB8AC3E}">
        <p14:creationId xmlns:p14="http://schemas.microsoft.com/office/powerpoint/2010/main" val="20248111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6"/>
            <a:ext cx="6058894" cy="1434734"/>
          </a:xfrm>
        </p:spPr>
        <p:txBody>
          <a:bodyPr anchor="ctr">
            <a:normAutofit/>
          </a:bodyPr>
          <a:lstStyle/>
          <a:p>
            <a:pPr algn="just"/>
            <a:r>
              <a:rPr lang="fr-FR" dirty="0" smtClean="0">
                <a:solidFill>
                  <a:schemeClr val="tx1"/>
                </a:solidFill>
              </a:rPr>
              <a:t>Les fonctions appelées sont insérées au sommet de la pile (stack)</a:t>
            </a:r>
          </a:p>
        </p:txBody>
      </p:sp>
      <p:pic>
        <p:nvPicPr>
          <p:cNvPr id="2" name="Image 1"/>
          <p:cNvPicPr>
            <a:picLocks noChangeAspect="1"/>
          </p:cNvPicPr>
          <p:nvPr/>
        </p:nvPicPr>
        <p:blipFill>
          <a:blip r:embed="rId2"/>
          <a:stretch>
            <a:fillRect/>
          </a:stretch>
        </p:blipFill>
        <p:spPr>
          <a:xfrm>
            <a:off x="2328177" y="2826372"/>
            <a:ext cx="4720590" cy="1078264"/>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690029" y="624110"/>
            <a:ext cx="4333875" cy="5705475"/>
          </a:xfrm>
          <a:prstGeom prst="rect">
            <a:avLst/>
          </a:prstGeom>
        </p:spPr>
      </p:pic>
      <p:pic>
        <p:nvPicPr>
          <p:cNvPr id="7" name="Image 6"/>
          <p:cNvPicPr>
            <a:picLocks noChangeAspect="1"/>
          </p:cNvPicPr>
          <p:nvPr/>
        </p:nvPicPr>
        <p:blipFill>
          <a:blip r:embed="rId4"/>
          <a:stretch>
            <a:fillRect/>
          </a:stretch>
        </p:blipFill>
        <p:spPr>
          <a:xfrm>
            <a:off x="5698166" y="4234085"/>
            <a:ext cx="1657350" cy="2095500"/>
          </a:xfrm>
          <a:prstGeom prst="rect">
            <a:avLst/>
          </a:prstGeom>
        </p:spPr>
      </p:pic>
    </p:spTree>
    <p:extLst>
      <p:ext uri="{BB962C8B-B14F-4D97-AF65-F5344CB8AC3E}">
        <p14:creationId xmlns:p14="http://schemas.microsoft.com/office/powerpoint/2010/main" val="2537457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lvl="1" algn="just" fontAlgn="base">
              <a:buFont typeface="Wingdings" panose="05000000000000000000" pitchFamily="2" charset="2"/>
              <a:buChar char="§"/>
            </a:pPr>
            <a:r>
              <a:rPr lang="fr-FR" sz="1400" dirty="0" smtClean="0"/>
              <a:t>il </a:t>
            </a:r>
            <a:r>
              <a:rPr lang="fr-FR" sz="1400" dirty="0"/>
              <a:t>permet de déployer des conteneurs légers… vraiment légers ! À quoi ça sert d’avoir des conteneurs légers s’il faut booter des machines virtuelles (JVM, CLR, V8) énormes en occupation mémoire dedans ?</a:t>
            </a:r>
          </a:p>
          <a:p>
            <a:pPr lvl="1" algn="just" fontAlgn="base">
              <a:buFont typeface="Wingdings" panose="05000000000000000000" pitchFamily="2" charset="2"/>
              <a:buChar char="§"/>
            </a:pPr>
            <a:r>
              <a:rPr lang="fr-FR" sz="1400" dirty="0"/>
              <a:t>il est idéal pour construire des </a:t>
            </a:r>
            <a:r>
              <a:rPr lang="fr-FR" sz="1400" dirty="0" smtClean="0"/>
              <a:t>micro services.</a:t>
            </a:r>
            <a:endParaRPr lang="fr-FR" sz="1400" dirty="0"/>
          </a:p>
          <a:p>
            <a:pPr lvl="1" algn="just" fontAlgn="base">
              <a:buFont typeface="Wingdings" panose="05000000000000000000" pitchFamily="2" charset="2"/>
              <a:buChar char="§"/>
            </a:pPr>
            <a:r>
              <a:rPr lang="fr-FR" sz="1400" dirty="0"/>
              <a:t>il supporte nativement JSON et HTTP (client et serveur).</a:t>
            </a:r>
          </a:p>
          <a:p>
            <a:pPr lvl="1" algn="just" fontAlgn="base">
              <a:buFont typeface="Wingdings" panose="05000000000000000000" pitchFamily="2" charset="2"/>
              <a:buChar char="§"/>
            </a:pPr>
            <a:r>
              <a:rPr lang="fr-FR" sz="1400" dirty="0"/>
              <a:t>il est poussé par une communauté bienveillante.</a:t>
            </a:r>
          </a:p>
          <a:p>
            <a:pPr lvl="1" algn="just" fontAlgn="base">
              <a:buFont typeface="Wingdings" panose="05000000000000000000" pitchFamily="2" charset="2"/>
              <a:buChar char="§"/>
            </a:pPr>
            <a:r>
              <a:rPr lang="fr-FR" sz="1400" dirty="0"/>
              <a:t>il va être largement adopté par les universités pour enseigner la programmation </a:t>
            </a:r>
            <a:r>
              <a:rPr lang="fr-FR" sz="1400" dirty="0" smtClean="0"/>
              <a:t>concurrente. Dans </a:t>
            </a:r>
            <a:r>
              <a:rPr lang="fr-FR" sz="1400" dirty="0"/>
              <a:t>quelques années, tous les étudiants auront dans leur bibliothèque le nouveau Kernighan, qui après avoir écrit le bestseller « The C Programming Language », vient de sortir « The Go Programming Language ».</a:t>
            </a:r>
          </a:p>
          <a:p>
            <a:pPr algn="just"/>
            <a:endParaRPr lang="fr-FR" dirty="0"/>
          </a:p>
        </p:txBody>
      </p:sp>
    </p:spTree>
    <p:extLst>
      <p:ext uri="{BB962C8B-B14F-4D97-AF65-F5344CB8AC3E}">
        <p14:creationId xmlns:p14="http://schemas.microsoft.com/office/powerpoint/2010/main" val="29020255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6"/>
            <a:ext cx="5294642" cy="4976302"/>
          </a:xfrm>
        </p:spPr>
        <p:txBody>
          <a:bodyPr anchor="ctr">
            <a:normAutofit/>
          </a:bodyPr>
          <a:lstStyle/>
          <a:p>
            <a:pPr algn="just"/>
            <a:r>
              <a:rPr lang="fr-FR" dirty="0" smtClean="0">
                <a:solidFill>
                  <a:schemeClr val="tx1"/>
                </a:solidFill>
              </a:rPr>
              <a:t>Formats possibles d'appels de fonctions</a:t>
            </a:r>
          </a:p>
        </p:txBody>
      </p:sp>
      <p:pic>
        <p:nvPicPr>
          <p:cNvPr id="4" name="Image 3"/>
          <p:cNvPicPr>
            <a:picLocks noChangeAspect="1"/>
          </p:cNvPicPr>
          <p:nvPr/>
        </p:nvPicPr>
        <p:blipFill>
          <a:blip r:embed="rId2"/>
          <a:stretch>
            <a:fillRect/>
          </a:stretch>
        </p:blipFill>
        <p:spPr>
          <a:xfrm>
            <a:off x="6734755" y="398464"/>
            <a:ext cx="5247861" cy="6124844"/>
          </a:xfrm>
          <a:prstGeom prst="rect">
            <a:avLst/>
          </a:prstGeom>
        </p:spPr>
      </p:pic>
    </p:spTree>
    <p:extLst>
      <p:ext uri="{BB962C8B-B14F-4D97-AF65-F5344CB8AC3E}">
        <p14:creationId xmlns:p14="http://schemas.microsoft.com/office/powerpoint/2010/main" val="14545699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 variadiques</a:t>
            </a:r>
            <a:endParaRPr lang="fr-FR" dirty="0"/>
          </a:p>
        </p:txBody>
      </p:sp>
      <p:sp>
        <p:nvSpPr>
          <p:cNvPr id="5" name="Espace réservé du contenu 2"/>
          <p:cNvSpPr>
            <a:spLocks noGrp="1"/>
          </p:cNvSpPr>
          <p:nvPr>
            <p:ph idx="1"/>
          </p:nvPr>
        </p:nvSpPr>
        <p:spPr>
          <a:xfrm>
            <a:off x="962108" y="1547006"/>
            <a:ext cx="5294642" cy="4976302"/>
          </a:xfrm>
        </p:spPr>
        <p:txBody>
          <a:bodyPr anchor="ctr">
            <a:normAutofit/>
          </a:bodyPr>
          <a:lstStyle/>
          <a:p>
            <a:pPr algn="just"/>
            <a:r>
              <a:rPr lang="fr-FR" dirty="0" smtClean="0">
                <a:solidFill>
                  <a:schemeClr val="tx1"/>
                </a:solidFill>
              </a:rPr>
              <a:t>Fonctions acceptant un nombre variable d'arguments en entrée</a:t>
            </a:r>
          </a:p>
          <a:p>
            <a:pPr algn="just"/>
            <a:r>
              <a:rPr lang="fr-FR" dirty="0" smtClean="0">
                <a:solidFill>
                  <a:schemeClr val="tx1"/>
                </a:solidFill>
              </a:rPr>
              <a:t>L'opérateur </a:t>
            </a:r>
            <a:r>
              <a:rPr lang="fr-FR" b="1" i="1" dirty="0" smtClean="0">
                <a:solidFill>
                  <a:schemeClr val="accent6"/>
                </a:solidFill>
              </a:rPr>
              <a:t>…</a:t>
            </a:r>
            <a:r>
              <a:rPr lang="fr-FR" dirty="0" smtClean="0">
                <a:solidFill>
                  <a:schemeClr val="tx1"/>
                </a:solidFill>
              </a:rPr>
              <a:t> est utilisé pour passer et recevoir les paramètres</a:t>
            </a:r>
          </a:p>
        </p:txBody>
      </p:sp>
      <p:pic>
        <p:nvPicPr>
          <p:cNvPr id="2" name="Image 1"/>
          <p:cNvPicPr>
            <a:picLocks noChangeAspect="1"/>
          </p:cNvPicPr>
          <p:nvPr/>
        </p:nvPicPr>
        <p:blipFill>
          <a:blip r:embed="rId2"/>
          <a:stretch>
            <a:fillRect/>
          </a:stretch>
        </p:blipFill>
        <p:spPr>
          <a:xfrm>
            <a:off x="6935861" y="1363815"/>
            <a:ext cx="4865407" cy="3399017"/>
          </a:xfrm>
          <a:prstGeom prst="rect">
            <a:avLst/>
          </a:prstGeom>
        </p:spPr>
      </p:pic>
      <p:pic>
        <p:nvPicPr>
          <p:cNvPr id="6" name="Image 5"/>
          <p:cNvPicPr>
            <a:picLocks noChangeAspect="1"/>
          </p:cNvPicPr>
          <p:nvPr/>
        </p:nvPicPr>
        <p:blipFill>
          <a:blip r:embed="rId3"/>
          <a:stretch>
            <a:fillRect/>
          </a:stretch>
        </p:blipFill>
        <p:spPr>
          <a:xfrm>
            <a:off x="6935861" y="4933950"/>
            <a:ext cx="1114425" cy="647700"/>
          </a:xfrm>
          <a:prstGeom prst="rect">
            <a:avLst/>
          </a:prstGeom>
        </p:spPr>
      </p:pic>
    </p:spTree>
    <p:extLst>
      <p:ext uri="{BB962C8B-B14F-4D97-AF65-F5344CB8AC3E}">
        <p14:creationId xmlns:p14="http://schemas.microsoft.com/office/powerpoint/2010/main" val="13651547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6329238" cy="4976302"/>
          </a:xfrm>
        </p:spPr>
        <p:txBody>
          <a:bodyPr anchor="ctr">
            <a:normAutofit/>
          </a:bodyPr>
          <a:lstStyle/>
          <a:p>
            <a:pPr algn="just"/>
            <a:r>
              <a:rPr lang="fr-FR" dirty="0" smtClean="0">
                <a:solidFill>
                  <a:schemeClr val="tx1"/>
                </a:solidFill>
              </a:rPr>
              <a:t>Il est possible de créer une fonction à l'intérieur d'une fonction</a:t>
            </a:r>
          </a:p>
          <a:p>
            <a:pPr algn="just"/>
            <a:r>
              <a:rPr lang="fr-FR" b="1" i="1" dirty="0" smtClean="0">
                <a:solidFill>
                  <a:schemeClr val="accent6"/>
                </a:solidFill>
              </a:rPr>
              <a:t>add</a:t>
            </a:r>
            <a:r>
              <a:rPr lang="fr-FR" dirty="0" smtClean="0">
                <a:solidFill>
                  <a:schemeClr val="accent6"/>
                </a:solidFill>
              </a:rPr>
              <a:t> </a:t>
            </a:r>
            <a:r>
              <a:rPr lang="fr-FR" dirty="0" smtClean="0">
                <a:solidFill>
                  <a:schemeClr val="tx1"/>
                </a:solidFill>
              </a:rPr>
              <a:t>est une variable locale qui a pour signature </a:t>
            </a:r>
            <a:r>
              <a:rPr lang="fr-FR" b="1" i="1" dirty="0" smtClean="0">
                <a:solidFill>
                  <a:schemeClr val="accent6"/>
                </a:solidFill>
              </a:rPr>
              <a:t>func(int,</a:t>
            </a:r>
            <a:r>
              <a:rPr lang="fr-FR" b="1" i="1" dirty="0" smtClean="0">
                <a:solidFill>
                  <a:schemeClr val="tx1"/>
                </a:solidFill>
              </a:rPr>
              <a:t> </a:t>
            </a:r>
            <a:r>
              <a:rPr lang="fr-FR" b="1" i="1" dirty="0" smtClean="0">
                <a:solidFill>
                  <a:schemeClr val="accent6"/>
                </a:solidFill>
              </a:rPr>
              <a:t>int)</a:t>
            </a:r>
            <a:r>
              <a:rPr lang="fr-FR" b="1" i="1" dirty="0" smtClean="0">
                <a:solidFill>
                  <a:schemeClr val="tx1"/>
                </a:solidFill>
              </a:rPr>
              <a:t> </a:t>
            </a:r>
            <a:r>
              <a:rPr lang="fr-FR" b="1" i="1" dirty="0" smtClean="0">
                <a:solidFill>
                  <a:schemeClr val="accent6"/>
                </a:solidFill>
              </a:rPr>
              <a:t>int</a:t>
            </a:r>
          </a:p>
          <a:p>
            <a:pPr algn="just"/>
            <a:r>
              <a:rPr lang="fr-FR" dirty="0" smtClean="0">
                <a:solidFill>
                  <a:schemeClr val="tx1"/>
                </a:solidFill>
              </a:rPr>
              <a:t>Deux </a:t>
            </a:r>
            <a:r>
              <a:rPr lang="fr-FR" b="1" i="1" dirty="0" smtClean="0">
                <a:solidFill>
                  <a:schemeClr val="accent6"/>
                </a:solidFill>
              </a:rPr>
              <a:t>int</a:t>
            </a:r>
            <a:r>
              <a:rPr lang="fr-FR" dirty="0" smtClean="0">
                <a:solidFill>
                  <a:schemeClr val="accent6"/>
                </a:solidFill>
              </a:rPr>
              <a:t> </a:t>
            </a:r>
            <a:r>
              <a:rPr lang="fr-FR" dirty="0" smtClean="0">
                <a:solidFill>
                  <a:schemeClr val="tx1"/>
                </a:solidFill>
              </a:rPr>
              <a:t>en entrée et un </a:t>
            </a:r>
            <a:r>
              <a:rPr lang="fr-FR" b="1" i="1" dirty="0" smtClean="0">
                <a:solidFill>
                  <a:schemeClr val="accent6"/>
                </a:solidFill>
              </a:rPr>
              <a:t>int</a:t>
            </a:r>
            <a:r>
              <a:rPr lang="fr-FR" dirty="0" smtClean="0">
                <a:solidFill>
                  <a:schemeClr val="accent6"/>
                </a:solidFill>
              </a:rPr>
              <a:t> </a:t>
            </a:r>
            <a:r>
              <a:rPr lang="fr-FR" dirty="0" smtClean="0">
                <a:solidFill>
                  <a:schemeClr val="tx1"/>
                </a:solidFill>
              </a:rPr>
              <a:t>en sortie</a:t>
            </a:r>
          </a:p>
          <a:p>
            <a:pPr algn="just"/>
            <a:r>
              <a:rPr lang="fr-FR" dirty="0" smtClean="0">
                <a:solidFill>
                  <a:schemeClr val="tx1"/>
                </a:solidFill>
              </a:rPr>
              <a:t>Une fonction ainsi définie à accès aux autre variables locales</a:t>
            </a:r>
          </a:p>
        </p:txBody>
      </p:sp>
      <p:pic>
        <p:nvPicPr>
          <p:cNvPr id="4" name="Image 3"/>
          <p:cNvPicPr>
            <a:picLocks noChangeAspect="1"/>
          </p:cNvPicPr>
          <p:nvPr/>
        </p:nvPicPr>
        <p:blipFill>
          <a:blip r:embed="rId2"/>
          <a:stretch>
            <a:fillRect/>
          </a:stretch>
        </p:blipFill>
        <p:spPr>
          <a:xfrm>
            <a:off x="7809408" y="3176479"/>
            <a:ext cx="3981450" cy="1247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608127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6329238" cy="4976302"/>
          </a:xfrm>
        </p:spPr>
        <p:txBody>
          <a:bodyPr anchor="ctr">
            <a:normAutofit/>
          </a:bodyPr>
          <a:lstStyle/>
          <a:p>
            <a:pPr algn="just"/>
            <a:r>
              <a:rPr lang="fr-FR" b="1" i="1" dirty="0" smtClean="0">
                <a:solidFill>
                  <a:schemeClr val="accent6"/>
                </a:solidFill>
              </a:rPr>
              <a:t>increment</a:t>
            </a:r>
            <a:r>
              <a:rPr lang="fr-FR" dirty="0" smtClean="0">
                <a:solidFill>
                  <a:schemeClr val="tx1"/>
                </a:solidFill>
              </a:rPr>
              <a:t> ajoute 1 à la variable </a:t>
            </a:r>
            <a:r>
              <a:rPr lang="fr-FR" b="1" i="1" dirty="0" smtClean="0">
                <a:solidFill>
                  <a:schemeClr val="accent6"/>
                </a:solidFill>
              </a:rPr>
              <a:t>x</a:t>
            </a:r>
            <a:r>
              <a:rPr lang="fr-FR" dirty="0" smtClean="0">
                <a:solidFill>
                  <a:schemeClr val="tx1"/>
                </a:solidFill>
              </a:rPr>
              <a:t> qui est définie dans le scope de la fonction main</a:t>
            </a:r>
          </a:p>
          <a:p>
            <a:pPr algn="just"/>
            <a:r>
              <a:rPr lang="fr-FR" dirty="0" smtClean="0">
                <a:solidFill>
                  <a:schemeClr val="tx1"/>
                </a:solidFill>
              </a:rPr>
              <a:t>La variable </a:t>
            </a:r>
            <a:r>
              <a:rPr lang="fr-FR" b="1" i="1" dirty="0" smtClean="0">
                <a:solidFill>
                  <a:schemeClr val="accent6"/>
                </a:solidFill>
              </a:rPr>
              <a:t>x</a:t>
            </a:r>
            <a:r>
              <a:rPr lang="fr-FR" dirty="0" smtClean="0">
                <a:solidFill>
                  <a:schemeClr val="tx1"/>
                </a:solidFill>
              </a:rPr>
              <a:t> peut être accédée et modifiée par la fonction </a:t>
            </a:r>
            <a:r>
              <a:rPr lang="fr-FR" b="1" i="1" dirty="0" smtClean="0">
                <a:solidFill>
                  <a:schemeClr val="accent6"/>
                </a:solidFill>
              </a:rPr>
              <a:t>increment</a:t>
            </a:r>
          </a:p>
          <a:p>
            <a:pPr algn="just"/>
            <a:r>
              <a:rPr lang="fr-FR" dirty="0" smtClean="0">
                <a:solidFill>
                  <a:schemeClr val="tx1"/>
                </a:solidFill>
              </a:rPr>
              <a:t>C'est ainsi qu'au premier appel, 1 est affiché et qu'au second appel, 2 est affiché</a:t>
            </a:r>
          </a:p>
          <a:p>
            <a:pPr algn="just"/>
            <a:r>
              <a:rPr lang="fr-FR" b="1" i="1" dirty="0" smtClean="0">
                <a:solidFill>
                  <a:schemeClr val="accent6"/>
                </a:solidFill>
              </a:rPr>
              <a:t>increment</a:t>
            </a:r>
            <a:r>
              <a:rPr lang="fr-FR" dirty="0" smtClean="0">
                <a:solidFill>
                  <a:schemeClr val="tx1"/>
                </a:solidFill>
              </a:rPr>
              <a:t> et </a:t>
            </a:r>
            <a:r>
              <a:rPr lang="fr-FR" b="1" i="1" dirty="0" smtClean="0">
                <a:solidFill>
                  <a:schemeClr val="accent6"/>
                </a:solidFill>
              </a:rPr>
              <a:t>x</a:t>
            </a:r>
            <a:r>
              <a:rPr lang="fr-FR" dirty="0" smtClean="0">
                <a:solidFill>
                  <a:schemeClr val="tx1"/>
                </a:solidFill>
              </a:rPr>
              <a:t> forment se que l'on appelle une </a:t>
            </a:r>
            <a:r>
              <a:rPr lang="fr-FR" b="1" i="1" dirty="0" smtClean="0">
                <a:solidFill>
                  <a:schemeClr val="accent6"/>
                </a:solidFill>
              </a:rPr>
              <a:t>closure</a:t>
            </a:r>
          </a:p>
        </p:txBody>
      </p:sp>
      <p:pic>
        <p:nvPicPr>
          <p:cNvPr id="2" name="Image 1"/>
          <p:cNvPicPr>
            <a:picLocks noChangeAspect="1"/>
          </p:cNvPicPr>
          <p:nvPr/>
        </p:nvPicPr>
        <p:blipFill>
          <a:blip r:embed="rId2"/>
          <a:stretch>
            <a:fillRect/>
          </a:stretch>
        </p:blipFill>
        <p:spPr>
          <a:xfrm>
            <a:off x="7942566" y="2970475"/>
            <a:ext cx="3971925" cy="1743075"/>
          </a:xfrm>
          <a:prstGeom prst="rect">
            <a:avLst/>
          </a:prstGeom>
        </p:spPr>
      </p:pic>
    </p:spTree>
    <p:extLst>
      <p:ext uri="{BB962C8B-B14F-4D97-AF65-F5344CB8AC3E}">
        <p14:creationId xmlns:p14="http://schemas.microsoft.com/office/powerpoint/2010/main" val="35602355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5049078" cy="4976302"/>
          </a:xfrm>
        </p:spPr>
        <p:txBody>
          <a:bodyPr anchor="ctr">
            <a:normAutofit/>
          </a:bodyPr>
          <a:lstStyle/>
          <a:p>
            <a:pPr algn="just"/>
            <a:r>
              <a:rPr lang="fr-FR" dirty="0" smtClean="0">
                <a:solidFill>
                  <a:schemeClr val="tx1"/>
                </a:solidFill>
              </a:rPr>
              <a:t>Une manière d'utiliser une closure est d'écrire une fonction qui retourne une fonction qui, lorsqu'elle est appelée, peut générer une séquence de nombres</a:t>
            </a:r>
          </a:p>
          <a:p>
            <a:pPr algn="just"/>
            <a:r>
              <a:rPr lang="fr-FR" b="1" i="1" dirty="0" smtClean="0">
                <a:solidFill>
                  <a:schemeClr val="accent6"/>
                </a:solidFill>
              </a:rPr>
              <a:t>i</a:t>
            </a:r>
            <a:r>
              <a:rPr lang="fr-FR" dirty="0" smtClean="0">
                <a:solidFill>
                  <a:schemeClr val="tx1"/>
                </a:solidFill>
              </a:rPr>
              <a:t> est une variable locale de </a:t>
            </a:r>
            <a:r>
              <a:rPr lang="fr-FR" b="1" i="1" dirty="0" smtClean="0">
                <a:solidFill>
                  <a:schemeClr val="accent6"/>
                </a:solidFill>
              </a:rPr>
              <a:t>makeEvenGenerator</a:t>
            </a:r>
            <a:r>
              <a:rPr lang="fr-FR" dirty="0" smtClean="0">
                <a:solidFill>
                  <a:schemeClr val="accent6"/>
                </a:solidFill>
              </a:rPr>
              <a:t> </a:t>
            </a:r>
            <a:r>
              <a:rPr lang="fr-FR" dirty="0" smtClean="0">
                <a:solidFill>
                  <a:schemeClr val="tx1"/>
                </a:solidFill>
              </a:rPr>
              <a:t>qui retourne elle-même une fonction (dite anonyme) ayant accès à </a:t>
            </a:r>
            <a:r>
              <a:rPr lang="fr-FR" b="1" i="1" dirty="0" smtClean="0">
                <a:solidFill>
                  <a:schemeClr val="accent6"/>
                </a:solidFill>
              </a:rPr>
              <a:t>i</a:t>
            </a:r>
          </a:p>
        </p:txBody>
      </p:sp>
      <p:pic>
        <p:nvPicPr>
          <p:cNvPr id="4" name="Image 3"/>
          <p:cNvPicPr>
            <a:picLocks noChangeAspect="1"/>
          </p:cNvPicPr>
          <p:nvPr/>
        </p:nvPicPr>
        <p:blipFill>
          <a:blip r:embed="rId2"/>
          <a:stretch>
            <a:fillRect/>
          </a:stretch>
        </p:blipFill>
        <p:spPr>
          <a:xfrm>
            <a:off x="6789917" y="624110"/>
            <a:ext cx="5238750" cy="4695825"/>
          </a:xfrm>
          <a:prstGeom prst="rect">
            <a:avLst/>
          </a:prstGeom>
        </p:spPr>
      </p:pic>
      <p:pic>
        <p:nvPicPr>
          <p:cNvPr id="6" name="Image 5"/>
          <p:cNvPicPr>
            <a:picLocks noChangeAspect="1"/>
          </p:cNvPicPr>
          <p:nvPr/>
        </p:nvPicPr>
        <p:blipFill>
          <a:blip r:embed="rId3"/>
          <a:stretch>
            <a:fillRect/>
          </a:stretch>
        </p:blipFill>
        <p:spPr>
          <a:xfrm>
            <a:off x="6789917" y="5504133"/>
            <a:ext cx="647700" cy="1019175"/>
          </a:xfrm>
          <a:prstGeom prst="rect">
            <a:avLst/>
          </a:prstGeom>
        </p:spPr>
      </p:pic>
    </p:spTree>
    <p:extLst>
      <p:ext uri="{BB962C8B-B14F-4D97-AF65-F5344CB8AC3E}">
        <p14:creationId xmlns:p14="http://schemas.microsoft.com/office/powerpoint/2010/main" val="32490728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a:t>
            </a:r>
            <a:endParaRPr lang="fr-FR" dirty="0"/>
          </a:p>
        </p:txBody>
      </p:sp>
      <p:sp>
        <p:nvSpPr>
          <p:cNvPr id="5" name="Espace réservé du contenu 2"/>
          <p:cNvSpPr>
            <a:spLocks noGrp="1"/>
          </p:cNvSpPr>
          <p:nvPr>
            <p:ph idx="1"/>
          </p:nvPr>
        </p:nvSpPr>
        <p:spPr>
          <a:xfrm>
            <a:off x="962108" y="1547006"/>
            <a:ext cx="5049078" cy="4976302"/>
          </a:xfrm>
        </p:spPr>
        <p:txBody>
          <a:bodyPr anchor="ctr">
            <a:normAutofit/>
          </a:bodyPr>
          <a:lstStyle/>
          <a:p>
            <a:pPr algn="just"/>
            <a:r>
              <a:rPr lang="fr-FR" dirty="0" smtClean="0">
                <a:solidFill>
                  <a:schemeClr val="tx1"/>
                </a:solidFill>
              </a:rPr>
              <a:t>Go supporte les appels de fonctions récursifs (une fonction s'appelant elle même)</a:t>
            </a:r>
            <a:endParaRPr lang="fr-FR" b="1" i="1" dirty="0" smtClean="0">
              <a:solidFill>
                <a:schemeClr val="accent6"/>
              </a:solidFill>
            </a:endParaRPr>
          </a:p>
        </p:txBody>
      </p:sp>
      <p:pic>
        <p:nvPicPr>
          <p:cNvPr id="2" name="Image 1"/>
          <p:cNvPicPr>
            <a:picLocks noChangeAspect="1"/>
          </p:cNvPicPr>
          <p:nvPr/>
        </p:nvPicPr>
        <p:blipFill>
          <a:blip r:embed="rId2"/>
          <a:stretch>
            <a:fillRect/>
          </a:stretch>
        </p:blipFill>
        <p:spPr>
          <a:xfrm>
            <a:off x="6472362" y="1275727"/>
            <a:ext cx="5188060" cy="3363238"/>
          </a:xfrm>
          <a:prstGeom prst="rect">
            <a:avLst/>
          </a:prstGeom>
        </p:spPr>
      </p:pic>
      <p:pic>
        <p:nvPicPr>
          <p:cNvPr id="7" name="Image 6"/>
          <p:cNvPicPr>
            <a:picLocks noChangeAspect="1"/>
          </p:cNvPicPr>
          <p:nvPr/>
        </p:nvPicPr>
        <p:blipFill>
          <a:blip r:embed="rId3"/>
          <a:stretch>
            <a:fillRect/>
          </a:stretch>
        </p:blipFill>
        <p:spPr>
          <a:xfrm>
            <a:off x="6472362" y="4807971"/>
            <a:ext cx="3562350" cy="247650"/>
          </a:xfrm>
          <a:prstGeom prst="rect">
            <a:avLst/>
          </a:prstGeom>
        </p:spPr>
      </p:pic>
    </p:spTree>
    <p:extLst>
      <p:ext uri="{BB962C8B-B14F-4D97-AF65-F5344CB8AC3E}">
        <p14:creationId xmlns:p14="http://schemas.microsoft.com/office/powerpoint/2010/main" val="27380761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 (exemple: 3!)</a:t>
            </a:r>
            <a:endParaRPr lang="fr-FR" dirty="0"/>
          </a:p>
        </p:txBody>
      </p:sp>
      <p:sp>
        <p:nvSpPr>
          <p:cNvPr id="8" name="Rectangle 7"/>
          <p:cNvSpPr/>
          <p:nvPr/>
        </p:nvSpPr>
        <p:spPr>
          <a:xfrm>
            <a:off x="1981335" y="431754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9" name="Rectangle 8"/>
          <p:cNvSpPr/>
          <p:nvPr/>
        </p:nvSpPr>
        <p:spPr>
          <a:xfrm>
            <a:off x="3930730" y="43175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0" name="Rectangle 9"/>
          <p:cNvSpPr/>
          <p:nvPr/>
        </p:nvSpPr>
        <p:spPr>
          <a:xfrm>
            <a:off x="3930730" y="363635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1" name="Rectangle 10"/>
          <p:cNvSpPr/>
          <p:nvPr/>
        </p:nvSpPr>
        <p:spPr>
          <a:xfrm>
            <a:off x="4905096" y="431754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2" name="Rectangle 11"/>
          <p:cNvSpPr/>
          <p:nvPr/>
        </p:nvSpPr>
        <p:spPr>
          <a:xfrm>
            <a:off x="4905096" y="36363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3" name="Rectangle 12"/>
          <p:cNvSpPr/>
          <p:nvPr/>
        </p:nvSpPr>
        <p:spPr>
          <a:xfrm>
            <a:off x="4905096" y="331829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endParaRPr lang="fr-FR" sz="800" dirty="0"/>
          </a:p>
        </p:txBody>
      </p:sp>
      <p:sp>
        <p:nvSpPr>
          <p:cNvPr id="14" name="Rectangle 13"/>
          <p:cNvSpPr/>
          <p:nvPr/>
        </p:nvSpPr>
        <p:spPr>
          <a:xfrm>
            <a:off x="5880125" y="431754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5" name="Rectangle 14"/>
          <p:cNvSpPr/>
          <p:nvPr/>
        </p:nvSpPr>
        <p:spPr>
          <a:xfrm>
            <a:off x="5880125" y="3636353"/>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6" name="Rectangle 15"/>
          <p:cNvSpPr/>
          <p:nvPr/>
        </p:nvSpPr>
        <p:spPr>
          <a:xfrm>
            <a:off x="5880125" y="331829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endParaRPr lang="fr-FR" sz="800" dirty="0"/>
          </a:p>
        </p:txBody>
      </p:sp>
      <p:sp>
        <p:nvSpPr>
          <p:cNvPr id="17" name="Rectangle 16"/>
          <p:cNvSpPr/>
          <p:nvPr/>
        </p:nvSpPr>
        <p:spPr>
          <a:xfrm>
            <a:off x="5880125" y="3000242"/>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(0)</a:t>
            </a:r>
          </a:p>
          <a:p>
            <a:pPr algn="ctr"/>
            <a:r>
              <a:rPr lang="fr-FR" sz="800" dirty="0" smtClean="0"/>
              <a:t>Return 1</a:t>
            </a:r>
            <a:endParaRPr lang="fr-FR" sz="800" dirty="0"/>
          </a:p>
        </p:txBody>
      </p:sp>
      <p:sp>
        <p:nvSpPr>
          <p:cNvPr id="18" name="Rectangle 17"/>
          <p:cNvSpPr/>
          <p:nvPr/>
        </p:nvSpPr>
        <p:spPr>
          <a:xfrm>
            <a:off x="6855154" y="431754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9" name="Rectangle 18"/>
          <p:cNvSpPr/>
          <p:nvPr/>
        </p:nvSpPr>
        <p:spPr>
          <a:xfrm>
            <a:off x="6855154" y="3636352"/>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20" name="Rectangle 19"/>
          <p:cNvSpPr/>
          <p:nvPr/>
        </p:nvSpPr>
        <p:spPr>
          <a:xfrm>
            <a:off x="6855154" y="331829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p>
          <a:p>
            <a:pPr algn="ctr"/>
            <a:r>
              <a:rPr lang="fr-FR" sz="800" dirty="0" smtClean="0"/>
              <a:t>Return 1*1=1</a:t>
            </a:r>
            <a:endParaRPr lang="fr-FR" sz="800" dirty="0"/>
          </a:p>
        </p:txBody>
      </p:sp>
      <p:sp>
        <p:nvSpPr>
          <p:cNvPr id="26" name="Rectangle 25"/>
          <p:cNvSpPr/>
          <p:nvPr/>
        </p:nvSpPr>
        <p:spPr>
          <a:xfrm>
            <a:off x="7826538" y="430959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27" name="Rectangle 26"/>
          <p:cNvSpPr/>
          <p:nvPr/>
        </p:nvSpPr>
        <p:spPr>
          <a:xfrm>
            <a:off x="7826538" y="365224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p>
          <a:p>
            <a:pPr algn="ctr"/>
            <a:r>
              <a:rPr lang="fr-FR" sz="800" dirty="0" smtClean="0"/>
              <a:t>Return 2*1=2</a:t>
            </a:r>
            <a:endParaRPr lang="fr-FR" sz="800" dirty="0"/>
          </a:p>
        </p:txBody>
      </p:sp>
      <p:sp>
        <p:nvSpPr>
          <p:cNvPr id="29" name="Rectangle 28"/>
          <p:cNvSpPr/>
          <p:nvPr/>
        </p:nvSpPr>
        <p:spPr>
          <a:xfrm>
            <a:off x="9765330" y="430958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30" name="Rectangle 29"/>
          <p:cNvSpPr/>
          <p:nvPr/>
        </p:nvSpPr>
        <p:spPr>
          <a:xfrm>
            <a:off x="3930730" y="3961066"/>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2" name="Rectangle 31"/>
          <p:cNvSpPr/>
          <p:nvPr/>
        </p:nvSpPr>
        <p:spPr>
          <a:xfrm>
            <a:off x="4905096"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3" name="Rectangle 32"/>
          <p:cNvSpPr/>
          <p:nvPr/>
        </p:nvSpPr>
        <p:spPr>
          <a:xfrm>
            <a:off x="5879462"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4" name="Rectangle 33"/>
          <p:cNvSpPr/>
          <p:nvPr/>
        </p:nvSpPr>
        <p:spPr>
          <a:xfrm>
            <a:off x="6854491"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5" name="Rectangle 34"/>
          <p:cNvSpPr/>
          <p:nvPr/>
        </p:nvSpPr>
        <p:spPr>
          <a:xfrm>
            <a:off x="7825212"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7" name="Rectangle 36"/>
          <p:cNvSpPr/>
          <p:nvPr/>
        </p:nvSpPr>
        <p:spPr>
          <a:xfrm>
            <a:off x="2955701" y="4317550"/>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38" name="Rectangle 37"/>
          <p:cNvSpPr/>
          <p:nvPr/>
        </p:nvSpPr>
        <p:spPr>
          <a:xfrm>
            <a:off x="2955701" y="396106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9" name="Rectangle 38"/>
          <p:cNvSpPr/>
          <p:nvPr/>
        </p:nvSpPr>
        <p:spPr>
          <a:xfrm>
            <a:off x="8795934" y="430958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40" name="Rectangle 39"/>
          <p:cNvSpPr/>
          <p:nvPr/>
        </p:nvSpPr>
        <p:spPr>
          <a:xfrm>
            <a:off x="8795934" y="397031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p>
          <a:p>
            <a:pPr algn="ctr"/>
            <a:r>
              <a:rPr lang="fr-FR" sz="800" dirty="0" smtClean="0"/>
              <a:t>Return 3*2=6</a:t>
            </a:r>
            <a:endParaRPr lang="fr-FR" sz="800" dirty="0"/>
          </a:p>
        </p:txBody>
      </p:sp>
    </p:spTree>
    <p:extLst>
      <p:ext uri="{BB962C8B-B14F-4D97-AF65-F5344CB8AC3E}">
        <p14:creationId xmlns:p14="http://schemas.microsoft.com/office/powerpoint/2010/main" val="83269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6" grpId="0" animBg="1"/>
      <p:bldP spid="27" grpId="0" animBg="1"/>
      <p:bldP spid="29" grpId="0" animBg="1"/>
      <p:bldP spid="30" grpId="0" animBg="1"/>
      <p:bldP spid="32" grpId="0" animBg="1"/>
      <p:bldP spid="33" grpId="0" animBg="1"/>
      <p:bldP spid="34" grpId="0" animBg="1"/>
      <p:bldP spid="35" grpId="0" animBg="1"/>
      <p:bldP spid="37" grpId="0" animBg="1"/>
      <p:bldP spid="38" grpId="0" animBg="1"/>
      <p:bldP spid="39" grpId="0" animBg="1"/>
      <p:bldP spid="4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 (Suite de Syracuse)</a:t>
            </a:r>
            <a:endParaRPr lang="fr-FR" dirty="0"/>
          </a:p>
        </p:txBody>
      </p:sp>
      <p:pic>
        <p:nvPicPr>
          <p:cNvPr id="2" name="Image 1"/>
          <p:cNvPicPr>
            <a:picLocks noChangeAspect="1"/>
          </p:cNvPicPr>
          <p:nvPr/>
        </p:nvPicPr>
        <p:blipFill>
          <a:blip r:embed="rId2"/>
          <a:stretch>
            <a:fillRect/>
          </a:stretch>
        </p:blipFill>
        <p:spPr>
          <a:xfrm>
            <a:off x="4773825" y="2059388"/>
            <a:ext cx="4549884" cy="2734585"/>
          </a:xfrm>
          <a:prstGeom prst="rect">
            <a:avLst/>
          </a:prstGeom>
        </p:spPr>
      </p:pic>
      <p:pic>
        <p:nvPicPr>
          <p:cNvPr id="4" name="Image 3"/>
          <p:cNvPicPr>
            <a:picLocks noChangeAspect="1"/>
          </p:cNvPicPr>
          <p:nvPr/>
        </p:nvPicPr>
        <p:blipFill>
          <a:blip r:embed="rId3"/>
          <a:stretch>
            <a:fillRect/>
          </a:stretch>
        </p:blipFill>
        <p:spPr>
          <a:xfrm>
            <a:off x="3838842" y="5526778"/>
            <a:ext cx="6419850" cy="257175"/>
          </a:xfrm>
          <a:prstGeom prst="rect">
            <a:avLst/>
          </a:prstGeom>
        </p:spPr>
      </p:pic>
    </p:spTree>
    <p:extLst>
      <p:ext uri="{BB962C8B-B14F-4D97-AF65-F5344CB8AC3E}">
        <p14:creationId xmlns:p14="http://schemas.microsoft.com/office/powerpoint/2010/main" val="41881584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defers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des fonctions dont l'exécution est différée jusqu’à la fin de l'exécution de sa fonction parente (appelante)</a:t>
            </a:r>
          </a:p>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empilées dans la pile d'appels</a:t>
            </a:r>
          </a:p>
          <a:p>
            <a:pPr algn="just"/>
            <a:r>
              <a:rPr lang="fr-FR" dirty="0" smtClean="0">
                <a:solidFill>
                  <a:schemeClr val="tx1"/>
                </a:solidFill>
              </a:rPr>
              <a:t>Quand la fonction retourne, ces defers sont exécutées dans l'ordre LIFO</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6941654" y="2523424"/>
            <a:ext cx="5067300" cy="3486150"/>
          </a:xfrm>
          <a:prstGeom prst="rect">
            <a:avLst/>
          </a:prstGeom>
        </p:spPr>
      </p:pic>
    </p:spTree>
    <p:extLst>
      <p:ext uri="{BB962C8B-B14F-4D97-AF65-F5344CB8AC3E}">
        <p14:creationId xmlns:p14="http://schemas.microsoft.com/office/powerpoint/2010/main" val="358781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defers</a:t>
            </a:r>
            <a:endParaRPr lang="fr-FR" dirty="0"/>
          </a:p>
        </p:txBody>
      </p:sp>
      <p:sp>
        <p:nvSpPr>
          <p:cNvPr id="3" name="Espace réservé du contenu 2"/>
          <p:cNvSpPr>
            <a:spLocks noGrp="1"/>
          </p:cNvSpPr>
          <p:nvPr>
            <p:ph idx="1"/>
          </p:nvPr>
        </p:nvSpPr>
        <p:spPr>
          <a:xfrm>
            <a:off x="1483981" y="2231952"/>
            <a:ext cx="10101069" cy="3023860"/>
          </a:xfrm>
        </p:spPr>
        <p:txBody>
          <a:bodyPr anchor="ctr"/>
          <a:lstStyle/>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souvent utilisées lorsqu'une ressource a besoin d'être libérée en fin de traitement</a:t>
            </a:r>
          </a:p>
          <a:p>
            <a:pPr algn="just"/>
            <a:r>
              <a:rPr lang="fr-FR" dirty="0" smtClean="0">
                <a:solidFill>
                  <a:schemeClr val="tx1"/>
                </a:solidFill>
              </a:rPr>
              <a:t>Dans l'exemple, ceci apporte trois avantages majeurs :</a:t>
            </a:r>
          </a:p>
          <a:p>
            <a:pPr lvl="1" algn="just"/>
            <a:r>
              <a:rPr lang="fr-FR" dirty="0" smtClean="0">
                <a:solidFill>
                  <a:schemeClr val="tx1"/>
                </a:solidFill>
              </a:rPr>
              <a:t>Garder l'appel de </a:t>
            </a:r>
            <a:r>
              <a:rPr lang="fr-FR" b="1" i="1" dirty="0" smtClean="0">
                <a:solidFill>
                  <a:schemeClr val="accent6"/>
                </a:solidFill>
              </a:rPr>
              <a:t>close</a:t>
            </a:r>
            <a:r>
              <a:rPr lang="fr-FR" dirty="0" smtClean="0">
                <a:solidFill>
                  <a:schemeClr val="tx1"/>
                </a:solidFill>
              </a:rPr>
              <a:t> près de l'</a:t>
            </a:r>
            <a:r>
              <a:rPr lang="fr-FR" b="1" i="1" dirty="0" smtClean="0">
                <a:solidFill>
                  <a:schemeClr val="accent6"/>
                </a:solidFill>
              </a:rPr>
              <a:t>open</a:t>
            </a:r>
            <a:r>
              <a:rPr lang="fr-FR" dirty="0" smtClean="0">
                <a:solidFill>
                  <a:schemeClr val="tx1"/>
                </a:solidFill>
              </a:rPr>
              <a:t> de façon à rendre le code plus clair</a:t>
            </a:r>
          </a:p>
          <a:p>
            <a:pPr lvl="1" algn="just"/>
            <a:r>
              <a:rPr lang="fr-FR" dirty="0" smtClean="0">
                <a:solidFill>
                  <a:schemeClr val="tx1"/>
                </a:solidFill>
              </a:rPr>
              <a:t>Si la fonction à des return multiples, la defer sera appelée dans tous les cas</a:t>
            </a:r>
          </a:p>
          <a:p>
            <a:pPr lvl="1" algn="just"/>
            <a:r>
              <a:rPr lang="fr-FR" dirty="0" smtClean="0">
                <a:solidFill>
                  <a:schemeClr val="tx1"/>
                </a:solidFill>
              </a:rPr>
              <a:t>Les fonctions différées seront appelée même en cas de </a:t>
            </a:r>
            <a:r>
              <a:rPr lang="fr-FR" b="1" i="1" dirty="0" smtClean="0">
                <a:solidFill>
                  <a:schemeClr val="accent6"/>
                </a:solidFill>
              </a:rPr>
              <a:t>panic</a:t>
            </a:r>
          </a:p>
          <a:p>
            <a:pPr algn="just"/>
            <a:endParaRPr lang="fr-FR" dirty="0">
              <a:solidFill>
                <a:schemeClr val="tx1"/>
              </a:solidFill>
            </a:endParaRPr>
          </a:p>
        </p:txBody>
      </p:sp>
      <p:pic>
        <p:nvPicPr>
          <p:cNvPr id="5" name="Image 4"/>
          <p:cNvPicPr>
            <a:picLocks noChangeAspect="1"/>
          </p:cNvPicPr>
          <p:nvPr/>
        </p:nvPicPr>
        <p:blipFill>
          <a:blip r:embed="rId2"/>
          <a:stretch>
            <a:fillRect/>
          </a:stretch>
        </p:blipFill>
        <p:spPr>
          <a:xfrm>
            <a:off x="4076107" y="5255812"/>
            <a:ext cx="4019550" cy="63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40011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600" dirty="0"/>
              <a:t>Cette liste de points cruciaux démontre que Golang est totalement en adéquation avec nos préoccupations de </a:t>
            </a:r>
            <a:r>
              <a:rPr lang="fr-FR" sz="1600" dirty="0" smtClean="0"/>
              <a:t>2017.</a:t>
            </a:r>
          </a:p>
          <a:p>
            <a:pPr algn="just"/>
            <a:r>
              <a:rPr lang="fr-FR" sz="1600" dirty="0" smtClean="0"/>
              <a:t>Il </a:t>
            </a:r>
            <a:r>
              <a:rPr lang="fr-FR" sz="1600" dirty="0"/>
              <a:t>est capable de résoudre un nombre de problématiques incroyable, des problématiques dont nous n’avions pas forcément conscience en </a:t>
            </a:r>
            <a:r>
              <a:rPr lang="fr-FR" sz="1600" dirty="0" smtClean="0"/>
              <a:t>2009.</a:t>
            </a:r>
          </a:p>
          <a:p>
            <a:pPr algn="just"/>
            <a:r>
              <a:rPr lang="fr-FR" sz="1600" dirty="0" smtClean="0"/>
              <a:t>Est-il </a:t>
            </a:r>
            <a:r>
              <a:rPr lang="fr-FR" sz="1600" dirty="0"/>
              <a:t>la solution parfaite ? Je ne suis pas loin de le </a:t>
            </a:r>
            <a:r>
              <a:rPr lang="fr-FR" sz="1600" dirty="0" smtClean="0"/>
              <a:t>penser.</a:t>
            </a:r>
          </a:p>
          <a:p>
            <a:pPr algn="just"/>
            <a:r>
              <a:rPr lang="fr-FR" sz="1600" dirty="0" smtClean="0"/>
              <a:t>Mais </a:t>
            </a:r>
            <a:r>
              <a:rPr lang="fr-FR" sz="1600" dirty="0"/>
              <a:t>une chose est certaine : il est impossible d’imaginer que les langages créés avec les contraintes technologiques d’il y a 20 ans soient capables de répondre aux défis </a:t>
            </a:r>
            <a:r>
              <a:rPr lang="fr-FR" sz="1600" dirty="0" smtClean="0"/>
              <a:t>d’aujourd’hui.</a:t>
            </a:r>
          </a:p>
          <a:p>
            <a:pPr algn="just"/>
            <a:r>
              <a:rPr lang="fr-FR" sz="1600" dirty="0" smtClean="0"/>
              <a:t>Il </a:t>
            </a:r>
            <a:r>
              <a:rPr lang="fr-FR" sz="1600" dirty="0"/>
              <a:t>est plus que temps de donner sa chance au Go !</a:t>
            </a:r>
            <a:endParaRPr lang="fr-FR" sz="1500" dirty="0"/>
          </a:p>
        </p:txBody>
      </p:sp>
    </p:spTree>
    <p:extLst>
      <p:ext uri="{BB962C8B-B14F-4D97-AF65-F5344CB8AC3E}">
        <p14:creationId xmlns:p14="http://schemas.microsoft.com/office/powerpoint/2010/main" val="9150703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Panic et recover</a:t>
            </a:r>
            <a:endParaRPr lang="fr-FR" dirty="0"/>
          </a:p>
        </p:txBody>
      </p:sp>
      <p:sp>
        <p:nvSpPr>
          <p:cNvPr id="3" name="Espace réservé du contenu 2"/>
          <p:cNvSpPr>
            <a:spLocks noGrp="1"/>
          </p:cNvSpPr>
          <p:nvPr>
            <p:ph idx="1"/>
          </p:nvPr>
        </p:nvSpPr>
        <p:spPr>
          <a:xfrm>
            <a:off x="1483982" y="1550505"/>
            <a:ext cx="5807364" cy="4929808"/>
          </a:xfrm>
        </p:spPr>
        <p:txBody>
          <a:bodyPr anchor="ctr">
            <a:normAutofit/>
          </a:bodyPr>
          <a:lstStyle/>
          <a:p>
            <a:pPr algn="just"/>
            <a:r>
              <a:rPr lang="fr-FR" dirty="0" smtClean="0">
                <a:solidFill>
                  <a:schemeClr val="tx1"/>
                </a:solidFill>
              </a:rPr>
              <a:t>Les </a:t>
            </a:r>
            <a:r>
              <a:rPr lang="fr-FR" b="1" i="1" dirty="0" smtClean="0">
                <a:solidFill>
                  <a:schemeClr val="accent6"/>
                </a:solidFill>
              </a:rPr>
              <a:t>panic</a:t>
            </a:r>
            <a:r>
              <a:rPr lang="fr-FR" dirty="0" smtClean="0">
                <a:solidFill>
                  <a:schemeClr val="tx1"/>
                </a:solidFill>
              </a:rPr>
              <a:t> sont déclenchées par des runtime erreurs</a:t>
            </a:r>
            <a:endParaRPr lang="fr-FR" b="1" i="1" dirty="0" smtClean="0">
              <a:solidFill>
                <a:schemeClr val="accent6"/>
              </a:solidFill>
            </a:endParaRPr>
          </a:p>
          <a:p>
            <a:pPr algn="just"/>
            <a:r>
              <a:rPr lang="fr-FR" dirty="0" smtClean="0">
                <a:solidFill>
                  <a:schemeClr val="tx1"/>
                </a:solidFill>
              </a:rPr>
              <a:t>On peut les gérer par la fonction standard </a:t>
            </a:r>
            <a:r>
              <a:rPr lang="fr-FR" b="1" i="1" dirty="0" smtClean="0">
                <a:solidFill>
                  <a:schemeClr val="accent6"/>
                </a:solidFill>
              </a:rPr>
              <a:t>recover</a:t>
            </a:r>
          </a:p>
          <a:p>
            <a:pPr algn="just"/>
            <a:r>
              <a:rPr lang="fr-FR" b="1" i="1" dirty="0">
                <a:solidFill>
                  <a:schemeClr val="accent6"/>
                </a:solidFill>
              </a:rPr>
              <a:t>r</a:t>
            </a:r>
            <a:r>
              <a:rPr lang="fr-FR" b="1" i="1" dirty="0" smtClean="0">
                <a:solidFill>
                  <a:schemeClr val="accent6"/>
                </a:solidFill>
              </a:rPr>
              <a:t>ecover</a:t>
            </a:r>
            <a:r>
              <a:rPr lang="fr-FR" dirty="0" smtClean="0">
                <a:solidFill>
                  <a:schemeClr val="tx1"/>
                </a:solidFill>
              </a:rPr>
              <a:t> intercepte la </a:t>
            </a:r>
            <a:r>
              <a:rPr lang="fr-FR" b="1" i="1" dirty="0" smtClean="0">
                <a:solidFill>
                  <a:schemeClr val="accent6"/>
                </a:solidFill>
              </a:rPr>
              <a:t>panic</a:t>
            </a:r>
            <a:r>
              <a:rPr lang="fr-FR" dirty="0" smtClean="0">
                <a:solidFill>
                  <a:schemeClr val="tx1"/>
                </a:solidFill>
              </a:rPr>
              <a:t> et retourne la valeur qui a été passée à l'appel de </a:t>
            </a:r>
            <a:r>
              <a:rPr lang="fr-FR" b="1" i="1" dirty="0" smtClean="0">
                <a:solidFill>
                  <a:schemeClr val="accent6"/>
                </a:solidFill>
              </a:rPr>
              <a:t>panic</a:t>
            </a:r>
          </a:p>
          <a:p>
            <a:pPr algn="just"/>
            <a:r>
              <a:rPr lang="fr-FR" dirty="0" smtClean="0">
                <a:solidFill>
                  <a:schemeClr val="tx1"/>
                </a:solidFill>
              </a:rPr>
              <a:t>On pourrait être tenté de l'utiliser comme dans l'exemple, mais l'appel à </a:t>
            </a:r>
            <a:r>
              <a:rPr lang="fr-FR" b="1" i="1" dirty="0" smtClean="0">
                <a:solidFill>
                  <a:schemeClr val="accent6"/>
                </a:solidFill>
              </a:rPr>
              <a:t>recover</a:t>
            </a:r>
            <a:r>
              <a:rPr lang="fr-FR" dirty="0" smtClean="0">
                <a:solidFill>
                  <a:schemeClr val="tx1"/>
                </a:solidFill>
              </a:rPr>
              <a:t> ne sera jamais effectué car l'appel à </a:t>
            </a:r>
            <a:r>
              <a:rPr lang="fr-FR" b="1" i="1" dirty="0" smtClean="0">
                <a:solidFill>
                  <a:schemeClr val="accent6"/>
                </a:solidFill>
              </a:rPr>
              <a:t>panic</a:t>
            </a:r>
            <a:r>
              <a:rPr lang="fr-FR" dirty="0" smtClean="0">
                <a:solidFill>
                  <a:schemeClr val="tx1"/>
                </a:solidFill>
              </a:rPr>
              <a:t> stoppe immédiatement l'exécution de la fonction</a:t>
            </a:r>
          </a:p>
          <a:p>
            <a:pPr algn="just"/>
            <a:r>
              <a:rPr lang="fr-FR" dirty="0" smtClean="0">
                <a:solidFill>
                  <a:schemeClr val="tx1"/>
                </a:solidFill>
              </a:rPr>
              <a:t>A la place, on doit coupler la </a:t>
            </a:r>
            <a:r>
              <a:rPr lang="fr-FR" b="1" i="1" dirty="0" smtClean="0">
                <a:solidFill>
                  <a:schemeClr val="accent6"/>
                </a:solidFill>
              </a:rPr>
              <a:t>panic</a:t>
            </a:r>
            <a:r>
              <a:rPr lang="fr-FR" dirty="0" smtClean="0">
                <a:solidFill>
                  <a:schemeClr val="tx1"/>
                </a:solidFill>
              </a:rPr>
              <a:t> avec un </a:t>
            </a:r>
            <a:r>
              <a:rPr lang="fr-FR" b="1" i="1" dirty="0" smtClean="0">
                <a:solidFill>
                  <a:schemeClr val="accent6"/>
                </a:solidFill>
              </a:rPr>
              <a:t>defer</a:t>
            </a:r>
            <a:endParaRPr lang="fr-FR" b="1" i="1" dirty="0">
              <a:solidFill>
                <a:schemeClr val="accent6"/>
              </a:solidFill>
            </a:endParaRPr>
          </a:p>
        </p:txBody>
      </p:sp>
      <p:pic>
        <p:nvPicPr>
          <p:cNvPr id="4" name="Image 3"/>
          <p:cNvPicPr>
            <a:picLocks noChangeAspect="1"/>
          </p:cNvPicPr>
          <p:nvPr/>
        </p:nvPicPr>
        <p:blipFill>
          <a:blip r:embed="rId2"/>
          <a:stretch>
            <a:fillRect/>
          </a:stretch>
        </p:blipFill>
        <p:spPr>
          <a:xfrm>
            <a:off x="7829632" y="2040628"/>
            <a:ext cx="3981450" cy="174307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810582" y="4101921"/>
            <a:ext cx="4019550" cy="2105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365276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Panic et recover</a:t>
            </a:r>
            <a:endParaRPr lang="fr-FR" dirty="0"/>
          </a:p>
        </p:txBody>
      </p:sp>
      <p:pic>
        <p:nvPicPr>
          <p:cNvPr id="7" name="Image 6"/>
          <p:cNvPicPr>
            <a:picLocks noChangeAspect="1"/>
          </p:cNvPicPr>
          <p:nvPr/>
        </p:nvPicPr>
        <p:blipFill>
          <a:blip r:embed="rId2"/>
          <a:stretch>
            <a:fillRect/>
          </a:stretch>
        </p:blipFill>
        <p:spPr>
          <a:xfrm>
            <a:off x="828054" y="1516669"/>
            <a:ext cx="6162675" cy="4524375"/>
          </a:xfrm>
          <a:prstGeom prst="rect">
            <a:avLst/>
          </a:prstGeom>
        </p:spPr>
      </p:pic>
      <p:pic>
        <p:nvPicPr>
          <p:cNvPr id="8" name="Image 7"/>
          <p:cNvPicPr>
            <a:picLocks noChangeAspect="1"/>
          </p:cNvPicPr>
          <p:nvPr/>
        </p:nvPicPr>
        <p:blipFill>
          <a:blip r:embed="rId3"/>
          <a:stretch>
            <a:fillRect/>
          </a:stretch>
        </p:blipFill>
        <p:spPr>
          <a:xfrm>
            <a:off x="7267036" y="3602644"/>
            <a:ext cx="4352925" cy="2438400"/>
          </a:xfrm>
          <a:prstGeom prst="rect">
            <a:avLst/>
          </a:prstGeom>
        </p:spPr>
      </p:pic>
    </p:spTree>
    <p:extLst>
      <p:ext uri="{BB962C8B-B14F-4D97-AF65-F5344CB8AC3E}">
        <p14:creationId xmlns:p14="http://schemas.microsoft.com/office/powerpoint/2010/main" val="16906526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Pointeurs</a:t>
            </a:r>
            <a:endParaRPr lang="fr-FR" dirty="0"/>
          </a:p>
        </p:txBody>
      </p:sp>
      <p:sp>
        <p:nvSpPr>
          <p:cNvPr id="3" name="Espace réservé du contenu 2"/>
          <p:cNvSpPr>
            <a:spLocks noGrp="1"/>
          </p:cNvSpPr>
          <p:nvPr>
            <p:ph idx="1"/>
          </p:nvPr>
        </p:nvSpPr>
        <p:spPr>
          <a:xfrm>
            <a:off x="482600" y="1550505"/>
            <a:ext cx="5816600" cy="4929808"/>
          </a:xfrm>
        </p:spPr>
        <p:txBody>
          <a:bodyPr anchor="ctr">
            <a:normAutofit/>
          </a:bodyPr>
          <a:lstStyle/>
          <a:p>
            <a:pPr algn="just"/>
            <a:r>
              <a:rPr lang="fr-FR" dirty="0" smtClean="0">
                <a:solidFill>
                  <a:schemeClr val="tx1"/>
                </a:solidFill>
              </a:rPr>
              <a:t>Lorsque l'on appelle une fonction qui attend un argument, cet argument est </a:t>
            </a:r>
            <a:r>
              <a:rPr lang="fr-FR" b="1" i="1" dirty="0" smtClean="0">
                <a:solidFill>
                  <a:schemeClr val="tx1"/>
                </a:solidFill>
              </a:rPr>
              <a:t>copié</a:t>
            </a:r>
            <a:r>
              <a:rPr lang="fr-FR" dirty="0" smtClean="0">
                <a:solidFill>
                  <a:schemeClr val="tx1"/>
                </a:solidFill>
              </a:rPr>
              <a:t> dans la fonction</a:t>
            </a:r>
          </a:p>
          <a:p>
            <a:pPr algn="just"/>
            <a:r>
              <a:rPr lang="fr-FR" dirty="0" smtClean="0">
                <a:solidFill>
                  <a:schemeClr val="tx1"/>
                </a:solidFill>
              </a:rPr>
              <a:t>Dans ce programme, la fonction </a:t>
            </a:r>
            <a:r>
              <a:rPr lang="fr-FR" b="1" i="1" dirty="0" smtClean="0">
                <a:solidFill>
                  <a:schemeClr val="accent6"/>
                </a:solidFill>
              </a:rPr>
              <a:t>setToZero </a:t>
            </a:r>
            <a:r>
              <a:rPr lang="fr-FR" dirty="0" smtClean="0">
                <a:solidFill>
                  <a:schemeClr val="tx1"/>
                </a:solidFill>
              </a:rPr>
              <a:t>ne modifiera pas la variable originale définie dans </a:t>
            </a:r>
            <a:r>
              <a:rPr lang="fr-FR" b="1" i="1" dirty="0" smtClean="0">
                <a:solidFill>
                  <a:schemeClr val="accent6"/>
                </a:solidFill>
              </a:rPr>
              <a:t>main()</a:t>
            </a:r>
          </a:p>
          <a:p>
            <a:pPr algn="just"/>
            <a:r>
              <a:rPr lang="fr-FR" dirty="0" smtClean="0">
                <a:solidFill>
                  <a:schemeClr val="tx1"/>
                </a:solidFill>
              </a:rPr>
              <a:t>Mais que faire si nous avions souhaité le faire ?</a:t>
            </a:r>
          </a:p>
          <a:p>
            <a:pPr algn="just"/>
            <a:r>
              <a:rPr lang="fr-FR" dirty="0" smtClean="0">
                <a:solidFill>
                  <a:schemeClr val="tx1"/>
                </a:solidFill>
              </a:rPr>
              <a:t>Une façon de faire serait d'utiliser un type de donnée particulier : un pointeur</a:t>
            </a:r>
          </a:p>
          <a:p>
            <a:pPr algn="just"/>
            <a:r>
              <a:rPr lang="fr-FR" dirty="0" smtClean="0">
                <a:solidFill>
                  <a:schemeClr val="tx1"/>
                </a:solidFill>
              </a:rPr>
              <a:t>Un pointeur identifie l'emplacement mémoire où la valeur est stockée plutôt que la valeur elle-même</a:t>
            </a:r>
          </a:p>
          <a:p>
            <a:pPr algn="just"/>
            <a:r>
              <a:rPr lang="fr-FR" dirty="0" smtClean="0">
                <a:solidFill>
                  <a:schemeClr val="tx1"/>
                </a:solidFill>
              </a:rPr>
              <a:t>En utilisant un pointeur (</a:t>
            </a:r>
            <a:r>
              <a:rPr lang="fr-FR" b="1" i="1" dirty="0" smtClean="0">
                <a:solidFill>
                  <a:schemeClr val="accent6"/>
                </a:solidFill>
              </a:rPr>
              <a:t>*int8</a:t>
            </a:r>
            <a:r>
              <a:rPr lang="fr-FR" dirty="0" smtClean="0">
                <a:solidFill>
                  <a:schemeClr val="tx1"/>
                </a:solidFill>
              </a:rPr>
              <a:t>), la fonction </a:t>
            </a:r>
            <a:r>
              <a:rPr lang="fr-FR" b="1" i="1" dirty="0" smtClean="0">
                <a:solidFill>
                  <a:schemeClr val="accent6"/>
                </a:solidFill>
              </a:rPr>
              <a:t>setToOne </a:t>
            </a:r>
            <a:r>
              <a:rPr lang="fr-FR" dirty="0" smtClean="0">
                <a:solidFill>
                  <a:schemeClr val="tx1"/>
                </a:solidFill>
              </a:rPr>
              <a:t>est capable de modifier la variable d'origine</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591300" y="1228863"/>
            <a:ext cx="5272087" cy="4878647"/>
          </a:xfrm>
          <a:prstGeom prst="rect">
            <a:avLst/>
          </a:prstGeom>
        </p:spPr>
      </p:pic>
    </p:spTree>
    <p:extLst>
      <p:ext uri="{BB962C8B-B14F-4D97-AF65-F5344CB8AC3E}">
        <p14:creationId xmlns:p14="http://schemas.microsoft.com/office/powerpoint/2010/main" val="31730031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Pointeurs (opérateurs * et &amp;)</a:t>
            </a:r>
            <a:endParaRPr lang="fr-FR" dirty="0"/>
          </a:p>
        </p:txBody>
      </p:sp>
      <p:sp>
        <p:nvSpPr>
          <p:cNvPr id="3" name="Espace réservé du contenu 2"/>
          <p:cNvSpPr>
            <a:spLocks noGrp="1"/>
          </p:cNvSpPr>
          <p:nvPr>
            <p:ph idx="1"/>
          </p:nvPr>
        </p:nvSpPr>
        <p:spPr>
          <a:xfrm>
            <a:off x="1524000" y="1550505"/>
            <a:ext cx="9980612" cy="4929808"/>
          </a:xfrm>
        </p:spPr>
        <p:txBody>
          <a:bodyPr anchor="ctr">
            <a:normAutofit/>
          </a:bodyPr>
          <a:lstStyle/>
          <a:p>
            <a:pPr algn="just"/>
            <a:r>
              <a:rPr lang="fr-FR" dirty="0" smtClean="0">
                <a:solidFill>
                  <a:schemeClr val="tx1"/>
                </a:solidFill>
              </a:rPr>
              <a:t>En Go, le pointeur est représenté par </a:t>
            </a:r>
            <a:r>
              <a:rPr lang="fr-FR" b="1" i="1" dirty="0" smtClean="0">
                <a:solidFill>
                  <a:schemeClr val="accent6"/>
                </a:solidFill>
              </a:rPr>
              <a:t>*</a:t>
            </a:r>
            <a:r>
              <a:rPr lang="fr-FR" dirty="0" smtClean="0">
                <a:solidFill>
                  <a:schemeClr val="tx1"/>
                </a:solidFill>
              </a:rPr>
              <a:t> (astérisque) suivi du type de la variable stockée</a:t>
            </a:r>
          </a:p>
          <a:p>
            <a:pPr algn="just"/>
            <a:r>
              <a:rPr lang="fr-FR" dirty="0" smtClean="0">
                <a:solidFill>
                  <a:schemeClr val="tx1"/>
                </a:solidFill>
              </a:rPr>
              <a:t>Dans la fonction setToOne, xPtr</a:t>
            </a:r>
            <a:r>
              <a:rPr lang="fr-FR" dirty="0">
                <a:solidFill>
                  <a:schemeClr val="tx1"/>
                </a:solidFill>
              </a:rPr>
              <a:t> </a:t>
            </a:r>
            <a:r>
              <a:rPr lang="fr-FR" dirty="0" smtClean="0">
                <a:solidFill>
                  <a:schemeClr val="tx1"/>
                </a:solidFill>
              </a:rPr>
              <a:t>est un pointeur vers un </a:t>
            </a:r>
            <a:r>
              <a:rPr lang="fr-FR" b="1" i="1" dirty="0" smtClean="0">
                <a:solidFill>
                  <a:schemeClr val="accent6"/>
                </a:solidFill>
              </a:rPr>
              <a:t>int8</a:t>
            </a:r>
          </a:p>
          <a:p>
            <a:pPr algn="just"/>
            <a:r>
              <a:rPr lang="fr-FR" dirty="0" smtClean="0">
                <a:solidFill>
                  <a:schemeClr val="tx1"/>
                </a:solidFill>
              </a:rPr>
              <a:t>* est aussi utilisé pour déréférencer les variables de type pointeur</a:t>
            </a:r>
          </a:p>
          <a:p>
            <a:pPr algn="just"/>
            <a:r>
              <a:rPr lang="fr-FR" dirty="0" smtClean="0">
                <a:solidFill>
                  <a:schemeClr val="tx1"/>
                </a:solidFill>
              </a:rPr>
              <a:t>Le déréférencement nous donne accès à la valeur référencée par le pointeur</a:t>
            </a:r>
          </a:p>
          <a:p>
            <a:pPr algn="just"/>
            <a:r>
              <a:rPr lang="fr-FR" dirty="0" smtClean="0">
                <a:solidFill>
                  <a:schemeClr val="tx1"/>
                </a:solidFill>
              </a:rPr>
              <a:t>Lorsque l'on écrit </a:t>
            </a:r>
            <a:r>
              <a:rPr lang="fr-FR" b="1" i="1" dirty="0" smtClean="0">
                <a:solidFill>
                  <a:schemeClr val="accent6"/>
                </a:solidFill>
              </a:rPr>
              <a:t>*xPtr = 0</a:t>
            </a:r>
            <a:r>
              <a:rPr lang="fr-FR" dirty="0" smtClean="0">
                <a:solidFill>
                  <a:schemeClr val="tx1"/>
                </a:solidFill>
              </a:rPr>
              <a:t>, nous disons "Stocker l'</a:t>
            </a:r>
            <a:r>
              <a:rPr lang="fr-FR" b="1" i="1" dirty="0" smtClean="0">
                <a:solidFill>
                  <a:schemeClr val="accent6"/>
                </a:solidFill>
              </a:rPr>
              <a:t>int8</a:t>
            </a:r>
            <a:r>
              <a:rPr lang="fr-FR" dirty="0" smtClean="0">
                <a:solidFill>
                  <a:schemeClr val="tx1"/>
                </a:solidFill>
              </a:rPr>
              <a:t> de valeur 0 dans l'emplacement mémoire indiqué par </a:t>
            </a:r>
            <a:r>
              <a:rPr lang="fr-FR" b="1" i="1" dirty="0" smtClean="0">
                <a:solidFill>
                  <a:schemeClr val="accent6"/>
                </a:solidFill>
              </a:rPr>
              <a:t>xPtr</a:t>
            </a:r>
            <a:r>
              <a:rPr lang="fr-FR" dirty="0" smtClean="0">
                <a:solidFill>
                  <a:schemeClr val="tx1"/>
                </a:solidFill>
              </a:rPr>
              <a:t>"</a:t>
            </a:r>
          </a:p>
          <a:p>
            <a:pPr algn="just"/>
            <a:r>
              <a:rPr lang="fr-FR" dirty="0" smtClean="0">
                <a:solidFill>
                  <a:schemeClr val="tx1"/>
                </a:solidFill>
              </a:rPr>
              <a:t>Si nous essayons xPtr = 0, nous aurons une erreur de compilation car xPtr n'est pas un entier (int8) mais un pointeur vers un entier (*int8) qui ne peut recevoir qu'un autre pointeur vers un entier</a:t>
            </a:r>
          </a:p>
          <a:p>
            <a:pPr algn="just"/>
            <a:r>
              <a:rPr lang="fr-FR" dirty="0" smtClean="0">
                <a:solidFill>
                  <a:schemeClr val="tx1"/>
                </a:solidFill>
              </a:rPr>
              <a:t>Enfin, nous utilisons l'opérateur &amp; pour trouver l'adresse de stockage d'une variable</a:t>
            </a:r>
          </a:p>
          <a:p>
            <a:pPr algn="just"/>
            <a:r>
              <a:rPr lang="fr-FR" dirty="0" smtClean="0">
                <a:solidFill>
                  <a:schemeClr val="tx1"/>
                </a:solidFill>
              </a:rPr>
              <a:t>&amp;x retourne un *int8 (pointeur vers un int8) car x est un entier (int8)</a:t>
            </a:r>
          </a:p>
          <a:p>
            <a:pPr algn="just"/>
            <a:r>
              <a:rPr lang="fr-FR" dirty="0" smtClean="0">
                <a:solidFill>
                  <a:schemeClr val="tx1"/>
                </a:solidFill>
              </a:rPr>
              <a:t>&amp;x et xPtr font référence au même </a:t>
            </a:r>
            <a:r>
              <a:rPr lang="fr-FR" smtClean="0">
                <a:solidFill>
                  <a:schemeClr val="tx1"/>
                </a:solidFill>
              </a:rPr>
              <a:t>emplacement mémoire</a:t>
            </a:r>
            <a:endParaRPr lang="fr-FR" dirty="0">
              <a:solidFill>
                <a:schemeClr val="accent6"/>
              </a:solidFill>
            </a:endParaRPr>
          </a:p>
        </p:txBody>
      </p:sp>
    </p:spTree>
    <p:extLst>
      <p:ext uri="{BB962C8B-B14F-4D97-AF65-F5344CB8AC3E}">
        <p14:creationId xmlns:p14="http://schemas.microsoft.com/office/powerpoint/2010/main" val="271111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Structures</a:t>
            </a:r>
            <a:endParaRPr lang="fr-FR" dirty="0"/>
          </a:p>
        </p:txBody>
      </p:sp>
      <p:sp>
        <p:nvSpPr>
          <p:cNvPr id="3" name="Espace réservé du contenu 2"/>
          <p:cNvSpPr>
            <a:spLocks noGrp="1"/>
          </p:cNvSpPr>
          <p:nvPr>
            <p:ph idx="1"/>
          </p:nvPr>
        </p:nvSpPr>
        <p:spPr>
          <a:xfrm>
            <a:off x="482600" y="1550505"/>
            <a:ext cx="5816600" cy="4929808"/>
          </a:xfrm>
        </p:spPr>
        <p:txBody>
          <a:bodyPr anchor="ctr">
            <a:normAutofit/>
          </a:bodyPr>
          <a:lstStyle/>
          <a:p>
            <a:pPr algn="just"/>
            <a:r>
              <a:rPr lang="fr-FR" dirty="0" smtClean="0">
                <a:solidFill>
                  <a:schemeClr val="tx1"/>
                </a:solidFill>
              </a:rPr>
              <a:t>Considérons le programme ci-contre</a:t>
            </a:r>
          </a:p>
          <a:p>
            <a:pPr algn="just"/>
            <a:r>
              <a:rPr lang="fr-FR" dirty="0" smtClean="0">
                <a:solidFill>
                  <a:schemeClr val="tx1"/>
                </a:solidFill>
              </a:rPr>
              <a:t>Garder une trace de toutes les coordonnées des formes rend le programme difficile à lire et à comprendre ce qu'il fait</a:t>
            </a:r>
          </a:p>
          <a:p>
            <a:pPr algn="just"/>
            <a:r>
              <a:rPr lang="fr-FR" dirty="0" smtClean="0">
                <a:solidFill>
                  <a:schemeClr val="tx1"/>
                </a:solidFill>
              </a:rPr>
              <a:t>Il finira, au fil de ses extensions de fonctionnalités, par mener à des erreurs</a:t>
            </a:r>
            <a:endParaRPr lang="fr-FR" dirty="0">
              <a:solidFill>
                <a:schemeClr val="accent6"/>
              </a:solidFill>
            </a:endParaRPr>
          </a:p>
        </p:txBody>
      </p:sp>
      <p:pic>
        <p:nvPicPr>
          <p:cNvPr id="4" name="Image 3"/>
          <p:cNvPicPr>
            <a:picLocks noChangeAspect="1"/>
          </p:cNvPicPr>
          <p:nvPr/>
        </p:nvPicPr>
        <p:blipFill>
          <a:blip r:embed="rId2"/>
          <a:stretch>
            <a:fillRect/>
          </a:stretch>
        </p:blipFill>
        <p:spPr>
          <a:xfrm>
            <a:off x="6634764" y="835963"/>
            <a:ext cx="5227174" cy="5421713"/>
          </a:xfrm>
          <a:prstGeom prst="rect">
            <a:avLst/>
          </a:prstGeom>
        </p:spPr>
      </p:pic>
    </p:spTree>
    <p:extLst>
      <p:ext uri="{BB962C8B-B14F-4D97-AF65-F5344CB8AC3E}">
        <p14:creationId xmlns:p14="http://schemas.microsoft.com/office/powerpoint/2010/main" val="414685092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Structures</a:t>
            </a:r>
            <a:endParaRPr lang="fr-FR" dirty="0"/>
          </a:p>
        </p:txBody>
      </p:sp>
      <p:sp>
        <p:nvSpPr>
          <p:cNvPr id="3" name="Espace réservé du contenu 2"/>
          <p:cNvSpPr>
            <a:spLocks noGrp="1"/>
          </p:cNvSpPr>
          <p:nvPr>
            <p:ph idx="1"/>
          </p:nvPr>
        </p:nvSpPr>
        <p:spPr>
          <a:xfrm>
            <a:off x="482600" y="1550505"/>
            <a:ext cx="6880308" cy="4929808"/>
          </a:xfrm>
        </p:spPr>
        <p:txBody>
          <a:bodyPr anchor="ctr">
            <a:normAutofit/>
          </a:bodyPr>
          <a:lstStyle/>
          <a:p>
            <a:pPr algn="just"/>
            <a:r>
              <a:rPr lang="fr-FR" dirty="0" smtClean="0">
                <a:solidFill>
                  <a:schemeClr val="tx1"/>
                </a:solidFill>
              </a:rPr>
              <a:t>Le mot-clé </a:t>
            </a:r>
            <a:r>
              <a:rPr lang="fr-FR" b="1" i="1" dirty="0" smtClean="0">
                <a:solidFill>
                  <a:schemeClr val="accent6"/>
                </a:solidFill>
              </a:rPr>
              <a:t>type</a:t>
            </a:r>
            <a:r>
              <a:rPr lang="fr-FR" dirty="0" smtClean="0">
                <a:solidFill>
                  <a:schemeClr val="accent6"/>
                </a:solidFill>
              </a:rPr>
              <a:t> </a:t>
            </a:r>
            <a:r>
              <a:rPr lang="fr-FR" dirty="0" smtClean="0">
                <a:solidFill>
                  <a:schemeClr val="tx1"/>
                </a:solidFill>
              </a:rPr>
              <a:t>introduit un nouveau type de donnée</a:t>
            </a:r>
          </a:p>
          <a:p>
            <a:pPr algn="just"/>
            <a:r>
              <a:rPr lang="fr-FR" dirty="0" smtClean="0">
                <a:solidFill>
                  <a:schemeClr val="tx1"/>
                </a:solidFill>
              </a:rPr>
              <a:t>Il est suivi du nom (</a:t>
            </a:r>
            <a:r>
              <a:rPr lang="fr-FR" b="1" i="1" dirty="0" smtClean="0">
                <a:solidFill>
                  <a:schemeClr val="accent6"/>
                </a:solidFill>
              </a:rPr>
              <a:t>Circle</a:t>
            </a:r>
            <a:r>
              <a:rPr lang="fr-FR" dirty="0" smtClean="0">
                <a:solidFill>
                  <a:schemeClr val="accent6"/>
                </a:solidFill>
              </a:rPr>
              <a:t> </a:t>
            </a:r>
            <a:r>
              <a:rPr lang="fr-FR" dirty="0" smtClean="0">
                <a:solidFill>
                  <a:schemeClr val="tx1"/>
                </a:solidFill>
              </a:rPr>
              <a:t>ou </a:t>
            </a:r>
            <a:r>
              <a:rPr lang="fr-FR" b="1" i="1" dirty="0" smtClean="0">
                <a:solidFill>
                  <a:schemeClr val="accent6"/>
                </a:solidFill>
              </a:rPr>
              <a:t>Rectangle</a:t>
            </a:r>
            <a:r>
              <a:rPr lang="fr-FR" dirty="0" smtClean="0">
                <a:solidFill>
                  <a:schemeClr val="tx1"/>
                </a:solidFill>
              </a:rPr>
              <a:t>)</a:t>
            </a:r>
          </a:p>
          <a:p>
            <a:pPr algn="just"/>
            <a:r>
              <a:rPr lang="fr-FR" dirty="0" smtClean="0">
                <a:solidFill>
                  <a:schemeClr val="tx1"/>
                </a:solidFill>
              </a:rPr>
              <a:t>Le mot-clé </a:t>
            </a:r>
            <a:r>
              <a:rPr lang="fr-FR" b="1" i="1" dirty="0" smtClean="0">
                <a:solidFill>
                  <a:schemeClr val="accent6"/>
                </a:solidFill>
              </a:rPr>
              <a:t>struct</a:t>
            </a:r>
            <a:r>
              <a:rPr lang="fr-FR" dirty="0" smtClean="0">
                <a:solidFill>
                  <a:schemeClr val="accent6"/>
                </a:solidFill>
              </a:rPr>
              <a:t> </a:t>
            </a:r>
            <a:r>
              <a:rPr lang="fr-FR" dirty="0" smtClean="0">
                <a:solidFill>
                  <a:schemeClr val="tx1"/>
                </a:solidFill>
              </a:rPr>
              <a:t>et le bloc (entre accolades) contenant la liste des champs de la nouvelle structure</a:t>
            </a:r>
          </a:p>
          <a:p>
            <a:pPr algn="just"/>
            <a:r>
              <a:rPr lang="fr-FR" dirty="0" smtClean="0">
                <a:solidFill>
                  <a:schemeClr val="tx1"/>
                </a:solidFill>
              </a:rPr>
              <a:t>Chaque champ à un nom et un type</a:t>
            </a:r>
          </a:p>
          <a:p>
            <a:pPr algn="just"/>
            <a:r>
              <a:rPr lang="fr-FR" b="1" i="1" dirty="0" smtClean="0">
                <a:solidFill>
                  <a:schemeClr val="accent6"/>
                </a:solidFill>
              </a:rPr>
              <a:t>c := Circle{x:0, y:0, r:1}</a:t>
            </a:r>
            <a:r>
              <a:rPr lang="fr-FR" dirty="0" smtClean="0">
                <a:solidFill>
                  <a:schemeClr val="tx1"/>
                </a:solidFill>
              </a:rPr>
              <a:t> déclare et initialise la structure</a:t>
            </a:r>
          </a:p>
          <a:p>
            <a:pPr algn="just"/>
            <a:r>
              <a:rPr lang="fr-FR" b="1" i="1" dirty="0" smtClean="0">
                <a:solidFill>
                  <a:schemeClr val="accent6"/>
                </a:solidFill>
              </a:rPr>
              <a:t>x := new(Rectangle) </a:t>
            </a:r>
            <a:r>
              <a:rPr lang="fr-FR" dirty="0" smtClean="0">
                <a:solidFill>
                  <a:schemeClr val="tx1"/>
                </a:solidFill>
              </a:rPr>
              <a:t>aurait déclaré et initialisé une variable de type </a:t>
            </a:r>
            <a:r>
              <a:rPr lang="fr-FR" i="1" dirty="0" smtClean="0">
                <a:solidFill>
                  <a:schemeClr val="accent6"/>
                </a:solidFill>
              </a:rPr>
              <a:t>Rectangle</a:t>
            </a:r>
            <a:r>
              <a:rPr lang="fr-FR" dirty="0" smtClean="0">
                <a:solidFill>
                  <a:schemeClr val="accent6"/>
                </a:solidFill>
              </a:rPr>
              <a:t> </a:t>
            </a:r>
            <a:r>
              <a:rPr lang="fr-FR" dirty="0" smtClean="0">
                <a:solidFill>
                  <a:schemeClr val="tx1"/>
                </a:solidFill>
              </a:rPr>
              <a:t>mais aurait retourné un pointeur (</a:t>
            </a:r>
            <a:r>
              <a:rPr lang="fr-FR" b="1" i="1" dirty="0" smtClean="0">
                <a:solidFill>
                  <a:schemeClr val="accent6"/>
                </a:solidFill>
              </a:rPr>
              <a:t>*Rectangle</a:t>
            </a:r>
            <a:r>
              <a:rPr lang="fr-FR" dirty="0" smtClean="0">
                <a:solidFill>
                  <a:schemeClr val="tx1"/>
                </a:solidFill>
              </a:rPr>
              <a:t>) et non pas une variable de type </a:t>
            </a:r>
            <a:r>
              <a:rPr lang="fr-FR" b="1" i="1" dirty="0" smtClean="0">
                <a:solidFill>
                  <a:schemeClr val="accent6"/>
                </a:solidFill>
              </a:rPr>
              <a:t>Rectangle</a:t>
            </a:r>
            <a:endParaRPr lang="fr-FR" b="1" i="1" dirty="0">
              <a:solidFill>
                <a:schemeClr val="accent6"/>
              </a:solidFill>
            </a:endParaRPr>
          </a:p>
        </p:txBody>
      </p:sp>
      <p:pic>
        <p:nvPicPr>
          <p:cNvPr id="5" name="Image 4"/>
          <p:cNvPicPr>
            <a:picLocks noChangeAspect="1"/>
          </p:cNvPicPr>
          <p:nvPr/>
        </p:nvPicPr>
        <p:blipFill>
          <a:blip r:embed="rId2"/>
          <a:stretch>
            <a:fillRect/>
          </a:stretch>
        </p:blipFill>
        <p:spPr>
          <a:xfrm>
            <a:off x="7555576" y="624110"/>
            <a:ext cx="4423251" cy="5800477"/>
          </a:xfrm>
          <a:prstGeom prst="rect">
            <a:avLst/>
          </a:prstGeom>
        </p:spPr>
      </p:pic>
      <p:pic>
        <p:nvPicPr>
          <p:cNvPr id="6" name="Image 5"/>
          <p:cNvPicPr>
            <a:picLocks noChangeAspect="1"/>
          </p:cNvPicPr>
          <p:nvPr/>
        </p:nvPicPr>
        <p:blipFill>
          <a:blip r:embed="rId3"/>
          <a:stretch>
            <a:fillRect/>
          </a:stretch>
        </p:blipFill>
        <p:spPr>
          <a:xfrm>
            <a:off x="2240777" y="6005487"/>
            <a:ext cx="4991100" cy="419100"/>
          </a:xfrm>
          <a:prstGeom prst="rect">
            <a:avLst/>
          </a:prstGeom>
        </p:spPr>
      </p:pic>
    </p:spTree>
    <p:extLst>
      <p:ext uri="{BB962C8B-B14F-4D97-AF65-F5344CB8AC3E}">
        <p14:creationId xmlns:p14="http://schemas.microsoft.com/office/powerpoint/2010/main" val="325680323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Méthodes</a:t>
            </a:r>
            <a:endParaRPr lang="fr-FR" dirty="0"/>
          </a:p>
        </p:txBody>
      </p:sp>
      <p:sp>
        <p:nvSpPr>
          <p:cNvPr id="3" name="Espace réservé du contenu 2"/>
          <p:cNvSpPr>
            <a:spLocks noGrp="1"/>
          </p:cNvSpPr>
          <p:nvPr>
            <p:ph idx="1"/>
          </p:nvPr>
        </p:nvSpPr>
        <p:spPr>
          <a:xfrm>
            <a:off x="482600" y="1550505"/>
            <a:ext cx="6880308" cy="4929808"/>
          </a:xfrm>
        </p:spPr>
        <p:txBody>
          <a:bodyPr anchor="ctr">
            <a:normAutofit/>
          </a:bodyPr>
          <a:lstStyle/>
          <a:p>
            <a:pPr algn="just"/>
            <a:r>
              <a:rPr lang="fr-FR" dirty="0" smtClean="0">
                <a:solidFill>
                  <a:schemeClr val="tx1"/>
                </a:solidFill>
              </a:rPr>
              <a:t>Le programme est devenu plus lisible mais on peut encore l'améliorer en utilisant un type de fonction particulier : une méthode</a:t>
            </a:r>
          </a:p>
          <a:p>
            <a:pPr algn="just"/>
            <a:r>
              <a:rPr lang="fr-FR" dirty="0" smtClean="0">
                <a:solidFill>
                  <a:schemeClr val="tx1"/>
                </a:solidFill>
              </a:rPr>
              <a:t>Entre le mot-clé </a:t>
            </a:r>
            <a:r>
              <a:rPr lang="fr-FR" b="1" i="1" dirty="0" smtClean="0">
                <a:solidFill>
                  <a:schemeClr val="accent6"/>
                </a:solidFill>
              </a:rPr>
              <a:t>func</a:t>
            </a:r>
            <a:r>
              <a:rPr lang="fr-FR" dirty="0" smtClean="0">
                <a:solidFill>
                  <a:schemeClr val="tx1"/>
                </a:solidFill>
              </a:rPr>
              <a:t> et le nom de la fonction, on insère un récepteur</a:t>
            </a:r>
          </a:p>
          <a:p>
            <a:pPr algn="just"/>
            <a:r>
              <a:rPr lang="fr-FR" dirty="0" smtClean="0">
                <a:solidFill>
                  <a:schemeClr val="tx1"/>
                </a:solidFill>
              </a:rPr>
              <a:t>Le récepteur est semblable à un paramètre (il a un nom et un type) mais en créant la fonction de cette manière, cela nous permet de pouvoir l'appeler en utilisant l'opérateur </a:t>
            </a:r>
            <a:r>
              <a:rPr lang="fr-FR" b="1" i="1" dirty="0" smtClean="0">
                <a:solidFill>
                  <a:schemeClr val="accent6"/>
                </a:solidFill>
              </a:rPr>
              <a:t>.</a:t>
            </a:r>
            <a:r>
              <a:rPr lang="fr-FR" dirty="0" smtClean="0">
                <a:solidFill>
                  <a:schemeClr val="tx1"/>
                </a:solidFill>
              </a:rPr>
              <a:t> (point)</a:t>
            </a:r>
            <a:endParaRPr lang="fr-FR" dirty="0">
              <a:solidFill>
                <a:schemeClr val="accent6"/>
              </a:solidFill>
            </a:endParaRPr>
          </a:p>
        </p:txBody>
      </p:sp>
      <p:pic>
        <p:nvPicPr>
          <p:cNvPr id="4" name="Image 3"/>
          <p:cNvPicPr>
            <a:picLocks noChangeAspect="1"/>
          </p:cNvPicPr>
          <p:nvPr/>
        </p:nvPicPr>
        <p:blipFill>
          <a:blip r:embed="rId2"/>
          <a:stretch>
            <a:fillRect/>
          </a:stretch>
        </p:blipFill>
        <p:spPr>
          <a:xfrm>
            <a:off x="7459988" y="1001865"/>
            <a:ext cx="4596106" cy="5208104"/>
          </a:xfrm>
          <a:prstGeom prst="rect">
            <a:avLst/>
          </a:prstGeom>
        </p:spPr>
      </p:pic>
      <p:pic>
        <p:nvPicPr>
          <p:cNvPr id="7" name="Image 6"/>
          <p:cNvPicPr>
            <a:picLocks noChangeAspect="1"/>
          </p:cNvPicPr>
          <p:nvPr/>
        </p:nvPicPr>
        <p:blipFill>
          <a:blip r:embed="rId3"/>
          <a:stretch>
            <a:fillRect/>
          </a:stretch>
        </p:blipFill>
        <p:spPr>
          <a:xfrm>
            <a:off x="3543383" y="5762294"/>
            <a:ext cx="3819525" cy="447675"/>
          </a:xfrm>
          <a:prstGeom prst="rect">
            <a:avLst/>
          </a:prstGeom>
        </p:spPr>
      </p:pic>
    </p:spTree>
    <p:extLst>
      <p:ext uri="{BB962C8B-B14F-4D97-AF65-F5344CB8AC3E}">
        <p14:creationId xmlns:p14="http://schemas.microsoft.com/office/powerpoint/2010/main" val="6243813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incorporés</a:t>
            </a:r>
            <a:endParaRPr lang="fr-FR" dirty="0"/>
          </a:p>
        </p:txBody>
      </p:sp>
      <p:sp>
        <p:nvSpPr>
          <p:cNvPr id="3" name="Espace réservé du contenu 2"/>
          <p:cNvSpPr>
            <a:spLocks noGrp="1"/>
          </p:cNvSpPr>
          <p:nvPr>
            <p:ph idx="1"/>
          </p:nvPr>
        </p:nvSpPr>
        <p:spPr>
          <a:xfrm>
            <a:off x="482600" y="1550505"/>
            <a:ext cx="5767125" cy="3299791"/>
          </a:xfrm>
        </p:spPr>
        <p:txBody>
          <a:bodyPr anchor="ctr">
            <a:normAutofit/>
          </a:bodyPr>
          <a:lstStyle/>
          <a:p>
            <a:pPr algn="just"/>
            <a:r>
              <a:rPr lang="fr-FR" dirty="0" smtClean="0">
                <a:solidFill>
                  <a:schemeClr val="tx1"/>
                </a:solidFill>
              </a:rPr>
              <a:t>Les champs d'une structure matérialisent une relation &lt;</a:t>
            </a:r>
            <a:r>
              <a:rPr lang="fr-FR" b="1" i="1" dirty="0" smtClean="0">
                <a:solidFill>
                  <a:schemeClr val="accent6"/>
                </a:solidFill>
              </a:rPr>
              <a:t>objet</a:t>
            </a:r>
            <a:r>
              <a:rPr lang="fr-FR" dirty="0" smtClean="0">
                <a:solidFill>
                  <a:schemeClr val="tx1"/>
                </a:solidFill>
              </a:rPr>
              <a:t>&gt; possède &lt;</a:t>
            </a:r>
            <a:r>
              <a:rPr lang="fr-FR" b="1" i="1" dirty="0" smtClean="0">
                <a:solidFill>
                  <a:schemeClr val="accent6"/>
                </a:solidFill>
              </a:rPr>
              <a:t>attribut</a:t>
            </a:r>
            <a:r>
              <a:rPr lang="fr-FR" dirty="0" smtClean="0">
                <a:solidFill>
                  <a:schemeClr val="tx1"/>
                </a:solidFill>
              </a:rPr>
              <a:t>&gt;</a:t>
            </a:r>
          </a:p>
          <a:p>
            <a:pPr algn="just"/>
            <a:r>
              <a:rPr lang="fr-FR" dirty="0" smtClean="0">
                <a:solidFill>
                  <a:schemeClr val="tx1"/>
                </a:solidFill>
              </a:rPr>
              <a:t>Un parallélogramme </a:t>
            </a:r>
            <a:r>
              <a:rPr lang="fr-FR" b="1" dirty="0" smtClean="0">
                <a:solidFill>
                  <a:schemeClr val="tx1"/>
                </a:solidFill>
              </a:rPr>
              <a:t>ne possède pas</a:t>
            </a:r>
            <a:r>
              <a:rPr lang="fr-FR" dirty="0" smtClean="0">
                <a:solidFill>
                  <a:schemeClr val="tx1"/>
                </a:solidFill>
              </a:rPr>
              <a:t> de rectangle mais </a:t>
            </a:r>
            <a:r>
              <a:rPr lang="fr-FR" b="1" dirty="0" smtClean="0">
                <a:solidFill>
                  <a:schemeClr val="tx1"/>
                </a:solidFill>
              </a:rPr>
              <a:t>est une</a:t>
            </a:r>
            <a:r>
              <a:rPr lang="fr-FR" dirty="0" smtClean="0">
                <a:solidFill>
                  <a:schemeClr val="tx1"/>
                </a:solidFill>
              </a:rPr>
              <a:t> forme rectangulaire </a:t>
            </a:r>
            <a:r>
              <a:rPr lang="fr-FR" b="1" dirty="0" smtClean="0">
                <a:solidFill>
                  <a:schemeClr val="tx1"/>
                </a:solidFill>
              </a:rPr>
              <a:t>possédant</a:t>
            </a:r>
            <a:r>
              <a:rPr lang="fr-FR" dirty="0" smtClean="0">
                <a:solidFill>
                  <a:schemeClr val="tx1"/>
                </a:solidFill>
              </a:rPr>
              <a:t> une hauteur</a:t>
            </a:r>
          </a:p>
          <a:p>
            <a:pPr algn="just"/>
            <a:r>
              <a:rPr lang="fr-FR" dirty="0" smtClean="0">
                <a:solidFill>
                  <a:schemeClr val="tx1"/>
                </a:solidFill>
              </a:rPr>
              <a:t>Go supporte ce type de relation : les types incorporés ou les champs anonymes</a:t>
            </a:r>
            <a:endParaRPr lang="fr-FR" dirty="0">
              <a:solidFill>
                <a:schemeClr val="accent6"/>
              </a:solidFill>
            </a:endParaRPr>
          </a:p>
        </p:txBody>
      </p:sp>
      <p:pic>
        <p:nvPicPr>
          <p:cNvPr id="4" name="Image 3"/>
          <p:cNvPicPr>
            <a:picLocks noChangeAspect="1"/>
          </p:cNvPicPr>
          <p:nvPr/>
        </p:nvPicPr>
        <p:blipFill>
          <a:blip r:embed="rId2"/>
          <a:stretch>
            <a:fillRect/>
          </a:stretch>
        </p:blipFill>
        <p:spPr>
          <a:xfrm>
            <a:off x="6630820" y="1179710"/>
            <a:ext cx="5441910" cy="5356261"/>
          </a:xfrm>
          <a:prstGeom prst="rect">
            <a:avLst/>
          </a:prstGeom>
        </p:spPr>
      </p:pic>
      <p:pic>
        <p:nvPicPr>
          <p:cNvPr id="7" name="Image 6"/>
          <p:cNvPicPr>
            <a:picLocks noChangeAspect="1"/>
          </p:cNvPicPr>
          <p:nvPr/>
        </p:nvPicPr>
        <p:blipFill>
          <a:blip r:embed="rId3"/>
          <a:stretch>
            <a:fillRect/>
          </a:stretch>
        </p:blipFill>
        <p:spPr>
          <a:xfrm>
            <a:off x="2592925" y="6107346"/>
            <a:ext cx="3895725" cy="428625"/>
          </a:xfrm>
          <a:prstGeom prst="rect">
            <a:avLst/>
          </a:prstGeom>
        </p:spPr>
      </p:pic>
    </p:spTree>
    <p:extLst>
      <p:ext uri="{BB962C8B-B14F-4D97-AF65-F5344CB8AC3E}">
        <p14:creationId xmlns:p14="http://schemas.microsoft.com/office/powerpoint/2010/main" val="135166644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Interfaces</a:t>
            </a:r>
            <a:endParaRPr lang="fr-FR" dirty="0"/>
          </a:p>
        </p:txBody>
      </p:sp>
      <p:sp>
        <p:nvSpPr>
          <p:cNvPr id="3" name="Espace réservé du contenu 2"/>
          <p:cNvSpPr>
            <a:spLocks noGrp="1"/>
          </p:cNvSpPr>
          <p:nvPr>
            <p:ph idx="1"/>
          </p:nvPr>
        </p:nvSpPr>
        <p:spPr>
          <a:xfrm>
            <a:off x="906448" y="1550505"/>
            <a:ext cx="10598163" cy="4810538"/>
          </a:xfrm>
        </p:spPr>
        <p:txBody>
          <a:bodyPr anchor="ctr">
            <a:normAutofit/>
          </a:bodyPr>
          <a:lstStyle/>
          <a:p>
            <a:pPr algn="just"/>
            <a:r>
              <a:rPr lang="fr-FR" dirty="0" smtClean="0">
                <a:solidFill>
                  <a:schemeClr val="tx1"/>
                </a:solidFill>
              </a:rPr>
              <a:t>Une interface est à la fois un ensemble de méthodes et un type</a:t>
            </a:r>
          </a:p>
          <a:p>
            <a:pPr algn="just"/>
            <a:r>
              <a:rPr lang="fr-FR" dirty="0" smtClean="0">
                <a:solidFill>
                  <a:schemeClr val="tx1"/>
                </a:solidFill>
              </a:rPr>
              <a:t>Plutôt de construire les abstractions en fonction de la nature des informations que nos types peuvent gérer, nous construisons nos abstractions en fonction des actions que nos types peuvent effectuer</a:t>
            </a:r>
          </a:p>
          <a:p>
            <a:pPr algn="just"/>
            <a:r>
              <a:rPr lang="fr-FR" dirty="0" smtClean="0">
                <a:solidFill>
                  <a:schemeClr val="tx1"/>
                </a:solidFill>
              </a:rPr>
              <a:t>Un enfant peut parler, un homme ou une femme peuvent parler</a:t>
            </a:r>
          </a:p>
          <a:p>
            <a:pPr algn="just"/>
            <a:r>
              <a:rPr lang="fr-FR" dirty="0" smtClean="0">
                <a:solidFill>
                  <a:schemeClr val="tx1"/>
                </a:solidFill>
              </a:rPr>
              <a:t>L'interface "Humain" peut parler</a:t>
            </a:r>
          </a:p>
          <a:p>
            <a:pPr algn="just"/>
            <a:r>
              <a:rPr lang="fr-FR" dirty="0" smtClean="0">
                <a:solidFill>
                  <a:schemeClr val="tx1"/>
                </a:solidFill>
              </a:rPr>
              <a:t>Toutes les entités pouvant parler seront du type "humain"</a:t>
            </a:r>
            <a:endParaRPr lang="fr-FR" dirty="0">
              <a:solidFill>
                <a:schemeClr val="tx1"/>
              </a:solidFill>
            </a:endParaRPr>
          </a:p>
        </p:txBody>
      </p:sp>
    </p:spTree>
    <p:extLst>
      <p:ext uri="{BB962C8B-B14F-4D97-AF65-F5344CB8AC3E}">
        <p14:creationId xmlns:p14="http://schemas.microsoft.com/office/powerpoint/2010/main" val="11621747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Interfaces</a:t>
            </a:r>
            <a:endParaRPr lang="fr-FR" dirty="0"/>
          </a:p>
        </p:txBody>
      </p:sp>
      <p:pic>
        <p:nvPicPr>
          <p:cNvPr id="8" name="Image 7"/>
          <p:cNvPicPr>
            <a:picLocks noChangeAspect="1"/>
          </p:cNvPicPr>
          <p:nvPr/>
        </p:nvPicPr>
        <p:blipFill>
          <a:blip r:embed="rId2"/>
          <a:stretch>
            <a:fillRect/>
          </a:stretch>
        </p:blipFill>
        <p:spPr>
          <a:xfrm>
            <a:off x="3865035" y="1526650"/>
            <a:ext cx="4630974" cy="5017604"/>
          </a:xfrm>
          <a:prstGeom prst="rect">
            <a:avLst/>
          </a:prstGeom>
        </p:spPr>
      </p:pic>
    </p:spTree>
    <p:extLst>
      <p:ext uri="{BB962C8B-B14F-4D97-AF65-F5344CB8AC3E}">
        <p14:creationId xmlns:p14="http://schemas.microsoft.com/office/powerpoint/2010/main" val="4637917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Go est un langage compilé</a:t>
            </a:r>
          </a:p>
          <a:p>
            <a:pPr algn="just"/>
            <a:r>
              <a:rPr lang="fr-FR" dirty="0" smtClean="0"/>
              <a:t>Inspiré de C et Pascal</a:t>
            </a:r>
          </a:p>
          <a:p>
            <a:pPr algn="just"/>
            <a:r>
              <a:rPr lang="fr-FR" dirty="0" smtClean="0"/>
              <a:t>Développé par Google (Robert Griesemer, Rob Pike et Ken Thompson)</a:t>
            </a:r>
          </a:p>
          <a:p>
            <a:pPr algn="just"/>
            <a:r>
              <a:rPr lang="fr-FR" dirty="0" smtClean="0"/>
              <a:t>Rob Pike à propos des jeunes développeurs :</a:t>
            </a:r>
          </a:p>
          <a:p>
            <a:pPr marL="457200" lvl="1" indent="0" algn="just">
              <a:buNone/>
            </a:pPr>
            <a:r>
              <a:rPr lang="fr-FR" dirty="0"/>
              <a:t>« Ils ne sont pas capables de comprendre un langage brillant, mais nous voulons les amener à réaliser de bons programmes. Ainsi, le langage que nous leur donnons doit être </a:t>
            </a:r>
            <a:r>
              <a:rPr lang="fr-FR" dirty="0" smtClean="0"/>
              <a:t>facile </a:t>
            </a:r>
            <a:r>
              <a:rPr lang="fr-FR" dirty="0"/>
              <a:t>à comprendre et facile à adopter </a:t>
            </a:r>
            <a:r>
              <a:rPr lang="fr-FR" dirty="0" smtClean="0"/>
              <a:t>»</a:t>
            </a:r>
            <a:endParaRPr lang="fr-FR" dirty="0"/>
          </a:p>
          <a:p>
            <a:pPr algn="just"/>
            <a:r>
              <a:rPr lang="fr-FR" dirty="0"/>
              <a:t>Go veut faciliter et accélérer la programmation à grande échelle : en raison de sa simplicité, sa compilation serait de 80 % à 90 % plus rapide que la compilation classique du </a:t>
            </a:r>
            <a:r>
              <a:rPr lang="fr-FR" dirty="0" smtClean="0"/>
              <a:t>C, </a:t>
            </a:r>
            <a:r>
              <a:rPr lang="fr-FR" dirty="0"/>
              <a:t>et il est donc concevable de l'utiliser aussi bien pour écrire des applications, des scripts ou de grands systèmes. Cette simplicité est nécessaire aussi pour assurer la maintenance et l'évolution des programmes sur plusieurs générations de développeurs.</a:t>
            </a:r>
          </a:p>
        </p:txBody>
      </p:sp>
    </p:spTree>
    <p:extLst>
      <p:ext uri="{BB962C8B-B14F-4D97-AF65-F5344CB8AC3E}">
        <p14:creationId xmlns:p14="http://schemas.microsoft.com/office/powerpoint/2010/main" val="17305481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Interfaces</a:t>
            </a:r>
            <a:endParaRPr lang="fr-FR" dirty="0"/>
          </a:p>
        </p:txBody>
      </p:sp>
      <p:pic>
        <p:nvPicPr>
          <p:cNvPr id="7" name="Image 6"/>
          <p:cNvPicPr>
            <a:picLocks noChangeAspect="1"/>
          </p:cNvPicPr>
          <p:nvPr/>
        </p:nvPicPr>
        <p:blipFill>
          <a:blip r:embed="rId2"/>
          <a:stretch>
            <a:fillRect/>
          </a:stretch>
        </p:blipFill>
        <p:spPr>
          <a:xfrm>
            <a:off x="5339462" y="822892"/>
            <a:ext cx="4117747" cy="5808428"/>
          </a:xfrm>
          <a:prstGeom prst="rect">
            <a:avLst/>
          </a:prstGeom>
        </p:spPr>
      </p:pic>
    </p:spTree>
    <p:extLst>
      <p:ext uri="{BB962C8B-B14F-4D97-AF65-F5344CB8AC3E}">
        <p14:creationId xmlns:p14="http://schemas.microsoft.com/office/powerpoint/2010/main" val="12125062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Interfaces</a:t>
            </a:r>
            <a:endParaRPr lang="fr-FR" dirty="0"/>
          </a:p>
        </p:txBody>
      </p:sp>
      <p:pic>
        <p:nvPicPr>
          <p:cNvPr id="5" name="Image 4"/>
          <p:cNvPicPr>
            <a:picLocks noChangeAspect="1"/>
          </p:cNvPicPr>
          <p:nvPr/>
        </p:nvPicPr>
        <p:blipFill>
          <a:blip r:embed="rId2"/>
          <a:stretch>
            <a:fillRect/>
          </a:stretch>
        </p:blipFill>
        <p:spPr>
          <a:xfrm>
            <a:off x="2231070" y="1841994"/>
            <a:ext cx="4715726" cy="3668467"/>
          </a:xfrm>
          <a:prstGeom prst="rect">
            <a:avLst/>
          </a:prstGeom>
        </p:spPr>
      </p:pic>
      <p:pic>
        <p:nvPicPr>
          <p:cNvPr id="6" name="Image 5"/>
          <p:cNvPicPr>
            <a:picLocks noChangeAspect="1"/>
          </p:cNvPicPr>
          <p:nvPr/>
        </p:nvPicPr>
        <p:blipFill>
          <a:blip r:embed="rId3"/>
          <a:stretch>
            <a:fillRect/>
          </a:stretch>
        </p:blipFill>
        <p:spPr>
          <a:xfrm>
            <a:off x="7530449" y="270344"/>
            <a:ext cx="2706001" cy="6118528"/>
          </a:xfrm>
          <a:prstGeom prst="rect">
            <a:avLst/>
          </a:prstGeom>
        </p:spPr>
      </p:pic>
    </p:spTree>
    <p:extLst>
      <p:ext uri="{BB962C8B-B14F-4D97-AF65-F5344CB8AC3E}">
        <p14:creationId xmlns:p14="http://schemas.microsoft.com/office/powerpoint/2010/main" val="223283145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Goroutines</a:t>
            </a:r>
            <a:endParaRPr lang="fr-FR" dirty="0"/>
          </a:p>
        </p:txBody>
      </p:sp>
      <p:sp>
        <p:nvSpPr>
          <p:cNvPr id="3" name="Espace réservé du contenu 2"/>
          <p:cNvSpPr>
            <a:spLocks noGrp="1"/>
          </p:cNvSpPr>
          <p:nvPr>
            <p:ph idx="1"/>
          </p:nvPr>
        </p:nvSpPr>
        <p:spPr>
          <a:xfrm>
            <a:off x="906448" y="1550505"/>
            <a:ext cx="10598163" cy="4474738"/>
          </a:xfrm>
        </p:spPr>
        <p:txBody>
          <a:bodyPr anchor="ctr">
            <a:normAutofit/>
          </a:bodyPr>
          <a:lstStyle/>
          <a:p>
            <a:pPr algn="just"/>
            <a:r>
              <a:rPr lang="fr-FR" dirty="0" smtClean="0">
                <a:solidFill>
                  <a:schemeClr val="tx1"/>
                </a:solidFill>
              </a:rPr>
              <a:t>Les grands programmes sont souvent composés de "sous-programmes"</a:t>
            </a:r>
          </a:p>
          <a:p>
            <a:pPr algn="just"/>
            <a:r>
              <a:rPr lang="fr-FR" dirty="0" smtClean="0">
                <a:solidFill>
                  <a:schemeClr val="tx1"/>
                </a:solidFill>
              </a:rPr>
              <a:t>Un serveur web, par exemple, gère les requêtes faites par des navigateurs et leur renvoie des pages HTML en réponse</a:t>
            </a:r>
          </a:p>
          <a:p>
            <a:pPr algn="just"/>
            <a:r>
              <a:rPr lang="fr-FR" dirty="0" smtClean="0">
                <a:solidFill>
                  <a:schemeClr val="tx1"/>
                </a:solidFill>
              </a:rPr>
              <a:t>Chaque requête est gérée comme un petit programme</a:t>
            </a:r>
          </a:p>
          <a:p>
            <a:pPr algn="just"/>
            <a:r>
              <a:rPr lang="fr-FR" dirty="0" smtClean="0">
                <a:solidFill>
                  <a:schemeClr val="tx1"/>
                </a:solidFill>
              </a:rPr>
              <a:t>Il serait idéal que chacun de ces programmes soient capables d'exécuter leur composants plus petits en même temps</a:t>
            </a:r>
          </a:p>
          <a:p>
            <a:pPr algn="just"/>
            <a:r>
              <a:rPr lang="fr-FR" dirty="0" smtClean="0">
                <a:solidFill>
                  <a:schemeClr val="tx1"/>
                </a:solidFill>
              </a:rPr>
              <a:t>Progresser sur plus d'une tâche à la fois est connu sous le terme concurrence</a:t>
            </a:r>
          </a:p>
          <a:p>
            <a:pPr algn="just"/>
            <a:r>
              <a:rPr lang="fr-FR" dirty="0" smtClean="0">
                <a:solidFill>
                  <a:schemeClr val="tx1"/>
                </a:solidFill>
              </a:rPr>
              <a:t>Go supporte nativement la concurrence en utilisant les "goroutines" et les "channels"</a:t>
            </a:r>
            <a:endParaRPr lang="fr-FR" dirty="0">
              <a:solidFill>
                <a:schemeClr val="accent6"/>
              </a:solidFill>
            </a:endParaRPr>
          </a:p>
        </p:txBody>
      </p:sp>
    </p:spTree>
    <p:extLst>
      <p:ext uri="{BB962C8B-B14F-4D97-AF65-F5344CB8AC3E}">
        <p14:creationId xmlns:p14="http://schemas.microsoft.com/office/powerpoint/2010/main" val="332730517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Goroutines</a:t>
            </a:r>
            <a:endParaRPr lang="fr-FR" dirty="0"/>
          </a:p>
        </p:txBody>
      </p:sp>
      <p:pic>
        <p:nvPicPr>
          <p:cNvPr id="5" name="Image 4"/>
          <p:cNvPicPr>
            <a:picLocks noChangeAspect="1"/>
          </p:cNvPicPr>
          <p:nvPr/>
        </p:nvPicPr>
        <p:blipFill>
          <a:blip r:embed="rId2"/>
          <a:stretch>
            <a:fillRect/>
          </a:stretch>
        </p:blipFill>
        <p:spPr>
          <a:xfrm>
            <a:off x="1579245" y="1337642"/>
            <a:ext cx="5010150" cy="5295900"/>
          </a:xfrm>
          <a:prstGeom prst="rect">
            <a:avLst/>
          </a:prstGeom>
        </p:spPr>
      </p:pic>
      <p:pic>
        <p:nvPicPr>
          <p:cNvPr id="6" name="Image 5"/>
          <p:cNvPicPr>
            <a:picLocks noChangeAspect="1"/>
          </p:cNvPicPr>
          <p:nvPr/>
        </p:nvPicPr>
        <p:blipFill>
          <a:blip r:embed="rId3"/>
          <a:stretch>
            <a:fillRect/>
          </a:stretch>
        </p:blipFill>
        <p:spPr>
          <a:xfrm>
            <a:off x="8442007" y="2788381"/>
            <a:ext cx="2257425" cy="2124075"/>
          </a:xfrm>
          <a:prstGeom prst="rect">
            <a:avLst/>
          </a:prstGeom>
        </p:spPr>
      </p:pic>
    </p:spTree>
    <p:extLst>
      <p:ext uri="{BB962C8B-B14F-4D97-AF65-F5344CB8AC3E}">
        <p14:creationId xmlns:p14="http://schemas.microsoft.com/office/powerpoint/2010/main" val="200213994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Channels</a:t>
            </a:r>
            <a:endParaRPr lang="fr-FR" dirty="0"/>
          </a:p>
        </p:txBody>
      </p:sp>
      <p:sp>
        <p:nvSpPr>
          <p:cNvPr id="7" name="Espace réservé du contenu 2"/>
          <p:cNvSpPr>
            <a:spLocks noGrp="1"/>
          </p:cNvSpPr>
          <p:nvPr>
            <p:ph idx="1"/>
          </p:nvPr>
        </p:nvSpPr>
        <p:spPr>
          <a:xfrm>
            <a:off x="906448" y="1550505"/>
            <a:ext cx="10598163" cy="4474738"/>
          </a:xfrm>
        </p:spPr>
        <p:txBody>
          <a:bodyPr anchor="ctr">
            <a:normAutofit/>
          </a:bodyPr>
          <a:lstStyle/>
          <a:p>
            <a:pPr algn="just"/>
            <a:r>
              <a:rPr lang="fr-FR" dirty="0" smtClean="0">
                <a:solidFill>
                  <a:schemeClr val="tx1"/>
                </a:solidFill>
              </a:rPr>
              <a:t>Les </a:t>
            </a:r>
            <a:r>
              <a:rPr lang="fr-FR" dirty="0" smtClean="0">
                <a:solidFill>
                  <a:schemeClr val="tx1"/>
                </a:solidFill>
              </a:rPr>
              <a:t>channels (canaux) fournissent un moyen de communiquer entre deux Goroutine et de synchroniser leur exécution</a:t>
            </a:r>
          </a:p>
          <a:p>
            <a:pPr algn="just"/>
            <a:r>
              <a:rPr lang="fr-FR" dirty="0" smtClean="0">
                <a:solidFill>
                  <a:schemeClr val="tx1"/>
                </a:solidFill>
              </a:rPr>
              <a:t>Un type channel est représenté par le mot-clé channel suivi du type de donnée qui circulent dans le canal</a:t>
            </a:r>
          </a:p>
          <a:p>
            <a:pPr algn="just"/>
            <a:r>
              <a:rPr lang="fr-FR" dirty="0" smtClean="0">
                <a:solidFill>
                  <a:schemeClr val="tx1"/>
                </a:solidFill>
              </a:rPr>
              <a:t>Le symbole "&lt;-" est utilisé pour envoyer et recevoir des données dans le canal</a:t>
            </a:r>
          </a:p>
          <a:p>
            <a:pPr algn="just"/>
            <a:r>
              <a:rPr lang="fr-FR" b="1" i="1" dirty="0" smtClean="0">
                <a:solidFill>
                  <a:schemeClr val="accent6"/>
                </a:solidFill>
              </a:rPr>
              <a:t>chan &lt;- "sending"</a:t>
            </a:r>
            <a:r>
              <a:rPr lang="fr-FR" dirty="0" smtClean="0">
                <a:solidFill>
                  <a:schemeClr val="tx1"/>
                </a:solidFill>
              </a:rPr>
              <a:t> envoie la chaine de caractères dans le canal</a:t>
            </a:r>
          </a:p>
          <a:p>
            <a:pPr algn="just"/>
            <a:r>
              <a:rPr lang="fr-FR" b="1" i="1" dirty="0" smtClean="0">
                <a:solidFill>
                  <a:schemeClr val="accent6"/>
                </a:solidFill>
              </a:rPr>
              <a:t>message &lt;- channel</a:t>
            </a:r>
            <a:r>
              <a:rPr lang="fr-FR" dirty="0" smtClean="0">
                <a:solidFill>
                  <a:schemeClr val="tx1"/>
                </a:solidFill>
              </a:rPr>
              <a:t> prélève le premier élément du canal</a:t>
            </a:r>
            <a:endParaRPr lang="fr-FR" dirty="0">
              <a:solidFill>
                <a:schemeClr val="tx1"/>
              </a:solidFill>
            </a:endParaRPr>
          </a:p>
        </p:txBody>
      </p:sp>
    </p:spTree>
    <p:extLst>
      <p:ext uri="{BB962C8B-B14F-4D97-AF65-F5344CB8AC3E}">
        <p14:creationId xmlns:p14="http://schemas.microsoft.com/office/powerpoint/2010/main" val="365684237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Channels</a:t>
            </a:r>
            <a:endParaRPr lang="fr-FR" dirty="0"/>
          </a:p>
        </p:txBody>
      </p:sp>
      <p:sp>
        <p:nvSpPr>
          <p:cNvPr id="7" name="Espace réservé du contenu 2"/>
          <p:cNvSpPr>
            <a:spLocks noGrp="1"/>
          </p:cNvSpPr>
          <p:nvPr>
            <p:ph idx="1"/>
          </p:nvPr>
        </p:nvSpPr>
        <p:spPr>
          <a:xfrm>
            <a:off x="906448" y="1550505"/>
            <a:ext cx="5716989" cy="4474738"/>
          </a:xfrm>
        </p:spPr>
        <p:txBody>
          <a:bodyPr anchor="ctr">
            <a:normAutofit/>
          </a:bodyPr>
          <a:lstStyle/>
          <a:p>
            <a:pPr algn="just"/>
            <a:r>
              <a:rPr lang="fr-FR" dirty="0" smtClean="0">
                <a:solidFill>
                  <a:schemeClr val="tx1"/>
                </a:solidFill>
              </a:rPr>
              <a:t>Dans le programme ci-contre, le canal est synchronisé</a:t>
            </a:r>
          </a:p>
          <a:p>
            <a:pPr algn="just"/>
            <a:r>
              <a:rPr lang="fr-FR" dirty="0" smtClean="0">
                <a:solidFill>
                  <a:schemeClr val="tx1"/>
                </a:solidFill>
              </a:rPr>
              <a:t>Quand </a:t>
            </a:r>
            <a:r>
              <a:rPr lang="fr-FR" b="1" i="1" dirty="0" smtClean="0">
                <a:solidFill>
                  <a:schemeClr val="accent6"/>
                </a:solidFill>
              </a:rPr>
              <a:t>send</a:t>
            </a:r>
            <a:r>
              <a:rPr lang="fr-FR" dirty="0" smtClean="0">
                <a:solidFill>
                  <a:schemeClr val="tx1"/>
                </a:solidFill>
              </a:rPr>
              <a:t> tente d'écrire dans le canal, il attend jusqu'à ce que </a:t>
            </a:r>
            <a:r>
              <a:rPr lang="fr-FR" b="1" i="1" dirty="0" smtClean="0">
                <a:solidFill>
                  <a:schemeClr val="accent6"/>
                </a:solidFill>
              </a:rPr>
              <a:t>receive</a:t>
            </a:r>
            <a:r>
              <a:rPr lang="fr-FR" dirty="0" smtClean="0">
                <a:solidFill>
                  <a:schemeClr val="tx1"/>
                </a:solidFill>
              </a:rPr>
              <a:t> soit prêt à recevoir (mode bloquant)</a:t>
            </a:r>
          </a:p>
        </p:txBody>
      </p:sp>
      <p:pic>
        <p:nvPicPr>
          <p:cNvPr id="3" name="Image 2"/>
          <p:cNvPicPr>
            <a:picLocks noChangeAspect="1"/>
          </p:cNvPicPr>
          <p:nvPr/>
        </p:nvPicPr>
        <p:blipFill>
          <a:blip r:embed="rId2"/>
          <a:stretch>
            <a:fillRect/>
          </a:stretch>
        </p:blipFill>
        <p:spPr>
          <a:xfrm>
            <a:off x="6846072" y="1306862"/>
            <a:ext cx="5122131" cy="5247827"/>
          </a:xfrm>
          <a:prstGeom prst="rect">
            <a:avLst/>
          </a:prstGeom>
        </p:spPr>
      </p:pic>
    </p:spTree>
    <p:extLst>
      <p:ext uri="{BB962C8B-B14F-4D97-AF65-F5344CB8AC3E}">
        <p14:creationId xmlns:p14="http://schemas.microsoft.com/office/powerpoint/2010/main" val="409374169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Channels</a:t>
            </a:r>
            <a:endParaRPr lang="fr-FR" dirty="0"/>
          </a:p>
        </p:txBody>
      </p:sp>
      <p:sp>
        <p:nvSpPr>
          <p:cNvPr id="7" name="Espace réservé du contenu 2"/>
          <p:cNvSpPr>
            <a:spLocks noGrp="1"/>
          </p:cNvSpPr>
          <p:nvPr>
            <p:ph idx="1"/>
          </p:nvPr>
        </p:nvSpPr>
        <p:spPr>
          <a:xfrm>
            <a:off x="906448" y="1550505"/>
            <a:ext cx="5716989" cy="4474738"/>
          </a:xfrm>
        </p:spPr>
        <p:txBody>
          <a:bodyPr anchor="ctr">
            <a:normAutofit/>
          </a:bodyPr>
          <a:lstStyle/>
          <a:p>
            <a:pPr algn="just"/>
            <a:r>
              <a:rPr lang="fr-FR" dirty="0" smtClean="0">
                <a:solidFill>
                  <a:schemeClr val="tx1"/>
                </a:solidFill>
              </a:rPr>
              <a:t>Par défaut, il est possible de lire et écrire de chaque côté du canal</a:t>
            </a:r>
          </a:p>
          <a:p>
            <a:pPr algn="just"/>
            <a:r>
              <a:rPr lang="fr-FR" dirty="0" smtClean="0">
                <a:solidFill>
                  <a:schemeClr val="tx1"/>
                </a:solidFill>
              </a:rPr>
              <a:t>Il est possible de limiter cette possibilité en spécialisant en entrée (écriture) ou sortie (lecture) l'utilisation du canal</a:t>
            </a:r>
          </a:p>
          <a:p>
            <a:pPr algn="just"/>
            <a:r>
              <a:rPr lang="fr-FR" b="1" i="1" dirty="0">
                <a:solidFill>
                  <a:schemeClr val="accent6"/>
                </a:solidFill>
              </a:rPr>
              <a:t>s</a:t>
            </a:r>
            <a:r>
              <a:rPr lang="fr-FR" b="1" i="1" dirty="0" smtClean="0">
                <a:solidFill>
                  <a:schemeClr val="accent6"/>
                </a:solidFill>
              </a:rPr>
              <a:t>end</a:t>
            </a:r>
            <a:r>
              <a:rPr lang="fr-FR" dirty="0" smtClean="0">
                <a:solidFill>
                  <a:schemeClr val="tx1"/>
                </a:solidFill>
              </a:rPr>
              <a:t> ne peut plus que écrire, </a:t>
            </a:r>
            <a:r>
              <a:rPr lang="fr-FR" b="1" i="1" dirty="0" smtClean="0">
                <a:solidFill>
                  <a:schemeClr val="accent6"/>
                </a:solidFill>
              </a:rPr>
              <a:t>receive</a:t>
            </a:r>
            <a:r>
              <a:rPr lang="fr-FR" dirty="0" smtClean="0">
                <a:solidFill>
                  <a:schemeClr val="tx1"/>
                </a:solidFill>
              </a:rPr>
              <a:t> ne peut plus que lire</a:t>
            </a:r>
            <a:endParaRPr lang="fr-FR" dirty="0" smtClean="0">
              <a:solidFill>
                <a:schemeClr val="tx1"/>
              </a:solidFill>
            </a:endParaRPr>
          </a:p>
        </p:txBody>
      </p:sp>
      <p:pic>
        <p:nvPicPr>
          <p:cNvPr id="4" name="Image 3"/>
          <p:cNvPicPr>
            <a:picLocks noChangeAspect="1"/>
          </p:cNvPicPr>
          <p:nvPr/>
        </p:nvPicPr>
        <p:blipFill>
          <a:blip r:embed="rId2"/>
          <a:stretch>
            <a:fillRect/>
          </a:stretch>
        </p:blipFill>
        <p:spPr>
          <a:xfrm>
            <a:off x="6921297" y="1399430"/>
            <a:ext cx="5100951" cy="5163253"/>
          </a:xfrm>
          <a:prstGeom prst="rect">
            <a:avLst/>
          </a:prstGeom>
        </p:spPr>
      </p:pic>
    </p:spTree>
    <p:extLst>
      <p:ext uri="{BB962C8B-B14F-4D97-AF65-F5344CB8AC3E}">
        <p14:creationId xmlns:p14="http://schemas.microsoft.com/office/powerpoint/2010/main" val="189515271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Channels</a:t>
            </a:r>
            <a:endParaRPr lang="fr-FR" dirty="0"/>
          </a:p>
        </p:txBody>
      </p:sp>
      <p:sp>
        <p:nvSpPr>
          <p:cNvPr id="7" name="Espace réservé du contenu 2"/>
          <p:cNvSpPr>
            <a:spLocks noGrp="1"/>
          </p:cNvSpPr>
          <p:nvPr>
            <p:ph idx="1"/>
          </p:nvPr>
        </p:nvSpPr>
        <p:spPr>
          <a:xfrm>
            <a:off x="906448" y="1550505"/>
            <a:ext cx="5716989" cy="4474738"/>
          </a:xfrm>
        </p:spPr>
        <p:txBody>
          <a:bodyPr anchor="ctr">
            <a:normAutofit lnSpcReduction="10000"/>
          </a:bodyPr>
          <a:lstStyle/>
          <a:p>
            <a:pPr algn="just"/>
            <a:r>
              <a:rPr lang="fr-FR" dirty="0" smtClean="0">
                <a:solidFill>
                  <a:schemeClr val="tx1"/>
                </a:solidFill>
              </a:rPr>
              <a:t>Go possède une instruction spéciale appelée </a:t>
            </a:r>
            <a:r>
              <a:rPr lang="fr-FR" b="1" i="1" dirty="0" smtClean="0">
                <a:solidFill>
                  <a:schemeClr val="accent6"/>
                </a:solidFill>
              </a:rPr>
              <a:t>select</a:t>
            </a:r>
            <a:r>
              <a:rPr lang="fr-FR" dirty="0" smtClean="0">
                <a:solidFill>
                  <a:schemeClr val="tx1"/>
                </a:solidFill>
              </a:rPr>
              <a:t> qui fonctionne comme un </a:t>
            </a:r>
            <a:r>
              <a:rPr lang="fr-FR" b="1" i="1" dirty="0" smtClean="0">
                <a:solidFill>
                  <a:schemeClr val="accent6"/>
                </a:solidFill>
              </a:rPr>
              <a:t>switch</a:t>
            </a:r>
            <a:r>
              <a:rPr lang="fr-FR" dirty="0" smtClean="0">
                <a:solidFill>
                  <a:schemeClr val="tx1"/>
                </a:solidFill>
              </a:rPr>
              <a:t>, mais pour les </a:t>
            </a:r>
            <a:r>
              <a:rPr lang="fr-FR" b="1" i="1" dirty="0" smtClean="0">
                <a:solidFill>
                  <a:schemeClr val="accent6"/>
                </a:solidFill>
              </a:rPr>
              <a:t>channel</a:t>
            </a:r>
          </a:p>
          <a:p>
            <a:pPr algn="just"/>
            <a:r>
              <a:rPr lang="fr-FR" dirty="0" smtClean="0">
                <a:solidFill>
                  <a:schemeClr val="tx1"/>
                </a:solidFill>
              </a:rPr>
              <a:t>Ce programme affiche "from 1" toutes les 500ms et "from 2" toutes les 200ms</a:t>
            </a:r>
          </a:p>
          <a:p>
            <a:pPr algn="just"/>
            <a:r>
              <a:rPr lang="fr-FR" b="1" i="1" dirty="0" smtClean="0">
                <a:solidFill>
                  <a:schemeClr val="accent6"/>
                </a:solidFill>
              </a:rPr>
              <a:t>select</a:t>
            </a:r>
            <a:r>
              <a:rPr lang="fr-FR" dirty="0" smtClean="0">
                <a:solidFill>
                  <a:schemeClr val="tx1"/>
                </a:solidFill>
              </a:rPr>
              <a:t> choisi le premier </a:t>
            </a:r>
            <a:r>
              <a:rPr lang="fr-FR" b="1" i="1" dirty="0" smtClean="0">
                <a:solidFill>
                  <a:schemeClr val="accent6"/>
                </a:solidFill>
              </a:rPr>
              <a:t>channel</a:t>
            </a:r>
            <a:r>
              <a:rPr lang="fr-FR" dirty="0" smtClean="0">
                <a:solidFill>
                  <a:schemeClr val="tx1"/>
                </a:solidFill>
              </a:rPr>
              <a:t> disponible et le lit (également possible en écriture)</a:t>
            </a:r>
          </a:p>
          <a:p>
            <a:pPr algn="just"/>
            <a:r>
              <a:rPr lang="fr-FR" dirty="0" smtClean="0">
                <a:solidFill>
                  <a:schemeClr val="tx1"/>
                </a:solidFill>
              </a:rPr>
              <a:t>Si plusieurs </a:t>
            </a:r>
            <a:r>
              <a:rPr lang="fr-FR" b="1" i="1" dirty="0" smtClean="0">
                <a:solidFill>
                  <a:schemeClr val="accent6"/>
                </a:solidFill>
              </a:rPr>
              <a:t>channel</a:t>
            </a:r>
            <a:r>
              <a:rPr lang="fr-FR" dirty="0" smtClean="0">
                <a:solidFill>
                  <a:schemeClr val="tx1"/>
                </a:solidFill>
              </a:rPr>
              <a:t> sont disponible, </a:t>
            </a:r>
            <a:r>
              <a:rPr lang="fr-FR" b="1" i="1" dirty="0" smtClean="0">
                <a:solidFill>
                  <a:schemeClr val="accent6"/>
                </a:solidFill>
              </a:rPr>
              <a:t>select</a:t>
            </a:r>
            <a:r>
              <a:rPr lang="fr-FR" dirty="0" smtClean="0">
                <a:solidFill>
                  <a:schemeClr val="tx1"/>
                </a:solidFill>
              </a:rPr>
              <a:t> en choisi un au hasard</a:t>
            </a:r>
          </a:p>
          <a:p>
            <a:pPr algn="just"/>
            <a:r>
              <a:rPr lang="fr-FR" dirty="0" smtClean="0">
                <a:solidFill>
                  <a:schemeClr val="tx1"/>
                </a:solidFill>
              </a:rPr>
              <a:t>Si aucun </a:t>
            </a:r>
            <a:r>
              <a:rPr lang="fr-FR" b="1" i="1" dirty="0" smtClean="0">
                <a:solidFill>
                  <a:schemeClr val="accent6"/>
                </a:solidFill>
              </a:rPr>
              <a:t>channel</a:t>
            </a:r>
            <a:r>
              <a:rPr lang="fr-FR" dirty="0" smtClean="0">
                <a:solidFill>
                  <a:schemeClr val="tx1"/>
                </a:solidFill>
              </a:rPr>
              <a:t> n'est disponible, </a:t>
            </a:r>
            <a:r>
              <a:rPr lang="fr-FR" b="1" i="1" dirty="0" smtClean="0">
                <a:solidFill>
                  <a:schemeClr val="accent6"/>
                </a:solidFill>
              </a:rPr>
              <a:t>select</a:t>
            </a:r>
            <a:r>
              <a:rPr lang="fr-FR" dirty="0" smtClean="0">
                <a:solidFill>
                  <a:schemeClr val="tx1"/>
                </a:solidFill>
              </a:rPr>
              <a:t> attend jusqu’à ce qu'un des </a:t>
            </a:r>
            <a:r>
              <a:rPr lang="fr-FR" b="1" i="1" dirty="0" smtClean="0">
                <a:solidFill>
                  <a:schemeClr val="accent6"/>
                </a:solidFill>
              </a:rPr>
              <a:t>channel</a:t>
            </a:r>
            <a:r>
              <a:rPr lang="fr-FR" dirty="0" smtClean="0">
                <a:solidFill>
                  <a:schemeClr val="tx1"/>
                </a:solidFill>
              </a:rPr>
              <a:t> soit disponible</a:t>
            </a:r>
          </a:p>
          <a:p>
            <a:pPr algn="just"/>
            <a:r>
              <a:rPr lang="fr-FR" dirty="0" smtClean="0">
                <a:solidFill>
                  <a:schemeClr val="tx1"/>
                </a:solidFill>
              </a:rPr>
              <a:t>Une clause </a:t>
            </a:r>
            <a:r>
              <a:rPr lang="fr-FR" b="1" i="1" dirty="0" smtClean="0">
                <a:solidFill>
                  <a:schemeClr val="accent6"/>
                </a:solidFill>
              </a:rPr>
              <a:t>default</a:t>
            </a:r>
            <a:r>
              <a:rPr lang="fr-FR" dirty="0" smtClean="0">
                <a:solidFill>
                  <a:schemeClr val="tx1"/>
                </a:solidFill>
              </a:rPr>
              <a:t> peut être utilisée pour une action si aucun </a:t>
            </a:r>
            <a:r>
              <a:rPr lang="fr-FR" b="1" i="1" dirty="0" smtClean="0">
                <a:solidFill>
                  <a:schemeClr val="accent6"/>
                </a:solidFill>
              </a:rPr>
              <a:t>channel</a:t>
            </a:r>
            <a:r>
              <a:rPr lang="fr-FR" dirty="0" smtClean="0">
                <a:solidFill>
                  <a:schemeClr val="tx1"/>
                </a:solidFill>
              </a:rPr>
              <a:t> n'est disponible</a:t>
            </a:r>
            <a:endParaRPr lang="fr-FR" dirty="0" smtClean="0">
              <a:solidFill>
                <a:schemeClr val="tx1"/>
              </a:solidFill>
            </a:endParaRPr>
          </a:p>
        </p:txBody>
      </p:sp>
      <p:pic>
        <p:nvPicPr>
          <p:cNvPr id="3" name="Image 2"/>
          <p:cNvPicPr>
            <a:picLocks noChangeAspect="1"/>
          </p:cNvPicPr>
          <p:nvPr/>
        </p:nvPicPr>
        <p:blipFill>
          <a:blip r:embed="rId2"/>
          <a:stretch>
            <a:fillRect/>
          </a:stretch>
        </p:blipFill>
        <p:spPr>
          <a:xfrm>
            <a:off x="7283395" y="698717"/>
            <a:ext cx="4062909" cy="5806610"/>
          </a:xfrm>
          <a:prstGeom prst="rect">
            <a:avLst/>
          </a:prstGeom>
        </p:spPr>
      </p:pic>
    </p:spTree>
    <p:extLst>
      <p:ext uri="{BB962C8B-B14F-4D97-AF65-F5344CB8AC3E}">
        <p14:creationId xmlns:p14="http://schemas.microsoft.com/office/powerpoint/2010/main" val="362095315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p:txBody>
          <a:bodyPr anchor="ctr">
            <a:normAutofit/>
          </a:bodyPr>
          <a:lstStyle/>
          <a:p>
            <a:r>
              <a:rPr lang="fr-FR" sz="1200" b="1" dirty="0" smtClean="0">
                <a:solidFill>
                  <a:schemeClr val="accent6">
                    <a:lumMod val="75000"/>
                  </a:schemeClr>
                </a:solidFill>
                <a:hlinkClick r:id="rId2"/>
              </a:rPr>
              <a:t>Golang Project </a:t>
            </a:r>
            <a:r>
              <a:rPr lang="fr-FR" sz="1200" b="1" dirty="0" smtClean="0">
                <a:solidFill>
                  <a:schemeClr val="accent6">
                    <a:lumMod val="75000"/>
                  </a:schemeClr>
                </a:solidFill>
              </a:rPr>
              <a:t>: https</a:t>
            </a:r>
            <a:r>
              <a:rPr lang="fr-FR" sz="1200" b="1" dirty="0">
                <a:solidFill>
                  <a:schemeClr val="accent6">
                    <a:lumMod val="75000"/>
                  </a:schemeClr>
                </a:solidFill>
              </a:rPr>
              <a:t>://golang.org</a:t>
            </a:r>
            <a:r>
              <a:rPr lang="fr-FR" sz="1200" b="1" dirty="0" smtClean="0">
                <a:solidFill>
                  <a:schemeClr val="accent6">
                    <a:lumMod val="75000"/>
                  </a:schemeClr>
                </a:solidFill>
              </a:rPr>
              <a:t>/</a:t>
            </a:r>
          </a:p>
          <a:p>
            <a:r>
              <a:rPr lang="fr-FR" sz="1200" b="1" dirty="0" smtClean="0">
                <a:solidFill>
                  <a:schemeClr val="accent6">
                    <a:lumMod val="75000"/>
                  </a:schemeClr>
                </a:solidFill>
                <a:hlinkClick r:id="rId3"/>
              </a:rPr>
              <a:t>Goland-book.com</a:t>
            </a:r>
            <a:r>
              <a:rPr lang="fr-FR" sz="1200" b="1" dirty="0" smtClean="0">
                <a:solidFill>
                  <a:schemeClr val="accent6">
                    <a:lumMod val="75000"/>
                  </a:schemeClr>
                </a:solidFill>
              </a:rPr>
              <a:t> </a:t>
            </a:r>
            <a:r>
              <a:rPr lang="fr-FR" sz="1200" b="1" dirty="0">
                <a:solidFill>
                  <a:schemeClr val="accent6">
                    <a:lumMod val="75000"/>
                  </a:schemeClr>
                </a:solidFill>
              </a:rPr>
              <a:t>: https://www.golang-book.com/books/intro</a:t>
            </a:r>
            <a:endParaRPr lang="fr-FR" sz="1200" b="1" dirty="0" smtClean="0">
              <a:solidFill>
                <a:schemeClr val="accent6">
                  <a:lumMod val="75000"/>
                </a:schemeClr>
              </a:solidFill>
            </a:endParaRPr>
          </a:p>
          <a:p>
            <a:r>
              <a:rPr lang="fr-FR" sz="1200" b="1" dirty="0" smtClean="0">
                <a:solidFill>
                  <a:schemeClr val="accent6">
                    <a:lumMod val="75000"/>
                  </a:schemeClr>
                </a:solidFill>
                <a:hlinkClick r:id="rId4"/>
              </a:rPr>
              <a:t>Didier Gérard </a:t>
            </a:r>
            <a:r>
              <a:rPr lang="fr-FR" sz="1200" b="1" dirty="0" smtClean="0">
                <a:solidFill>
                  <a:schemeClr val="accent6">
                    <a:lumMod val="75000"/>
                  </a:schemeClr>
                </a:solidFill>
              </a:rPr>
              <a:t>: https</a:t>
            </a:r>
            <a:r>
              <a:rPr lang="fr-FR" sz="1200" b="1" dirty="0">
                <a:solidFill>
                  <a:schemeClr val="accent6">
                    <a:lumMod val="75000"/>
                  </a:schemeClr>
                </a:solidFill>
              </a:rPr>
              <a:t>://lemag.sfeir.com/pourquoi-golang/</a:t>
            </a:r>
          </a:p>
          <a:p>
            <a:r>
              <a:rPr lang="fr-FR" sz="1200" b="1" dirty="0" smtClean="0">
                <a:solidFill>
                  <a:schemeClr val="accent6">
                    <a:lumMod val="75000"/>
                  </a:schemeClr>
                </a:solidFill>
                <a:hlinkClick r:id="rId5"/>
              </a:rPr>
              <a:t>Wikipédia</a:t>
            </a:r>
            <a:r>
              <a:rPr lang="fr-FR" sz="1200" b="1" dirty="0" smtClean="0">
                <a:solidFill>
                  <a:schemeClr val="accent6">
                    <a:lumMod val="75000"/>
                  </a:schemeClr>
                </a:solidFill>
              </a:rPr>
              <a:t> : </a:t>
            </a:r>
            <a:r>
              <a:rPr lang="fr-FR" sz="1200" b="1" dirty="0">
                <a:solidFill>
                  <a:schemeClr val="accent6">
                    <a:lumMod val="75000"/>
                  </a:schemeClr>
                </a:solidFill>
              </a:rPr>
              <a:t>https://fr.wikipedia.org/wiki/Go_(langage</a:t>
            </a:r>
            <a:r>
              <a:rPr lang="fr-FR" sz="1200" b="1" dirty="0" smtClean="0">
                <a:solidFill>
                  <a:schemeClr val="accent6">
                    <a:lumMod val="75000"/>
                  </a:schemeClr>
                </a:solidFill>
              </a:rPr>
              <a:t>)</a:t>
            </a:r>
          </a:p>
          <a:p>
            <a:r>
              <a:rPr lang="fr-FR" sz="1200" b="1" dirty="0" smtClean="0">
                <a:solidFill>
                  <a:schemeClr val="accent6">
                    <a:lumMod val="75000"/>
                  </a:schemeClr>
                </a:solidFill>
                <a:hlinkClick r:id="rId6"/>
              </a:rPr>
              <a:t>The Go Programming Language </a:t>
            </a:r>
            <a:r>
              <a:rPr lang="fr-FR" sz="1200" b="1" dirty="0" smtClean="0">
                <a:solidFill>
                  <a:schemeClr val="accent6">
                    <a:lumMod val="75000"/>
                  </a:schemeClr>
                </a:solidFill>
              </a:rPr>
              <a:t>: Donovan, Kernigan</a:t>
            </a:r>
          </a:p>
          <a:p>
            <a:r>
              <a:rPr lang="fr-FR" sz="1200" b="1" dirty="0" smtClean="0">
                <a:solidFill>
                  <a:schemeClr val="accent6">
                    <a:lumMod val="75000"/>
                  </a:schemeClr>
                </a:solidFill>
                <a:hlinkClick r:id="rId7"/>
              </a:rPr>
              <a:t>Goland IDE </a:t>
            </a:r>
            <a:r>
              <a:rPr lang="fr-FR" sz="1200" b="1" dirty="0">
                <a:solidFill>
                  <a:schemeClr val="accent6">
                    <a:lumMod val="75000"/>
                  </a:schemeClr>
                </a:solidFill>
              </a:rPr>
              <a:t>: </a:t>
            </a:r>
            <a:r>
              <a:rPr lang="fr-FR" sz="1200" b="1" dirty="0">
                <a:solidFill>
                  <a:schemeClr val="accent6">
                    <a:lumMod val="75000"/>
                  </a:schemeClr>
                </a:solidFill>
                <a:hlinkClick r:id="rId7"/>
              </a:rPr>
              <a:t>https://www.jetbrains.com/go</a:t>
            </a:r>
            <a:r>
              <a:rPr lang="fr-FR" sz="1200" b="1" dirty="0" smtClean="0">
                <a:solidFill>
                  <a:schemeClr val="accent6">
                    <a:lumMod val="75000"/>
                  </a:schemeClr>
                </a:solidFill>
                <a:hlinkClick r:id="rId7"/>
              </a:rPr>
              <a:t>/</a:t>
            </a:r>
            <a:endParaRPr lang="fr-FR" sz="1200" b="1" dirty="0" smtClean="0">
              <a:solidFill>
                <a:schemeClr val="accent6">
                  <a:lumMod val="75000"/>
                </a:schemeClr>
              </a:solidFill>
            </a:endParaRPr>
          </a:p>
          <a:p>
            <a:endParaRPr lang="fr-FR" sz="1200" b="1" dirty="0">
              <a:solidFill>
                <a:schemeClr val="accent6">
                  <a:lumMod val="75000"/>
                </a:schemeClr>
              </a:solidFill>
            </a:endParaRPr>
          </a:p>
          <a:p>
            <a:r>
              <a:rPr lang="fr-FR" sz="1200" b="1" dirty="0" smtClean="0">
                <a:solidFill>
                  <a:schemeClr val="accent6">
                    <a:lumMod val="75000"/>
                  </a:schemeClr>
                </a:solidFill>
              </a:rPr>
              <a:t>Gitlab </a:t>
            </a:r>
            <a:r>
              <a:rPr lang="fr-FR" sz="1200" b="1" dirty="0" smtClean="0">
                <a:solidFill>
                  <a:schemeClr val="accent6">
                    <a:lumMod val="75000"/>
                  </a:schemeClr>
                </a:solidFill>
                <a:hlinkClick r:id="rId8"/>
              </a:rPr>
              <a:t>course</a:t>
            </a:r>
            <a:r>
              <a:rPr lang="fr-FR" sz="1200" b="1" dirty="0" smtClean="0">
                <a:solidFill>
                  <a:schemeClr val="accent6">
                    <a:lumMod val="75000"/>
                  </a:schemeClr>
                </a:solidFill>
              </a:rPr>
              <a:t> link</a:t>
            </a:r>
            <a:r>
              <a:rPr lang="fr-FR" sz="1200" b="1" dirty="0">
                <a:solidFill>
                  <a:schemeClr val="accent6">
                    <a:lumMod val="75000"/>
                  </a:schemeClr>
                </a:solidFill>
              </a:rPr>
              <a:t> : </a:t>
            </a:r>
            <a:r>
              <a:rPr lang="fr-FR" sz="1200" b="1" dirty="0">
                <a:solidFill>
                  <a:schemeClr val="accent6">
                    <a:lumMod val="75000"/>
                  </a:schemeClr>
                </a:solidFill>
                <a:hlinkClick r:id="rId8"/>
              </a:rPr>
              <a:t>https://</a:t>
            </a:r>
            <a:r>
              <a:rPr lang="fr-FR" sz="1200" b="1" dirty="0" smtClean="0">
                <a:solidFill>
                  <a:schemeClr val="accent6">
                    <a:lumMod val="75000"/>
                  </a:schemeClr>
                </a:solidFill>
                <a:hlinkClick r:id="rId8"/>
              </a:rPr>
              <a:t>gitlab.com/ThierryDecker/learning-go</a:t>
            </a:r>
            <a:endParaRPr lang="fr-FR" sz="1200" b="1" dirty="0" smtClean="0">
              <a:solidFill>
                <a:schemeClr val="accent6">
                  <a:lumMod val="75000"/>
                </a:schemeClr>
              </a:solidFill>
            </a:endParaRPr>
          </a:p>
          <a:p>
            <a:r>
              <a:rPr lang="fr-FR" sz="1200" b="1" dirty="0" smtClean="0">
                <a:solidFill>
                  <a:schemeClr val="accent6">
                    <a:lumMod val="75000"/>
                  </a:schemeClr>
                </a:solidFill>
                <a:hlinkClick r:id="rId9"/>
              </a:rPr>
              <a:t>Slice Tricks</a:t>
            </a:r>
            <a:r>
              <a:rPr lang="fr-FR" sz="1200" b="1" dirty="0" smtClean="0">
                <a:solidFill>
                  <a:schemeClr val="accent6">
                    <a:lumMod val="75000"/>
                  </a:schemeClr>
                </a:solidFill>
              </a:rPr>
              <a:t> : https</a:t>
            </a:r>
            <a:r>
              <a:rPr lang="fr-FR" sz="1200" b="1" dirty="0">
                <a:solidFill>
                  <a:schemeClr val="accent6">
                    <a:lumMod val="75000"/>
                  </a:schemeClr>
                </a:solidFill>
              </a:rPr>
              <a:t>://github.com/golang/go/wiki/SliceTricks</a:t>
            </a:r>
          </a:p>
        </p:txBody>
      </p:sp>
    </p:spTree>
    <p:extLst>
      <p:ext uri="{BB962C8B-B14F-4D97-AF65-F5344CB8AC3E}">
        <p14:creationId xmlns:p14="http://schemas.microsoft.com/office/powerpoint/2010/main" val="24784436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chor="ctr">
            <a:normAutofit/>
          </a:bodyPr>
          <a:lstStyle/>
          <a:p>
            <a:pPr algn="just"/>
            <a:r>
              <a:rPr lang="fr-FR" dirty="0"/>
              <a:t>S'il vise aussi la rapidité d'exécution, indispensable à la programmation système, il considère le multithreading comme le moyen le plus robuste d'assurer sur les processeurs actuels cette </a:t>
            </a:r>
            <a:r>
              <a:rPr lang="fr-FR" dirty="0" smtClean="0"/>
              <a:t>rapidité</a:t>
            </a:r>
            <a:r>
              <a:rPr lang="fr-FR" dirty="0"/>
              <a:t> tout en rendant la maintenance facile par séparation de tâches simples exécutées indépendamment afin d'éviter de créer des « usines à gaz </a:t>
            </a:r>
            <a:r>
              <a:rPr lang="fr-FR" dirty="0" smtClean="0"/>
              <a:t>».</a:t>
            </a:r>
          </a:p>
          <a:p>
            <a:pPr algn="just"/>
            <a:r>
              <a:rPr lang="fr-FR" dirty="0" smtClean="0"/>
              <a:t>Cette </a:t>
            </a:r>
            <a:r>
              <a:rPr lang="fr-FR" dirty="0"/>
              <a:t>conception permet également le fonctionnement sans réécriture sur des architectures multi-cœurs en exploitant immédiatement l'augmentation de puissance correspondante</a:t>
            </a:r>
          </a:p>
        </p:txBody>
      </p:sp>
    </p:spTree>
    <p:extLst>
      <p:ext uri="{BB962C8B-B14F-4D97-AF65-F5344CB8AC3E}">
        <p14:creationId xmlns:p14="http://schemas.microsoft.com/office/powerpoint/2010/main" val="1875130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a:t>
            </a:r>
            <a:r>
              <a:rPr lang="fr-FR" dirty="0" smtClean="0"/>
              <a:t>++</a:t>
            </a:r>
          </a:p>
          <a:p>
            <a:pPr algn="just"/>
            <a:r>
              <a:rPr lang="fr-FR" dirty="0" smtClean="0"/>
              <a:t>Il </a:t>
            </a:r>
            <a:r>
              <a:rPr lang="fr-FR" dirty="0"/>
              <a:t>s'agit d'un langage impératif et </a:t>
            </a:r>
            <a:r>
              <a:rPr lang="fr-FR" dirty="0" smtClean="0"/>
              <a:t>concurrent</a:t>
            </a:r>
            <a:endParaRPr lang="fr-FR" dirty="0"/>
          </a:p>
        </p:txBody>
      </p:sp>
    </p:spTree>
    <p:extLst>
      <p:ext uri="{BB962C8B-B14F-4D97-AF65-F5344CB8AC3E}">
        <p14:creationId xmlns:p14="http://schemas.microsoft.com/office/powerpoint/2010/main" val="423064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1744</TotalTime>
  <Words>3319</Words>
  <Application>Microsoft Office PowerPoint</Application>
  <PresentationFormat>Grand écran</PresentationFormat>
  <Paragraphs>400</Paragraphs>
  <Slides>78</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78</vt:i4>
      </vt:variant>
    </vt:vector>
  </HeadingPairs>
  <TitlesOfParts>
    <vt:vector size="84" baseType="lpstr">
      <vt:lpstr>Arial</vt:lpstr>
      <vt:lpstr>Calibri</vt:lpstr>
      <vt:lpstr>Century Gothic</vt:lpstr>
      <vt:lpstr>Wingdings</vt:lpstr>
      <vt:lpstr>Wingdings 3</vt:lpstr>
      <vt:lpstr>Brin</vt:lpstr>
      <vt:lpstr>Golang</vt:lpstr>
      <vt:lpstr>Pourquoi croire en Go ?</vt:lpstr>
      <vt:lpstr>Pourquoi croire en Go ?</vt:lpstr>
      <vt:lpstr>Pourquoi croire en Go ?</vt:lpstr>
      <vt:lpstr>Pourquoi croire en Go ?</vt:lpstr>
      <vt:lpstr>Pourquoi croire en Go ?</vt:lpstr>
      <vt:lpstr>Golang ?</vt:lpstr>
      <vt:lpstr>Golang ?</vt:lpstr>
      <vt:lpstr>Caractéristiques</vt:lpstr>
      <vt:lpstr>Caractéristiques : Concurrence</vt:lpstr>
      <vt:lpstr>Caractéristiques : Concurrence</vt:lpstr>
      <vt:lpstr>Caractéristiques : Système de types</vt:lpstr>
      <vt:lpstr>Caractéristiques : Système de types</vt:lpstr>
      <vt:lpstr>Caractéristiques : Système de types</vt:lpstr>
      <vt:lpstr>Caractéristiques : Système de types</vt:lpstr>
      <vt:lpstr>Caractéristiques : Divers</vt:lpstr>
      <vt:lpstr>Caractéristiques : Divers</vt:lpstr>
      <vt:lpstr>Caractéristiques : Divers</vt:lpstr>
      <vt:lpstr>Golang</vt:lpstr>
      <vt:lpstr>Hello, Go!</vt:lpstr>
      <vt:lpstr>Hello, Go!</vt:lpstr>
      <vt:lpstr>Hello, Go!</vt:lpstr>
      <vt:lpstr>Types de base</vt:lpstr>
      <vt:lpstr>Strings</vt:lpstr>
      <vt:lpstr>Opérateurs</vt:lpstr>
      <vt:lpstr>Déclaration des variables</vt:lpstr>
      <vt:lpstr>Portée des variables</vt:lpstr>
      <vt:lpstr>Constantes</vt:lpstr>
      <vt:lpstr>Les fonctions "Print"…</vt:lpstr>
      <vt:lpstr>Les fonctions "Sprint"…</vt:lpstr>
      <vt:lpstr>Les fonctions "Fprint"…</vt:lpstr>
      <vt:lpstr>Les boucles</vt:lpstr>
      <vt:lpstr>Les conditions</vt:lpstr>
      <vt:lpstr>Les switches</vt:lpstr>
      <vt:lpstr>Les arrays</vt:lpstr>
      <vt:lpstr>Les ranges</vt:lpstr>
      <vt:lpstr>Slices</vt:lpstr>
      <vt:lpstr>Slices</vt:lpstr>
      <vt:lpstr>Slices</vt:lpstr>
      <vt:lpstr>Slices</vt:lpstr>
      <vt:lpstr>Slices</vt:lpstr>
      <vt:lpstr>Slices (growing, copying)</vt:lpstr>
      <vt:lpstr>Slices (appending)</vt:lpstr>
      <vt:lpstr>Maps</vt:lpstr>
      <vt:lpstr>Maps</vt:lpstr>
      <vt:lpstr>Maps of maps</vt:lpstr>
      <vt:lpstr>Fonctions</vt:lpstr>
      <vt:lpstr>Fonctions</vt:lpstr>
      <vt:lpstr>Fonctions</vt:lpstr>
      <vt:lpstr>Fonctions</vt:lpstr>
      <vt:lpstr>Fonctions variadiques</vt:lpstr>
      <vt:lpstr>Closures</vt:lpstr>
      <vt:lpstr>Closures</vt:lpstr>
      <vt:lpstr>Closures</vt:lpstr>
      <vt:lpstr>Récursivité</vt:lpstr>
      <vt:lpstr>Récursivité (exemple: 3!)</vt:lpstr>
      <vt:lpstr>Récursivité (Suite de Syracuse)</vt:lpstr>
      <vt:lpstr>Les defers</vt:lpstr>
      <vt:lpstr>Les defers</vt:lpstr>
      <vt:lpstr>Panic et recover</vt:lpstr>
      <vt:lpstr>Panic et recover</vt:lpstr>
      <vt:lpstr>Pointeurs</vt:lpstr>
      <vt:lpstr>Pointeurs (opérateurs * et &amp;)</vt:lpstr>
      <vt:lpstr>Structures</vt:lpstr>
      <vt:lpstr>Structures</vt:lpstr>
      <vt:lpstr>Méthodes</vt:lpstr>
      <vt:lpstr>Types incorporés</vt:lpstr>
      <vt:lpstr>Interfaces</vt:lpstr>
      <vt:lpstr>Interfaces</vt:lpstr>
      <vt:lpstr>Interfaces</vt:lpstr>
      <vt:lpstr>Interfaces</vt:lpstr>
      <vt:lpstr>Goroutines</vt:lpstr>
      <vt:lpstr>Goroutines</vt:lpstr>
      <vt:lpstr>Channels</vt:lpstr>
      <vt:lpstr>Channels</vt:lpstr>
      <vt:lpstr>Channels</vt:lpstr>
      <vt:lpstr>Channels</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Thierry DECKER</dc:creator>
  <cp:lastModifiedBy>Thierry DECKER</cp:lastModifiedBy>
  <cp:revision>212</cp:revision>
  <dcterms:created xsi:type="dcterms:W3CDTF">2017-12-30T07:04:36Z</dcterms:created>
  <dcterms:modified xsi:type="dcterms:W3CDTF">2018-01-11T16:55:11Z</dcterms:modified>
</cp:coreProperties>
</file>