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357" r:id="rId6"/>
    <p:sldId id="360" r:id="rId7"/>
    <p:sldId id="363" r:id="rId8"/>
    <p:sldId id="355" r:id="rId9"/>
    <p:sldId id="336" r:id="rId10"/>
    <p:sldId id="337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27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3YP3xexYcFoahXa2ehi0H5V4Z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53231-1757-5A7C-01DE-C7DB71907AAA}" v="2" dt="2024-04-19T06:44:33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2800" autoAdjust="0"/>
  </p:normalViewPr>
  <p:slideViewPr>
    <p:cSldViewPr snapToGrid="0">
      <p:cViewPr varScale="1">
        <p:scale>
          <a:sx n="45" d="100"/>
          <a:sy n="45" d="100"/>
        </p:scale>
        <p:origin x="1374" y="42"/>
      </p:cViewPr>
      <p:guideLst>
        <p:guide orient="horz" pos="2092"/>
        <p:guide pos="3840"/>
      </p:guideLst>
    </p:cSldViewPr>
  </p:slideViewPr>
  <p:outlineViewPr>
    <p:cViewPr>
      <p:scale>
        <a:sx n="33" d="100"/>
        <a:sy n="33" d="100"/>
      </p:scale>
      <p:origin x="0" y="-277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D1C35-D332-48A8-BB5C-9C99208B952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58F2272-369E-4462-A31E-A40DD2C08D2B}">
      <dgm:prSet phldrT="[Text]"/>
      <dgm:spPr/>
      <dgm:t>
        <a:bodyPr/>
        <a:lstStyle/>
        <a:p>
          <a:endParaRPr lang="en-GB" dirty="0"/>
        </a:p>
      </dgm:t>
    </dgm:pt>
    <dgm:pt modelId="{89971B4B-4508-46DF-BAD2-2AF97696BAC5}" type="parTrans" cxnId="{7768857D-1947-4BE4-878E-F4845E623319}">
      <dgm:prSet/>
      <dgm:spPr/>
      <dgm:t>
        <a:bodyPr/>
        <a:lstStyle/>
        <a:p>
          <a:endParaRPr lang="en-GB"/>
        </a:p>
      </dgm:t>
    </dgm:pt>
    <dgm:pt modelId="{C019BDCB-453E-42C4-B80E-A7EF240437FC}" type="sibTrans" cxnId="{7768857D-1947-4BE4-878E-F4845E623319}">
      <dgm:prSet/>
      <dgm:spPr/>
      <dgm:t>
        <a:bodyPr/>
        <a:lstStyle/>
        <a:p>
          <a:endParaRPr lang="en-GB"/>
        </a:p>
      </dgm:t>
    </dgm:pt>
    <dgm:pt modelId="{80BF4CE0-9602-4D2E-92D1-949A0F0ECCB9}">
      <dgm:prSet phldrT="[Text]" phldr="1"/>
      <dgm:spPr/>
      <dgm:t>
        <a:bodyPr/>
        <a:lstStyle/>
        <a:p>
          <a:endParaRPr lang="en-GB" dirty="0">
            <a:solidFill>
              <a:schemeClr val="bg1"/>
            </a:solidFill>
          </a:endParaRPr>
        </a:p>
      </dgm:t>
    </dgm:pt>
    <dgm:pt modelId="{3C7A691C-F84A-4A32-8E29-8635E2CE1620}" type="parTrans" cxnId="{164DAF6E-D674-4559-BD35-6A631687F847}">
      <dgm:prSet/>
      <dgm:spPr/>
      <dgm:t>
        <a:bodyPr/>
        <a:lstStyle/>
        <a:p>
          <a:endParaRPr lang="en-GB"/>
        </a:p>
      </dgm:t>
    </dgm:pt>
    <dgm:pt modelId="{0F0F0540-0844-4422-991F-9985765DCCC3}" type="sibTrans" cxnId="{164DAF6E-D674-4559-BD35-6A631687F847}">
      <dgm:prSet/>
      <dgm:spPr/>
      <dgm:t>
        <a:bodyPr/>
        <a:lstStyle/>
        <a:p>
          <a:endParaRPr lang="en-GB"/>
        </a:p>
      </dgm:t>
    </dgm:pt>
    <dgm:pt modelId="{FF227725-90CD-4A3A-AE29-CF7975C2C939}">
      <dgm:prSet phldrT="[Text]" phldr="1"/>
      <dgm:spPr/>
      <dgm:t>
        <a:bodyPr/>
        <a:lstStyle/>
        <a:p>
          <a:endParaRPr lang="en-GB" dirty="0">
            <a:solidFill>
              <a:schemeClr val="bg1"/>
            </a:solidFill>
          </a:endParaRPr>
        </a:p>
      </dgm:t>
    </dgm:pt>
    <dgm:pt modelId="{F838B47B-D539-4EAC-8D7A-0A6D5CCB5566}" type="sibTrans" cxnId="{48FB81EA-5D91-436B-B186-51F22D6D06CE}">
      <dgm:prSet/>
      <dgm:spPr/>
      <dgm:t>
        <a:bodyPr/>
        <a:lstStyle/>
        <a:p>
          <a:endParaRPr lang="en-GB"/>
        </a:p>
      </dgm:t>
    </dgm:pt>
    <dgm:pt modelId="{BC1A9270-F4D0-4AB6-B4E4-075EEBEB036E}" type="parTrans" cxnId="{48FB81EA-5D91-436B-B186-51F22D6D06CE}">
      <dgm:prSet/>
      <dgm:spPr/>
      <dgm:t>
        <a:bodyPr/>
        <a:lstStyle/>
        <a:p>
          <a:endParaRPr lang="en-GB"/>
        </a:p>
      </dgm:t>
    </dgm:pt>
    <dgm:pt modelId="{9594A97B-556C-4B0C-BD68-2F9F4405D037}" type="pres">
      <dgm:prSet presAssocID="{319D1C35-D332-48A8-BB5C-9C99208B952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8082EA5-874E-422E-835A-8F65B0F2974A}" type="pres">
      <dgm:prSet presAssocID="{458F2272-369E-4462-A31E-A40DD2C08D2B}" presName="Accent1" presStyleCnt="0"/>
      <dgm:spPr/>
    </dgm:pt>
    <dgm:pt modelId="{B3FE5D0C-C102-480E-AC84-2D81964C0971}" type="pres">
      <dgm:prSet presAssocID="{458F2272-369E-4462-A31E-A40DD2C08D2B}" presName="Accent" presStyleLbl="node1" presStyleIdx="0" presStyleCnt="3" custLinFactNeighborX="1162"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C165BC2-943F-4ED3-AB39-FDFB36711103}" type="pres">
      <dgm:prSet presAssocID="{458F2272-369E-4462-A31E-A40DD2C08D2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61387-5102-4C44-ABA5-E18AA55370BA}" type="pres">
      <dgm:prSet presAssocID="{FF227725-90CD-4A3A-AE29-CF7975C2C939}" presName="Accent2" presStyleCnt="0"/>
      <dgm:spPr/>
    </dgm:pt>
    <dgm:pt modelId="{7EC037C1-8E7B-410F-8115-E4E937BC20B0}" type="pres">
      <dgm:prSet presAssocID="{FF227725-90CD-4A3A-AE29-CF7975C2C939}" presName="Accent" presStyleLbl="node1" presStyleIdx="1" presStyleCnt="3"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5E990528-324C-419D-B544-8E7BB98399C8}" type="pres">
      <dgm:prSet presAssocID="{FF227725-90CD-4A3A-AE29-CF7975C2C93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A192C-83A8-44A7-88AA-E12ACEA57966}" type="pres">
      <dgm:prSet presAssocID="{80BF4CE0-9602-4D2E-92D1-949A0F0ECCB9}" presName="Accent3" presStyleCnt="0"/>
      <dgm:spPr/>
    </dgm:pt>
    <dgm:pt modelId="{6FDCA8F3-03C4-4455-9802-1B8692C34B59}" type="pres">
      <dgm:prSet presAssocID="{80BF4CE0-9602-4D2E-92D1-949A0F0ECCB9}" presName="Accent" presStyleLbl="node1" presStyleIdx="2" presStyleCnt="3"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EC3EAF59-23A9-420E-A409-812BAF7B9162}" type="pres">
      <dgm:prSet presAssocID="{80BF4CE0-9602-4D2E-92D1-949A0F0ECCB9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9CFC0F-A173-45BC-B064-1C3AB732FB62}" type="presOf" srcId="{FF227725-90CD-4A3A-AE29-CF7975C2C939}" destId="{5E990528-324C-419D-B544-8E7BB98399C8}" srcOrd="0" destOrd="0" presId="urn:microsoft.com/office/officeart/2009/layout/CircleArrowProcess"/>
    <dgm:cxn modelId="{7768857D-1947-4BE4-878E-F4845E623319}" srcId="{319D1C35-D332-48A8-BB5C-9C99208B952E}" destId="{458F2272-369E-4462-A31E-A40DD2C08D2B}" srcOrd="0" destOrd="0" parTransId="{89971B4B-4508-46DF-BAD2-2AF97696BAC5}" sibTransId="{C019BDCB-453E-42C4-B80E-A7EF240437FC}"/>
    <dgm:cxn modelId="{BA48C28F-FCE7-4BB6-8615-1817DCEEDE03}" type="presOf" srcId="{80BF4CE0-9602-4D2E-92D1-949A0F0ECCB9}" destId="{EC3EAF59-23A9-420E-A409-812BAF7B9162}" srcOrd="0" destOrd="0" presId="urn:microsoft.com/office/officeart/2009/layout/CircleArrowProcess"/>
    <dgm:cxn modelId="{48FB81EA-5D91-436B-B186-51F22D6D06CE}" srcId="{319D1C35-D332-48A8-BB5C-9C99208B952E}" destId="{FF227725-90CD-4A3A-AE29-CF7975C2C939}" srcOrd="1" destOrd="0" parTransId="{BC1A9270-F4D0-4AB6-B4E4-075EEBEB036E}" sibTransId="{F838B47B-D539-4EAC-8D7A-0A6D5CCB5566}"/>
    <dgm:cxn modelId="{164DAF6E-D674-4559-BD35-6A631687F847}" srcId="{319D1C35-D332-48A8-BB5C-9C99208B952E}" destId="{80BF4CE0-9602-4D2E-92D1-949A0F0ECCB9}" srcOrd="2" destOrd="0" parTransId="{3C7A691C-F84A-4A32-8E29-8635E2CE1620}" sibTransId="{0F0F0540-0844-4422-991F-9985765DCCC3}"/>
    <dgm:cxn modelId="{2660ABD2-B057-44B2-A511-FABF45D2F4DB}" type="presOf" srcId="{458F2272-369E-4462-A31E-A40DD2C08D2B}" destId="{6C165BC2-943F-4ED3-AB39-FDFB36711103}" srcOrd="0" destOrd="0" presId="urn:microsoft.com/office/officeart/2009/layout/CircleArrowProcess"/>
    <dgm:cxn modelId="{A3448C14-99CC-4E4A-9B3B-A62EE78CFC19}" type="presOf" srcId="{319D1C35-D332-48A8-BB5C-9C99208B952E}" destId="{9594A97B-556C-4B0C-BD68-2F9F4405D037}" srcOrd="0" destOrd="0" presId="urn:microsoft.com/office/officeart/2009/layout/CircleArrowProcess"/>
    <dgm:cxn modelId="{661A5AAE-5937-4C08-885A-54E420ACC9C7}" type="presParOf" srcId="{9594A97B-556C-4B0C-BD68-2F9F4405D037}" destId="{A8082EA5-874E-422E-835A-8F65B0F2974A}" srcOrd="0" destOrd="0" presId="urn:microsoft.com/office/officeart/2009/layout/CircleArrowProcess"/>
    <dgm:cxn modelId="{B371AE4F-77E1-418E-9636-BD87C5038868}" type="presParOf" srcId="{A8082EA5-874E-422E-835A-8F65B0F2974A}" destId="{B3FE5D0C-C102-480E-AC84-2D81964C0971}" srcOrd="0" destOrd="0" presId="urn:microsoft.com/office/officeart/2009/layout/CircleArrowProcess"/>
    <dgm:cxn modelId="{08ACF6A5-3BE2-4F35-AD48-1D8DA6B929B1}" type="presParOf" srcId="{9594A97B-556C-4B0C-BD68-2F9F4405D037}" destId="{6C165BC2-943F-4ED3-AB39-FDFB36711103}" srcOrd="1" destOrd="0" presId="urn:microsoft.com/office/officeart/2009/layout/CircleArrowProcess"/>
    <dgm:cxn modelId="{88BAD639-CB22-4C67-8A98-DDA603C5B81D}" type="presParOf" srcId="{9594A97B-556C-4B0C-BD68-2F9F4405D037}" destId="{6C261387-5102-4C44-ABA5-E18AA55370BA}" srcOrd="2" destOrd="0" presId="urn:microsoft.com/office/officeart/2009/layout/CircleArrowProcess"/>
    <dgm:cxn modelId="{39F01E34-B502-4F48-AF86-5B2BC6868E9E}" type="presParOf" srcId="{6C261387-5102-4C44-ABA5-E18AA55370BA}" destId="{7EC037C1-8E7B-410F-8115-E4E937BC20B0}" srcOrd="0" destOrd="0" presId="urn:microsoft.com/office/officeart/2009/layout/CircleArrowProcess"/>
    <dgm:cxn modelId="{98B1D32A-4798-488F-88E3-2FEBCE8DE93E}" type="presParOf" srcId="{9594A97B-556C-4B0C-BD68-2F9F4405D037}" destId="{5E990528-324C-419D-B544-8E7BB98399C8}" srcOrd="3" destOrd="0" presId="urn:microsoft.com/office/officeart/2009/layout/CircleArrowProcess"/>
    <dgm:cxn modelId="{11193333-6D77-4735-A356-F12575F603DB}" type="presParOf" srcId="{9594A97B-556C-4B0C-BD68-2F9F4405D037}" destId="{920A192C-83A8-44A7-88AA-E12ACEA57966}" srcOrd="4" destOrd="0" presId="urn:microsoft.com/office/officeart/2009/layout/CircleArrowProcess"/>
    <dgm:cxn modelId="{AA317CEB-A8FA-49C5-8DDF-F34D84632798}" type="presParOf" srcId="{920A192C-83A8-44A7-88AA-E12ACEA57966}" destId="{6FDCA8F3-03C4-4455-9802-1B8692C34B59}" srcOrd="0" destOrd="0" presId="urn:microsoft.com/office/officeart/2009/layout/CircleArrowProcess"/>
    <dgm:cxn modelId="{B2DCD881-B4C5-40BB-9861-E17691041532}" type="presParOf" srcId="{9594A97B-556C-4B0C-BD68-2F9F4405D037}" destId="{EC3EAF59-23A9-420E-A409-812BAF7B916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E5D0C-C102-480E-AC84-2D81964C0971}">
      <dsp:nvSpPr>
        <dsp:cNvPr id="0" name=""/>
        <dsp:cNvSpPr/>
      </dsp:nvSpPr>
      <dsp:spPr>
        <a:xfrm>
          <a:off x="2364325" y="0"/>
          <a:ext cx="1956111" cy="19564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5BC2-943F-4ED3-AB39-FDFB36711103}">
      <dsp:nvSpPr>
        <dsp:cNvPr id="0" name=""/>
        <dsp:cNvSpPr/>
      </dsp:nvSpPr>
      <dsp:spPr>
        <a:xfrm>
          <a:off x="2773960" y="706323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700" kern="1200" dirty="0"/>
        </a:p>
      </dsp:txBody>
      <dsp:txXfrm>
        <a:off x="2773960" y="706323"/>
        <a:ext cx="1086973" cy="543356"/>
      </dsp:txXfrm>
    </dsp:sp>
    <dsp:sp modelId="{7EC037C1-8E7B-410F-8115-E4E937BC20B0}">
      <dsp:nvSpPr>
        <dsp:cNvPr id="0" name=""/>
        <dsp:cNvSpPr/>
      </dsp:nvSpPr>
      <dsp:spPr>
        <a:xfrm>
          <a:off x="1798292" y="1124102"/>
          <a:ext cx="1956111" cy="19564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90528-324C-419D-B544-8E7BB98399C8}">
      <dsp:nvSpPr>
        <dsp:cNvPr id="0" name=""/>
        <dsp:cNvSpPr/>
      </dsp:nvSpPr>
      <dsp:spPr>
        <a:xfrm>
          <a:off x="2232861" y="1836927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400" kern="1200" dirty="0">
            <a:solidFill>
              <a:schemeClr val="bg1"/>
            </a:solidFill>
          </a:endParaRPr>
        </a:p>
      </dsp:txBody>
      <dsp:txXfrm>
        <a:off x="2232861" y="1836927"/>
        <a:ext cx="1086973" cy="543356"/>
      </dsp:txXfrm>
    </dsp:sp>
    <dsp:sp modelId="{6FDCA8F3-03C4-4455-9802-1B8692C34B59}">
      <dsp:nvSpPr>
        <dsp:cNvPr id="0" name=""/>
        <dsp:cNvSpPr/>
      </dsp:nvSpPr>
      <dsp:spPr>
        <a:xfrm>
          <a:off x="2480819" y="2382723"/>
          <a:ext cx="1680603" cy="168127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EAF59-23A9-420E-A409-812BAF7B9162}">
      <dsp:nvSpPr>
        <dsp:cNvPr id="0" name=""/>
        <dsp:cNvSpPr/>
      </dsp:nvSpPr>
      <dsp:spPr>
        <a:xfrm>
          <a:off x="2776532" y="2969158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400" kern="1200" dirty="0">
            <a:solidFill>
              <a:schemeClr val="bg1"/>
            </a:solidFill>
          </a:endParaRPr>
        </a:p>
      </dsp:txBody>
      <dsp:txXfrm>
        <a:off x="2776532" y="2969158"/>
        <a:ext cx="1086973" cy="54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yintracomm.ec.europa.eu/corp/intellectual-property/Documents/2019_Reuse-guidelines%28CC-BY%29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sostituita</a:t>
            </a:r>
            <a:r>
              <a:rPr lang="en-GB" dirty="0" smtClean="0"/>
              <a:t> con @ per dare idea di </a:t>
            </a:r>
            <a:r>
              <a:rPr lang="en-GB" dirty="0" err="1" smtClean="0"/>
              <a:t>qualcosa</a:t>
            </a:r>
            <a:r>
              <a:rPr lang="en-GB" dirty="0" smtClean="0"/>
              <a:t> di web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13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3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2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 </a:t>
            </a:r>
            <a:r>
              <a:rPr lang="en-GB" dirty="0" err="1" smtClean="0"/>
              <a:t>Siml@b</a:t>
            </a:r>
            <a:r>
              <a:rPr lang="en-GB" dirty="0" smtClean="0"/>
              <a:t> and do a</a:t>
            </a:r>
            <a:r>
              <a:rPr lang="en-GB" baseline="0" dirty="0" smtClean="0"/>
              <a:t> couple of example together:</a:t>
            </a:r>
          </a:p>
          <a:p>
            <a:pPr>
              <a:buFontTx/>
              <a:buChar char="-"/>
            </a:pPr>
            <a:r>
              <a:rPr lang="en-GB" baseline="0" dirty="0" smtClean="0"/>
              <a:t>Random sampling and FAST</a:t>
            </a:r>
          </a:p>
          <a:p>
            <a:pPr>
              <a:buFontTx/>
              <a:buChar char="-"/>
            </a:pPr>
            <a:r>
              <a:rPr lang="en-GB" baseline="0" dirty="0" smtClean="0"/>
              <a:t>Uniform distribution </a:t>
            </a:r>
          </a:p>
          <a:p>
            <a:pPr>
              <a:buFontTx/>
              <a:buChar char="-"/>
            </a:pPr>
            <a:r>
              <a:rPr lang="en-GB" baseline="0" dirty="0" smtClean="0"/>
              <a:t>Uniform distribution + change the range</a:t>
            </a:r>
          </a:p>
          <a:p>
            <a:pPr>
              <a:buFontTx/>
              <a:buChar char="-"/>
            </a:pPr>
            <a:r>
              <a:rPr lang="en-GB" baseline="0" dirty="0" smtClean="0"/>
              <a:t>Normal distribution + change range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17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1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an example on </a:t>
            </a:r>
            <a:r>
              <a:rPr lang="en-GB" dirty="0" err="1" smtClean="0"/>
              <a:t>Simlab</a:t>
            </a:r>
            <a:r>
              <a:rPr lang="en-GB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9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04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Update/add/delete parts of the copy right notice where appropriate.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information: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https://myintracomm.ec.europa.eu/corp/intellectual-property/Documents/2019_Reuse-guidelines%28CC-BY%29.pdf</a:t>
            </a:r>
            <a:endParaRPr/>
          </a:p>
        </p:txBody>
      </p:sp>
      <p:sp>
        <p:nvSpPr>
          <p:cNvPr id="440" name="Google Shape;44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sldNum" idx="12"/>
          </p:nvPr>
        </p:nvSpPr>
        <p:spPr>
          <a:xfrm>
            <a:off x="697524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22"/>
          <p:cNvSpPr/>
          <p:nvPr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 txBox="1"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i="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body" idx="2"/>
          </p:nvPr>
        </p:nvSpPr>
        <p:spPr>
          <a:xfrm>
            <a:off x="6096000" y="5557903"/>
            <a:ext cx="5040313" cy="52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200" i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/>
          <p:nvPr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22"/>
          <p:cNvCxnSpPr/>
          <p:nvPr/>
        </p:nvCxnSpPr>
        <p:spPr>
          <a:xfrm>
            <a:off x="846746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Google Shape;17;p22" descr="European Commission">
            <a:extLst>
              <a:ext uri="{FF2B5EF4-FFF2-40B4-BE49-F238E27FC236}">
                <a16:creationId xmlns:a16="http://schemas.microsoft.com/office/drawing/2014/main" id="{B45F4576-0280-9ABD-3693-C3C51E11FA1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388933" y="258042"/>
            <a:ext cx="1659793" cy="115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54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97524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905699" cy="388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7" name="Google Shape;27;p23"/>
          <p:cNvCxnSpPr/>
          <p:nvPr/>
        </p:nvCxnSpPr>
        <p:spPr>
          <a:xfrm flipH="1">
            <a:off x="838199" y="0"/>
            <a:ext cx="1" cy="1276357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/>
          <p:nvPr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715108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>
            <a:off x="838976" y="4175997"/>
            <a:ext cx="10888663" cy="162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76767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5" name="Google Shape;145;p37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sldNum" idx="12"/>
          </p:nvPr>
        </p:nvSpPr>
        <p:spPr>
          <a:xfrm>
            <a:off x="697524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8" name="Google Shape;148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8"/>
          <p:cNvSpPr/>
          <p:nvPr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38" descr="European Commi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8933" y="258042"/>
            <a:ext cx="1659793" cy="115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8"/>
          <p:cNvSpPr txBox="1"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i="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38"/>
          <p:cNvSpPr txBox="1">
            <a:spLocks noGrp="1"/>
          </p:cNvSpPr>
          <p:nvPr>
            <p:ph type="body" idx="2"/>
          </p:nvPr>
        </p:nvSpPr>
        <p:spPr>
          <a:xfrm>
            <a:off x="6096000" y="5783535"/>
            <a:ext cx="5040313" cy="52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200" i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8"/>
          <p:cNvSpPr/>
          <p:nvPr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3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8" name="Google Shape;158;p39"/>
          <p:cNvPicPr preferRelativeResize="0"/>
          <p:nvPr/>
        </p:nvPicPr>
        <p:blipFill rotWithShape="1">
          <a:blip r:embed="rId2">
            <a:alphaModFix/>
          </a:blip>
          <a:srcRect t="4555"/>
          <a:stretch/>
        </p:blipFill>
        <p:spPr>
          <a:xfrm>
            <a:off x="0" y="1078173"/>
            <a:ext cx="12192000" cy="578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9"/>
          <p:cNvSpPr/>
          <p:nvPr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9" descr="European Commi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8933" y="258042"/>
            <a:ext cx="1659793" cy="115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 txBox="1"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i="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2"/>
          </p:nvPr>
        </p:nvSpPr>
        <p:spPr>
          <a:xfrm>
            <a:off x="6096000" y="5557903"/>
            <a:ext cx="5040313" cy="52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200" i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9"/>
          <p:cNvSpPr/>
          <p:nvPr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39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 txBox="1">
            <a:spLocks noGrp="1"/>
          </p:cNvSpPr>
          <p:nvPr>
            <p:ph type="sldNum" idx="12"/>
          </p:nvPr>
        </p:nvSpPr>
        <p:spPr>
          <a:xfrm>
            <a:off x="697524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0"/>
          <p:cNvSpPr txBox="1">
            <a:spLocks noGrp="1"/>
          </p:cNvSpPr>
          <p:nvPr>
            <p:ph type="body" idx="1"/>
          </p:nvPr>
        </p:nvSpPr>
        <p:spPr>
          <a:xfrm>
            <a:off x="838976" y="4175997"/>
            <a:ext cx="10888663" cy="162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76767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1" name="Google Shape;171;p4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>
            <a:spLocks noGrp="1"/>
          </p:cNvSpPr>
          <p:nvPr>
            <p:ph type="sldNum" idx="12"/>
          </p:nvPr>
        </p:nvSpPr>
        <p:spPr>
          <a:xfrm>
            <a:off x="697524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4" name="Google Shape;174;p41"/>
          <p:cNvSpPr txBox="1"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body" idx="1"/>
          </p:nvPr>
        </p:nvSpPr>
        <p:spPr>
          <a:xfrm>
            <a:off x="838198" y="1825625"/>
            <a:ext cx="5328000" cy="390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body" idx="2"/>
          </p:nvPr>
        </p:nvSpPr>
        <p:spPr>
          <a:xfrm>
            <a:off x="6402250" y="1825625"/>
            <a:ext cx="5328000" cy="390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7" name="Google Shape;177;p41"/>
          <p:cNvCxnSpPr/>
          <p:nvPr/>
        </p:nvCxnSpPr>
        <p:spPr>
          <a:xfrm flipH="1">
            <a:off x="838199" y="0"/>
            <a:ext cx="1" cy="1276357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>
            <a:spLocks noGrp="1"/>
          </p:cNvSpPr>
          <p:nvPr>
            <p:ph type="sldNum" idx="12"/>
          </p:nvPr>
        </p:nvSpPr>
        <p:spPr>
          <a:xfrm>
            <a:off x="697524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1" name="Google Shape;181;p42"/>
          <p:cNvCxnSpPr/>
          <p:nvPr/>
        </p:nvCxnSpPr>
        <p:spPr>
          <a:xfrm flipH="1">
            <a:off x="838199" y="0"/>
            <a:ext cx="1" cy="1276357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sldNum" idx="12"/>
          </p:nvPr>
        </p:nvSpPr>
        <p:spPr>
          <a:xfrm>
            <a:off x="697524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97524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13;p21" descr="European Commission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033852" y="6045988"/>
            <a:ext cx="1715733" cy="4504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9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8.png"/><Relationship Id="rId4" Type="http://schemas.openxmlformats.org/officeDocument/2006/relationships/diagramData" Target="../diagrams/data1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u.ca/~ssurjano/piston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;p22" descr="European Commission">
            <a:extLst>
              <a:ext uri="{FF2B5EF4-FFF2-40B4-BE49-F238E27FC236}">
                <a16:creationId xmlns:a16="http://schemas.microsoft.com/office/drawing/2014/main" id="{F331827D-67AB-BC45-5244-975836C82E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8933" y="258042"/>
            <a:ext cx="1659793" cy="115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"/>
          <p:cNvSpPr txBox="1"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 dirty="0" smtClean="0"/>
              <a:t>SIML@B</a:t>
            </a:r>
            <a:endParaRPr dirty="0"/>
          </a:p>
        </p:txBody>
      </p:sp>
      <p:sp>
        <p:nvSpPr>
          <p:cNvPr id="189" name="Google Shape;189;p1"/>
          <p:cNvSpPr txBox="1"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/>
              <a:t> </a:t>
            </a:r>
            <a:r>
              <a:rPr lang="en-US" dirty="0" smtClean="0"/>
              <a:t>JRC toolbox to perform Uncertainty and Sensitivity Analysis</a:t>
            </a:r>
            <a:endParaRPr dirty="0"/>
          </a:p>
        </p:txBody>
      </p:sp>
      <p:sp>
        <p:nvSpPr>
          <p:cNvPr id="190" name="Google Shape;190;p1"/>
          <p:cNvSpPr txBox="1">
            <a:spLocks noGrp="1"/>
          </p:cNvSpPr>
          <p:nvPr>
            <p:ph type="body" idx="2"/>
          </p:nvPr>
        </p:nvSpPr>
        <p:spPr>
          <a:xfrm>
            <a:off x="1071350" y="5557903"/>
            <a:ext cx="10064963" cy="52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/>
              <a:t>12th Summer School on Sensitivity Analysis – </a:t>
            </a:r>
            <a:r>
              <a:rPr lang="en-US" dirty="0" smtClean="0"/>
              <a:t>SAMO</a:t>
            </a:r>
          </a:p>
          <a:p>
            <a:pPr marL="0" lvl="0" indent="0"/>
            <a:r>
              <a:rPr lang="en-US" dirty="0" smtClean="0"/>
              <a:t>Parma, June 24</a:t>
            </a:r>
            <a:r>
              <a:rPr lang="en-US" baseline="30000" dirty="0" smtClean="0"/>
              <a:t>th</a:t>
            </a:r>
            <a:r>
              <a:rPr lang="en-US" dirty="0" smtClean="0"/>
              <a:t> 2024</a:t>
            </a:r>
            <a:r>
              <a:rPr lang="en-GB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/>
              <a:t>The Piston Simulation function models the circular motion of a piston within a cylinder. It involves a chain of nonlinear </a:t>
            </a:r>
            <a:r>
              <a:rPr lang="en-US" sz="2000" dirty="0" smtClean="0"/>
              <a:t>functions</a:t>
            </a:r>
          </a:p>
          <a:p>
            <a:pPr marL="0" indent="0" algn="just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response C is cycle time (the time it takes to complete one cycle), in seconds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7 Input variables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Piston Simulation function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92" y="3604731"/>
            <a:ext cx="5534025" cy="3162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38199" y="3313785"/>
            <a:ext cx="2235200" cy="5818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5" y="1666290"/>
            <a:ext cx="3294545" cy="432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03725" y="1870923"/>
            <a:ext cx="5959518" cy="25517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1600" b="1" i="1" dirty="0" smtClean="0">
                <a:solidFill>
                  <a:srgbClr val="C00000"/>
                </a:solidFill>
              </a:rPr>
              <a:t>RS</a:t>
            </a:r>
            <a:r>
              <a:rPr lang="en-GB" sz="1600" i="1" dirty="0" smtClean="0">
                <a:solidFill>
                  <a:srgbClr val="C00000"/>
                </a:solidFill>
              </a:rPr>
              <a:t>: Random sample </a:t>
            </a:r>
          </a:p>
          <a:p>
            <a:pPr>
              <a:spcAft>
                <a:spcPts val="1200"/>
              </a:spcAft>
            </a:pPr>
            <a:r>
              <a:rPr lang="en-GB" sz="1600" b="1" dirty="0"/>
              <a:t>LHS</a:t>
            </a:r>
            <a:r>
              <a:rPr lang="en-GB" sz="1600" dirty="0" smtClean="0"/>
              <a:t>: Latin Hypercube Sample (</a:t>
            </a:r>
            <a:r>
              <a:rPr lang="en-US" sz="1600" dirty="0"/>
              <a:t>generating a near-random sample of parameter values from a multidimensional distribution</a:t>
            </a:r>
            <a:r>
              <a:rPr lang="en-GB" sz="1600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GB" sz="1600" b="1" dirty="0"/>
              <a:t>QMC</a:t>
            </a:r>
            <a:r>
              <a:rPr lang="en-GB" sz="1600" dirty="0" smtClean="0"/>
              <a:t>: Quasi-Monte Carlo sample (</a:t>
            </a:r>
            <a:r>
              <a:rPr lang="en-US" sz="1600" dirty="0"/>
              <a:t>quasi-random sequences)</a:t>
            </a:r>
            <a:endParaRPr lang="en-GB" sz="1600" dirty="0" smtClean="0"/>
          </a:p>
          <a:p>
            <a:pPr>
              <a:spcAft>
                <a:spcPts val="1200"/>
              </a:spcAft>
            </a:pPr>
            <a:r>
              <a:rPr lang="en-GB" sz="1600" b="1" dirty="0"/>
              <a:t>FAST</a:t>
            </a:r>
            <a:r>
              <a:rPr lang="en-GB" sz="1600" dirty="0" smtClean="0"/>
              <a:t>: </a:t>
            </a:r>
            <a:r>
              <a:rPr lang="en-GB" sz="1600" dirty="0"/>
              <a:t>Fourier </a:t>
            </a:r>
            <a:r>
              <a:rPr lang="en-GB" sz="1600" dirty="0" smtClean="0"/>
              <a:t>Amplitude Sensitivity Test method sampling</a:t>
            </a:r>
          </a:p>
          <a:p>
            <a:pPr>
              <a:spcAft>
                <a:spcPts val="1200"/>
              </a:spcAft>
            </a:pPr>
            <a:r>
              <a:rPr lang="en-GB" sz="1600" b="1" dirty="0" smtClean="0"/>
              <a:t>Morris</a:t>
            </a:r>
            <a:r>
              <a:rPr lang="en-GB" sz="1600" dirty="0" smtClean="0"/>
              <a:t>: Morris Method sampling (</a:t>
            </a:r>
            <a:r>
              <a:rPr lang="en-US" sz="1600" dirty="0" smtClean="0"/>
              <a:t>varying </a:t>
            </a:r>
            <a:r>
              <a:rPr lang="en-US" sz="1600" dirty="0"/>
              <a:t>one factor at a </a:t>
            </a:r>
            <a:r>
              <a:rPr lang="en-US" sz="1600" dirty="0" smtClean="0"/>
              <a:t>time)</a:t>
            </a:r>
            <a:endParaRPr lang="en-GB" sz="1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the sample</a:t>
            </a:r>
            <a:endParaRPr lang="en-GB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>
            <a:off x="2910016" y="3039762"/>
            <a:ext cx="2993709" cy="10705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0" idx="1"/>
          </p:cNvCxnSpPr>
          <p:nvPr/>
        </p:nvCxnSpPr>
        <p:spPr>
          <a:xfrm flipV="1">
            <a:off x="2770909" y="1749630"/>
            <a:ext cx="434109" cy="31744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205018" y="1432190"/>
            <a:ext cx="2611432" cy="634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600" dirty="0" smtClean="0"/>
              <a:t>Define the total number of variables of the function </a:t>
            </a:r>
          </a:p>
          <a:p>
            <a:endParaRPr lang="en-GB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3826290"/>
            <a:ext cx="3206578" cy="9977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4329582" y="4824048"/>
            <a:ext cx="4209410" cy="124431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600" b="1" i="1" dirty="0">
                <a:solidFill>
                  <a:srgbClr val="C00000"/>
                </a:solidFill>
              </a:rPr>
              <a:t>First-Order </a:t>
            </a:r>
            <a:r>
              <a:rPr lang="en-GB" sz="1600" b="1" i="1" dirty="0" smtClean="0">
                <a:solidFill>
                  <a:srgbClr val="C00000"/>
                </a:solidFill>
              </a:rPr>
              <a:t>Only</a:t>
            </a:r>
            <a:r>
              <a:rPr lang="en-GB" sz="1600" i="1" dirty="0" smtClean="0">
                <a:solidFill>
                  <a:srgbClr val="C00000"/>
                </a:solidFill>
              </a:rPr>
              <a:t> (A, B)</a:t>
            </a:r>
          </a:p>
          <a:p>
            <a:pPr>
              <a:spcAft>
                <a:spcPts val="600"/>
              </a:spcAft>
            </a:pPr>
            <a:r>
              <a:rPr lang="en-GB" sz="1600" b="1" dirty="0"/>
              <a:t>First- &amp; </a:t>
            </a:r>
            <a:r>
              <a:rPr lang="en-GB" sz="1600" b="1" dirty="0" smtClean="0"/>
              <a:t>Total-Order </a:t>
            </a:r>
            <a:r>
              <a:rPr lang="en-GB" sz="1600" dirty="0" smtClean="0"/>
              <a:t>(A, B, Abi)</a:t>
            </a:r>
          </a:p>
          <a:p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3752" y="4554106"/>
            <a:ext cx="1656079" cy="13492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3205018" y="5906356"/>
            <a:ext cx="2529032" cy="7325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GB" sz="1600" dirty="0" smtClean="0"/>
              <a:t>Define the sample size</a:t>
            </a:r>
          </a:p>
          <a:p>
            <a:pPr algn="ctr">
              <a:spcAft>
                <a:spcPts val="600"/>
              </a:spcAft>
            </a:pPr>
            <a:r>
              <a:rPr lang="en-GB" sz="1600" i="1" dirty="0">
                <a:solidFill>
                  <a:srgbClr val="C00000"/>
                </a:solidFill>
              </a:rPr>
              <a:t>1</a:t>
            </a:r>
            <a:r>
              <a:rPr lang="en-GB" sz="1600" i="1" dirty="0" smtClean="0">
                <a:solidFill>
                  <a:srgbClr val="C00000"/>
                </a:solidFill>
              </a:rPr>
              <a:t>000</a:t>
            </a:r>
          </a:p>
          <a:p>
            <a:pPr algn="ctr">
              <a:spcAft>
                <a:spcPts val="600"/>
              </a:spcAft>
            </a:pPr>
            <a:endParaRPr lang="en-GB" sz="1600" dirty="0"/>
          </a:p>
        </p:txBody>
      </p:sp>
      <p:sp>
        <p:nvSpPr>
          <p:cNvPr id="2" name="Rectangle 1"/>
          <p:cNvSpPr/>
          <p:nvPr/>
        </p:nvSpPr>
        <p:spPr>
          <a:xfrm>
            <a:off x="3752716" y="1936083"/>
            <a:ext cx="1175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i="1" dirty="0" smtClean="0">
                <a:solidFill>
                  <a:srgbClr val="C00000"/>
                </a:solidFill>
              </a:rPr>
              <a:t>7 variables</a:t>
            </a:r>
            <a:endParaRPr lang="en-GB" sz="1600" i="1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0722" y="5027070"/>
            <a:ext cx="648000" cy="252000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00" y="1482548"/>
            <a:ext cx="4046592" cy="2520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Input Variables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067560" y="2194088"/>
            <a:ext cx="248257" cy="1281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219739" y="1800214"/>
            <a:ext cx="936000" cy="20439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404" y="1482548"/>
            <a:ext cx="4023158" cy="25200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221833" y="1811992"/>
            <a:ext cx="900000" cy="20439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8233329" y="1811992"/>
            <a:ext cx="540000" cy="204396"/>
          </a:xfrm>
          <a:prstGeom prst="round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6755564" y="3645466"/>
            <a:ext cx="3672000" cy="213359"/>
          </a:xfrm>
          <a:prstGeom prst="round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22" y="4076445"/>
            <a:ext cx="2756452" cy="270310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ounded Rectangle 13"/>
          <p:cNvSpPr/>
          <p:nvPr/>
        </p:nvSpPr>
        <p:spPr>
          <a:xfrm>
            <a:off x="1116896" y="6397976"/>
            <a:ext cx="612000" cy="239440"/>
          </a:xfrm>
          <a:prstGeom prst="roundRect">
            <a:avLst/>
          </a:prstGeom>
          <a:solidFill>
            <a:srgbClr val="C00000">
              <a:alpha val="20000"/>
            </a:srgbClr>
          </a:solidFill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46683" y="2238061"/>
            <a:ext cx="248257" cy="1281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Input Variables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653" y="1619710"/>
            <a:ext cx="7356255" cy="42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input file and Run the model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373"/>
          <a:stretch/>
        </p:blipFill>
        <p:spPr>
          <a:xfrm>
            <a:off x="330737" y="2642145"/>
            <a:ext cx="4169236" cy="108000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/>
          <p:nvPr>
            <p:extLst/>
          </p:nvPr>
        </p:nvGraphicFramePr>
        <p:xfrm>
          <a:off x="2771203" y="160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 descr="Ideation">
            <a:extLst>
              <a:ext uri="{FF2B5EF4-FFF2-40B4-BE49-F238E27FC236}">
                <a16:creationId xmlns:a16="http://schemas.microsoft.com/office/drawing/2014/main" id="{E10BA64B-EDD6-725A-0F81-C908F3355E9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57" y="2072946"/>
            <a:ext cx="788085" cy="8645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1979115" y="2182064"/>
            <a:ext cx="331236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907107" y="218206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800" b="1" dirty="0" smtClean="0"/>
              <a:t>Input</a:t>
            </a:r>
            <a:endParaRPr lang="en-GB" sz="1800" b="1" dirty="0"/>
          </a:p>
        </p:txBody>
      </p:sp>
      <p:pic>
        <p:nvPicPr>
          <p:cNvPr id="16" name="Picture 15" descr="Conception">
            <a:extLst>
              <a:ext uri="{FF2B5EF4-FFF2-40B4-BE49-F238E27FC236}">
                <a16:creationId xmlns:a16="http://schemas.microsoft.com/office/drawing/2014/main" id="{C313608E-564B-B437-D869-711E6B0145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95" y="3241585"/>
            <a:ext cx="791410" cy="8645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 bwMode="auto">
          <a:xfrm flipH="1">
            <a:off x="6227587" y="3685352"/>
            <a:ext cx="403244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087565" y="3694232"/>
            <a:ext cx="324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/>
            </a:lvl1pPr>
          </a:lstStyle>
          <a:p>
            <a:r>
              <a:rPr lang="en-GB" dirty="0"/>
              <a:t>Run the model</a:t>
            </a:r>
          </a:p>
        </p:txBody>
      </p:sp>
      <p:pic>
        <p:nvPicPr>
          <p:cNvPr id="19" name="Picture 18" descr="Delivery">
            <a:extLst>
              <a:ext uri="{FF2B5EF4-FFF2-40B4-BE49-F238E27FC236}">
                <a16:creationId xmlns:a16="http://schemas.microsoft.com/office/drawing/2014/main" id="{DB764382-4B8B-2B96-A3A5-A20392D74F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90" y="4340563"/>
            <a:ext cx="759018" cy="83400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2131515" y="5311507"/>
            <a:ext cx="315996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059507" y="5311507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800" b="1" dirty="0"/>
              <a:t>Output</a:t>
            </a:r>
          </a:p>
          <a:p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94221"/>
          <a:stretch/>
        </p:blipFill>
        <p:spPr>
          <a:xfrm>
            <a:off x="1371102" y="5211488"/>
            <a:ext cx="343146" cy="1440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48554" y="5144751"/>
            <a:ext cx="441129" cy="1595599"/>
          </a:xfrm>
          <a:prstGeom prst="roundRect">
            <a:avLst/>
          </a:prstGeom>
          <a:solidFill>
            <a:schemeClr val="bg2">
              <a:alpha val="2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65453" y="4090865"/>
                <a:ext cx="3905521" cy="1906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rad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lang="en-GB" sz="12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rad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sz="12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+19.62 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453" y="4090865"/>
                <a:ext cx="3905521" cy="19067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3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sldNum" idx="12"/>
          </p:nvPr>
        </p:nvSpPr>
        <p:spPr>
          <a:xfrm>
            <a:off x="715108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dirty="0"/>
          </a:p>
        </p:txBody>
      </p:sp>
      <p:sp>
        <p:nvSpPr>
          <p:cNvPr id="443" name="Google Shape;443;p2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GB"/>
              <a:t>Thank you</a:t>
            </a:r>
            <a:endParaRPr/>
          </a:p>
        </p:txBody>
      </p:sp>
      <p:pic>
        <p:nvPicPr>
          <p:cNvPr id="444" name="Google Shape;444;p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524" y="4040561"/>
            <a:ext cx="1023496" cy="358097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0"/>
          <p:cNvSpPr txBox="1"/>
          <p:nvPr/>
        </p:nvSpPr>
        <p:spPr>
          <a:xfrm>
            <a:off x="735992" y="4479624"/>
            <a:ext cx="89410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rPr>
              <a:t>© European Union </a:t>
            </a:r>
            <a:r>
              <a:rPr lang="en-GB" sz="1050" b="1">
                <a:solidFill>
                  <a:srgbClr val="767676"/>
                </a:solidFill>
              </a:rPr>
              <a:t>2024</a:t>
            </a:r>
            <a:endParaRPr dirty="0"/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rPr>
              <a:t>Unless otherwise noted the reuse of this presentation is authorised under the </a:t>
            </a:r>
            <a:r>
              <a:rPr lang="en-GB" sz="105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 4.0</a:t>
            </a:r>
            <a:r>
              <a:rPr lang="en-GB" sz="105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50" dirty="0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rPr>
              <a:t>license. For any use or reproduction of elements that are not owned by the EU, permission may need to be sought directly from the respective right holders.</a:t>
            </a:r>
            <a:endParaRPr dirty="0"/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en-GB" sz="1050" dirty="0">
                <a:solidFill>
                  <a:srgbClr val="CE3A1C"/>
                </a:solidFill>
                <a:latin typeface="Arial"/>
                <a:ea typeface="Arial"/>
                <a:cs typeface="Arial"/>
                <a:sym typeface="Arial"/>
              </a:rPr>
              <a:t>xx: element concerned</a:t>
            </a:r>
            <a:r>
              <a:rPr lang="en-GB" sz="1050" dirty="0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rPr>
              <a:t>, source: </a:t>
            </a:r>
            <a:r>
              <a:rPr lang="en-GB" sz="1050" dirty="0">
                <a:solidFill>
                  <a:srgbClr val="CE3A1C"/>
                </a:solidFill>
                <a:latin typeface="Arial"/>
                <a:ea typeface="Arial"/>
                <a:cs typeface="Arial"/>
                <a:sym typeface="Arial"/>
              </a:rPr>
              <a:t>e.g. Fotolia.com</a:t>
            </a:r>
            <a:r>
              <a:rPr lang="en-GB" sz="1050" dirty="0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GB" sz="1050" dirty="0">
                <a:solidFill>
                  <a:srgbClr val="CE3A1C"/>
                </a:solidFill>
                <a:latin typeface="Arial"/>
                <a:ea typeface="Arial"/>
                <a:cs typeface="Arial"/>
                <a:sym typeface="Arial"/>
              </a:rPr>
              <a:t>Slide xx: element concerned</a:t>
            </a:r>
            <a:r>
              <a:rPr lang="en-GB" sz="1050" dirty="0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rPr>
              <a:t>, source: </a:t>
            </a:r>
            <a:r>
              <a:rPr lang="en-GB" sz="1050" dirty="0">
                <a:solidFill>
                  <a:srgbClr val="CE3A1C"/>
                </a:solidFill>
                <a:latin typeface="Arial"/>
                <a:ea typeface="Arial"/>
                <a:cs typeface="Arial"/>
                <a:sym typeface="Arial"/>
              </a:rPr>
              <a:t>e.g. iStock.com</a:t>
            </a:r>
            <a:endParaRPr sz="1050" dirty="0">
              <a:solidFill>
                <a:srgbClr val="CE3A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JRC SIML@B </a:t>
            </a:r>
            <a:r>
              <a:rPr lang="en-GB" dirty="0" err="1" smtClean="0"/>
              <a:t>WebApp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 smtClean="0"/>
              <a:t>It is a free online tool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Developed using </a:t>
            </a:r>
            <a:r>
              <a:rPr lang="en-GB" dirty="0" err="1" smtClean="0"/>
              <a:t>RStudio</a:t>
            </a:r>
            <a:r>
              <a:rPr lang="en-GB" dirty="0" smtClean="0"/>
              <a:t> and Shiny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Named after the previous SIMLAB (</a:t>
            </a:r>
            <a:r>
              <a:rPr lang="en-GB" dirty="0" err="1" smtClean="0"/>
              <a:t>SIMulation</a:t>
            </a:r>
            <a:r>
              <a:rPr lang="en-GB" dirty="0" smtClean="0"/>
              <a:t> </a:t>
            </a:r>
            <a:r>
              <a:rPr lang="en-GB" dirty="0" err="1" smtClean="0"/>
              <a:t>LABoratory</a:t>
            </a:r>
            <a:r>
              <a:rPr lang="en-GB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set of online </a:t>
            </a:r>
            <a:r>
              <a:rPr lang="en-GB" dirty="0" smtClean="0"/>
              <a:t>user </a:t>
            </a:r>
            <a:r>
              <a:rPr lang="en-GB" dirty="0"/>
              <a:t>friendly </a:t>
            </a:r>
            <a:r>
              <a:rPr lang="en-US" dirty="0" smtClean="0"/>
              <a:t>tools </a:t>
            </a:r>
            <a:r>
              <a:rPr lang="en-GB" dirty="0"/>
              <a:t>(no need to code</a:t>
            </a:r>
            <a:r>
              <a:rPr lang="en-GB" dirty="0" smtClean="0"/>
              <a:t>) </a:t>
            </a:r>
            <a:r>
              <a:rPr lang="en-US" dirty="0" smtClean="0"/>
              <a:t>to </a:t>
            </a:r>
            <a:r>
              <a:rPr lang="en-US" dirty="0"/>
              <a:t>perform uncertainty analysis and sensitivity analysis (UASA) of model </a:t>
            </a:r>
            <a:r>
              <a:rPr lang="en-US" dirty="0" smtClean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522" y="2725965"/>
            <a:ext cx="10800000" cy="33631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WebApp</a:t>
            </a:r>
            <a:r>
              <a:rPr lang="en-GB" dirty="0" smtClean="0"/>
              <a:t> project structure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970722" y="1469366"/>
            <a:ext cx="10905699" cy="133321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u="sng" dirty="0" smtClean="0"/>
              <a:t>Design-Driven Methods</a:t>
            </a:r>
            <a:r>
              <a:rPr lang="en-GB" sz="2000" dirty="0" smtClean="0"/>
              <a:t>: </a:t>
            </a:r>
            <a:r>
              <a:rPr lang="en-US" sz="2000" dirty="0"/>
              <a:t>require specific design of experiments (</a:t>
            </a:r>
            <a:r>
              <a:rPr lang="en-US" sz="2000" dirty="0" smtClean="0"/>
              <a:t>sampler module)</a:t>
            </a:r>
            <a:endParaRPr lang="en-GB" sz="2000" dirty="0" smtClean="0"/>
          </a:p>
          <a:p>
            <a:pPr>
              <a:spcBef>
                <a:spcPts val="1200"/>
              </a:spcBef>
            </a:pPr>
            <a:r>
              <a:rPr lang="en-GB" sz="2000" u="sng" dirty="0" smtClean="0"/>
              <a:t>Data-Driven Methods</a:t>
            </a:r>
            <a:r>
              <a:rPr lang="en-GB" sz="2000" dirty="0" smtClean="0"/>
              <a:t>: only </a:t>
            </a:r>
            <a:r>
              <a:rPr lang="en-US" sz="2000" dirty="0" smtClean="0"/>
              <a:t>require </a:t>
            </a:r>
            <a:r>
              <a:rPr lang="en-US" sz="2000" dirty="0"/>
              <a:t>an input/output Monte Carlo sample</a:t>
            </a:r>
            <a:endParaRPr lang="en-GB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9564402" y="3638126"/>
            <a:ext cx="2346135" cy="553949"/>
            <a:chOff x="8514607" y="2561022"/>
            <a:chExt cx="2346135" cy="553949"/>
          </a:xfrm>
        </p:grpSpPr>
        <p:sp>
          <p:nvSpPr>
            <p:cNvPr id="7" name="Oval 6"/>
            <p:cNvSpPr/>
            <p:nvPr/>
          </p:nvSpPr>
          <p:spPr>
            <a:xfrm>
              <a:off x="8514607" y="2588820"/>
              <a:ext cx="216000" cy="2160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8514607" y="2868472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30607" y="2561022"/>
              <a:ext cx="17524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/>
                <a:t>Modules already active</a:t>
              </a:r>
              <a:endParaRPr lang="en-GB" sz="1200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742855" y="2837972"/>
              <a:ext cx="2117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/>
                <a:t>Modules under development</a:t>
              </a:r>
              <a:endParaRPr lang="en-GB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2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SIML@B Global Sensitivity Analysis Methods</a:t>
            </a:r>
          </a:p>
        </p:txBody>
      </p:sp>
      <p:cxnSp>
        <p:nvCxnSpPr>
          <p:cNvPr id="12" name="Straight Connector 1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4871" y="2716025"/>
            <a:ext cx="1177736" cy="1443169"/>
          </a:xfrm>
          <a:prstGeom prst="lin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1247143" y="2716025"/>
            <a:ext cx="3082276" cy="0"/>
          </a:xfrm>
          <a:prstGeom prst="lin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Hexagon 1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382891" y="3797634"/>
            <a:ext cx="1426217" cy="1229497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15" y="4102439"/>
            <a:ext cx="726679" cy="72667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endCxn id="24" idx="5"/>
          </p:cNvCxnSpPr>
          <p:nvPr/>
        </p:nvCxnSpPr>
        <p:spPr>
          <a:xfrm flipH="1">
            <a:off x="6501734" y="1794466"/>
            <a:ext cx="586443" cy="673295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 bwMode="auto">
          <a:xfrm flipH="1">
            <a:off x="7081551" y="1794466"/>
            <a:ext cx="3082276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Hexagon 2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382891" y="2467761"/>
            <a:ext cx="1426217" cy="1229497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 bwMode="auto">
          <a:xfrm flipH="1">
            <a:off x="7828862" y="4102439"/>
            <a:ext cx="3082276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Hexagon 2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576841" y="3132698"/>
            <a:ext cx="1426217" cy="1229497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Databas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509" y="3297446"/>
            <a:ext cx="820880" cy="900000"/>
          </a:xfrm>
          <a:prstGeom prst="rect">
            <a:avLst/>
          </a:prstGeom>
        </p:spPr>
      </p:pic>
      <p:pic>
        <p:nvPicPr>
          <p:cNvPr id="30" name="Picture 29" descr="Setting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72" y="2542509"/>
            <a:ext cx="985054" cy="10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92660" y="1817699"/>
            <a:ext cx="287446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 Free Methods</a:t>
            </a:r>
            <a:endParaRPr lang="en-GB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IE" sz="1800" dirty="0" smtClean="0"/>
              <a:t>They do not rely on any specific moment of the output</a:t>
            </a:r>
            <a:endParaRPr lang="en-GB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37204" y="2706493"/>
            <a:ext cx="30777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 Methods</a:t>
            </a:r>
            <a:endParaRPr lang="en-GB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IE" sz="1800" dirty="0" smtClean="0"/>
              <a:t>They are used for factor fixing setting</a:t>
            </a:r>
          </a:p>
          <a:p>
            <a:pPr marL="285750" indent="-285750">
              <a:spcAft>
                <a:spcPts val="12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IE" sz="1800" dirty="0" smtClean="0"/>
              <a:t>Qualitative methods, they do not allow the ranking of the input variables by order of importance</a:t>
            </a:r>
            <a:endParaRPr lang="en-IE" sz="1800" dirty="0"/>
          </a:p>
          <a:p>
            <a:pPr>
              <a:buClr>
                <a:schemeClr val="bg2"/>
              </a:buClr>
            </a:pPr>
            <a:endParaRPr lang="en-GB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03057" y="4159194"/>
            <a:ext cx="31060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Variance-based methods</a:t>
            </a:r>
            <a:endParaRPr lang="en-GB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E" sz="1800" dirty="0" smtClean="0"/>
              <a:t>Based on the analysis of the output variance (ANOVA decomposition)</a:t>
            </a:r>
          </a:p>
          <a:p>
            <a:pPr marL="285750" indent="-285750">
              <a:spcAft>
                <a:spcPts val="12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E" sz="1800" dirty="0" smtClean="0"/>
              <a:t>Ilya M. </a:t>
            </a:r>
            <a:r>
              <a:rPr lang="en-IE" sz="1800" dirty="0" err="1" smtClean="0"/>
              <a:t>Sobol</a:t>
            </a:r>
            <a:r>
              <a:rPr lang="en-IE" sz="1800" dirty="0" smtClean="0"/>
              <a:t>’ (1993)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617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Sampler module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650896" y="4253950"/>
            <a:ext cx="675861" cy="526775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SIML@B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70722" y="1330464"/>
            <a:ext cx="5423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/>
              <a:t>https://web.jrc.ec.europa.eu/rapps/pub/simlab/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760" y="2080792"/>
            <a:ext cx="11584220" cy="3600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127974" y="3369369"/>
            <a:ext cx="347869" cy="8845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5" y="1666290"/>
            <a:ext cx="3294545" cy="432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16450" y="2130191"/>
            <a:ext cx="6046793" cy="180492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1600" b="1" dirty="0" smtClean="0"/>
              <a:t>RS</a:t>
            </a:r>
            <a:r>
              <a:rPr lang="en-GB" sz="1600" dirty="0" smtClean="0"/>
              <a:t>: Random sample </a:t>
            </a:r>
          </a:p>
          <a:p>
            <a:pPr>
              <a:spcAft>
                <a:spcPts val="1200"/>
              </a:spcAft>
            </a:pPr>
            <a:r>
              <a:rPr lang="en-GB" sz="1600" b="1" dirty="0"/>
              <a:t>LHS</a:t>
            </a:r>
            <a:r>
              <a:rPr lang="en-GB" sz="1600" dirty="0" smtClean="0"/>
              <a:t>: Latin Hypercube Sample (</a:t>
            </a:r>
            <a:r>
              <a:rPr lang="en-US" sz="1600" dirty="0"/>
              <a:t>generating a near-random sample of parameter values from a multidimensional distribution</a:t>
            </a:r>
            <a:r>
              <a:rPr lang="en-GB" sz="1600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GB" sz="1600" b="1" dirty="0"/>
              <a:t>QMC</a:t>
            </a:r>
            <a:r>
              <a:rPr lang="en-GB" sz="1600" dirty="0" smtClean="0"/>
              <a:t>: Quasi-Monte Carlo sample (</a:t>
            </a:r>
            <a:r>
              <a:rPr lang="en-US" sz="1600" dirty="0"/>
              <a:t>quasi-random sequences)</a:t>
            </a:r>
            <a:endParaRPr lang="en-GB" sz="1600" dirty="0" smtClean="0"/>
          </a:p>
          <a:p>
            <a:pPr>
              <a:spcAft>
                <a:spcPts val="1200"/>
              </a:spcAft>
            </a:pPr>
            <a:r>
              <a:rPr lang="en-GB" sz="1600" b="1" dirty="0"/>
              <a:t>FAST</a:t>
            </a:r>
            <a:r>
              <a:rPr lang="en-GB" sz="1600" dirty="0" smtClean="0"/>
              <a:t>: </a:t>
            </a:r>
            <a:r>
              <a:rPr lang="en-GB" sz="1600" dirty="0"/>
              <a:t>Fourier </a:t>
            </a:r>
            <a:r>
              <a:rPr lang="en-GB" sz="1600" dirty="0" smtClean="0"/>
              <a:t>Amplitude Sensitivity Test method sampling</a:t>
            </a:r>
          </a:p>
          <a:p>
            <a:pPr>
              <a:spcAft>
                <a:spcPts val="1200"/>
              </a:spcAft>
            </a:pPr>
            <a:r>
              <a:rPr lang="en-GB" sz="1600" b="1" dirty="0" smtClean="0"/>
              <a:t>Morris</a:t>
            </a:r>
            <a:r>
              <a:rPr lang="en-GB" sz="1600" dirty="0" smtClean="0"/>
              <a:t>: Morris Method sampling (</a:t>
            </a:r>
            <a:r>
              <a:rPr lang="en-US" sz="1600" dirty="0" smtClean="0"/>
              <a:t>varying </a:t>
            </a:r>
            <a:r>
              <a:rPr lang="en-US" sz="1600" dirty="0"/>
              <a:t>one factor at a </a:t>
            </a:r>
            <a:r>
              <a:rPr lang="en-US" sz="1600" dirty="0" smtClean="0"/>
              <a:t>time)</a:t>
            </a:r>
            <a:endParaRPr lang="en-GB" sz="1600" dirty="0" smtClean="0"/>
          </a:p>
          <a:p>
            <a:pPr>
              <a:spcAft>
                <a:spcPts val="1200"/>
              </a:spcAft>
            </a:pPr>
            <a:endParaRPr lang="en-GB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the sample</a:t>
            </a:r>
            <a:endParaRPr lang="en-GB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V="1">
            <a:off x="2970847" y="3032652"/>
            <a:ext cx="2845603" cy="11672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0" idx="1"/>
          </p:cNvCxnSpPr>
          <p:nvPr/>
        </p:nvCxnSpPr>
        <p:spPr>
          <a:xfrm flipV="1">
            <a:off x="2770909" y="1749630"/>
            <a:ext cx="434109" cy="31744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205018" y="1432190"/>
            <a:ext cx="3429698" cy="634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600" dirty="0" smtClean="0"/>
              <a:t>Define the total </a:t>
            </a:r>
            <a:r>
              <a:rPr lang="en-GB" sz="1600" b="1" dirty="0" smtClean="0"/>
              <a:t>number of input variables </a:t>
            </a:r>
            <a:r>
              <a:rPr lang="en-GB" sz="1600" dirty="0" smtClean="0"/>
              <a:t>of the function </a:t>
            </a:r>
          </a:p>
          <a:p>
            <a:endParaRPr lang="en-GB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3826290"/>
            <a:ext cx="3206578" cy="9977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4329582" y="4824048"/>
            <a:ext cx="4209410" cy="124431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600" b="1" dirty="0"/>
              <a:t>First-Order </a:t>
            </a:r>
            <a:r>
              <a:rPr lang="en-GB" sz="1600" b="1" dirty="0" smtClean="0"/>
              <a:t>Only</a:t>
            </a:r>
            <a:r>
              <a:rPr lang="en-GB" sz="1600" dirty="0" smtClean="0"/>
              <a:t> (2N)</a:t>
            </a:r>
          </a:p>
          <a:p>
            <a:pPr>
              <a:spcAft>
                <a:spcPts val="600"/>
              </a:spcAft>
            </a:pPr>
            <a:r>
              <a:rPr lang="en-GB" sz="1600" b="1" dirty="0"/>
              <a:t>First- &amp; </a:t>
            </a:r>
            <a:r>
              <a:rPr lang="en-GB" sz="1600" b="1" dirty="0" smtClean="0"/>
              <a:t>Total-Order </a:t>
            </a:r>
            <a:r>
              <a:rPr lang="en-GB" sz="1600" dirty="0" smtClean="0"/>
              <a:t>(N x d)</a:t>
            </a:r>
          </a:p>
          <a:p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3752" y="4554106"/>
            <a:ext cx="1656079" cy="13492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3205018" y="5906356"/>
            <a:ext cx="2529032" cy="7325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GB" sz="1600" dirty="0" smtClean="0"/>
              <a:t>Define the </a:t>
            </a:r>
            <a:r>
              <a:rPr lang="en-GB" sz="1600" b="1" dirty="0" smtClean="0"/>
              <a:t>sample size </a:t>
            </a:r>
            <a:r>
              <a:rPr lang="en-GB" sz="1600" dirty="0" smtClean="0"/>
              <a:t>(N)</a:t>
            </a:r>
          </a:p>
          <a:p>
            <a:pPr algn="ctr">
              <a:spcAft>
                <a:spcPts val="600"/>
              </a:spcAf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313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Piston Function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9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/>
              <a:t>The Piston Simulation function models the circular motion of a piston within a cylinder. It involves a chain of nonlinear </a:t>
            </a:r>
            <a:r>
              <a:rPr lang="en-US" sz="2000" dirty="0" smtClean="0"/>
              <a:t>functions</a:t>
            </a:r>
          </a:p>
          <a:p>
            <a:pPr marL="0" indent="0" algn="just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response C is cycle time (the time it takes to complete one cycle), in seconds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Piston Simulation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22075" y="3766577"/>
                <a:ext cx="3702104" cy="2156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+19.62 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75" y="3766577"/>
                <a:ext cx="3702104" cy="2156296"/>
              </a:xfrm>
              <a:prstGeom prst="rect">
                <a:avLst/>
              </a:prstGeom>
              <a:blipFill>
                <a:blip r:embed="rId2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97335" y="6169542"/>
            <a:ext cx="3424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3"/>
              </a:rPr>
              <a:t>https://www.sfu.ca/~</a:t>
            </a:r>
            <a:r>
              <a:rPr lang="en-GB" sz="1400" dirty="0" smtClean="0">
                <a:hlinkClick r:id="rId3"/>
              </a:rPr>
              <a:t>ssurjano/piston.html</a:t>
            </a:r>
            <a:r>
              <a:rPr lang="en-GB" sz="1400" dirty="0" smtClean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846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Title xmlns="7f6b1e12-94fa-451b-858e-6fc3f81734a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B190F507D1C40B5B759DC721C3C64" ma:contentTypeVersion="7" ma:contentTypeDescription="Create a new document." ma:contentTypeScope="" ma:versionID="1bcf6af9e549b9bdd6187943647efb16">
  <xsd:schema xmlns:xsd="http://www.w3.org/2001/XMLSchema" xmlns:xs="http://www.w3.org/2001/XMLSchema" xmlns:p="http://schemas.microsoft.com/office/2006/metadata/properties" xmlns:ns2="7f6b1e12-94fa-451b-858e-6fc3f81734a1" xmlns:ns3="76b001ec-d05e-4392-8e11-a033b2cc03bd" targetNamespace="http://schemas.microsoft.com/office/2006/metadata/properties" ma:root="true" ma:fieldsID="6a0838fb2a2383e707529df3b82ee85d" ns2:_="" ns3:_="">
    <xsd:import namespace="7f6b1e12-94fa-451b-858e-6fc3f81734a1"/>
    <xsd:import namespace="76b001ec-d05e-4392-8e11-a033b2cc03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DocTitle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b1e12-94fa-451b-858e-6fc3f81734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Title" ma:index="11" nillable="true" ma:displayName="Doc Title" ma:format="Dropdown" ma:internalName="DocTitle">
      <xsd:simpleType>
        <xsd:restriction base="dms:Text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001ec-d05e-4392-8e11-a033b2cc03b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5523A8-E18F-4B1A-8801-7278CF9E3826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f6b1e12-94fa-451b-858e-6fc3f81734a1"/>
    <ds:schemaRef ds:uri="http://purl.org/dc/terms/"/>
    <ds:schemaRef ds:uri="http://schemas.openxmlformats.org/package/2006/metadata/core-properties"/>
    <ds:schemaRef ds:uri="76b001ec-d05e-4392-8e11-a033b2cc03b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913BB8-DDEE-4628-9486-F0FFB4B4D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118A5-BEE6-4585-BA8E-E7CBD309E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6b1e12-94fa-451b-858e-6fc3f81734a1"/>
    <ds:schemaRef ds:uri="76b001ec-d05e-4392-8e11-a033b2cc0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8494</TotalTime>
  <Words>869</Words>
  <Application>Microsoft Office PowerPoint</Application>
  <PresentationFormat>Widescreen</PresentationFormat>
  <Paragraphs>99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SIML@B</vt:lpstr>
      <vt:lpstr>JRC SIML@B WebApp</vt:lpstr>
      <vt:lpstr>WebApp project structure</vt:lpstr>
      <vt:lpstr>SIML@B Global Sensitivity Analysis Methods</vt:lpstr>
      <vt:lpstr>Sampler module</vt:lpstr>
      <vt:lpstr>Open SIML@B</vt:lpstr>
      <vt:lpstr>Generate the sample</vt:lpstr>
      <vt:lpstr>Piston Function</vt:lpstr>
      <vt:lpstr>Piston Simulation function </vt:lpstr>
      <vt:lpstr>Piston Simulation function </vt:lpstr>
      <vt:lpstr>Generate the sample</vt:lpstr>
      <vt:lpstr>Define Input Variables</vt:lpstr>
      <vt:lpstr>Define Input Variables</vt:lpstr>
      <vt:lpstr>Download the input file and Run the model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Yvonne (COMM)</dc:creator>
  <cp:lastModifiedBy>BASTIANON Elena (JRC-ISPRA)</cp:lastModifiedBy>
  <cp:revision>46</cp:revision>
  <dcterms:created xsi:type="dcterms:W3CDTF">2019-08-09T12:06:42Z</dcterms:created>
  <dcterms:modified xsi:type="dcterms:W3CDTF">2024-06-25T07:33:45Z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0x010100D5AB190F507D1C40B5B759DC721C3C64</vt:lpwstr>
  </property>
  <property fmtid="{D5CDD505-2E9C-101B-9397-08002B2CF9AE}" pid="3" name="MSIP_Label_6bd9ddd1-4d20-43f6-abfa-fc3c07406f94_Enabled">
    <vt:lpwstr>true</vt:lpwstr>
  </property>
  <property fmtid="{D5CDD505-2E9C-101B-9397-08002B2CF9AE}" pid="4" name="MSIP_Label_6bd9ddd1-4d20-43f6-abfa-fc3c07406f94_SetDate">
    <vt:lpwstr>2023-09-26T10:27:54Z</vt:lpwstr>
  </property>
  <property fmtid="{D5CDD505-2E9C-101B-9397-08002B2CF9AE}" pid="5" name="MSIP_Label_6bd9ddd1-4d20-43f6-abfa-fc3c07406f94_Method">
    <vt:lpwstr>Standard</vt:lpwstr>
  </property>
  <property fmtid="{D5CDD505-2E9C-101B-9397-08002B2CF9AE}" pid="6" name="MSIP_Label_6bd9ddd1-4d20-43f6-abfa-fc3c07406f94_Name">
    <vt:lpwstr>Commission Use</vt:lpwstr>
  </property>
  <property fmtid="{D5CDD505-2E9C-101B-9397-08002B2CF9AE}" pid="7" name="MSIP_Label_6bd9ddd1-4d20-43f6-abfa-fc3c07406f94_SiteId">
    <vt:lpwstr>b24c8b06-522c-46fe-9080-70926f8dddb1</vt:lpwstr>
  </property>
  <property fmtid="{D5CDD505-2E9C-101B-9397-08002B2CF9AE}" pid="8" name="MSIP_Label_6bd9ddd1-4d20-43f6-abfa-fc3c07406f94_ActionId">
    <vt:lpwstr>5f9041e0-26c3-439f-9557-91c751557f9e</vt:lpwstr>
  </property>
  <property fmtid="{D5CDD505-2E9C-101B-9397-08002B2CF9AE}" pid="9" name="MSIP_Label_6bd9ddd1-4d20-43f6-abfa-fc3c07406f94_ContentBits">
    <vt:lpwstr>0</vt:lpwstr>
  </property>
</Properties>
</file>