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wmf" ContentType="image/x-wm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charts/chart28.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15.xml" ContentType="application/vnd.openxmlformats-officedocument.drawingml.chart+xml"/>
  <Override PartName="/ppt/charts/chart23.xml" ContentType="application/vnd.openxmlformats-officedocument.drawingml.chart+xml"/>
  <Override PartName="/ppt/charts/chart16.xml" ContentType="application/vnd.openxmlformats-officedocument.drawingml.chart+xml"/>
  <Override PartName="/ppt/charts/chart24.xml" ContentType="application/vnd.openxmlformats-officedocument.drawingml.chart+xml"/>
  <Override PartName="/ppt/charts/chart27.xml" ContentType="application/vnd.openxmlformats-officedocument.drawingml.chart+xml"/>
  <Override PartName="/ppt/charts/chart19.xml" ContentType="application/vnd.openxmlformats-officedocument.drawingml.chart+xml"/>
  <Override PartName="/ppt/charts/chart17.xml" ContentType="application/vnd.openxmlformats-officedocument.drawingml.chart+xml"/>
  <Override PartName="/ppt/charts/chart25.xml" ContentType="application/vnd.openxmlformats-officedocument.drawingml.chart+xml"/>
  <Override PartName="/ppt/charts/chart18.xml" ContentType="application/vnd.openxmlformats-officedocument.drawingml.chart+xml"/>
  <Override PartName="/ppt/charts/chart26.xml" ContentType="application/vnd.openxmlformats-officedocument.drawingml.chart+xml"/>
  <Override PartName="/ppt/embeddings/oleObject1.bin" ContentType="application/vnd.openxmlformats-officedocument.oleObject"/>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p:notesSz cx="7099300"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presProps" Target="presProps.xml"/>
</Relationships>
</file>

<file path=ppt/charts/chart1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Calibri"/>
              </a:defRPr>
            </a:pPr>
            <a:r>
              <a:rPr b="0" lang="en-US" sz="1400" spc="-1" strike="noStrike">
                <a:solidFill>
                  <a:srgbClr val="595959"/>
                </a:solidFill>
                <a:latin typeface="Calibri"/>
              </a:rPr>
              <a:t>Pay-off from Call Option Strike Price $5</a:t>
            </a:r>
          </a:p>
        </c:rich>
      </c:tx>
      <c:layout>
        <c:manualLayout>
          <c:xMode val="edge"/>
          <c:yMode val="edge"/>
          <c:x val="0.25034370703662"/>
          <c:y val="0.000393081761006289"/>
        </c:manualLayout>
      </c:layout>
      <c:overlay val="0"/>
      <c:spPr>
        <a:noFill/>
        <a:ln w="0">
          <a:noFill/>
        </a:ln>
      </c:spPr>
    </c:title>
    <c:autoTitleDeleted val="0"/>
    <c:plotArea>
      <c:layout>
        <c:manualLayout>
          <c:layoutTarget val="inner"/>
          <c:xMode val="edge"/>
          <c:yMode val="edge"/>
          <c:x val="0.138482689663792"/>
          <c:y val="0.155267295597484"/>
          <c:w val="0.671853518310211"/>
          <c:h val="0.616221174004193"/>
        </c:manualLayout>
      </c:layout>
      <c:lineChart>
        <c:grouping val="standard"/>
        <c:varyColors val="0"/>
        <c:ser>
          <c:idx val="0"/>
          <c:order val="0"/>
          <c:tx>
            <c:strRef>
              <c:f>label 0</c:f>
              <c:strCache>
                <c:ptCount val="1"/>
                <c:pt idx="0">
                  <c:v>Payoff</c:v>
                </c:pt>
              </c:strCache>
            </c:strRef>
          </c:tx>
          <c:spPr>
            <a:solidFill>
              <a:srgbClr val="c00000"/>
            </a:solidFill>
            <a:ln cap="rnd" w="28440">
              <a:solidFill>
                <a:srgbClr val="c0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1"/>
                <c:pt idx="0">
                  <c:v>0.00</c:v>
                </c:pt>
                <c:pt idx="1">
                  <c:v>0.50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strCache>
            </c:strRef>
          </c:cat>
          <c:val>
            <c:numRef>
              <c:f>0</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0.5</c:v>
                </c:pt>
                <c:pt idx="12">
                  <c:v>1</c:v>
                </c:pt>
                <c:pt idx="13">
                  <c:v>1.5</c:v>
                </c:pt>
                <c:pt idx="14">
                  <c:v>2</c:v>
                </c:pt>
                <c:pt idx="15">
                  <c:v>2.5</c:v>
                </c:pt>
                <c:pt idx="16">
                  <c:v>3</c:v>
                </c:pt>
                <c:pt idx="17">
                  <c:v>3.5</c:v>
                </c:pt>
                <c:pt idx="18">
                  <c:v>4</c:v>
                </c:pt>
                <c:pt idx="19">
                  <c:v>4.5</c:v>
                </c:pt>
                <c:pt idx="20">
                  <c:v>5</c:v>
                </c:pt>
              </c:numCache>
            </c:numRef>
          </c:val>
          <c:smooth val="0"/>
        </c:ser>
        <c:hiLowLines>
          <c:spPr>
            <a:ln w="0">
              <a:noFill/>
            </a:ln>
          </c:spPr>
        </c:hiLowLines>
        <c:marker val="0"/>
        <c:axId val="76551342"/>
        <c:axId val="58496116"/>
      </c:lineChart>
      <c:catAx>
        <c:axId val="76551342"/>
        <c:scaling>
          <c:orientation val="minMax"/>
        </c:scaling>
        <c:delete val="0"/>
        <c:axPos val="b"/>
        <c:title>
          <c:tx>
            <c:rich>
              <a:bodyPr rot="0"/>
              <a:lstStyle/>
              <a:p>
                <a:pPr>
                  <a:defRPr b="0" lang="en-US" sz="1200" spc="-1" strike="noStrike">
                    <a:solidFill>
                      <a:srgbClr val="c00000"/>
                    </a:solidFill>
                    <a:latin typeface="Calibri"/>
                  </a:defRPr>
                </a:pPr>
                <a:r>
                  <a:rPr b="0" lang="en-US" sz="1200" spc="-1" strike="noStrike">
                    <a:solidFill>
                      <a:srgbClr val="c00000"/>
                    </a:solidFill>
                    <a:latin typeface="Calibri"/>
                  </a:rPr>
                  <a:t>Share Price</a:t>
                </a:r>
              </a:p>
            </c:rich>
          </c:tx>
          <c:layout>
            <c:manualLayout>
              <c:xMode val="edge"/>
              <c:yMode val="edge"/>
              <c:x val="0.837832770903637"/>
              <c:y val="0.810665618448637"/>
            </c:manualLayout>
          </c:layout>
          <c:overlay val="0"/>
          <c:spPr>
            <a:noFill/>
            <a:ln w="0">
              <a:noFill/>
            </a:ln>
          </c:spPr>
        </c:title>
        <c:numFmt formatCode="0.00" sourceLinked="0"/>
        <c:majorTickMark val="none"/>
        <c:minorTickMark val="none"/>
        <c:tickLblPos val="nextTo"/>
        <c:spPr>
          <a:ln w="9360">
            <a:solidFill>
              <a:srgbClr val="d9d9d9"/>
            </a:solidFill>
            <a:round/>
          </a:ln>
        </c:spPr>
        <c:txPr>
          <a:bodyPr/>
          <a:lstStyle/>
          <a:p>
            <a:pPr>
              <a:defRPr b="0" sz="1200" spc="-1" strike="noStrike">
                <a:solidFill>
                  <a:srgbClr val="595959"/>
                </a:solidFill>
                <a:latin typeface="Calibri"/>
              </a:defRPr>
            </a:pPr>
          </a:p>
        </c:txPr>
        <c:crossAx val="58496116"/>
        <c:crosses val="autoZero"/>
        <c:auto val="1"/>
        <c:lblAlgn val="ctr"/>
        <c:lblOffset val="100"/>
        <c:noMultiLvlLbl val="0"/>
      </c:catAx>
      <c:valAx>
        <c:axId val="58496116"/>
        <c:scaling>
          <c:orientation val="minMax"/>
        </c:scaling>
        <c:delete val="0"/>
        <c:axPos val="l"/>
        <c:majorGridlines>
          <c:spPr>
            <a:ln w="9360">
              <a:solidFill>
                <a:srgbClr val="d9d9d9"/>
              </a:solidFill>
              <a:round/>
            </a:ln>
          </c:spPr>
        </c:majorGridlines>
        <c:title>
          <c:tx>
            <c:rich>
              <a:bodyPr rot="-5400000"/>
              <a:lstStyle/>
              <a:p>
                <a:pPr>
                  <a:defRPr b="0" lang="en-US" sz="1200" spc="-1" strike="noStrike">
                    <a:solidFill>
                      <a:srgbClr val="c00000"/>
                    </a:solidFill>
                    <a:latin typeface="Calibri"/>
                  </a:defRPr>
                </a:pPr>
                <a:r>
                  <a:rPr b="0" lang="en-US" sz="1200" spc="-1" strike="noStrike">
                    <a:solidFill>
                      <a:srgbClr val="c00000"/>
                    </a:solidFill>
                    <a:latin typeface="Calibri"/>
                  </a:rPr>
                  <a:t>Pay off</a:t>
                </a:r>
              </a:p>
            </c:rich>
          </c:tx>
          <c:layout>
            <c:manualLayout>
              <c:xMode val="edge"/>
              <c:yMode val="edge"/>
              <c:x val="0.012060992375953"/>
              <c:y val="0.383254716981132"/>
            </c:manualLayout>
          </c:layout>
          <c:overlay val="0"/>
          <c:spPr>
            <a:noFill/>
            <a:ln w="0">
              <a:noFill/>
            </a:ln>
          </c:spPr>
        </c:title>
        <c:numFmt formatCode="0.00" sourceLinked="0"/>
        <c:majorTickMark val="out"/>
        <c:minorTickMark val="none"/>
        <c:tickLblPos val="nextTo"/>
        <c:spPr>
          <a:ln w="9360">
            <a:noFill/>
          </a:ln>
        </c:spPr>
        <c:txPr>
          <a:bodyPr/>
          <a:lstStyle/>
          <a:p>
            <a:pPr>
              <a:defRPr b="0" sz="1200" spc="-1" strike="noStrike">
                <a:solidFill>
                  <a:srgbClr val="595959"/>
                </a:solidFill>
                <a:latin typeface="Calibri"/>
              </a:defRPr>
            </a:pPr>
          </a:p>
        </c:txPr>
        <c:crossAx val="76551342"/>
        <c:crosses val="autoZero"/>
        <c:crossBetween val="between"/>
      </c:valAx>
      <c:spPr>
        <a:noFill/>
        <a:ln w="0">
          <a:solidFill>
            <a:srgbClr val="000000"/>
          </a:solidFill>
        </a:ln>
      </c:spPr>
    </c:plotArea>
    <c:legend>
      <c:legendPos val="b"/>
      <c:overlay val="0"/>
      <c:spPr>
        <a:noFill/>
        <a:ln w="0">
          <a:no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1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Calibri"/>
              </a:defRPr>
            </a:pPr>
            <a:r>
              <a:rPr b="0" lang="en-US" sz="1400" spc="-1" strike="noStrike">
                <a:solidFill>
                  <a:srgbClr val="595959"/>
                </a:solidFill>
                <a:latin typeface="Calibri"/>
              </a:rPr>
              <a:t>Profit from Call Option Strike Price $5
</a:t>
            </a:r>
          </a:p>
        </c:rich>
      </c:tx>
      <c:overlay val="0"/>
      <c:spPr>
        <a:noFill/>
        <a:ln w="0">
          <a:noFill/>
        </a:ln>
      </c:spPr>
    </c:title>
    <c:autoTitleDeleted val="0"/>
    <c:plotArea>
      <c:layout>
        <c:manualLayout>
          <c:layoutTarget val="inner"/>
          <c:xMode val="edge"/>
          <c:yMode val="edge"/>
          <c:x val="0.151668614465654"/>
          <c:y val="0.135211907737757"/>
          <c:w val="0.717699000129853"/>
          <c:h val="0.620724917622997"/>
        </c:manualLayout>
      </c:layout>
      <c:lineChart>
        <c:grouping val="standard"/>
        <c:varyColors val="0"/>
        <c:ser>
          <c:idx val="0"/>
          <c:order val="0"/>
          <c:tx>
            <c:strRef>
              <c:f>label 0</c:f>
              <c:strCache>
                <c:ptCount val="1"/>
                <c:pt idx="0">
                  <c:v>Profit</c:v>
                </c:pt>
              </c:strCache>
            </c:strRef>
          </c:tx>
          <c:spPr>
            <a:solidFill>
              <a:srgbClr val="c00000"/>
            </a:solidFill>
            <a:ln cap="rnd" w="28440">
              <a:solidFill>
                <a:srgbClr val="c0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1"/>
                <c:pt idx="0">
                  <c:v>0.00</c:v>
                </c:pt>
                <c:pt idx="1">
                  <c:v>0.50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strCache>
            </c:strRef>
          </c:cat>
          <c:val>
            <c:numRef>
              <c:f>0</c:f>
              <c:numCache>
                <c:formatCode>General</c:formatCode>
                <c:ptCount val="21"/>
                <c:pt idx="0">
                  <c:v>-0.3</c:v>
                </c:pt>
                <c:pt idx="1">
                  <c:v>-0.3</c:v>
                </c:pt>
                <c:pt idx="2">
                  <c:v>-0.3</c:v>
                </c:pt>
                <c:pt idx="3">
                  <c:v>-0.3</c:v>
                </c:pt>
                <c:pt idx="4">
                  <c:v>-0.3</c:v>
                </c:pt>
                <c:pt idx="5">
                  <c:v>-0.3</c:v>
                </c:pt>
                <c:pt idx="6">
                  <c:v>-0.3</c:v>
                </c:pt>
                <c:pt idx="7">
                  <c:v>-0.3</c:v>
                </c:pt>
                <c:pt idx="8">
                  <c:v>-0.3</c:v>
                </c:pt>
                <c:pt idx="9">
                  <c:v>-0.3</c:v>
                </c:pt>
                <c:pt idx="10">
                  <c:v>-0.3</c:v>
                </c:pt>
                <c:pt idx="11">
                  <c:v>0.2</c:v>
                </c:pt>
                <c:pt idx="12">
                  <c:v>0.7</c:v>
                </c:pt>
                <c:pt idx="13">
                  <c:v>1.2</c:v>
                </c:pt>
                <c:pt idx="14">
                  <c:v>1.7</c:v>
                </c:pt>
                <c:pt idx="15">
                  <c:v>2.2</c:v>
                </c:pt>
                <c:pt idx="16">
                  <c:v>2.7</c:v>
                </c:pt>
                <c:pt idx="17">
                  <c:v>3.2</c:v>
                </c:pt>
                <c:pt idx="18">
                  <c:v>3.7</c:v>
                </c:pt>
                <c:pt idx="19">
                  <c:v>4.2</c:v>
                </c:pt>
                <c:pt idx="20">
                  <c:v>4.7</c:v>
                </c:pt>
              </c:numCache>
            </c:numRef>
          </c:val>
          <c:smooth val="0"/>
        </c:ser>
        <c:hiLowLines>
          <c:spPr>
            <a:ln w="0">
              <a:noFill/>
            </a:ln>
          </c:spPr>
        </c:hiLowLines>
        <c:marker val="0"/>
        <c:axId val="89747014"/>
        <c:axId val="62926861"/>
      </c:lineChart>
      <c:catAx>
        <c:axId val="89747014"/>
        <c:scaling>
          <c:orientation val="minMax"/>
        </c:scaling>
        <c:delete val="0"/>
        <c:axPos val="b"/>
        <c:title>
          <c:tx>
            <c:rich>
              <a:bodyPr rot="0"/>
              <a:lstStyle/>
              <a:p>
                <a:pPr>
                  <a:defRPr b="0" lang="en-US" sz="1200" spc="-1" strike="noStrike">
                    <a:solidFill>
                      <a:srgbClr val="c00000"/>
                    </a:solidFill>
                    <a:latin typeface="Calibri"/>
                  </a:defRPr>
                </a:pPr>
                <a:r>
                  <a:rPr b="0" lang="en-US" sz="1200" spc="-1" strike="noStrike">
                    <a:solidFill>
                      <a:srgbClr val="c00000"/>
                    </a:solidFill>
                    <a:latin typeface="Calibri"/>
                  </a:rPr>
                  <a:t>Share Price</a:t>
                </a:r>
              </a:p>
            </c:rich>
          </c:tx>
          <c:layout>
            <c:manualLayout>
              <c:xMode val="edge"/>
              <c:yMode val="edge"/>
              <c:x val="0.843332034800675"/>
              <c:y val="0.908192250880582"/>
            </c:manualLayout>
          </c:layout>
          <c:overlay val="0"/>
          <c:spPr>
            <a:noFill/>
            <a:ln w="0">
              <a:noFill/>
            </a:ln>
          </c:spPr>
        </c:title>
        <c:numFmt formatCode="0.00" sourceLinked="0"/>
        <c:majorTickMark val="none"/>
        <c:minorTickMark val="none"/>
        <c:tickLblPos val="low"/>
        <c:spPr>
          <a:ln w="9360">
            <a:solidFill>
              <a:srgbClr val="d9d9d9"/>
            </a:solidFill>
            <a:round/>
          </a:ln>
        </c:spPr>
        <c:txPr>
          <a:bodyPr rot="-2700000"/>
          <a:lstStyle/>
          <a:p>
            <a:pPr>
              <a:defRPr b="0" sz="1200" spc="-1" strike="noStrike">
                <a:solidFill>
                  <a:srgbClr val="595959"/>
                </a:solidFill>
                <a:latin typeface="Calibri"/>
              </a:defRPr>
            </a:pPr>
          </a:p>
        </c:txPr>
        <c:crossAx val="62926861"/>
        <c:crosses val="autoZero"/>
        <c:auto val="1"/>
        <c:lblAlgn val="ctr"/>
        <c:lblOffset val="100"/>
        <c:noMultiLvlLbl val="0"/>
      </c:catAx>
      <c:valAx>
        <c:axId val="62926861"/>
        <c:scaling>
          <c:orientation val="minMax"/>
        </c:scaling>
        <c:delete val="0"/>
        <c:axPos val="l"/>
        <c:majorGridlines>
          <c:spPr>
            <a:ln w="9360">
              <a:solidFill>
                <a:srgbClr val="d9d9d9"/>
              </a:solidFill>
              <a:round/>
            </a:ln>
          </c:spPr>
        </c:majorGridlines>
        <c:title>
          <c:tx>
            <c:rich>
              <a:bodyPr rot="-5400000"/>
              <a:lstStyle/>
              <a:p>
                <a:pPr>
                  <a:defRPr b="0" lang="en-US" sz="1200" spc="-1" strike="noStrike">
                    <a:solidFill>
                      <a:srgbClr val="c00000"/>
                    </a:solidFill>
                    <a:latin typeface="Calibri"/>
                  </a:defRPr>
                </a:pPr>
                <a:r>
                  <a:rPr b="0" lang="en-US" sz="1200" spc="-1" strike="noStrike">
                    <a:solidFill>
                      <a:srgbClr val="c00000"/>
                    </a:solidFill>
                    <a:latin typeface="Calibri"/>
                  </a:rPr>
                  <a:t>Profit</a:t>
                </a:r>
              </a:p>
            </c:rich>
          </c:tx>
          <c:overlay val="0"/>
          <c:spPr>
            <a:noFill/>
            <a:ln w="0">
              <a:noFill/>
            </a:ln>
          </c:spPr>
        </c:title>
        <c:numFmt formatCode="0.00" sourceLinked="0"/>
        <c:majorTickMark val="out"/>
        <c:minorTickMark val="none"/>
        <c:tickLblPos val="nextTo"/>
        <c:spPr>
          <a:ln w="9360">
            <a:noFill/>
          </a:ln>
        </c:spPr>
        <c:txPr>
          <a:bodyPr/>
          <a:lstStyle/>
          <a:p>
            <a:pPr>
              <a:defRPr b="0" sz="1200" spc="-1" strike="noStrike">
                <a:solidFill>
                  <a:srgbClr val="595959"/>
                </a:solidFill>
                <a:latin typeface="Calibri"/>
              </a:defRPr>
            </a:pPr>
          </a:p>
        </c:txPr>
        <c:crossAx val="89747014"/>
        <c:crosses val="autoZero"/>
        <c:crossBetween val="between"/>
      </c:valAx>
      <c:spPr>
        <a:noFill/>
        <a:ln w="0">
          <a:solidFill>
            <a:srgbClr val="000000"/>
          </a:solidFill>
        </a:ln>
      </c:spPr>
    </c:plotArea>
    <c:legend>
      <c:legendPos val="b"/>
      <c:layout>
        <c:manualLayout>
          <c:xMode val="edge"/>
          <c:yMode val="edge"/>
          <c:x val="0.429684456564083"/>
          <c:y val="0.910351096466311"/>
          <c:w val="0.140575287319005"/>
          <c:h val="0.0854545454545455"/>
        </c:manualLayout>
      </c:layout>
      <c:overlay val="0"/>
      <c:spPr>
        <a:noFill/>
        <a:ln w="0">
          <a:no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1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Calibri"/>
              </a:defRPr>
            </a:pPr>
            <a:r>
              <a:rPr b="0" lang="en-US" sz="1400" spc="-1" strike="noStrike">
                <a:solidFill>
                  <a:srgbClr val="595959"/>
                </a:solidFill>
                <a:latin typeface="Calibri"/>
              </a:rPr>
              <a:t>Profit from Put Option Strike Price $5</a:t>
            </a:r>
          </a:p>
        </c:rich>
      </c:tx>
      <c:overlay val="0"/>
      <c:spPr>
        <a:noFill/>
        <a:ln w="0">
          <a:noFill/>
        </a:ln>
      </c:spPr>
    </c:title>
    <c:autoTitleDeleted val="0"/>
    <c:plotArea>
      <c:layout>
        <c:manualLayout>
          <c:layoutTarget val="inner"/>
          <c:xMode val="edge"/>
          <c:yMode val="edge"/>
          <c:x val="0.152047244094488"/>
          <c:y val="0.135369333192434"/>
          <c:w val="0.817244094488189"/>
          <c:h val="0.660784106520131"/>
        </c:manualLayout>
      </c:layout>
      <c:lineChart>
        <c:grouping val="standard"/>
        <c:varyColors val="0"/>
        <c:ser>
          <c:idx val="0"/>
          <c:order val="0"/>
          <c:tx>
            <c:strRef>
              <c:f>label 0</c:f>
              <c:strCache>
                <c:ptCount val="1"/>
                <c:pt idx="0">
                  <c:v>Profit</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1"/>
                <c:pt idx="0">
                  <c:v>0.00</c:v>
                </c:pt>
                <c:pt idx="1">
                  <c:v>0.50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strCache>
            </c:strRef>
          </c:cat>
          <c:val>
            <c:numRef>
              <c:f>0</c:f>
              <c:numCache>
                <c:formatCode>General</c:formatCode>
                <c:ptCount val="21"/>
                <c:pt idx="0">
                  <c:v>4.7</c:v>
                </c:pt>
                <c:pt idx="1">
                  <c:v>4.2</c:v>
                </c:pt>
                <c:pt idx="2">
                  <c:v>3.7</c:v>
                </c:pt>
                <c:pt idx="3">
                  <c:v>3.2</c:v>
                </c:pt>
                <c:pt idx="4">
                  <c:v>2.7</c:v>
                </c:pt>
                <c:pt idx="5">
                  <c:v>2.2</c:v>
                </c:pt>
                <c:pt idx="6">
                  <c:v>1.7</c:v>
                </c:pt>
                <c:pt idx="7">
                  <c:v>1.2</c:v>
                </c:pt>
                <c:pt idx="8">
                  <c:v>0.7</c:v>
                </c:pt>
                <c:pt idx="9">
                  <c:v>0.2</c:v>
                </c:pt>
                <c:pt idx="10">
                  <c:v>-0.3</c:v>
                </c:pt>
                <c:pt idx="11">
                  <c:v>-0.3</c:v>
                </c:pt>
                <c:pt idx="12">
                  <c:v>-0.3</c:v>
                </c:pt>
                <c:pt idx="13">
                  <c:v>-0.3</c:v>
                </c:pt>
                <c:pt idx="14">
                  <c:v>-0.3</c:v>
                </c:pt>
                <c:pt idx="15">
                  <c:v>-0.3</c:v>
                </c:pt>
                <c:pt idx="16">
                  <c:v>-0.3</c:v>
                </c:pt>
                <c:pt idx="17">
                  <c:v>-0.3</c:v>
                </c:pt>
                <c:pt idx="18">
                  <c:v>-0.3</c:v>
                </c:pt>
                <c:pt idx="19">
                  <c:v>-0.3</c:v>
                </c:pt>
                <c:pt idx="20">
                  <c:v>-0.3</c:v>
                </c:pt>
              </c:numCache>
            </c:numRef>
          </c:val>
          <c:smooth val="0"/>
        </c:ser>
        <c:hiLowLines>
          <c:spPr>
            <a:ln w="0">
              <a:noFill/>
            </a:ln>
          </c:spPr>
        </c:hiLowLines>
        <c:marker val="0"/>
        <c:axId val="52724584"/>
        <c:axId val="9111561"/>
      </c:lineChart>
      <c:catAx>
        <c:axId val="52724584"/>
        <c:scaling>
          <c:orientation val="minMax"/>
        </c:scaling>
        <c:delete val="0"/>
        <c:axPos val="b"/>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Share Price</a:t>
                </a:r>
              </a:p>
            </c:rich>
          </c:tx>
          <c:layout>
            <c:manualLayout>
              <c:xMode val="edge"/>
              <c:yMode val="edge"/>
              <c:x val="0.82"/>
              <c:y val="0.930254676106943"/>
            </c:manualLayout>
          </c:layout>
          <c:overlay val="0"/>
          <c:spPr>
            <a:noFill/>
            <a:ln w="0">
              <a:noFill/>
            </a:ln>
          </c:spPr>
        </c:title>
        <c:numFmt formatCode="0.00" sourceLinked="0"/>
        <c:majorTickMark val="none"/>
        <c:minorTickMark val="none"/>
        <c:tickLblPos val="low"/>
        <c:spPr>
          <a:ln w="9360">
            <a:solidFill>
              <a:srgbClr val="d9d9d9"/>
            </a:solidFill>
            <a:round/>
          </a:ln>
        </c:spPr>
        <c:txPr>
          <a:bodyPr/>
          <a:lstStyle/>
          <a:p>
            <a:pPr>
              <a:defRPr b="0" sz="1200" spc="-1" strike="noStrike">
                <a:solidFill>
                  <a:srgbClr val="595959"/>
                </a:solidFill>
                <a:latin typeface="Calibri"/>
              </a:defRPr>
            </a:pPr>
          </a:p>
        </c:txPr>
        <c:crossAx val="9111561"/>
        <c:crosses val="autoZero"/>
        <c:auto val="1"/>
        <c:lblAlgn val="ctr"/>
        <c:lblOffset val="100"/>
        <c:noMultiLvlLbl val="0"/>
      </c:catAx>
      <c:valAx>
        <c:axId val="9111561"/>
        <c:scaling>
          <c:orientation val="minMax"/>
        </c:scaling>
        <c:delete val="0"/>
        <c:axPos val="l"/>
        <c:majorGridlines>
          <c:spPr>
            <a:ln w="9360">
              <a:solidFill>
                <a:srgbClr val="d9d9d9"/>
              </a:solidFill>
              <a:round/>
            </a:ln>
          </c:spPr>
        </c:majorGridlines>
        <c:title>
          <c:tx>
            <c:rich>
              <a:bodyPr rot="-5400000"/>
              <a:lstStyle/>
              <a:p>
                <a:pPr>
                  <a:defRPr b="0" lang="en-US" sz="1200" spc="-1" strike="noStrike">
                    <a:solidFill>
                      <a:srgbClr val="595959"/>
                    </a:solidFill>
                    <a:latin typeface="Calibri"/>
                  </a:defRPr>
                </a:pPr>
                <a:r>
                  <a:rPr b="0" lang="en-US" sz="1200" spc="-1" strike="noStrike">
                    <a:solidFill>
                      <a:srgbClr val="595959"/>
                    </a:solidFill>
                    <a:latin typeface="Calibri"/>
                  </a:rPr>
                  <a:t>Pay off</a:t>
                </a:r>
              </a:p>
            </c:rich>
          </c:tx>
          <c:overlay val="0"/>
          <c:spPr>
            <a:noFill/>
            <a:ln w="0">
              <a:noFill/>
            </a:ln>
          </c:spPr>
        </c:title>
        <c:numFmt formatCode="0.00" sourceLinked="0"/>
        <c:majorTickMark val="out"/>
        <c:minorTickMark val="none"/>
        <c:tickLblPos val="nextTo"/>
        <c:spPr>
          <a:ln w="9360">
            <a:noFill/>
          </a:ln>
        </c:spPr>
        <c:txPr>
          <a:bodyPr/>
          <a:lstStyle/>
          <a:p>
            <a:pPr>
              <a:defRPr b="0" sz="1200" spc="-1" strike="noStrike">
                <a:solidFill>
                  <a:srgbClr val="595959"/>
                </a:solidFill>
                <a:latin typeface="Calibri"/>
              </a:defRPr>
            </a:pPr>
          </a:p>
        </c:txPr>
        <c:crossAx val="52724584"/>
        <c:crosses val="autoZero"/>
        <c:crossBetween val="between"/>
      </c:valAx>
      <c:spPr>
        <a:noFill/>
        <a:ln w="0">
          <a:solidFill>
            <a:srgbClr val="000000"/>
          </a:solidFill>
        </a:ln>
      </c:spPr>
    </c:plotArea>
    <c:legend>
      <c:legendPos val="b"/>
      <c:layout>
        <c:manualLayout>
          <c:xMode val="edge"/>
          <c:yMode val="edge"/>
          <c:x val="0.420472440944882"/>
          <c:y val="0.930994399239142"/>
          <c:w val="0.147806913930231"/>
          <c:h val="0.0616148805749313"/>
        </c:manualLayout>
      </c:layout>
      <c:overlay val="0"/>
      <c:spPr>
        <a:noFill/>
        <a:ln w="0">
          <a:no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1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Calibri"/>
              </a:defRPr>
            </a:pPr>
            <a:r>
              <a:rPr b="0" lang="en-US" sz="1400" spc="-1" strike="noStrike">
                <a:solidFill>
                  <a:srgbClr val="595959"/>
                </a:solidFill>
                <a:latin typeface="Calibri"/>
              </a:rPr>
              <a:t>Profit from Selling a Call, Strike Price $5</a:t>
            </a:r>
          </a:p>
        </c:rich>
      </c:tx>
      <c:overlay val="0"/>
      <c:spPr>
        <a:noFill/>
        <a:ln w="0">
          <a:noFill/>
        </a:ln>
      </c:spPr>
    </c:title>
    <c:autoTitleDeleted val="0"/>
    <c:plotArea>
      <c:layout>
        <c:manualLayout>
          <c:layoutTarget val="inner"/>
          <c:xMode val="edge"/>
          <c:yMode val="edge"/>
          <c:x val="0.152103820731904"/>
          <c:y val="0.135402562233101"/>
          <c:w val="0.817265839110108"/>
          <c:h val="0.660764503697532"/>
        </c:manualLayout>
      </c:layout>
      <c:lineChart>
        <c:grouping val="standard"/>
        <c:varyColors val="0"/>
        <c:ser>
          <c:idx val="0"/>
          <c:order val="0"/>
          <c:tx>
            <c:strRef>
              <c:f>label 0</c:f>
              <c:strCache>
                <c:ptCount val="1"/>
                <c:pt idx="0">
                  <c:v>Profit</c:v>
                </c:pt>
              </c:strCache>
            </c:strRef>
          </c:tx>
          <c:spPr>
            <a:solidFill>
              <a:srgbClr val="c00000"/>
            </a:solidFill>
            <a:ln cap="rnd" w="28440">
              <a:solidFill>
                <a:srgbClr val="c0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1"/>
                <c:pt idx="0">
                  <c:v>0.00</c:v>
                </c:pt>
                <c:pt idx="1">
                  <c:v>0.50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strCache>
            </c:strRef>
          </c:cat>
          <c:val>
            <c:numRef>
              <c:f>0</c:f>
              <c:numCache>
                <c:formatCode>General</c:formatCode>
                <c:ptCount val="21"/>
                <c:pt idx="0">
                  <c:v>0.3</c:v>
                </c:pt>
                <c:pt idx="1">
                  <c:v>0.3</c:v>
                </c:pt>
                <c:pt idx="2">
                  <c:v>0.3</c:v>
                </c:pt>
                <c:pt idx="3">
                  <c:v>0.3</c:v>
                </c:pt>
                <c:pt idx="4">
                  <c:v>0.3</c:v>
                </c:pt>
                <c:pt idx="5">
                  <c:v>0.3</c:v>
                </c:pt>
                <c:pt idx="6">
                  <c:v>0.3</c:v>
                </c:pt>
                <c:pt idx="7">
                  <c:v>0.3</c:v>
                </c:pt>
                <c:pt idx="8">
                  <c:v>0.3</c:v>
                </c:pt>
                <c:pt idx="9">
                  <c:v>0.3</c:v>
                </c:pt>
                <c:pt idx="10">
                  <c:v>0.3</c:v>
                </c:pt>
                <c:pt idx="11">
                  <c:v>-0.2</c:v>
                </c:pt>
                <c:pt idx="12">
                  <c:v>-0.7</c:v>
                </c:pt>
                <c:pt idx="13">
                  <c:v>-1.2</c:v>
                </c:pt>
                <c:pt idx="14">
                  <c:v>-1.7</c:v>
                </c:pt>
                <c:pt idx="15">
                  <c:v>-2.2</c:v>
                </c:pt>
                <c:pt idx="16">
                  <c:v>-2.7</c:v>
                </c:pt>
                <c:pt idx="17">
                  <c:v>-3.2</c:v>
                </c:pt>
                <c:pt idx="18">
                  <c:v>-3.7</c:v>
                </c:pt>
                <c:pt idx="19">
                  <c:v>-4.2</c:v>
                </c:pt>
                <c:pt idx="20">
                  <c:v>-4.7</c:v>
                </c:pt>
              </c:numCache>
            </c:numRef>
          </c:val>
          <c:smooth val="0"/>
        </c:ser>
        <c:hiLowLines>
          <c:spPr>
            <a:ln w="0">
              <a:noFill/>
            </a:ln>
          </c:spPr>
        </c:hiLowLines>
        <c:marker val="0"/>
        <c:axId val="83306722"/>
        <c:axId val="14119236"/>
      </c:lineChart>
      <c:catAx>
        <c:axId val="83306722"/>
        <c:scaling>
          <c:orientation val="minMax"/>
        </c:scaling>
        <c:delete val="0"/>
        <c:axPos val="b"/>
        <c:title>
          <c:tx>
            <c:rich>
              <a:bodyPr rot="0"/>
              <a:lstStyle/>
              <a:p>
                <a:pPr>
                  <a:defRPr b="0" lang="en-US" sz="1000" spc="-1" strike="noStrike">
                    <a:solidFill>
                      <a:srgbClr val="595959"/>
                    </a:solidFill>
                    <a:latin typeface="Calibri"/>
                  </a:defRPr>
                </a:pPr>
                <a:r>
                  <a:rPr b="0" lang="en-US" sz="1000" spc="-1" strike="noStrike">
                    <a:solidFill>
                      <a:srgbClr val="595959"/>
                    </a:solidFill>
                    <a:latin typeface="Calibri"/>
                  </a:rPr>
                  <a:t>Share Price</a:t>
                </a:r>
              </a:p>
            </c:rich>
          </c:tx>
          <c:layout>
            <c:manualLayout>
              <c:xMode val="edge"/>
              <c:yMode val="edge"/>
              <c:x val="0.844752539093987"/>
              <c:y val="0.911988334548485"/>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100" spc="-1" strike="noStrike">
                <a:solidFill>
                  <a:srgbClr val="595959"/>
                </a:solidFill>
                <a:latin typeface="Calibri"/>
              </a:defRPr>
            </a:pPr>
          </a:p>
        </c:txPr>
        <c:crossAx val="14119236"/>
        <c:crosses val="autoZero"/>
        <c:auto val="1"/>
        <c:lblAlgn val="ctr"/>
        <c:lblOffset val="100"/>
        <c:noMultiLvlLbl val="0"/>
      </c:catAx>
      <c:valAx>
        <c:axId val="14119236"/>
        <c:scaling>
          <c:orientation val="minMax"/>
        </c:scaling>
        <c:delete val="0"/>
        <c:axPos val="l"/>
        <c:majorGridlines>
          <c:spPr>
            <a:ln w="9360">
              <a:solidFill>
                <a:srgbClr val="d9d9d9"/>
              </a:solidFill>
              <a:round/>
            </a:ln>
          </c:spPr>
        </c:majorGridlines>
        <c:title>
          <c:tx>
            <c:rich>
              <a:bodyPr rot="-5400000"/>
              <a:lstStyle/>
              <a:p>
                <a:pPr>
                  <a:defRPr b="0" lang="en-US" sz="1000" spc="-1" strike="noStrike">
                    <a:solidFill>
                      <a:srgbClr val="595959"/>
                    </a:solidFill>
                    <a:latin typeface="Calibri"/>
                  </a:defRPr>
                </a:pPr>
                <a:r>
                  <a:rPr b="0" lang="en-US" sz="1000" spc="-1" strike="noStrike">
                    <a:solidFill>
                      <a:srgbClr val="595959"/>
                    </a:solidFill>
                    <a:latin typeface="Calibri"/>
                  </a:rPr>
                  <a:t>Pay off</a:t>
                </a:r>
              </a:p>
            </c:rich>
          </c:tx>
          <c:overlay val="0"/>
          <c:spPr>
            <a:noFill/>
            <a:ln w="0">
              <a:noFill/>
            </a:ln>
          </c:spPr>
        </c:title>
        <c:numFmt formatCode="0.00" sourceLinked="0"/>
        <c:majorTickMark val="out"/>
        <c:minorTickMark val="none"/>
        <c:tickLblPos val="nextTo"/>
        <c:spPr>
          <a:ln w="9360">
            <a:noFill/>
          </a:ln>
        </c:spPr>
        <c:txPr>
          <a:bodyPr/>
          <a:lstStyle/>
          <a:p>
            <a:pPr>
              <a:defRPr b="0" sz="1100" spc="-1" strike="noStrike">
                <a:solidFill>
                  <a:srgbClr val="595959"/>
                </a:solidFill>
                <a:latin typeface="Calibri"/>
              </a:defRPr>
            </a:pPr>
          </a:p>
        </c:txPr>
        <c:crossAx val="83306722"/>
        <c:crosses val="autoZero"/>
        <c:crossBetween val="between"/>
      </c:valAx>
      <c:spPr>
        <a:noFill/>
        <a:ln w="0">
          <a:solidFill>
            <a:srgbClr val="000000"/>
          </a:solidFill>
        </a:ln>
      </c:spPr>
    </c:plotArea>
    <c:legend>
      <c:legendPos val="b"/>
      <c:layout>
        <c:manualLayout>
          <c:xMode val="edge"/>
          <c:yMode val="edge"/>
          <c:x val="0.337981621795905"/>
          <c:y val="0.934902614311009"/>
          <c:w val="0.23031035872632"/>
          <c:h val="0.0615625"/>
        </c:manualLayout>
      </c:layout>
      <c:overlay val="0"/>
      <c:spPr>
        <a:noFill/>
        <a:ln w="0">
          <a:no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1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Calibri"/>
              </a:defRPr>
            </a:pPr>
            <a:r>
              <a:rPr b="0" lang="en-US" sz="1400" spc="-1" strike="noStrike">
                <a:solidFill>
                  <a:srgbClr val="595959"/>
                </a:solidFill>
                <a:latin typeface="Calibri"/>
              </a:rPr>
              <a:t>Profit from Selling a Put, Strike Price $5</a:t>
            </a:r>
          </a:p>
        </c:rich>
      </c:tx>
      <c:overlay val="0"/>
      <c:spPr>
        <a:noFill/>
        <a:ln w="0">
          <a:noFill/>
        </a:ln>
      </c:spPr>
    </c:title>
    <c:autoTitleDeleted val="0"/>
    <c:plotArea>
      <c:layout>
        <c:manualLayout>
          <c:layoutTarget val="inner"/>
          <c:xMode val="edge"/>
          <c:yMode val="edge"/>
          <c:x val="0.152105753749682"/>
          <c:y val="0.135402562233101"/>
          <c:w val="0.817303618337429"/>
          <c:h val="0.660764503697532"/>
        </c:manualLayout>
      </c:layout>
      <c:lineChart>
        <c:grouping val="standard"/>
        <c:varyColors val="0"/>
        <c:ser>
          <c:idx val="0"/>
          <c:order val="0"/>
          <c:tx>
            <c:strRef>
              <c:f>label 0</c:f>
              <c:strCache>
                <c:ptCount val="1"/>
                <c:pt idx="0">
                  <c:v>Profit</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1"/>
                <c:pt idx="0">
                  <c:v>0.00</c:v>
                </c:pt>
                <c:pt idx="1">
                  <c:v>0.50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strCache>
            </c:strRef>
          </c:cat>
          <c:val>
            <c:numRef>
              <c:f>0</c:f>
              <c:numCache>
                <c:formatCode>General</c:formatCode>
                <c:ptCount val="21"/>
                <c:pt idx="0">
                  <c:v>-4.7</c:v>
                </c:pt>
                <c:pt idx="1">
                  <c:v>-4.2</c:v>
                </c:pt>
                <c:pt idx="2">
                  <c:v>-3.7</c:v>
                </c:pt>
                <c:pt idx="3">
                  <c:v>-3.2</c:v>
                </c:pt>
                <c:pt idx="4">
                  <c:v>-2.7</c:v>
                </c:pt>
                <c:pt idx="5">
                  <c:v>-2.2</c:v>
                </c:pt>
                <c:pt idx="6">
                  <c:v>-1.7</c:v>
                </c:pt>
                <c:pt idx="7">
                  <c:v>-1.2</c:v>
                </c:pt>
                <c:pt idx="8">
                  <c:v>-0.7</c:v>
                </c:pt>
                <c:pt idx="9">
                  <c:v>-0.2</c:v>
                </c:pt>
                <c:pt idx="10">
                  <c:v>0.3</c:v>
                </c:pt>
                <c:pt idx="11">
                  <c:v>0.3</c:v>
                </c:pt>
                <c:pt idx="12">
                  <c:v>0.3</c:v>
                </c:pt>
                <c:pt idx="13">
                  <c:v>0.3</c:v>
                </c:pt>
                <c:pt idx="14">
                  <c:v>0.3</c:v>
                </c:pt>
                <c:pt idx="15">
                  <c:v>0.3</c:v>
                </c:pt>
                <c:pt idx="16">
                  <c:v>0.3</c:v>
                </c:pt>
                <c:pt idx="17">
                  <c:v>0.3</c:v>
                </c:pt>
                <c:pt idx="18">
                  <c:v>0.3</c:v>
                </c:pt>
                <c:pt idx="19">
                  <c:v>0.3</c:v>
                </c:pt>
                <c:pt idx="20">
                  <c:v>0.3</c:v>
                </c:pt>
              </c:numCache>
            </c:numRef>
          </c:val>
          <c:smooth val="0"/>
        </c:ser>
        <c:hiLowLines>
          <c:spPr>
            <a:ln w="0">
              <a:noFill/>
            </a:ln>
          </c:spPr>
        </c:hiLowLines>
        <c:marker val="0"/>
        <c:axId val="29456220"/>
        <c:axId val="97862681"/>
      </c:lineChart>
      <c:catAx>
        <c:axId val="29456220"/>
        <c:scaling>
          <c:orientation val="minMax"/>
        </c:scaling>
        <c:delete val="0"/>
        <c:axPos val="b"/>
        <c:title>
          <c:tx>
            <c:rich>
              <a:bodyPr rot="0"/>
              <a:lstStyle/>
              <a:p>
                <a:pPr>
                  <a:defRPr b="0" lang="en-US" sz="1000" spc="-1" strike="noStrike">
                    <a:solidFill>
                      <a:srgbClr val="595959"/>
                    </a:solidFill>
                    <a:latin typeface="Calibri"/>
                  </a:defRPr>
                </a:pPr>
                <a:r>
                  <a:rPr b="0" lang="en-US" sz="1000" spc="-1" strike="noStrike">
                    <a:solidFill>
                      <a:srgbClr val="595959"/>
                    </a:solidFill>
                    <a:latin typeface="Calibri"/>
                  </a:rPr>
                  <a:t>Share Price</a:t>
                </a:r>
              </a:p>
            </c:rich>
          </c:tx>
          <c:layout>
            <c:manualLayout>
              <c:xMode val="edge"/>
              <c:yMode val="edge"/>
              <c:x val="0.8447589187357"/>
              <c:y val="0.911988334548485"/>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100" spc="-1" strike="noStrike">
                <a:solidFill>
                  <a:srgbClr val="595959"/>
                </a:solidFill>
                <a:latin typeface="Calibri"/>
              </a:defRPr>
            </a:pPr>
          </a:p>
        </c:txPr>
        <c:crossAx val="97862681"/>
        <c:crosses val="autoZero"/>
        <c:auto val="1"/>
        <c:lblAlgn val="ctr"/>
        <c:lblOffset val="100"/>
        <c:noMultiLvlLbl val="0"/>
      </c:catAx>
      <c:valAx>
        <c:axId val="97862681"/>
        <c:scaling>
          <c:orientation val="minMax"/>
        </c:scaling>
        <c:delete val="0"/>
        <c:axPos val="l"/>
        <c:majorGridlines>
          <c:spPr>
            <a:ln w="9360">
              <a:solidFill>
                <a:srgbClr val="d9d9d9"/>
              </a:solidFill>
              <a:round/>
            </a:ln>
          </c:spPr>
        </c:majorGridlines>
        <c:title>
          <c:tx>
            <c:rich>
              <a:bodyPr rot="-5400000"/>
              <a:lstStyle/>
              <a:p>
                <a:pPr>
                  <a:defRPr b="0" lang="en-US" sz="1000" spc="-1" strike="noStrike">
                    <a:solidFill>
                      <a:srgbClr val="595959"/>
                    </a:solidFill>
                    <a:latin typeface="Calibri"/>
                  </a:defRPr>
                </a:pPr>
                <a:r>
                  <a:rPr b="0" lang="en-US" sz="1000" spc="-1" strike="noStrike">
                    <a:solidFill>
                      <a:srgbClr val="595959"/>
                    </a:solidFill>
                    <a:latin typeface="Calibri"/>
                  </a:rPr>
                  <a:t>Pay off</a:t>
                </a:r>
              </a:p>
            </c:rich>
          </c:tx>
          <c:overlay val="0"/>
          <c:spPr>
            <a:noFill/>
            <a:ln w="0">
              <a:noFill/>
            </a:ln>
          </c:spPr>
        </c:title>
        <c:numFmt formatCode="0.00" sourceLinked="0"/>
        <c:majorTickMark val="out"/>
        <c:minorTickMark val="none"/>
        <c:tickLblPos val="nextTo"/>
        <c:spPr>
          <a:ln w="9360">
            <a:noFill/>
          </a:ln>
        </c:spPr>
        <c:txPr>
          <a:bodyPr/>
          <a:lstStyle/>
          <a:p>
            <a:pPr>
              <a:defRPr b="0" sz="1100" spc="-1" strike="noStrike">
                <a:solidFill>
                  <a:srgbClr val="595959"/>
                </a:solidFill>
                <a:latin typeface="Calibri"/>
              </a:defRPr>
            </a:pPr>
          </a:p>
        </c:txPr>
        <c:crossAx val="29456220"/>
        <c:crosses val="autoZero"/>
        <c:crossBetween val="between"/>
      </c:valAx>
      <c:spPr>
        <a:noFill/>
        <a:ln w="0">
          <a:solidFill>
            <a:srgbClr val="000000"/>
          </a:solidFill>
        </a:ln>
      </c:spPr>
    </c:plotArea>
    <c:legend>
      <c:legendPos val="b"/>
      <c:layout>
        <c:manualLayout>
          <c:xMode val="edge"/>
          <c:yMode val="edge"/>
          <c:x val="0.285907973900517"/>
          <c:y val="0.934902614311009"/>
          <c:w val="0.282372881355932"/>
          <c:h val="0.0615625"/>
        </c:manualLayout>
      </c:layout>
      <c:overlay val="0"/>
      <c:spPr>
        <a:noFill/>
        <a:ln w="0">
          <a:no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800" spc="-1" strike="noStrike">
                <a:solidFill>
                  <a:srgbClr val="595959"/>
                </a:solidFill>
                <a:latin typeface="Calibri"/>
              </a:defRPr>
            </a:pPr>
            <a:r>
              <a:rPr b="1" lang="en-US" sz="1800" spc="-1" strike="noStrike">
                <a:solidFill>
                  <a:srgbClr val="595959"/>
                </a:solidFill>
                <a:latin typeface="Calibri"/>
              </a:rPr>
              <a:t>Gain from Holding Share</a:t>
            </a:r>
          </a:p>
        </c:rich>
      </c:tx>
      <c:overlay val="0"/>
      <c:spPr>
        <a:noFill/>
        <a:ln w="0">
          <a:noFill/>
        </a:ln>
      </c:spPr>
    </c:title>
    <c:autoTitleDeleted val="0"/>
    <c:plotArea>
      <c:layout>
        <c:manualLayout>
          <c:layoutTarget val="inner"/>
          <c:xMode val="edge"/>
          <c:yMode val="edge"/>
          <c:x val="0.129546442544559"/>
          <c:y val="0.139047959914102"/>
          <c:w val="0.839805825242718"/>
          <c:h val="0.652022190408017"/>
        </c:manualLayout>
      </c:layout>
      <c:lineChart>
        <c:grouping val="standard"/>
        <c:varyColors val="0"/>
        <c:ser>
          <c:idx val="0"/>
          <c:order val="0"/>
          <c:tx>
            <c:strRef>
              <c:f>label 0</c:f>
              <c:strCache>
                <c:ptCount val="1"/>
                <c:pt idx="0">
                  <c:v>Share gain</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-4</c:v>
                </c:pt>
                <c:pt idx="1">
                  <c:v>-3.5</c:v>
                </c:pt>
                <c:pt idx="2">
                  <c:v>-3</c:v>
                </c:pt>
                <c:pt idx="3">
                  <c:v>-2.5</c:v>
                </c:pt>
                <c:pt idx="4">
                  <c:v>-2</c:v>
                </c:pt>
                <c:pt idx="5">
                  <c:v>-1.5</c:v>
                </c:pt>
                <c:pt idx="6">
                  <c:v>-1</c:v>
                </c:pt>
                <c:pt idx="7">
                  <c:v>-0.5</c:v>
                </c:pt>
                <c:pt idx="8">
                  <c:v>0</c:v>
                </c:pt>
                <c:pt idx="9">
                  <c:v>0.5</c:v>
                </c:pt>
                <c:pt idx="10">
                  <c:v>1</c:v>
                </c:pt>
                <c:pt idx="11">
                  <c:v>1.5</c:v>
                </c:pt>
                <c:pt idx="12">
                  <c:v>2</c:v>
                </c:pt>
                <c:pt idx="13">
                  <c:v>2.5</c:v>
                </c:pt>
                <c:pt idx="14">
                  <c:v>3</c:v>
                </c:pt>
                <c:pt idx="15">
                  <c:v>3.5</c:v>
                </c:pt>
                <c:pt idx="16">
                  <c:v>4</c:v>
                </c:pt>
                <c:pt idx="17">
                  <c:v>4.5</c:v>
                </c:pt>
                <c:pt idx="18">
                  <c:v>5</c:v>
                </c:pt>
              </c:numCache>
            </c:numRef>
          </c:val>
          <c:smooth val="0"/>
        </c:ser>
        <c:hiLowLines>
          <c:spPr>
            <a:ln w="0">
              <a:noFill/>
            </a:ln>
          </c:spPr>
        </c:hiLowLines>
        <c:marker val="0"/>
        <c:axId val="3458114"/>
        <c:axId val="42172932"/>
      </c:lineChart>
      <c:catAx>
        <c:axId val="3458114"/>
        <c:scaling>
          <c:orientation val="minMax"/>
        </c:scaling>
        <c:delete val="0"/>
        <c:axPos val="b"/>
        <c:title>
          <c:tx>
            <c:rich>
              <a:bodyPr rot="0"/>
              <a:lstStyle/>
              <a:p>
                <a:pPr>
                  <a:defRPr b="0" lang="en-US" sz="1400" spc="-1" strike="noStrike">
                    <a:solidFill>
                      <a:srgbClr val="595959"/>
                    </a:solidFill>
                    <a:latin typeface="Calibri"/>
                  </a:defRPr>
                </a:pPr>
                <a:r>
                  <a:rPr b="0" lang="en-US" sz="1400" spc="-1" strike="noStrike">
                    <a:solidFill>
                      <a:srgbClr val="595959"/>
                    </a:solidFill>
                    <a:latin typeface="Calibri"/>
                  </a:rPr>
                  <a:t>Share price</a:t>
                </a:r>
              </a:p>
            </c:rich>
          </c:tx>
          <c:layout>
            <c:manualLayout>
              <c:xMode val="edge"/>
              <c:yMode val="edge"/>
              <c:x val="0.850166642515578"/>
              <c:y val="0.901932712956335"/>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42172932"/>
        <c:crosses val="autoZero"/>
        <c:auto val="1"/>
        <c:lblAlgn val="ctr"/>
        <c:lblOffset val="100"/>
        <c:noMultiLvlLbl val="0"/>
      </c:catAx>
      <c:valAx>
        <c:axId val="42172932"/>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249963773366179"/>
              <c:y val="0.0541338582677165"/>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3458114"/>
        <c:crosses val="autoZero"/>
        <c:crossBetween val="between"/>
      </c:valAx>
      <c:spPr>
        <a:noFill/>
        <a:ln w="0">
          <a:solidFill>
            <a:srgbClr val="000000"/>
          </a:solidFill>
        </a:ln>
      </c:spPr>
    </c:plotArea>
    <c:plotVisOnly val="1"/>
    <c:dispBlanksAs val="gap"/>
  </c:chart>
  <c:spPr>
    <a:solidFill>
      <a:srgbClr val="ffffff"/>
    </a:solidFill>
    <a:ln w="9360">
      <a:solidFill>
        <a:srgbClr val="000000"/>
      </a:solidFill>
      <a:round/>
    </a:ln>
  </c:spPr>
</c:chartSpace>
</file>

<file path=ppt/charts/chart2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Gain from Holding Share and Put</a:t>
            </a:r>
          </a:p>
        </c:rich>
      </c:tx>
      <c:layout>
        <c:manualLayout>
          <c:xMode val="edge"/>
          <c:yMode val="edge"/>
          <c:x val="0.224836688441541"/>
          <c:y val="0.0187199144232484"/>
        </c:manualLayout>
      </c:layout>
      <c:overlay val="0"/>
      <c:spPr>
        <a:noFill/>
        <a:ln w="0">
          <a:noFill/>
        </a:ln>
      </c:spPr>
    </c:title>
    <c:autoTitleDeleted val="0"/>
    <c:plotArea>
      <c:layout>
        <c:manualLayout>
          <c:layoutTarget val="inner"/>
          <c:xMode val="edge"/>
          <c:yMode val="edge"/>
          <c:x val="0.129449406745767"/>
          <c:y val="0.139062221429845"/>
          <c:w val="0.83982135715238"/>
          <c:h val="0.652077019076484"/>
        </c:manualLayout>
      </c:layout>
      <c:lineChart>
        <c:grouping val="standard"/>
        <c:varyColors val="0"/>
        <c:ser>
          <c:idx val="0"/>
          <c:order val="0"/>
          <c:tx>
            <c:strRef>
              <c:f>label 0</c:f>
              <c:strCache>
                <c:ptCount val="1"/>
                <c:pt idx="0">
                  <c:v>Share gain</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-4</c:v>
                </c:pt>
                <c:pt idx="1">
                  <c:v>-3.5</c:v>
                </c:pt>
                <c:pt idx="2">
                  <c:v>-3</c:v>
                </c:pt>
                <c:pt idx="3">
                  <c:v>-2.5</c:v>
                </c:pt>
                <c:pt idx="4">
                  <c:v>-2</c:v>
                </c:pt>
                <c:pt idx="5">
                  <c:v>-1.5</c:v>
                </c:pt>
                <c:pt idx="6">
                  <c:v>-1</c:v>
                </c:pt>
                <c:pt idx="7">
                  <c:v>-0.5</c:v>
                </c:pt>
                <c:pt idx="8">
                  <c:v>0</c:v>
                </c:pt>
                <c:pt idx="9">
                  <c:v>0.5</c:v>
                </c:pt>
                <c:pt idx="10">
                  <c:v>1</c:v>
                </c:pt>
                <c:pt idx="11">
                  <c:v>1.5</c:v>
                </c:pt>
                <c:pt idx="12">
                  <c:v>2</c:v>
                </c:pt>
                <c:pt idx="13">
                  <c:v>2.5</c:v>
                </c:pt>
                <c:pt idx="14">
                  <c:v>3</c:v>
                </c:pt>
                <c:pt idx="15">
                  <c:v>3.5</c:v>
                </c:pt>
                <c:pt idx="16">
                  <c:v>4</c:v>
                </c:pt>
                <c:pt idx="17">
                  <c:v>4.5</c:v>
                </c:pt>
                <c:pt idx="18">
                  <c:v>5</c:v>
                </c:pt>
              </c:numCache>
            </c:numRef>
          </c:val>
          <c:smooth val="0"/>
        </c:ser>
        <c:ser>
          <c:idx val="1"/>
          <c:order val="1"/>
          <c:tx>
            <c:strRef>
              <c:f>label 1</c:f>
              <c:strCache>
                <c:ptCount val="1"/>
                <c:pt idx="0">
                  <c:v>Put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3.7</c:v>
                </c:pt>
                <c:pt idx="1">
                  <c:v>3.2</c:v>
                </c:pt>
                <c:pt idx="2">
                  <c:v>2.7</c:v>
                </c:pt>
                <c:pt idx="3">
                  <c:v>2.2</c:v>
                </c:pt>
                <c:pt idx="4">
                  <c:v>1.7</c:v>
                </c:pt>
                <c:pt idx="5">
                  <c:v>1.2</c:v>
                </c:pt>
                <c:pt idx="6">
                  <c:v>0.7</c:v>
                </c:pt>
                <c:pt idx="7">
                  <c:v>0.2</c:v>
                </c:pt>
                <c:pt idx="8">
                  <c:v>-0.3</c:v>
                </c:pt>
                <c:pt idx="9">
                  <c:v>-0.3</c:v>
                </c:pt>
                <c:pt idx="10">
                  <c:v>-0.3</c:v>
                </c:pt>
                <c:pt idx="11">
                  <c:v>-0.3</c:v>
                </c:pt>
                <c:pt idx="12">
                  <c:v>-0.3</c:v>
                </c:pt>
                <c:pt idx="13">
                  <c:v>-0.3</c:v>
                </c:pt>
                <c:pt idx="14">
                  <c:v>-0.3</c:v>
                </c:pt>
                <c:pt idx="15">
                  <c:v>-0.3</c:v>
                </c:pt>
                <c:pt idx="16">
                  <c:v>-0.3</c:v>
                </c:pt>
                <c:pt idx="17">
                  <c:v>-0.3</c:v>
                </c:pt>
                <c:pt idx="18">
                  <c:v>-0.3</c:v>
                </c:pt>
              </c:numCache>
            </c:numRef>
          </c:val>
          <c:smooth val="0"/>
        </c:ser>
        <c:hiLowLines>
          <c:spPr>
            <a:ln w="0">
              <a:noFill/>
            </a:ln>
          </c:spPr>
        </c:hiLowLines>
        <c:marker val="0"/>
        <c:axId val="50864467"/>
        <c:axId val="60844846"/>
      </c:lineChart>
      <c:catAx>
        <c:axId val="50864467"/>
        <c:scaling>
          <c:orientation val="minMax"/>
        </c:scaling>
        <c:delete val="0"/>
        <c:axPos val="b"/>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Share price</a:t>
                </a:r>
              </a:p>
            </c:rich>
          </c:tx>
          <c:layout>
            <c:manualLayout>
              <c:xMode val="edge"/>
              <c:yMode val="edge"/>
              <c:x val="0.850353286228503"/>
              <c:y val="0.901675878053129"/>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60844846"/>
        <c:crosses val="autoZero"/>
        <c:auto val="1"/>
        <c:lblAlgn val="ctr"/>
        <c:lblOffset val="100"/>
        <c:noMultiLvlLbl val="0"/>
      </c:catAx>
      <c:valAx>
        <c:axId val="60844846"/>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249966671110519"/>
              <c:y val="0.0541986093777857"/>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50864467"/>
        <c:crosses val="autoZero"/>
        <c:crossBetween val="between"/>
      </c:valAx>
      <c:spPr>
        <a:noFill/>
        <a:ln w="0">
          <a:solidFill>
            <a:srgbClr val="000000"/>
          </a:solidFill>
        </a:ln>
      </c:spPr>
    </c:plotArea>
    <c:legend>
      <c:legendPos val="b"/>
      <c:overlay val="0"/>
      <c:spPr>
        <a:noFill/>
        <a:ln w="0">
          <a:solidFill>
            <a:srgbClr val="000000"/>
          </a:solidFill>
        </a:ln>
      </c:spPr>
      <c:txPr>
        <a:bodyPr/>
        <a:lstStyle/>
        <a:p>
          <a:pPr>
            <a:defRPr b="0" sz="14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Net Position</a:t>
            </a:r>
          </a:p>
        </c:rich>
      </c:tx>
      <c:layout>
        <c:manualLayout>
          <c:xMode val="edge"/>
          <c:yMode val="edge"/>
          <c:x val="0.449787234042553"/>
          <c:y val="0.0219279010613104"/>
        </c:manualLayout>
      </c:layout>
      <c:overlay val="0"/>
      <c:spPr>
        <a:noFill/>
        <a:ln w="0">
          <a:noFill/>
        </a:ln>
      </c:spPr>
    </c:title>
    <c:autoTitleDeleted val="0"/>
    <c:plotArea>
      <c:layout>
        <c:manualLayout>
          <c:layoutTarget val="inner"/>
          <c:xMode val="edge"/>
          <c:yMode val="edge"/>
          <c:x val="0.129574468085106"/>
          <c:y val="0.104990790281554"/>
          <c:w val="0.839858156028369"/>
          <c:h val="0.68608016840628"/>
        </c:manualLayout>
      </c:layout>
      <c:lineChart>
        <c:grouping val="standard"/>
        <c:varyColors val="0"/>
        <c:ser>
          <c:idx val="0"/>
          <c:order val="0"/>
          <c:tx>
            <c:strRef>
              <c:f>label 0</c:f>
              <c:strCache>
                <c:ptCount val="1"/>
                <c:pt idx="0">
                  <c:v>Share gain</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-4</c:v>
                </c:pt>
                <c:pt idx="1">
                  <c:v>-3.5</c:v>
                </c:pt>
                <c:pt idx="2">
                  <c:v>-3</c:v>
                </c:pt>
                <c:pt idx="3">
                  <c:v>-2.5</c:v>
                </c:pt>
                <c:pt idx="4">
                  <c:v>-2</c:v>
                </c:pt>
                <c:pt idx="5">
                  <c:v>-1.5</c:v>
                </c:pt>
                <c:pt idx="6">
                  <c:v>-1</c:v>
                </c:pt>
                <c:pt idx="7">
                  <c:v>-0.5</c:v>
                </c:pt>
                <c:pt idx="8">
                  <c:v>0</c:v>
                </c:pt>
                <c:pt idx="9">
                  <c:v>0.5</c:v>
                </c:pt>
                <c:pt idx="10">
                  <c:v>1</c:v>
                </c:pt>
                <c:pt idx="11">
                  <c:v>1.5</c:v>
                </c:pt>
                <c:pt idx="12">
                  <c:v>2</c:v>
                </c:pt>
                <c:pt idx="13">
                  <c:v>2.5</c:v>
                </c:pt>
                <c:pt idx="14">
                  <c:v>3</c:v>
                </c:pt>
                <c:pt idx="15">
                  <c:v>3.5</c:v>
                </c:pt>
                <c:pt idx="16">
                  <c:v>4</c:v>
                </c:pt>
                <c:pt idx="17">
                  <c:v>4.5</c:v>
                </c:pt>
                <c:pt idx="18">
                  <c:v>5</c:v>
                </c:pt>
              </c:numCache>
            </c:numRef>
          </c:val>
          <c:smooth val="0"/>
        </c:ser>
        <c:ser>
          <c:idx val="1"/>
          <c:order val="1"/>
          <c:tx>
            <c:strRef>
              <c:f>label 1</c:f>
              <c:strCache>
                <c:ptCount val="1"/>
                <c:pt idx="0">
                  <c:v>Put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3.7</c:v>
                </c:pt>
                <c:pt idx="1">
                  <c:v>3.2</c:v>
                </c:pt>
                <c:pt idx="2">
                  <c:v>2.7</c:v>
                </c:pt>
                <c:pt idx="3">
                  <c:v>2.2</c:v>
                </c:pt>
                <c:pt idx="4">
                  <c:v>1.7</c:v>
                </c:pt>
                <c:pt idx="5">
                  <c:v>1.2</c:v>
                </c:pt>
                <c:pt idx="6">
                  <c:v>0.7</c:v>
                </c:pt>
                <c:pt idx="7">
                  <c:v>0.2</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2"/>
          <c:order val="2"/>
          <c:tx>
            <c:strRef>
              <c:f>label 2</c:f>
              <c:strCache>
                <c:ptCount val="1"/>
                <c:pt idx="0">
                  <c:v>Combined</c:v>
                </c:pt>
              </c:strCache>
            </c:strRef>
          </c:tx>
          <c:spPr>
            <a:solidFill>
              <a:srgbClr val="7030a0"/>
            </a:solidFill>
            <a:ln cap="rnd" w="38160">
              <a:solidFill>
                <a:srgbClr val="7030a0"/>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-0.3</c:v>
                </c:pt>
                <c:pt idx="1">
                  <c:v>-0.3</c:v>
                </c:pt>
                <c:pt idx="2">
                  <c:v>-0.3</c:v>
                </c:pt>
                <c:pt idx="3">
                  <c:v>-0.3</c:v>
                </c:pt>
                <c:pt idx="4">
                  <c:v>-0.3</c:v>
                </c:pt>
                <c:pt idx="5">
                  <c:v>-0.3</c:v>
                </c:pt>
                <c:pt idx="6">
                  <c:v>-0.3</c:v>
                </c:pt>
                <c:pt idx="7">
                  <c:v>-0.3</c:v>
                </c:pt>
                <c:pt idx="8">
                  <c:v>-0.3</c:v>
                </c:pt>
                <c:pt idx="9">
                  <c:v>0.2</c:v>
                </c:pt>
                <c:pt idx="10">
                  <c:v>0.7</c:v>
                </c:pt>
                <c:pt idx="11">
                  <c:v>1.2</c:v>
                </c:pt>
                <c:pt idx="12">
                  <c:v>1.7</c:v>
                </c:pt>
                <c:pt idx="13">
                  <c:v>2.2</c:v>
                </c:pt>
                <c:pt idx="14">
                  <c:v>2.7</c:v>
                </c:pt>
                <c:pt idx="15">
                  <c:v>3.2</c:v>
                </c:pt>
                <c:pt idx="16">
                  <c:v>3.7</c:v>
                </c:pt>
                <c:pt idx="17">
                  <c:v>4.2</c:v>
                </c:pt>
                <c:pt idx="18">
                  <c:v>4.7</c:v>
                </c:pt>
              </c:numCache>
            </c:numRef>
          </c:val>
          <c:smooth val="0"/>
        </c:ser>
        <c:hiLowLines>
          <c:spPr>
            <a:ln w="0">
              <a:noFill/>
            </a:ln>
          </c:spPr>
        </c:hiLowLines>
        <c:marker val="0"/>
        <c:axId val="58586133"/>
        <c:axId val="23507895"/>
      </c:lineChart>
      <c:catAx>
        <c:axId val="58586133"/>
        <c:scaling>
          <c:orientation val="minMax"/>
        </c:scaling>
        <c:delete val="0"/>
        <c:axPos val="b"/>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Share price</a:t>
                </a:r>
              </a:p>
            </c:rich>
          </c:tx>
          <c:layout>
            <c:manualLayout>
              <c:xMode val="edge"/>
              <c:yMode val="edge"/>
              <c:x val="0.850354609929078"/>
              <c:y val="0.901675291641084"/>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23507895"/>
        <c:crosses val="autoZero"/>
        <c:auto val="1"/>
        <c:lblAlgn val="ctr"/>
        <c:lblOffset val="100"/>
        <c:noMultiLvlLbl val="0"/>
      </c:catAx>
      <c:valAx>
        <c:axId val="23507895"/>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166666666666667"/>
              <c:y val="0.0353477765108324"/>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58586133"/>
        <c:crosses val="autoZero"/>
        <c:crossBetween val="between"/>
      </c:valAx>
      <c:spPr>
        <a:noFill/>
        <a:ln w="0">
          <a:solidFill>
            <a:srgbClr val="000000"/>
          </a:solidFill>
        </a:ln>
      </c:spPr>
    </c:plotArea>
    <c:legend>
      <c:legendPos val="b"/>
      <c:layout>
        <c:manualLayout>
          <c:xMode val="edge"/>
          <c:yMode val="edge"/>
          <c:x val="0.0139716312056738"/>
          <c:y val="0.927988772914657"/>
          <c:w val="0.769203489609192"/>
          <c:h val="0.0530701754385965"/>
        </c:manualLayout>
      </c:layout>
      <c:overlay val="0"/>
      <c:spPr>
        <a:noFill/>
        <a:ln w="0">
          <a:solidFill>
            <a:srgbClr val="000000"/>
          </a:solidFill>
        </a:ln>
      </c:spPr>
      <c:txPr>
        <a:bodyPr/>
        <a:lstStyle/>
        <a:p>
          <a:pPr>
            <a:defRPr b="0" sz="13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Net Position (Strike $4)</a:t>
            </a:r>
          </a:p>
        </c:rich>
      </c:tx>
      <c:layout>
        <c:manualLayout>
          <c:xMode val="edge"/>
          <c:yMode val="edge"/>
          <c:x val="0.308165619792334"/>
          <c:y val="0.028169014084507"/>
        </c:manualLayout>
      </c:layout>
      <c:overlay val="0"/>
      <c:spPr>
        <a:noFill/>
        <a:ln w="0">
          <a:noFill/>
        </a:ln>
      </c:spPr>
    </c:title>
    <c:autoTitleDeleted val="0"/>
    <c:plotArea>
      <c:layout>
        <c:manualLayout>
          <c:layoutTarget val="inner"/>
          <c:xMode val="edge"/>
          <c:yMode val="edge"/>
          <c:x val="0.129534675041661"/>
          <c:y val="0.139062221429845"/>
          <c:w val="0.839828227150365"/>
          <c:h val="0.652077019076484"/>
        </c:manualLayout>
      </c:layout>
      <c:lineChart>
        <c:grouping val="standard"/>
        <c:varyColors val="0"/>
        <c:ser>
          <c:idx val="0"/>
          <c:order val="0"/>
          <c:tx>
            <c:strRef>
              <c:f>label 0</c:f>
              <c:strCache>
                <c:ptCount val="1"/>
                <c:pt idx="0">
                  <c:v>Share gain</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-4</c:v>
                </c:pt>
                <c:pt idx="1">
                  <c:v>-3.5</c:v>
                </c:pt>
                <c:pt idx="2">
                  <c:v>-3</c:v>
                </c:pt>
                <c:pt idx="3">
                  <c:v>-2.5</c:v>
                </c:pt>
                <c:pt idx="4">
                  <c:v>-2</c:v>
                </c:pt>
                <c:pt idx="5">
                  <c:v>-1.5</c:v>
                </c:pt>
                <c:pt idx="6">
                  <c:v>-1</c:v>
                </c:pt>
                <c:pt idx="7">
                  <c:v>-0.5</c:v>
                </c:pt>
                <c:pt idx="8">
                  <c:v>0</c:v>
                </c:pt>
                <c:pt idx="9">
                  <c:v>0.5</c:v>
                </c:pt>
                <c:pt idx="10">
                  <c:v>1</c:v>
                </c:pt>
                <c:pt idx="11">
                  <c:v>1.5</c:v>
                </c:pt>
                <c:pt idx="12">
                  <c:v>2</c:v>
                </c:pt>
                <c:pt idx="13">
                  <c:v>2.5</c:v>
                </c:pt>
                <c:pt idx="14">
                  <c:v>3</c:v>
                </c:pt>
                <c:pt idx="15">
                  <c:v>3.5</c:v>
                </c:pt>
                <c:pt idx="16">
                  <c:v>4</c:v>
                </c:pt>
                <c:pt idx="17">
                  <c:v>4.5</c:v>
                </c:pt>
                <c:pt idx="18">
                  <c:v>5</c:v>
                </c:pt>
              </c:numCache>
            </c:numRef>
          </c:val>
          <c:smooth val="0"/>
        </c:ser>
        <c:ser>
          <c:idx val="1"/>
          <c:order val="1"/>
          <c:tx>
            <c:strRef>
              <c:f>label 1</c:f>
              <c:strCache>
                <c:ptCount val="1"/>
                <c:pt idx="0">
                  <c:v>Put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2.7</c:v>
                </c:pt>
                <c:pt idx="1">
                  <c:v>2.2</c:v>
                </c:pt>
                <c:pt idx="2">
                  <c:v>1.7</c:v>
                </c:pt>
                <c:pt idx="3">
                  <c:v>1.2</c:v>
                </c:pt>
                <c:pt idx="4">
                  <c:v>0.7</c:v>
                </c:pt>
                <c:pt idx="5">
                  <c:v>0.2</c:v>
                </c:pt>
                <c:pt idx="6">
                  <c:v>-0.3</c:v>
                </c:pt>
                <c:pt idx="7">
                  <c:v>-0.3</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2"/>
          <c:order val="2"/>
          <c:tx>
            <c:strRef>
              <c:f>label 2</c:f>
              <c:strCache>
                <c:ptCount val="1"/>
                <c:pt idx="0">
                  <c:v>Combined</c:v>
                </c:pt>
              </c:strCache>
            </c:strRef>
          </c:tx>
          <c:spPr>
            <a:solidFill>
              <a:srgbClr val="7030a0"/>
            </a:solidFill>
            <a:ln cap="rnd" w="28440">
              <a:solidFill>
                <a:srgbClr val="7030a0"/>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-1.3</c:v>
                </c:pt>
                <c:pt idx="1">
                  <c:v>-1.3</c:v>
                </c:pt>
                <c:pt idx="2">
                  <c:v>-1.3</c:v>
                </c:pt>
                <c:pt idx="3">
                  <c:v>-1.3</c:v>
                </c:pt>
                <c:pt idx="4">
                  <c:v>-1.3</c:v>
                </c:pt>
                <c:pt idx="5">
                  <c:v>-1.3</c:v>
                </c:pt>
                <c:pt idx="6">
                  <c:v>-1.3</c:v>
                </c:pt>
                <c:pt idx="7">
                  <c:v>-0.8</c:v>
                </c:pt>
                <c:pt idx="8">
                  <c:v>-0.3</c:v>
                </c:pt>
                <c:pt idx="9">
                  <c:v>0.2</c:v>
                </c:pt>
                <c:pt idx="10">
                  <c:v>0.7</c:v>
                </c:pt>
                <c:pt idx="11">
                  <c:v>1.2</c:v>
                </c:pt>
                <c:pt idx="12">
                  <c:v>1.7</c:v>
                </c:pt>
                <c:pt idx="13">
                  <c:v>2.2</c:v>
                </c:pt>
                <c:pt idx="14">
                  <c:v>2.7</c:v>
                </c:pt>
                <c:pt idx="15">
                  <c:v>3.2</c:v>
                </c:pt>
                <c:pt idx="16">
                  <c:v>3.7</c:v>
                </c:pt>
                <c:pt idx="17">
                  <c:v>4.2</c:v>
                </c:pt>
                <c:pt idx="18">
                  <c:v>4.7</c:v>
                </c:pt>
              </c:numCache>
            </c:numRef>
          </c:val>
          <c:smooth val="0"/>
        </c:ser>
        <c:hiLowLines>
          <c:spPr>
            <a:ln w="0">
              <a:noFill/>
            </a:ln>
          </c:spPr>
        </c:hiLowLines>
        <c:marker val="0"/>
        <c:axId val="23946474"/>
        <c:axId val="59862519"/>
      </c:lineChart>
      <c:catAx>
        <c:axId val="23946474"/>
        <c:scaling>
          <c:orientation val="minMax"/>
        </c:scaling>
        <c:delete val="0"/>
        <c:axPos val="b"/>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Share price</a:t>
                </a:r>
              </a:p>
            </c:rich>
          </c:tx>
          <c:layout>
            <c:manualLayout>
              <c:xMode val="edge"/>
              <c:yMode val="edge"/>
              <c:x val="0.850339700038457"/>
              <c:y val="0.901675878053129"/>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59862519"/>
        <c:crosses val="autoZero"/>
        <c:auto val="1"/>
        <c:lblAlgn val="ctr"/>
        <c:lblOffset val="100"/>
        <c:noMultiLvlLbl val="0"/>
      </c:catAx>
      <c:valAx>
        <c:axId val="59862519"/>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249967952826561"/>
              <c:y val="0.0541986093777857"/>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23946474"/>
        <c:crosses val="autoZero"/>
        <c:crossBetween val="between"/>
      </c:valAx>
      <c:spPr>
        <a:noFill/>
        <a:ln w="0">
          <a:solidFill>
            <a:srgbClr val="000000"/>
          </a:solidFill>
        </a:ln>
      </c:spPr>
    </c:plotArea>
    <c:legend>
      <c:legendPos val="b"/>
      <c:layout>
        <c:manualLayout>
          <c:xMode val="edge"/>
          <c:yMode val="edge"/>
          <c:x val="0"/>
          <c:y val="0.928062043144946"/>
          <c:w val="0.794243958720595"/>
          <c:h val="0.0530444860479629"/>
        </c:manualLayout>
      </c:layout>
      <c:overlay val="0"/>
      <c:spPr>
        <a:noFill/>
        <a:ln w="0">
          <a:solidFill>
            <a:srgbClr val="000000"/>
          </a:solidFill>
        </a:ln>
      </c:spPr>
      <c:txPr>
        <a:bodyPr/>
        <a:lstStyle/>
        <a:p>
          <a:pPr>
            <a:defRPr b="0" sz="13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Straddle</a:t>
            </a:r>
          </a:p>
        </c:rich>
      </c:tx>
      <c:layout>
        <c:manualLayout>
          <c:xMode val="edge"/>
          <c:yMode val="edge"/>
          <c:x val="0.40229163396641"/>
          <c:y val="0.028169014084507"/>
        </c:manualLayout>
      </c:layout>
      <c:overlay val="0"/>
      <c:spPr>
        <a:noFill/>
        <a:ln w="0">
          <a:noFill/>
        </a:ln>
      </c:spPr>
    </c:title>
    <c:autoTitleDeleted val="0"/>
    <c:plotArea>
      <c:layout>
        <c:manualLayout>
          <c:layoutTarget val="inner"/>
          <c:xMode val="edge"/>
          <c:yMode val="edge"/>
          <c:x val="0.129493015225239"/>
          <c:y val="0.139062221429845"/>
          <c:w val="0.839821064197143"/>
          <c:h val="0.652077019076484"/>
        </c:manualLayout>
      </c:layout>
      <c:lineChart>
        <c:grouping val="standard"/>
        <c:varyColors val="0"/>
        <c:ser>
          <c:idx val="0"/>
          <c:order val="0"/>
          <c:tx>
            <c:strRef>
              <c:f>label 0</c:f>
              <c:strCache>
                <c:ptCount val="1"/>
                <c:pt idx="0">
                  <c:v>Put Profit</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3.7</c:v>
                </c:pt>
                <c:pt idx="1">
                  <c:v>3.2</c:v>
                </c:pt>
                <c:pt idx="2">
                  <c:v>2.7</c:v>
                </c:pt>
                <c:pt idx="3">
                  <c:v>2.2</c:v>
                </c:pt>
                <c:pt idx="4">
                  <c:v>1.7</c:v>
                </c:pt>
                <c:pt idx="5">
                  <c:v>1.2</c:v>
                </c:pt>
                <c:pt idx="6">
                  <c:v>0.7</c:v>
                </c:pt>
                <c:pt idx="7">
                  <c:v>0.2</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1"/>
          <c:order val="1"/>
          <c:tx>
            <c:strRef>
              <c:f>label 1</c:f>
              <c:strCache>
                <c:ptCount val="1"/>
                <c:pt idx="0">
                  <c:v>Call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-0.3</c:v>
                </c:pt>
                <c:pt idx="1">
                  <c:v>-0.3</c:v>
                </c:pt>
                <c:pt idx="2">
                  <c:v>-0.3</c:v>
                </c:pt>
                <c:pt idx="3">
                  <c:v>-0.3</c:v>
                </c:pt>
                <c:pt idx="4">
                  <c:v>-0.3</c:v>
                </c:pt>
                <c:pt idx="5">
                  <c:v>-0.3</c:v>
                </c:pt>
                <c:pt idx="6">
                  <c:v>-0.3</c:v>
                </c:pt>
                <c:pt idx="7">
                  <c:v>-0.3</c:v>
                </c:pt>
                <c:pt idx="8">
                  <c:v>-0.3</c:v>
                </c:pt>
                <c:pt idx="9">
                  <c:v>0.2</c:v>
                </c:pt>
                <c:pt idx="10">
                  <c:v>0.7</c:v>
                </c:pt>
                <c:pt idx="11">
                  <c:v>1.2</c:v>
                </c:pt>
                <c:pt idx="12">
                  <c:v>1.7</c:v>
                </c:pt>
                <c:pt idx="13">
                  <c:v>2.2</c:v>
                </c:pt>
                <c:pt idx="14">
                  <c:v>2.7</c:v>
                </c:pt>
                <c:pt idx="15">
                  <c:v>3.2</c:v>
                </c:pt>
                <c:pt idx="16">
                  <c:v>3.7</c:v>
                </c:pt>
                <c:pt idx="17">
                  <c:v>4.2</c:v>
                </c:pt>
                <c:pt idx="18">
                  <c:v>4.7</c:v>
                </c:pt>
              </c:numCache>
            </c:numRef>
          </c:val>
          <c:smooth val="0"/>
        </c:ser>
        <c:ser>
          <c:idx val="2"/>
          <c:order val="2"/>
          <c:tx>
            <c:strRef>
              <c:f>label 2</c:f>
              <c:strCache>
                <c:ptCount val="1"/>
                <c:pt idx="0">
                  <c:v>Combined</c:v>
                </c:pt>
              </c:strCache>
            </c:strRef>
          </c:tx>
          <c:spPr>
            <a:solidFill>
              <a:srgbClr val="7030a0"/>
            </a:solidFill>
            <a:ln cap="rnd" w="28440">
              <a:solidFill>
                <a:srgbClr val="7030a0"/>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3.4</c:v>
                </c:pt>
                <c:pt idx="1">
                  <c:v>2.9</c:v>
                </c:pt>
                <c:pt idx="2">
                  <c:v>2.4</c:v>
                </c:pt>
                <c:pt idx="3">
                  <c:v>1.9</c:v>
                </c:pt>
                <c:pt idx="4">
                  <c:v>1.4</c:v>
                </c:pt>
                <c:pt idx="5">
                  <c:v>0.9</c:v>
                </c:pt>
                <c:pt idx="6">
                  <c:v>0.4</c:v>
                </c:pt>
                <c:pt idx="7">
                  <c:v>-0.1</c:v>
                </c:pt>
                <c:pt idx="8">
                  <c:v>-0.6</c:v>
                </c:pt>
                <c:pt idx="9">
                  <c:v>-0.1</c:v>
                </c:pt>
                <c:pt idx="10">
                  <c:v>0.4</c:v>
                </c:pt>
                <c:pt idx="11">
                  <c:v>0.9</c:v>
                </c:pt>
                <c:pt idx="12">
                  <c:v>1.4</c:v>
                </c:pt>
                <c:pt idx="13">
                  <c:v>1.9</c:v>
                </c:pt>
                <c:pt idx="14">
                  <c:v>2.4</c:v>
                </c:pt>
                <c:pt idx="15">
                  <c:v>2.9</c:v>
                </c:pt>
                <c:pt idx="16">
                  <c:v>3.4</c:v>
                </c:pt>
                <c:pt idx="17">
                  <c:v>3.9</c:v>
                </c:pt>
                <c:pt idx="18">
                  <c:v>4.4</c:v>
                </c:pt>
              </c:numCache>
            </c:numRef>
          </c:val>
          <c:smooth val="0"/>
        </c:ser>
        <c:hiLowLines>
          <c:spPr>
            <a:ln w="0">
              <a:noFill/>
            </a:ln>
          </c:spPr>
        </c:hiLowLines>
        <c:marker val="0"/>
        <c:axId val="78235412"/>
        <c:axId val="95646858"/>
      </c:lineChart>
      <c:catAx>
        <c:axId val="78235412"/>
        <c:scaling>
          <c:orientation val="minMax"/>
        </c:scaling>
        <c:delete val="0"/>
        <c:axPos val="b"/>
        <c:title>
          <c:tx>
            <c:rich>
              <a:bodyPr rot="0"/>
              <a:lstStyle/>
              <a:p>
                <a:pPr>
                  <a:defRPr b="0" lang="en-US" sz="1100" spc="-1" strike="noStrike">
                    <a:solidFill>
                      <a:srgbClr val="595959"/>
                    </a:solidFill>
                    <a:latin typeface="Calibri"/>
                  </a:defRPr>
                </a:pPr>
                <a:r>
                  <a:rPr b="0" lang="en-US" sz="1100" spc="-1" strike="noStrike">
                    <a:solidFill>
                      <a:srgbClr val="595959"/>
                    </a:solidFill>
                    <a:latin typeface="Calibri"/>
                  </a:rPr>
                  <a:t>Share price</a:t>
                </a:r>
              </a:p>
            </c:rich>
          </c:tx>
          <c:layout>
            <c:manualLayout>
              <c:xMode val="edge"/>
              <c:yMode val="edge"/>
              <c:x val="0.850415947261027"/>
              <c:y val="0.901943305402033"/>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95646858"/>
        <c:crosses val="autoZero"/>
        <c:auto val="1"/>
        <c:lblAlgn val="ctr"/>
        <c:lblOffset val="100"/>
        <c:noMultiLvlLbl val="0"/>
      </c:catAx>
      <c:valAx>
        <c:axId val="95646858"/>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250353162768796"/>
              <c:y val="0.0541986093777857"/>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78235412"/>
        <c:crosses val="autoZero"/>
        <c:crossBetween val="between"/>
      </c:valAx>
      <c:spPr>
        <a:noFill/>
        <a:ln w="0">
          <a:solidFill>
            <a:srgbClr val="000000"/>
          </a:solidFill>
        </a:ln>
      </c:spPr>
    </c:plotArea>
    <c:legend>
      <c:legendPos val="b"/>
      <c:layout>
        <c:manualLayout>
          <c:xMode val="edge"/>
          <c:yMode val="edge"/>
          <c:x val="0.0320200910375137"/>
          <c:y val="0.919771795328936"/>
          <c:w val="0.791931559532219"/>
          <c:h val="0.0644557368280289"/>
        </c:manualLayout>
      </c:layout>
      <c:overlay val="0"/>
      <c:spPr>
        <a:noFill/>
        <a:ln w="0">
          <a:solidFill>
            <a:srgbClr val="000000"/>
          </a:solid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Put Call Combination</a:t>
            </a:r>
          </a:p>
        </c:rich>
      </c:tx>
      <c:layout>
        <c:manualLayout>
          <c:xMode val="edge"/>
          <c:yMode val="edge"/>
          <c:x val="0.30819337623607"/>
          <c:y val="0.028169014084507"/>
        </c:manualLayout>
      </c:layout>
      <c:overlay val="0"/>
      <c:spPr>
        <a:noFill/>
        <a:ln w="0">
          <a:noFill/>
        </a:ln>
      </c:spPr>
    </c:title>
    <c:autoTitleDeleted val="0"/>
    <c:plotArea>
      <c:layout>
        <c:manualLayout>
          <c:layoutTarget val="inner"/>
          <c:xMode val="edge"/>
          <c:yMode val="edge"/>
          <c:x val="0.129493015225239"/>
          <c:y val="0.139062221429845"/>
          <c:w val="0.839821064197143"/>
          <c:h val="0.652077019076484"/>
        </c:manualLayout>
      </c:layout>
      <c:lineChart>
        <c:grouping val="standard"/>
        <c:varyColors val="0"/>
        <c:ser>
          <c:idx val="0"/>
          <c:order val="0"/>
          <c:tx>
            <c:strRef>
              <c:f>label 0</c:f>
              <c:strCache>
                <c:ptCount val="1"/>
                <c:pt idx="0">
                  <c:v>Put Profit</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2.7</c:v>
                </c:pt>
                <c:pt idx="1">
                  <c:v>2.2</c:v>
                </c:pt>
                <c:pt idx="2">
                  <c:v>1.7</c:v>
                </c:pt>
                <c:pt idx="3">
                  <c:v>1.2</c:v>
                </c:pt>
                <c:pt idx="4">
                  <c:v>0.7</c:v>
                </c:pt>
                <c:pt idx="5">
                  <c:v>0.2</c:v>
                </c:pt>
                <c:pt idx="6">
                  <c:v>-0.3</c:v>
                </c:pt>
                <c:pt idx="7">
                  <c:v>-0.3</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1"/>
          <c:order val="1"/>
          <c:tx>
            <c:strRef>
              <c:f>label 1</c:f>
              <c:strCache>
                <c:ptCount val="1"/>
                <c:pt idx="0">
                  <c:v>Call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-0.3</c:v>
                </c:pt>
                <c:pt idx="1">
                  <c:v>-0.3</c:v>
                </c:pt>
                <c:pt idx="2">
                  <c:v>-0.3</c:v>
                </c:pt>
                <c:pt idx="3">
                  <c:v>-0.3</c:v>
                </c:pt>
                <c:pt idx="4">
                  <c:v>-0.3</c:v>
                </c:pt>
                <c:pt idx="5">
                  <c:v>-0.3</c:v>
                </c:pt>
                <c:pt idx="6">
                  <c:v>-0.3</c:v>
                </c:pt>
                <c:pt idx="7">
                  <c:v>-0.3</c:v>
                </c:pt>
                <c:pt idx="8">
                  <c:v>-0.3</c:v>
                </c:pt>
                <c:pt idx="9">
                  <c:v>-0.3</c:v>
                </c:pt>
                <c:pt idx="10">
                  <c:v>-0.3</c:v>
                </c:pt>
                <c:pt idx="11">
                  <c:v>0.2</c:v>
                </c:pt>
                <c:pt idx="12">
                  <c:v>0.7</c:v>
                </c:pt>
                <c:pt idx="13">
                  <c:v>1.2</c:v>
                </c:pt>
                <c:pt idx="14">
                  <c:v>1.7</c:v>
                </c:pt>
                <c:pt idx="15">
                  <c:v>2.2</c:v>
                </c:pt>
                <c:pt idx="16">
                  <c:v>2.7</c:v>
                </c:pt>
                <c:pt idx="17">
                  <c:v>3.2</c:v>
                </c:pt>
                <c:pt idx="18">
                  <c:v>3.7</c:v>
                </c:pt>
              </c:numCache>
            </c:numRef>
          </c:val>
          <c:smooth val="0"/>
        </c:ser>
        <c:ser>
          <c:idx val="2"/>
          <c:order val="2"/>
          <c:tx>
            <c:strRef>
              <c:f>label 2</c:f>
              <c:strCache>
                <c:ptCount val="1"/>
                <c:pt idx="0">
                  <c:v>Combined</c:v>
                </c:pt>
              </c:strCache>
            </c:strRef>
          </c:tx>
          <c:spPr>
            <a:solidFill>
              <a:srgbClr val="7030a0"/>
            </a:solidFill>
            <a:ln cap="rnd" w="28440">
              <a:solidFill>
                <a:srgbClr val="7030a0"/>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2.4</c:v>
                </c:pt>
                <c:pt idx="1">
                  <c:v>1.9</c:v>
                </c:pt>
                <c:pt idx="2">
                  <c:v>1.4</c:v>
                </c:pt>
                <c:pt idx="3">
                  <c:v>0.9</c:v>
                </c:pt>
                <c:pt idx="4">
                  <c:v>0.4</c:v>
                </c:pt>
                <c:pt idx="5">
                  <c:v>-0.1</c:v>
                </c:pt>
                <c:pt idx="6">
                  <c:v>-0.6</c:v>
                </c:pt>
                <c:pt idx="7">
                  <c:v>-0.6</c:v>
                </c:pt>
                <c:pt idx="8">
                  <c:v>-0.6</c:v>
                </c:pt>
                <c:pt idx="9">
                  <c:v>-0.6</c:v>
                </c:pt>
                <c:pt idx="10">
                  <c:v>-0.6</c:v>
                </c:pt>
                <c:pt idx="11">
                  <c:v>-0.1</c:v>
                </c:pt>
                <c:pt idx="12">
                  <c:v>0.4</c:v>
                </c:pt>
                <c:pt idx="13">
                  <c:v>0.9</c:v>
                </c:pt>
                <c:pt idx="14">
                  <c:v>1.4</c:v>
                </c:pt>
                <c:pt idx="15">
                  <c:v>1.9</c:v>
                </c:pt>
                <c:pt idx="16">
                  <c:v>2.4</c:v>
                </c:pt>
                <c:pt idx="17">
                  <c:v>2.9</c:v>
                </c:pt>
                <c:pt idx="18">
                  <c:v>3.4</c:v>
                </c:pt>
              </c:numCache>
            </c:numRef>
          </c:val>
          <c:smooth val="0"/>
        </c:ser>
        <c:hiLowLines>
          <c:spPr>
            <a:ln w="0">
              <a:noFill/>
            </a:ln>
          </c:spPr>
        </c:hiLowLines>
        <c:marker val="0"/>
        <c:axId val="76510458"/>
        <c:axId val="81004542"/>
      </c:lineChart>
      <c:catAx>
        <c:axId val="76510458"/>
        <c:scaling>
          <c:orientation val="minMax"/>
        </c:scaling>
        <c:delete val="0"/>
        <c:axPos val="b"/>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Share price</a:t>
                </a:r>
              </a:p>
            </c:rich>
          </c:tx>
          <c:layout>
            <c:manualLayout>
              <c:xMode val="edge"/>
              <c:yMode val="edge"/>
              <c:x val="0.850415947261027"/>
              <c:y val="0.901675878053129"/>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81004542"/>
        <c:crosses val="autoZero"/>
        <c:auto val="1"/>
        <c:lblAlgn val="ctr"/>
        <c:lblOffset val="100"/>
        <c:noMultiLvlLbl val="0"/>
      </c:catAx>
      <c:valAx>
        <c:axId val="81004542"/>
        <c:scaling>
          <c:orientation val="minMax"/>
        </c:scaling>
        <c:delete val="0"/>
        <c:axPos val="l"/>
        <c:majorGridlines>
          <c:spPr>
            <a:ln w="9360">
              <a:solidFill>
                <a:srgbClr val="d9d9d9"/>
              </a:solidFill>
              <a:round/>
            </a:ln>
          </c:spPr>
        </c:majorGridlines>
        <c:title>
          <c:tx>
            <c:rich>
              <a:bodyPr rot="0"/>
              <a:lstStyle/>
              <a:p>
                <a:pPr>
                  <a:defRPr b="0" lang="en-US" sz="1100" spc="-1" strike="noStrike">
                    <a:solidFill>
                      <a:srgbClr val="595959"/>
                    </a:solidFill>
                    <a:latin typeface="Calibri"/>
                  </a:defRPr>
                </a:pPr>
                <a:r>
                  <a:rPr b="0" lang="en-US" sz="1100" spc="-1" strike="noStrike">
                    <a:solidFill>
                      <a:srgbClr val="595959"/>
                    </a:solidFill>
                    <a:latin typeface="Calibri"/>
                  </a:rPr>
                  <a:t>Net gain</a:t>
                </a:r>
              </a:p>
            </c:rich>
          </c:tx>
          <c:layout>
            <c:manualLayout>
              <c:xMode val="edge"/>
              <c:yMode val="edge"/>
              <c:x val="0.0250353162768796"/>
              <c:y val="0.0544660367266893"/>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76510458"/>
        <c:crosses val="autoZero"/>
        <c:crossBetween val="between"/>
      </c:valAx>
      <c:spPr>
        <a:noFill/>
        <a:ln w="0">
          <a:solidFill>
            <a:srgbClr val="000000"/>
          </a:solidFill>
        </a:ln>
      </c:spPr>
    </c:plotArea>
    <c:legend>
      <c:legendPos val="b"/>
      <c:layout>
        <c:manualLayout>
          <c:xMode val="edge"/>
          <c:yMode val="edge"/>
          <c:x val="0.0502275937843353"/>
          <c:y val="0.928062043144946"/>
          <c:w val="0.763754807314968"/>
          <c:h val="0.0530444860479629"/>
        </c:manualLayout>
      </c:layout>
      <c:overlay val="0"/>
      <c:spPr>
        <a:noFill/>
        <a:ln w="0">
          <a:solidFill>
            <a:srgbClr val="000000"/>
          </a:solidFill>
        </a:ln>
      </c:spPr>
      <c:txPr>
        <a:bodyPr/>
        <a:lstStyle/>
        <a:p>
          <a:pPr>
            <a:defRPr b="0" sz="14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Short Straddle</a:t>
            </a:r>
          </a:p>
        </c:rich>
      </c:tx>
      <c:layout>
        <c:manualLayout>
          <c:xMode val="edge"/>
          <c:yMode val="edge"/>
          <c:x val="0.402527075812274"/>
          <c:y val="0.028169014084507"/>
        </c:manualLayout>
      </c:layout>
      <c:overlay val="0"/>
      <c:spPr>
        <a:noFill/>
        <a:ln w="0">
          <a:noFill/>
        </a:ln>
      </c:spPr>
    </c:title>
    <c:autoTitleDeleted val="0"/>
    <c:plotArea>
      <c:layout>
        <c:manualLayout>
          <c:layoutTarget val="inner"/>
          <c:xMode val="edge"/>
          <c:yMode val="edge"/>
          <c:x val="0.129493015225239"/>
          <c:y val="0.139062221429845"/>
          <c:w val="0.839821064197143"/>
          <c:h val="0.652077019076484"/>
        </c:manualLayout>
      </c:layout>
      <c:lineChart>
        <c:grouping val="standard"/>
        <c:varyColors val="0"/>
        <c:ser>
          <c:idx val="0"/>
          <c:order val="0"/>
          <c:tx>
            <c:strRef>
              <c:f>label 0</c:f>
              <c:strCache>
                <c:ptCount val="1"/>
                <c:pt idx="0">
                  <c:v>Put Profit</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-3.7</c:v>
                </c:pt>
                <c:pt idx="1">
                  <c:v>-3.2</c:v>
                </c:pt>
                <c:pt idx="2">
                  <c:v>-2.7</c:v>
                </c:pt>
                <c:pt idx="3">
                  <c:v>-2.2</c:v>
                </c:pt>
                <c:pt idx="4">
                  <c:v>-1.7</c:v>
                </c:pt>
                <c:pt idx="5">
                  <c:v>-1.2</c:v>
                </c:pt>
                <c:pt idx="6">
                  <c:v>-0.7</c:v>
                </c:pt>
                <c:pt idx="7">
                  <c:v>-0.2</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1"/>
          <c:order val="1"/>
          <c:tx>
            <c:strRef>
              <c:f>label 1</c:f>
              <c:strCache>
                <c:ptCount val="1"/>
                <c:pt idx="0">
                  <c:v>Call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0.3</c:v>
                </c:pt>
                <c:pt idx="1">
                  <c:v>0.3</c:v>
                </c:pt>
                <c:pt idx="2">
                  <c:v>0.3</c:v>
                </c:pt>
                <c:pt idx="3">
                  <c:v>0.3</c:v>
                </c:pt>
                <c:pt idx="4">
                  <c:v>0.3</c:v>
                </c:pt>
                <c:pt idx="5">
                  <c:v>0.3</c:v>
                </c:pt>
                <c:pt idx="6">
                  <c:v>0.3</c:v>
                </c:pt>
                <c:pt idx="7">
                  <c:v>0.3</c:v>
                </c:pt>
                <c:pt idx="8">
                  <c:v>0.3</c:v>
                </c:pt>
                <c:pt idx="9">
                  <c:v>-0.2</c:v>
                </c:pt>
                <c:pt idx="10">
                  <c:v>-0.7</c:v>
                </c:pt>
                <c:pt idx="11">
                  <c:v>-1.2</c:v>
                </c:pt>
                <c:pt idx="12">
                  <c:v>-1.7</c:v>
                </c:pt>
                <c:pt idx="13">
                  <c:v>-2.2</c:v>
                </c:pt>
                <c:pt idx="14">
                  <c:v>-2.7</c:v>
                </c:pt>
                <c:pt idx="15">
                  <c:v>-3.2</c:v>
                </c:pt>
                <c:pt idx="16">
                  <c:v>-3.7</c:v>
                </c:pt>
                <c:pt idx="17">
                  <c:v>-4.2</c:v>
                </c:pt>
                <c:pt idx="18">
                  <c:v>-4.7</c:v>
                </c:pt>
              </c:numCache>
            </c:numRef>
          </c:val>
          <c:smooth val="0"/>
        </c:ser>
        <c:ser>
          <c:idx val="2"/>
          <c:order val="2"/>
          <c:tx>
            <c:strRef>
              <c:f>label 2</c:f>
              <c:strCache>
                <c:ptCount val="1"/>
                <c:pt idx="0">
                  <c:v>Combined</c:v>
                </c:pt>
              </c:strCache>
            </c:strRef>
          </c:tx>
          <c:spPr>
            <a:solidFill>
              <a:srgbClr val="7030a0"/>
            </a:solidFill>
            <a:ln cap="rnd" w="28440">
              <a:solidFill>
                <a:srgbClr val="7030a0"/>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-3.4</c:v>
                </c:pt>
                <c:pt idx="1">
                  <c:v>-2.9</c:v>
                </c:pt>
                <c:pt idx="2">
                  <c:v>-2.4</c:v>
                </c:pt>
                <c:pt idx="3">
                  <c:v>-1.9</c:v>
                </c:pt>
                <c:pt idx="4">
                  <c:v>-1.4</c:v>
                </c:pt>
                <c:pt idx="5">
                  <c:v>-0.9</c:v>
                </c:pt>
                <c:pt idx="6">
                  <c:v>-0.4</c:v>
                </c:pt>
                <c:pt idx="7">
                  <c:v>0.1</c:v>
                </c:pt>
                <c:pt idx="8">
                  <c:v>0.6</c:v>
                </c:pt>
                <c:pt idx="9">
                  <c:v>0.1</c:v>
                </c:pt>
                <c:pt idx="10">
                  <c:v>-0.4</c:v>
                </c:pt>
                <c:pt idx="11">
                  <c:v>-0.9</c:v>
                </c:pt>
                <c:pt idx="12">
                  <c:v>-1.4</c:v>
                </c:pt>
                <c:pt idx="13">
                  <c:v>-1.9</c:v>
                </c:pt>
                <c:pt idx="14">
                  <c:v>-2.4</c:v>
                </c:pt>
                <c:pt idx="15">
                  <c:v>-2.9</c:v>
                </c:pt>
                <c:pt idx="16">
                  <c:v>-3.4</c:v>
                </c:pt>
                <c:pt idx="17">
                  <c:v>-3.9</c:v>
                </c:pt>
                <c:pt idx="18">
                  <c:v>-4.4</c:v>
                </c:pt>
              </c:numCache>
            </c:numRef>
          </c:val>
          <c:smooth val="0"/>
        </c:ser>
        <c:hiLowLines>
          <c:spPr>
            <a:ln w="0">
              <a:noFill/>
            </a:ln>
          </c:spPr>
        </c:hiLowLines>
        <c:marker val="0"/>
        <c:axId val="89458993"/>
        <c:axId val="14421998"/>
      </c:lineChart>
      <c:catAx>
        <c:axId val="89458993"/>
        <c:scaling>
          <c:orientation val="minMax"/>
        </c:scaling>
        <c:delete val="0"/>
        <c:axPos val="b"/>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Share price</a:t>
                </a:r>
              </a:p>
            </c:rich>
          </c:tx>
          <c:layout>
            <c:manualLayout>
              <c:xMode val="edge"/>
              <c:yMode val="edge"/>
              <c:x val="0.850415947261027"/>
              <c:y val="0.901675878053129"/>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14421998"/>
        <c:crosses val="autoZero"/>
        <c:auto val="1"/>
        <c:lblAlgn val="ctr"/>
        <c:lblOffset val="100"/>
        <c:noMultiLvlLbl val="0"/>
      </c:catAx>
      <c:valAx>
        <c:axId val="14421998"/>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250353162768796"/>
              <c:y val="0.0541986093777857"/>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89458993"/>
        <c:crosses val="autoZero"/>
        <c:crossBetween val="between"/>
      </c:valAx>
      <c:spPr>
        <a:noFill/>
        <a:ln w="0">
          <a:solidFill>
            <a:srgbClr val="000000"/>
          </a:solidFill>
        </a:ln>
      </c:spPr>
    </c:plotArea>
    <c:legend>
      <c:legendPos val="b"/>
      <c:layout>
        <c:manualLayout>
          <c:xMode val="edge"/>
          <c:yMode val="edge"/>
          <c:x val="0.0169518129022132"/>
          <c:y val="0.912283829559636"/>
          <c:w val="0.733301938623342"/>
          <c:h val="0.0530444860479629"/>
        </c:manualLayout>
      </c:layout>
      <c:overlay val="0"/>
      <c:spPr>
        <a:noFill/>
        <a:ln w="0">
          <a:solidFill>
            <a:srgbClr val="000000"/>
          </a:solidFill>
        </a:ln>
      </c:spPr>
      <c:txPr>
        <a:bodyPr/>
        <a:lstStyle/>
        <a:p>
          <a:pPr>
            <a:defRPr b="0" sz="14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Writing Puts and Calls, Differing Strikes</a:t>
            </a:r>
          </a:p>
        </c:rich>
      </c:tx>
      <c:layout>
        <c:manualLayout>
          <c:xMode val="edge"/>
          <c:yMode val="edge"/>
          <c:x val="0.180658159838818"/>
          <c:y val="0.028169014084507"/>
        </c:manualLayout>
      </c:layout>
      <c:overlay val="0"/>
      <c:spPr>
        <a:noFill/>
        <a:ln w="0">
          <a:noFill/>
        </a:ln>
      </c:spPr>
    </c:title>
    <c:autoTitleDeleted val="0"/>
    <c:plotArea>
      <c:layout>
        <c:manualLayout>
          <c:layoutTarget val="inner"/>
          <c:xMode val="edge"/>
          <c:yMode val="edge"/>
          <c:x val="0.129467950152974"/>
          <c:y val="0.139062221429845"/>
          <c:w val="0.839862696813671"/>
          <c:h val="0.652077019076484"/>
        </c:manualLayout>
      </c:layout>
      <c:lineChart>
        <c:grouping val="standard"/>
        <c:varyColors val="0"/>
        <c:ser>
          <c:idx val="0"/>
          <c:order val="0"/>
          <c:tx>
            <c:strRef>
              <c:f>label 0</c:f>
              <c:strCache>
                <c:ptCount val="1"/>
                <c:pt idx="0">
                  <c:v>Put Profit</c:v>
                </c:pt>
              </c:strCache>
            </c:strRef>
          </c:tx>
          <c:spPr>
            <a:solidFill>
              <a:srgbClr val="3333ff"/>
            </a:solidFill>
            <a:ln cap="rnd" w="28440">
              <a:solidFill>
                <a:srgbClr val="3333ff"/>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-2.7</c:v>
                </c:pt>
                <c:pt idx="1">
                  <c:v>-2.2</c:v>
                </c:pt>
                <c:pt idx="2">
                  <c:v>-1.7</c:v>
                </c:pt>
                <c:pt idx="3">
                  <c:v>-1.2</c:v>
                </c:pt>
                <c:pt idx="4">
                  <c:v>-0.7</c:v>
                </c:pt>
                <c:pt idx="5">
                  <c:v>-0.2</c:v>
                </c:pt>
                <c:pt idx="6">
                  <c:v>0.3</c:v>
                </c:pt>
                <c:pt idx="7">
                  <c:v>0.3</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1"/>
          <c:order val="1"/>
          <c:tx>
            <c:strRef>
              <c:f>label 1</c:f>
              <c:strCache>
                <c:ptCount val="1"/>
                <c:pt idx="0">
                  <c:v>Call Profit</c:v>
                </c:pt>
              </c:strCache>
            </c:strRef>
          </c:tx>
          <c:spPr>
            <a:solidFill>
              <a:srgbClr val="ff0000"/>
            </a:solidFill>
            <a:ln cap="rnd" w="28440">
              <a:solidFill>
                <a:srgbClr val="ff000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0.3</c:v>
                </c:pt>
                <c:pt idx="1">
                  <c:v>0.3</c:v>
                </c:pt>
                <c:pt idx="2">
                  <c:v>0.3</c:v>
                </c:pt>
                <c:pt idx="3">
                  <c:v>0.3</c:v>
                </c:pt>
                <c:pt idx="4">
                  <c:v>0.3</c:v>
                </c:pt>
                <c:pt idx="5">
                  <c:v>0.3</c:v>
                </c:pt>
                <c:pt idx="6">
                  <c:v>0.3</c:v>
                </c:pt>
                <c:pt idx="7">
                  <c:v>0.3</c:v>
                </c:pt>
                <c:pt idx="8">
                  <c:v>0.3</c:v>
                </c:pt>
                <c:pt idx="9">
                  <c:v>0.3</c:v>
                </c:pt>
                <c:pt idx="10">
                  <c:v>0.3</c:v>
                </c:pt>
                <c:pt idx="11">
                  <c:v>-0.2</c:v>
                </c:pt>
                <c:pt idx="12">
                  <c:v>-0.7</c:v>
                </c:pt>
                <c:pt idx="13">
                  <c:v>-1.2</c:v>
                </c:pt>
                <c:pt idx="14">
                  <c:v>-1.7</c:v>
                </c:pt>
                <c:pt idx="15">
                  <c:v>-2.2</c:v>
                </c:pt>
                <c:pt idx="16">
                  <c:v>-2.7</c:v>
                </c:pt>
                <c:pt idx="17">
                  <c:v>-3.2</c:v>
                </c:pt>
                <c:pt idx="18">
                  <c:v>-3.7</c:v>
                </c:pt>
              </c:numCache>
            </c:numRef>
          </c:val>
          <c:smooth val="0"/>
        </c:ser>
        <c:ser>
          <c:idx val="2"/>
          <c:order val="2"/>
          <c:tx>
            <c:strRef>
              <c:f>label 2</c:f>
              <c:strCache>
                <c:ptCount val="1"/>
                <c:pt idx="0">
                  <c:v>Combined</c:v>
                </c:pt>
              </c:strCache>
            </c:strRef>
          </c:tx>
          <c:spPr>
            <a:solidFill>
              <a:srgbClr val="7030a0"/>
            </a:solidFill>
            <a:ln cap="rnd" w="28440">
              <a:solidFill>
                <a:srgbClr val="7030a0"/>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-2.4</c:v>
                </c:pt>
                <c:pt idx="1">
                  <c:v>-1.9</c:v>
                </c:pt>
                <c:pt idx="2">
                  <c:v>-1.4</c:v>
                </c:pt>
                <c:pt idx="3">
                  <c:v>-0.9</c:v>
                </c:pt>
                <c:pt idx="4">
                  <c:v>-0.4</c:v>
                </c:pt>
                <c:pt idx="5">
                  <c:v>0.1</c:v>
                </c:pt>
                <c:pt idx="6">
                  <c:v>0.6</c:v>
                </c:pt>
                <c:pt idx="7">
                  <c:v>0.6</c:v>
                </c:pt>
                <c:pt idx="8">
                  <c:v>0.6</c:v>
                </c:pt>
                <c:pt idx="9">
                  <c:v>0.6</c:v>
                </c:pt>
                <c:pt idx="10">
                  <c:v>0.6</c:v>
                </c:pt>
                <c:pt idx="11">
                  <c:v>0.1</c:v>
                </c:pt>
                <c:pt idx="12">
                  <c:v>-0.4</c:v>
                </c:pt>
                <c:pt idx="13">
                  <c:v>-0.9</c:v>
                </c:pt>
                <c:pt idx="14">
                  <c:v>-1.4</c:v>
                </c:pt>
                <c:pt idx="15">
                  <c:v>-1.9</c:v>
                </c:pt>
                <c:pt idx="16">
                  <c:v>-2.4</c:v>
                </c:pt>
                <c:pt idx="17">
                  <c:v>-2.9</c:v>
                </c:pt>
                <c:pt idx="18">
                  <c:v>-3.4</c:v>
                </c:pt>
              </c:numCache>
            </c:numRef>
          </c:val>
          <c:smooth val="0"/>
        </c:ser>
        <c:hiLowLines>
          <c:spPr>
            <a:ln w="0">
              <a:noFill/>
            </a:ln>
          </c:spPr>
        </c:hiLowLines>
        <c:marker val="0"/>
        <c:axId val="26977323"/>
        <c:axId val="41000640"/>
      </c:lineChart>
      <c:catAx>
        <c:axId val="26977323"/>
        <c:scaling>
          <c:orientation val="minMax"/>
        </c:scaling>
        <c:delete val="0"/>
        <c:axPos val="b"/>
        <c:title>
          <c:tx>
            <c:rich>
              <a:bodyPr rot="0"/>
              <a:lstStyle/>
              <a:p>
                <a:pPr>
                  <a:defRPr b="0" lang="en-US" sz="1000" spc="-1" strike="noStrike">
                    <a:solidFill>
                      <a:srgbClr val="595959"/>
                    </a:solidFill>
                    <a:latin typeface="Calibri"/>
                  </a:defRPr>
                </a:pPr>
                <a:r>
                  <a:rPr b="0" lang="en-US" sz="1000" spc="-1" strike="noStrike">
                    <a:solidFill>
                      <a:srgbClr val="595959"/>
                    </a:solidFill>
                    <a:latin typeface="Calibri"/>
                  </a:rPr>
                  <a:t>Share price</a:t>
                </a:r>
              </a:p>
            </c:rich>
          </c:tx>
          <c:layout>
            <c:manualLayout>
              <c:xMode val="edge"/>
              <c:yMode val="edge"/>
              <c:x val="0.850160435788374"/>
              <c:y val="0.901675878053129"/>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200" spc="-1" strike="noStrike">
                <a:solidFill>
                  <a:srgbClr val="595959"/>
                </a:solidFill>
                <a:latin typeface="Calibri"/>
              </a:defRPr>
            </a:pPr>
          </a:p>
        </c:txPr>
        <c:crossAx val="41000640"/>
        <c:crosses val="autoZero"/>
        <c:auto val="1"/>
        <c:lblAlgn val="ctr"/>
        <c:lblOffset val="100"/>
        <c:noMultiLvlLbl val="0"/>
      </c:catAx>
      <c:valAx>
        <c:axId val="41000640"/>
        <c:scaling>
          <c:orientation val="minMax"/>
        </c:scaling>
        <c:delete val="0"/>
        <c:axPos val="l"/>
        <c:majorGridlines>
          <c:spPr>
            <a:ln w="9360">
              <a:solidFill>
                <a:srgbClr val="d9d9d9"/>
              </a:solidFill>
              <a:round/>
            </a:ln>
          </c:spPr>
        </c:majorGridlines>
        <c:title>
          <c:tx>
            <c:rich>
              <a:bodyPr rot="0"/>
              <a:lstStyle/>
              <a:p>
                <a:pPr>
                  <a:defRPr b="0" lang="en-US" sz="1200" spc="-1" strike="noStrike">
                    <a:solidFill>
                      <a:srgbClr val="595959"/>
                    </a:solidFill>
                    <a:latin typeface="Calibri"/>
                  </a:defRPr>
                </a:pPr>
                <a:r>
                  <a:rPr b="0" lang="en-US" sz="1200" spc="-1" strike="noStrike">
                    <a:solidFill>
                      <a:srgbClr val="595959"/>
                    </a:solidFill>
                    <a:latin typeface="Calibri"/>
                  </a:rPr>
                  <a:t>Net gain</a:t>
                </a:r>
              </a:p>
            </c:rich>
          </c:tx>
          <c:layout>
            <c:manualLayout>
              <c:xMode val="edge"/>
              <c:yMode val="edge"/>
              <c:x val="0.024998134467577"/>
              <c:y val="0.0541986093777857"/>
            </c:manualLayout>
          </c:layout>
          <c:overlay val="0"/>
          <c:spPr>
            <a:noFill/>
            <a:ln w="0">
              <a:noFill/>
            </a:ln>
          </c:spPr>
        </c:title>
        <c:numFmt formatCode="0.00" sourceLinked="0"/>
        <c:majorTickMark val="none"/>
        <c:minorTickMark val="none"/>
        <c:tickLblPos val="nextTo"/>
        <c:spPr>
          <a:ln w="9360">
            <a:noFill/>
          </a:ln>
        </c:spPr>
        <c:txPr>
          <a:bodyPr/>
          <a:lstStyle/>
          <a:p>
            <a:pPr>
              <a:defRPr b="0" sz="1200" spc="-1" strike="noStrike">
                <a:solidFill>
                  <a:srgbClr val="595959"/>
                </a:solidFill>
                <a:latin typeface="Calibri"/>
              </a:defRPr>
            </a:pPr>
          </a:p>
        </c:txPr>
        <c:crossAx val="26977323"/>
        <c:crosses val="autoZero"/>
        <c:crossBetween val="between"/>
      </c:valAx>
      <c:spPr>
        <a:noFill/>
        <a:ln w="0">
          <a:solidFill>
            <a:srgbClr val="000000"/>
          </a:solidFill>
        </a:ln>
      </c:spPr>
    </c:plotArea>
    <c:legend>
      <c:legendPos val="b"/>
      <c:layout>
        <c:manualLayout>
          <c:xMode val="edge"/>
          <c:yMode val="edge"/>
          <c:x val="0.0171628982911723"/>
          <c:y val="0.908985558923159"/>
          <c:w val="0.828656716417911"/>
          <c:h val="0.0720335205491664"/>
        </c:manualLayout>
      </c:layout>
      <c:overlay val="0"/>
      <c:spPr>
        <a:noFill/>
        <a:ln w="0">
          <a:solidFill>
            <a:srgbClr val="000000"/>
          </a:solidFill>
        </a:ln>
      </c:spPr>
      <c:txPr>
        <a:bodyPr/>
        <a:lstStyle/>
        <a:p>
          <a:pPr>
            <a:defRPr b="0" sz="14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charts/chart2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600" spc="-1" strike="noStrike">
                <a:solidFill>
                  <a:srgbClr val="595959"/>
                </a:solidFill>
                <a:latin typeface="Calibri"/>
              </a:defRPr>
            </a:pPr>
            <a:r>
              <a:rPr b="1" lang="en-US" sz="1600" spc="-1" strike="noStrike">
                <a:solidFill>
                  <a:srgbClr val="595959"/>
                </a:solidFill>
                <a:latin typeface="Calibri"/>
              </a:rPr>
              <a:t>Buy Put (3), Sell Call (7), Own Share</a:t>
            </a:r>
          </a:p>
        </c:rich>
      </c:tx>
      <c:layout>
        <c:manualLayout>
          <c:xMode val="edge"/>
          <c:yMode val="edge"/>
          <c:x val="0.233261999388566"/>
          <c:y val="0.0194793850454228"/>
        </c:manualLayout>
      </c:layout>
      <c:overlay val="0"/>
      <c:spPr>
        <a:noFill/>
        <a:ln w="0">
          <a:noFill/>
        </a:ln>
      </c:spPr>
    </c:title>
    <c:autoTitleDeleted val="0"/>
    <c:plotArea>
      <c:layout>
        <c:manualLayout>
          <c:layoutTarget val="inner"/>
          <c:xMode val="edge"/>
          <c:yMode val="edge"/>
          <c:x val="0.129547538978906"/>
          <c:y val="0.139063591893781"/>
          <c:w val="0.839804341180067"/>
          <c:h val="0.639675052410902"/>
        </c:manualLayout>
      </c:layout>
      <c:lineChart>
        <c:grouping val="standard"/>
        <c:varyColors val="0"/>
        <c:ser>
          <c:idx val="0"/>
          <c:order val="0"/>
          <c:tx>
            <c:strRef>
              <c:f>label 0</c:f>
              <c:strCache>
                <c:ptCount val="1"/>
                <c:pt idx="0">
                  <c:v>Put Profit</c:v>
                </c:pt>
              </c:strCache>
            </c:strRef>
          </c:tx>
          <c:spPr>
            <a:solidFill>
              <a:srgbClr val="3333ff"/>
            </a:solidFill>
            <a:ln cap="rnd" w="25560">
              <a:solidFill>
                <a:srgbClr val="3333ff"/>
              </a:solidFill>
              <a:prstDash val="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0</c:f>
              <c:numCache>
                <c:formatCode>General</c:formatCode>
                <c:ptCount val="19"/>
                <c:pt idx="0">
                  <c:v>1.7</c:v>
                </c:pt>
                <c:pt idx="1">
                  <c:v>1.2</c:v>
                </c:pt>
                <c:pt idx="2">
                  <c:v>0.7</c:v>
                </c:pt>
                <c:pt idx="3">
                  <c:v>0.2</c:v>
                </c:pt>
                <c:pt idx="4">
                  <c:v>-0.3</c:v>
                </c:pt>
                <c:pt idx="5">
                  <c:v>-0.3</c:v>
                </c:pt>
                <c:pt idx="6">
                  <c:v>-0.3</c:v>
                </c:pt>
                <c:pt idx="7">
                  <c:v>-0.3</c:v>
                </c:pt>
                <c:pt idx="8">
                  <c:v>-0.3</c:v>
                </c:pt>
                <c:pt idx="9">
                  <c:v>-0.3</c:v>
                </c:pt>
                <c:pt idx="10">
                  <c:v>-0.3</c:v>
                </c:pt>
                <c:pt idx="11">
                  <c:v>-0.3</c:v>
                </c:pt>
                <c:pt idx="12">
                  <c:v>-0.3</c:v>
                </c:pt>
                <c:pt idx="13">
                  <c:v>-0.3</c:v>
                </c:pt>
                <c:pt idx="14">
                  <c:v>-0.3</c:v>
                </c:pt>
                <c:pt idx="15">
                  <c:v>-0.3</c:v>
                </c:pt>
                <c:pt idx="16">
                  <c:v>-0.3</c:v>
                </c:pt>
                <c:pt idx="17">
                  <c:v>-0.3</c:v>
                </c:pt>
                <c:pt idx="18">
                  <c:v>-0.3</c:v>
                </c:pt>
              </c:numCache>
            </c:numRef>
          </c:val>
          <c:smooth val="0"/>
        </c:ser>
        <c:ser>
          <c:idx val="1"/>
          <c:order val="1"/>
          <c:tx>
            <c:strRef>
              <c:f>label 1</c:f>
              <c:strCache>
                <c:ptCount val="1"/>
                <c:pt idx="0">
                  <c:v>Call Profit</c:v>
                </c:pt>
              </c:strCache>
            </c:strRef>
          </c:tx>
          <c:spPr>
            <a:solidFill>
              <a:srgbClr val="ff0000"/>
            </a:solidFill>
            <a:ln cap="rnd" w="28440">
              <a:solidFill>
                <a:srgbClr val="ff0000"/>
              </a:solidFill>
              <a:prstDash val="sys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1</c:f>
              <c:numCache>
                <c:formatCode>General</c:formatCode>
                <c:ptCount val="19"/>
                <c:pt idx="0">
                  <c:v>0.3</c:v>
                </c:pt>
                <c:pt idx="1">
                  <c:v>0.3</c:v>
                </c:pt>
                <c:pt idx="2">
                  <c:v>0.3</c:v>
                </c:pt>
                <c:pt idx="3">
                  <c:v>0.3</c:v>
                </c:pt>
                <c:pt idx="4">
                  <c:v>0.3</c:v>
                </c:pt>
                <c:pt idx="5">
                  <c:v>0.3</c:v>
                </c:pt>
                <c:pt idx="6">
                  <c:v>0.3</c:v>
                </c:pt>
                <c:pt idx="7">
                  <c:v>0.3</c:v>
                </c:pt>
                <c:pt idx="8">
                  <c:v>0.3</c:v>
                </c:pt>
                <c:pt idx="9">
                  <c:v>0.3</c:v>
                </c:pt>
                <c:pt idx="10">
                  <c:v>0.3</c:v>
                </c:pt>
                <c:pt idx="11">
                  <c:v>0.3</c:v>
                </c:pt>
                <c:pt idx="12">
                  <c:v>0.3</c:v>
                </c:pt>
                <c:pt idx="13">
                  <c:v>-0.2</c:v>
                </c:pt>
                <c:pt idx="14">
                  <c:v>-0.7</c:v>
                </c:pt>
                <c:pt idx="15">
                  <c:v>-1.2</c:v>
                </c:pt>
                <c:pt idx="16">
                  <c:v>-1.7</c:v>
                </c:pt>
                <c:pt idx="17">
                  <c:v>-2.2</c:v>
                </c:pt>
                <c:pt idx="18">
                  <c:v>-2.7</c:v>
                </c:pt>
              </c:numCache>
            </c:numRef>
          </c:val>
          <c:smooth val="0"/>
        </c:ser>
        <c:ser>
          <c:idx val="2"/>
          <c:order val="2"/>
          <c:tx>
            <c:strRef>
              <c:f>label 2</c:f>
              <c:strCache>
                <c:ptCount val="1"/>
                <c:pt idx="0">
                  <c:v>Combined</c:v>
                </c:pt>
              </c:strCache>
            </c:strRef>
          </c:tx>
          <c:spPr>
            <a:solidFill>
              <a:srgbClr val="7030a0"/>
            </a:solidFill>
            <a:ln cap="rnd" w="38160">
              <a:solidFill>
                <a:srgbClr val="7030a0"/>
              </a:solidFill>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2</c:f>
              <c:numCache>
                <c:formatCode>General</c:formatCode>
                <c:ptCount val="19"/>
                <c:pt idx="0">
                  <c:v>-2</c:v>
                </c:pt>
                <c:pt idx="1">
                  <c:v>-2</c:v>
                </c:pt>
                <c:pt idx="2">
                  <c:v>-2</c:v>
                </c:pt>
                <c:pt idx="3">
                  <c:v>-2</c:v>
                </c:pt>
                <c:pt idx="4">
                  <c:v>-2</c:v>
                </c:pt>
                <c:pt idx="5">
                  <c:v>-1.5</c:v>
                </c:pt>
                <c:pt idx="6">
                  <c:v>-1</c:v>
                </c:pt>
                <c:pt idx="7">
                  <c:v>-0.5</c:v>
                </c:pt>
                <c:pt idx="8">
                  <c:v>0</c:v>
                </c:pt>
                <c:pt idx="9">
                  <c:v>0.5</c:v>
                </c:pt>
                <c:pt idx="10">
                  <c:v>1</c:v>
                </c:pt>
                <c:pt idx="11">
                  <c:v>1.5</c:v>
                </c:pt>
                <c:pt idx="12">
                  <c:v>2</c:v>
                </c:pt>
                <c:pt idx="13">
                  <c:v>2</c:v>
                </c:pt>
                <c:pt idx="14">
                  <c:v>2</c:v>
                </c:pt>
                <c:pt idx="15">
                  <c:v>2</c:v>
                </c:pt>
                <c:pt idx="16">
                  <c:v>2</c:v>
                </c:pt>
                <c:pt idx="17">
                  <c:v>2</c:v>
                </c:pt>
                <c:pt idx="18">
                  <c:v>2</c:v>
                </c:pt>
              </c:numCache>
            </c:numRef>
          </c:val>
          <c:smooth val="0"/>
        </c:ser>
        <c:ser>
          <c:idx val="3"/>
          <c:order val="3"/>
          <c:tx>
            <c:strRef>
              <c:f>label 3</c:f>
              <c:strCache>
                <c:ptCount val="1"/>
                <c:pt idx="0">
                  <c:v>Share </c:v>
                </c:pt>
              </c:strCache>
            </c:strRef>
          </c:tx>
          <c:spPr>
            <a:solidFill>
              <a:srgbClr val="92d050"/>
            </a:solidFill>
            <a:ln cap="rnd" w="28440">
              <a:solidFill>
                <a:srgbClr val="92d050"/>
              </a:solidFill>
              <a:prstDash val="sysDash"/>
              <a:round/>
            </a:ln>
          </c:spPr>
          <c:marker>
            <c:symbol val="none"/>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9"/>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pt idx="18">
                  <c:v>10.00</c:v>
                </c:pt>
              </c:strCache>
            </c:strRef>
          </c:cat>
          <c:val>
            <c:numRef>
              <c:f>3</c:f>
              <c:numCache>
                <c:formatCode>General</c:formatCode>
                <c:ptCount val="19"/>
                <c:pt idx="0">
                  <c:v>-4</c:v>
                </c:pt>
                <c:pt idx="1">
                  <c:v>-3.5</c:v>
                </c:pt>
                <c:pt idx="2">
                  <c:v>-3</c:v>
                </c:pt>
                <c:pt idx="3">
                  <c:v>-2.5</c:v>
                </c:pt>
                <c:pt idx="4">
                  <c:v>-2</c:v>
                </c:pt>
                <c:pt idx="5">
                  <c:v>-1.5</c:v>
                </c:pt>
                <c:pt idx="6">
                  <c:v>-1</c:v>
                </c:pt>
                <c:pt idx="7">
                  <c:v>-0.5</c:v>
                </c:pt>
                <c:pt idx="8">
                  <c:v>0</c:v>
                </c:pt>
                <c:pt idx="9">
                  <c:v>0.5</c:v>
                </c:pt>
                <c:pt idx="10">
                  <c:v>1</c:v>
                </c:pt>
                <c:pt idx="11">
                  <c:v>1.5</c:v>
                </c:pt>
                <c:pt idx="12">
                  <c:v>2</c:v>
                </c:pt>
                <c:pt idx="13">
                  <c:v>2.5</c:v>
                </c:pt>
                <c:pt idx="14">
                  <c:v>3</c:v>
                </c:pt>
                <c:pt idx="15">
                  <c:v>3.5</c:v>
                </c:pt>
                <c:pt idx="16">
                  <c:v>4</c:v>
                </c:pt>
                <c:pt idx="17">
                  <c:v>4.5</c:v>
                </c:pt>
                <c:pt idx="18">
                  <c:v>5</c:v>
                </c:pt>
              </c:numCache>
            </c:numRef>
          </c:val>
          <c:smooth val="0"/>
        </c:ser>
        <c:hiLowLines>
          <c:spPr>
            <a:ln w="0">
              <a:noFill/>
            </a:ln>
          </c:spPr>
        </c:hiLowLines>
        <c:marker val="0"/>
        <c:axId val="79784599"/>
        <c:axId val="87383905"/>
      </c:lineChart>
      <c:catAx>
        <c:axId val="79784599"/>
        <c:scaling>
          <c:orientation val="minMax"/>
        </c:scaling>
        <c:delete val="0"/>
        <c:axPos val="b"/>
        <c:title>
          <c:tx>
            <c:rich>
              <a:bodyPr rot="0"/>
              <a:lstStyle/>
              <a:p>
                <a:pPr>
                  <a:defRPr b="0" lang="en-US" sz="1000" spc="-1" strike="noStrike">
                    <a:solidFill>
                      <a:srgbClr val="595959"/>
                    </a:solidFill>
                    <a:latin typeface="Calibri"/>
                  </a:defRPr>
                </a:pPr>
                <a:r>
                  <a:rPr b="0" lang="en-US" sz="1000" spc="-1" strike="noStrike">
                    <a:solidFill>
                      <a:srgbClr val="595959"/>
                    </a:solidFill>
                    <a:latin typeface="Calibri"/>
                  </a:rPr>
                  <a:t>Share price</a:t>
                </a:r>
              </a:p>
            </c:rich>
          </c:tx>
          <c:layout>
            <c:manualLayout>
              <c:xMode val="edge"/>
              <c:yMode val="edge"/>
              <c:x val="0.841867930296545"/>
              <c:y val="0.870195667365479"/>
            </c:manualLayout>
          </c:layout>
          <c:overlay val="0"/>
          <c:spPr>
            <a:noFill/>
            <a:ln w="0">
              <a:noFill/>
            </a:ln>
          </c:spPr>
        </c:title>
        <c:numFmt formatCode="0.00" sourceLinked="0"/>
        <c:majorTickMark val="none"/>
        <c:minorTickMark val="none"/>
        <c:tickLblPos val="low"/>
        <c:spPr>
          <a:ln w="15840">
            <a:solidFill>
              <a:srgbClr val="000000"/>
            </a:solidFill>
            <a:round/>
          </a:ln>
        </c:spPr>
        <c:txPr>
          <a:bodyPr rot="-2700000"/>
          <a:lstStyle/>
          <a:p>
            <a:pPr>
              <a:defRPr b="0" sz="1100" spc="-1" strike="noStrike">
                <a:solidFill>
                  <a:srgbClr val="595959"/>
                </a:solidFill>
                <a:latin typeface="Calibri"/>
              </a:defRPr>
            </a:pPr>
          </a:p>
        </c:txPr>
        <c:crossAx val="87383905"/>
        <c:crosses val="autoZero"/>
        <c:auto val="1"/>
        <c:lblAlgn val="ctr"/>
        <c:lblOffset val="100"/>
        <c:noMultiLvlLbl val="0"/>
      </c:catAx>
      <c:valAx>
        <c:axId val="87383905"/>
        <c:scaling>
          <c:orientation val="minMax"/>
        </c:scaling>
        <c:delete val="0"/>
        <c:axPos val="l"/>
        <c:majorGridlines>
          <c:spPr>
            <a:ln w="9360">
              <a:solidFill>
                <a:srgbClr val="d9d9d9"/>
              </a:solidFill>
              <a:round/>
            </a:ln>
          </c:spPr>
        </c:majorGridlines>
        <c:title>
          <c:tx>
            <c:rich>
              <a:bodyPr rot="0"/>
              <a:lstStyle/>
              <a:p>
                <a:pPr>
                  <a:defRPr b="0" lang="en-US" sz="1100" spc="-1" strike="noStrike">
                    <a:solidFill>
                      <a:srgbClr val="595959"/>
                    </a:solidFill>
                    <a:latin typeface="Calibri"/>
                  </a:defRPr>
                </a:pPr>
                <a:r>
                  <a:rPr b="0" lang="en-US" sz="1100" spc="-1" strike="noStrike">
                    <a:solidFill>
                      <a:srgbClr val="595959"/>
                    </a:solidFill>
                    <a:latin typeface="Calibri"/>
                  </a:rPr>
                  <a:t>Net gain</a:t>
                </a:r>
              </a:p>
            </c:rich>
          </c:tx>
          <c:layout>
            <c:manualLayout>
              <c:xMode val="edge"/>
              <c:yMode val="edge"/>
              <c:x val="0.0249923570773464"/>
              <c:y val="0.0544199860237596"/>
            </c:manualLayout>
          </c:layout>
          <c:overlay val="0"/>
          <c:spPr>
            <a:noFill/>
            <a:ln w="0">
              <a:noFill/>
            </a:ln>
          </c:spPr>
        </c:title>
        <c:numFmt formatCode="0.00" sourceLinked="0"/>
        <c:majorTickMark val="none"/>
        <c:minorTickMark val="none"/>
        <c:tickLblPos val="nextTo"/>
        <c:spPr>
          <a:ln w="9360">
            <a:noFill/>
          </a:ln>
        </c:spPr>
        <c:txPr>
          <a:bodyPr/>
          <a:lstStyle/>
          <a:p>
            <a:pPr>
              <a:defRPr b="0" sz="1100" spc="-1" strike="noStrike">
                <a:solidFill>
                  <a:srgbClr val="595959"/>
                </a:solidFill>
                <a:latin typeface="Calibri"/>
              </a:defRPr>
            </a:pPr>
          </a:p>
        </c:txPr>
        <c:crossAx val="79784599"/>
        <c:crosses val="autoZero"/>
        <c:crossBetween val="between"/>
      </c:valAx>
      <c:spPr>
        <a:noFill/>
        <a:ln w="0">
          <a:solidFill>
            <a:srgbClr val="000000"/>
          </a:solidFill>
        </a:ln>
      </c:spPr>
    </c:plotArea>
    <c:legend>
      <c:legendPos val="b"/>
      <c:overlay val="0"/>
      <c:spPr>
        <a:noFill/>
        <a:ln w="0">
          <a:solidFill>
            <a:srgbClr val="000000"/>
          </a:solidFill>
        </a:ln>
      </c:spPr>
      <c:txPr>
        <a:bodyPr/>
        <a:lstStyle/>
        <a:p>
          <a:pPr>
            <a:defRPr b="0" sz="1200" spc="-1" strike="noStrike">
              <a:solidFill>
                <a:srgbClr val="595959"/>
              </a:solidFill>
              <a:latin typeface="Calibri"/>
            </a:defRPr>
          </a:pPr>
        </a:p>
      </c:txPr>
    </c:legend>
    <c:plotVisOnly val="1"/>
    <c:dispBlanksAs val="gap"/>
  </c:chart>
  <c:spPr>
    <a:solidFill>
      <a:srgbClr val="ffffff"/>
    </a:solidFill>
    <a:ln w="9360">
      <a:solidFill>
        <a:srgbClr val="000000"/>
      </a:solidFill>
      <a:round/>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GB" sz="3000" spc="-1" strike="noStrike">
                <a:solidFill>
                  <a:srgbClr val="003e72"/>
                </a:solidFill>
                <a:latin typeface="Arial"/>
              </a:rPr>
              <a:t>Click to move the slide</a:t>
            </a:r>
            <a:endParaRPr b="0" lang="en-GB" sz="3000" spc="-1" strike="noStrike">
              <a:solidFill>
                <a:srgbClr val="003e72"/>
              </a:solidFill>
              <a:latin typeface="Arial"/>
            </a:endParaRPr>
          </a:p>
        </p:txBody>
      </p:sp>
      <p:sp>
        <p:nvSpPr>
          <p:cNvPr id="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8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83"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84"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5"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72EB2086-268D-4D91-BEEA-BB241F9198D5}"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Num" idx="6"/>
          </p:nvPr>
        </p:nvSpPr>
        <p:spPr>
          <a:xfrm>
            <a:off x="4022640" y="9720360"/>
            <a:ext cx="3074760" cy="512280"/>
          </a:xfrm>
          <a:prstGeom prst="rect">
            <a:avLst/>
          </a:prstGeom>
          <a:noFill/>
          <a:ln w="9360">
            <a:noFill/>
          </a:ln>
        </p:spPr>
        <p:txBody>
          <a:bodyPr numCol="1" spcCol="0" lIns="99000" rIns="99000" tIns="49680" bIns="49680" anchor="b">
            <a:noAutofit/>
          </a:bodyPr>
          <a:lstStyle>
            <a:lvl1pPr indent="0" algn="r">
              <a:lnSpc>
                <a:spcPct val="100000"/>
              </a:lnSpc>
              <a:buNone/>
              <a:defRPr b="0" lang="en-GB" sz="1300" spc="-1" strike="noStrike">
                <a:solidFill>
                  <a:srgbClr val="000000"/>
                </a:solidFill>
                <a:latin typeface="Times New Roman"/>
              </a:defRPr>
            </a:lvl1pPr>
          </a:lstStyle>
          <a:p>
            <a:pPr indent="0" algn="r">
              <a:lnSpc>
                <a:spcPct val="100000"/>
              </a:lnSpc>
              <a:buNone/>
            </a:pPr>
            <a:fld id="{7DCD69DB-8D19-46F7-83C3-F46CAD73300E}" type="slidenum">
              <a:rPr b="0" lang="en-GB" sz="1300" spc="-1" strike="noStrike">
                <a:solidFill>
                  <a:srgbClr val="000000"/>
                </a:solidFill>
                <a:latin typeface="Times New Roman"/>
              </a:rPr>
              <a:t>&lt;number&gt;</a:t>
            </a:fld>
            <a:endParaRPr b="0" lang="en-GB" sz="1300" spc="-1" strike="noStrike">
              <a:solidFill>
                <a:srgbClr val="000000"/>
              </a:solidFill>
              <a:latin typeface="Times New Roman"/>
            </a:endParaRPr>
          </a:p>
        </p:txBody>
      </p:sp>
      <p:sp>
        <p:nvSpPr>
          <p:cNvPr id="185" name="PlaceHolder 2"/>
          <p:cNvSpPr>
            <a:spLocks noGrp="1"/>
          </p:cNvSpPr>
          <p:nvPr>
            <p:ph type="sldImg"/>
          </p:nvPr>
        </p:nvSpPr>
        <p:spPr>
          <a:xfrm>
            <a:off x="990720" y="766800"/>
            <a:ext cx="5117760" cy="3838320"/>
          </a:xfrm>
          <a:prstGeom prst="rect">
            <a:avLst/>
          </a:prstGeom>
          <a:ln w="0">
            <a:noFill/>
          </a:ln>
        </p:spPr>
      </p:sp>
      <p:sp>
        <p:nvSpPr>
          <p:cNvPr id="186" name="PlaceHolder 3"/>
          <p:cNvSpPr>
            <a:spLocks noGrp="1"/>
          </p:cNvSpPr>
          <p:nvPr>
            <p:ph type="body"/>
          </p:nvPr>
        </p:nvSpPr>
        <p:spPr>
          <a:xfrm>
            <a:off x="1182600" y="4861080"/>
            <a:ext cx="4717800" cy="4606560"/>
          </a:xfrm>
          <a:prstGeom prst="rect">
            <a:avLst/>
          </a:prstGeom>
          <a:noFill/>
          <a:ln w="9360">
            <a:noFill/>
          </a:ln>
        </p:spPr>
        <p:txBody>
          <a:bodyPr numCol="1" spcCol="0" lIns="99000" rIns="99000" tIns="49680" bIns="49680" anchor="t">
            <a:noAutofit/>
          </a:bodyPr>
          <a:p>
            <a:pPr marL="216000" indent="0">
              <a:buNone/>
            </a:pPr>
            <a:endParaRPr b="0" lang="en-GB"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8D2F4D8-3CC8-4EC5-9A93-D830C7EB5DA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27" name="PlaceHolder 2"/>
          <p:cNvSpPr>
            <a:spLocks noGrp="1"/>
          </p:cNvSpPr>
          <p:nvPr>
            <p:ph/>
          </p:nvPr>
        </p:nvSpPr>
        <p:spPr>
          <a:xfrm>
            <a:off x="384120" y="1413000"/>
            <a:ext cx="83736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28" name="PlaceHolder 3"/>
          <p:cNvSpPr>
            <a:spLocks noGrp="1"/>
          </p:cNvSpPr>
          <p:nvPr>
            <p:ph/>
          </p:nvPr>
        </p:nvSpPr>
        <p:spPr>
          <a:xfrm>
            <a:off x="384120" y="3691440"/>
            <a:ext cx="83736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 name="PlaceHolder 4"/>
          <p:cNvSpPr>
            <a:spLocks noGrp="1"/>
          </p:cNvSpPr>
          <p:nvPr>
            <p:ph type="sldNum" idx="1"/>
          </p:nvPr>
        </p:nvSpPr>
        <p:spPr/>
        <p:txBody>
          <a:bodyPr/>
          <a:p>
            <a:fld id="{1136E2FD-04EC-4A9E-AC9D-BC45E8C4767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30" name="PlaceHolder 2"/>
          <p:cNvSpPr>
            <a:spLocks noGrp="1"/>
          </p:cNvSpPr>
          <p:nvPr>
            <p:ph/>
          </p:nvPr>
        </p:nvSpPr>
        <p:spPr>
          <a:xfrm>
            <a:off x="38412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1" name="PlaceHolder 3"/>
          <p:cNvSpPr>
            <a:spLocks noGrp="1"/>
          </p:cNvSpPr>
          <p:nvPr>
            <p:ph/>
          </p:nvPr>
        </p:nvSpPr>
        <p:spPr>
          <a:xfrm>
            <a:off x="467496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2" name="PlaceHolder 4"/>
          <p:cNvSpPr>
            <a:spLocks noGrp="1"/>
          </p:cNvSpPr>
          <p:nvPr>
            <p:ph/>
          </p:nvPr>
        </p:nvSpPr>
        <p:spPr>
          <a:xfrm>
            <a:off x="38412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3" name="PlaceHolder 5"/>
          <p:cNvSpPr>
            <a:spLocks noGrp="1"/>
          </p:cNvSpPr>
          <p:nvPr>
            <p:ph/>
          </p:nvPr>
        </p:nvSpPr>
        <p:spPr>
          <a:xfrm>
            <a:off x="467496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 name="PlaceHolder 6"/>
          <p:cNvSpPr>
            <a:spLocks noGrp="1"/>
          </p:cNvSpPr>
          <p:nvPr>
            <p:ph type="sldNum" idx="1"/>
          </p:nvPr>
        </p:nvSpPr>
        <p:spPr/>
        <p:txBody>
          <a:bodyPr/>
          <a:p>
            <a:fld id="{82B5AE37-5ACE-4A1E-A8B0-0DEAA636D97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35" name="PlaceHolder 2"/>
          <p:cNvSpPr>
            <a:spLocks noGrp="1"/>
          </p:cNvSpPr>
          <p:nvPr>
            <p:ph/>
          </p:nvPr>
        </p:nvSpPr>
        <p:spPr>
          <a:xfrm>
            <a:off x="384120" y="141300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6" name="PlaceHolder 3"/>
          <p:cNvSpPr>
            <a:spLocks noGrp="1"/>
          </p:cNvSpPr>
          <p:nvPr>
            <p:ph/>
          </p:nvPr>
        </p:nvSpPr>
        <p:spPr>
          <a:xfrm>
            <a:off x="3215520" y="141300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7" name="PlaceHolder 4"/>
          <p:cNvSpPr>
            <a:spLocks noGrp="1"/>
          </p:cNvSpPr>
          <p:nvPr>
            <p:ph/>
          </p:nvPr>
        </p:nvSpPr>
        <p:spPr>
          <a:xfrm>
            <a:off x="6046560" y="141300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8" name="PlaceHolder 5"/>
          <p:cNvSpPr>
            <a:spLocks noGrp="1"/>
          </p:cNvSpPr>
          <p:nvPr>
            <p:ph/>
          </p:nvPr>
        </p:nvSpPr>
        <p:spPr>
          <a:xfrm>
            <a:off x="384120" y="369144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39" name="PlaceHolder 6"/>
          <p:cNvSpPr>
            <a:spLocks noGrp="1"/>
          </p:cNvSpPr>
          <p:nvPr>
            <p:ph/>
          </p:nvPr>
        </p:nvSpPr>
        <p:spPr>
          <a:xfrm>
            <a:off x="3215520" y="369144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40" name="PlaceHolder 7"/>
          <p:cNvSpPr>
            <a:spLocks noGrp="1"/>
          </p:cNvSpPr>
          <p:nvPr>
            <p:ph/>
          </p:nvPr>
        </p:nvSpPr>
        <p:spPr>
          <a:xfrm>
            <a:off x="6046560" y="369144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9" name="PlaceHolder 8"/>
          <p:cNvSpPr>
            <a:spLocks noGrp="1"/>
          </p:cNvSpPr>
          <p:nvPr>
            <p:ph type="sldNum" idx="1"/>
          </p:nvPr>
        </p:nvSpPr>
        <p:spPr/>
        <p:txBody>
          <a:bodyPr/>
          <a:p>
            <a:fld id="{84B7CDCD-D0BA-4086-B6A4-9B160772CDF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BB0276F-A079-42C7-9CCE-15FE1CED642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45" name="PlaceHolder 2"/>
          <p:cNvSpPr>
            <a:spLocks noGrp="1"/>
          </p:cNvSpPr>
          <p:nvPr>
            <p:ph type="subTitle"/>
          </p:nvPr>
        </p:nvSpPr>
        <p:spPr>
          <a:xfrm>
            <a:off x="384120" y="1413000"/>
            <a:ext cx="8373600" cy="436212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sldNum" idx="2"/>
          </p:nvPr>
        </p:nvSpPr>
        <p:spPr/>
        <p:txBody>
          <a:bodyPr/>
          <a:p>
            <a:fld id="{B49B88C3-B82C-4357-A707-CFC696CD870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47" name="PlaceHolder 2"/>
          <p:cNvSpPr>
            <a:spLocks noGrp="1"/>
          </p:cNvSpPr>
          <p:nvPr>
            <p:ph/>
          </p:nvPr>
        </p:nvSpPr>
        <p:spPr>
          <a:xfrm>
            <a:off x="384120" y="1413000"/>
            <a:ext cx="83736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4" name="PlaceHolder 3"/>
          <p:cNvSpPr>
            <a:spLocks noGrp="1"/>
          </p:cNvSpPr>
          <p:nvPr>
            <p:ph type="sldNum" idx="2"/>
          </p:nvPr>
        </p:nvSpPr>
        <p:spPr/>
        <p:txBody>
          <a:bodyPr/>
          <a:p>
            <a:fld id="{422DC082-E6FD-4C87-825D-30CBB550799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49" name="PlaceHolder 2"/>
          <p:cNvSpPr>
            <a:spLocks noGrp="1"/>
          </p:cNvSpPr>
          <p:nvPr>
            <p:ph/>
          </p:nvPr>
        </p:nvSpPr>
        <p:spPr>
          <a:xfrm>
            <a:off x="38412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0" name="PlaceHolder 3"/>
          <p:cNvSpPr>
            <a:spLocks noGrp="1"/>
          </p:cNvSpPr>
          <p:nvPr>
            <p:ph/>
          </p:nvPr>
        </p:nvSpPr>
        <p:spPr>
          <a:xfrm>
            <a:off x="467496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 name="PlaceHolder 4"/>
          <p:cNvSpPr>
            <a:spLocks noGrp="1"/>
          </p:cNvSpPr>
          <p:nvPr>
            <p:ph type="sldNum" idx="2"/>
          </p:nvPr>
        </p:nvSpPr>
        <p:spPr/>
        <p:txBody>
          <a:bodyPr/>
          <a:p>
            <a:fld id="{30018195-3701-49DC-8019-CA2A9B41957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3" name="PlaceHolder 2"/>
          <p:cNvSpPr>
            <a:spLocks noGrp="1"/>
          </p:cNvSpPr>
          <p:nvPr>
            <p:ph type="sldNum" idx="2"/>
          </p:nvPr>
        </p:nvSpPr>
        <p:spPr/>
        <p:txBody>
          <a:bodyPr/>
          <a:p>
            <a:fld id="{0C3646AB-E51A-4C91-9945-588A933E17E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95280" y="189000"/>
            <a:ext cx="8375400" cy="293508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sldNum" idx="2"/>
          </p:nvPr>
        </p:nvSpPr>
        <p:spPr/>
        <p:txBody>
          <a:bodyPr/>
          <a:p>
            <a:fld id="{BB6A1C37-0D65-4247-87E5-FB1A199043A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54" name="PlaceHolder 2"/>
          <p:cNvSpPr>
            <a:spLocks noGrp="1"/>
          </p:cNvSpPr>
          <p:nvPr>
            <p:ph/>
          </p:nvPr>
        </p:nvSpPr>
        <p:spPr>
          <a:xfrm>
            <a:off x="38412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5" name="PlaceHolder 3"/>
          <p:cNvSpPr>
            <a:spLocks noGrp="1"/>
          </p:cNvSpPr>
          <p:nvPr>
            <p:ph/>
          </p:nvPr>
        </p:nvSpPr>
        <p:spPr>
          <a:xfrm>
            <a:off x="467496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6" name="PlaceHolder 4"/>
          <p:cNvSpPr>
            <a:spLocks noGrp="1"/>
          </p:cNvSpPr>
          <p:nvPr>
            <p:ph/>
          </p:nvPr>
        </p:nvSpPr>
        <p:spPr>
          <a:xfrm>
            <a:off x="38412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 name="PlaceHolder 5"/>
          <p:cNvSpPr>
            <a:spLocks noGrp="1"/>
          </p:cNvSpPr>
          <p:nvPr>
            <p:ph type="sldNum" idx="2"/>
          </p:nvPr>
        </p:nvSpPr>
        <p:spPr/>
        <p:txBody>
          <a:bodyPr/>
          <a:p>
            <a:fld id="{399AE63C-8A43-422D-AB52-26AA392FDCF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6" name="PlaceHolder 2"/>
          <p:cNvSpPr>
            <a:spLocks noGrp="1"/>
          </p:cNvSpPr>
          <p:nvPr>
            <p:ph type="subTitle"/>
          </p:nvPr>
        </p:nvSpPr>
        <p:spPr>
          <a:xfrm>
            <a:off x="384120" y="1413000"/>
            <a:ext cx="8373600" cy="436212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sldNum" idx="1"/>
          </p:nvPr>
        </p:nvSpPr>
        <p:spPr/>
        <p:txBody>
          <a:bodyPr/>
          <a:p>
            <a:fld id="{E05A4DC9-9139-4EFB-8553-0E472138527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58" name="PlaceHolder 2"/>
          <p:cNvSpPr>
            <a:spLocks noGrp="1"/>
          </p:cNvSpPr>
          <p:nvPr>
            <p:ph/>
          </p:nvPr>
        </p:nvSpPr>
        <p:spPr>
          <a:xfrm>
            <a:off x="38412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9" name="PlaceHolder 3"/>
          <p:cNvSpPr>
            <a:spLocks noGrp="1"/>
          </p:cNvSpPr>
          <p:nvPr>
            <p:ph/>
          </p:nvPr>
        </p:nvSpPr>
        <p:spPr>
          <a:xfrm>
            <a:off x="467496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0" name="PlaceHolder 4"/>
          <p:cNvSpPr>
            <a:spLocks noGrp="1"/>
          </p:cNvSpPr>
          <p:nvPr>
            <p:ph/>
          </p:nvPr>
        </p:nvSpPr>
        <p:spPr>
          <a:xfrm>
            <a:off x="467496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 name="PlaceHolder 5"/>
          <p:cNvSpPr>
            <a:spLocks noGrp="1"/>
          </p:cNvSpPr>
          <p:nvPr>
            <p:ph type="sldNum" idx="2"/>
          </p:nvPr>
        </p:nvSpPr>
        <p:spPr/>
        <p:txBody>
          <a:bodyPr/>
          <a:p>
            <a:fld id="{53F452AA-A489-4188-8C2F-558BF8FFF0E8}"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62" name="PlaceHolder 2"/>
          <p:cNvSpPr>
            <a:spLocks noGrp="1"/>
          </p:cNvSpPr>
          <p:nvPr>
            <p:ph/>
          </p:nvPr>
        </p:nvSpPr>
        <p:spPr>
          <a:xfrm>
            <a:off x="38412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3" name="PlaceHolder 3"/>
          <p:cNvSpPr>
            <a:spLocks noGrp="1"/>
          </p:cNvSpPr>
          <p:nvPr>
            <p:ph/>
          </p:nvPr>
        </p:nvSpPr>
        <p:spPr>
          <a:xfrm>
            <a:off x="467496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4" name="PlaceHolder 4"/>
          <p:cNvSpPr>
            <a:spLocks noGrp="1"/>
          </p:cNvSpPr>
          <p:nvPr>
            <p:ph/>
          </p:nvPr>
        </p:nvSpPr>
        <p:spPr>
          <a:xfrm>
            <a:off x="384120" y="3691440"/>
            <a:ext cx="83736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 name="PlaceHolder 5"/>
          <p:cNvSpPr>
            <a:spLocks noGrp="1"/>
          </p:cNvSpPr>
          <p:nvPr>
            <p:ph type="sldNum" idx="2"/>
          </p:nvPr>
        </p:nvSpPr>
        <p:spPr/>
        <p:txBody>
          <a:bodyPr/>
          <a:p>
            <a:fld id="{E7540F8D-8F80-4FCD-907F-BAB5BC7CAA1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66" name="PlaceHolder 2"/>
          <p:cNvSpPr>
            <a:spLocks noGrp="1"/>
          </p:cNvSpPr>
          <p:nvPr>
            <p:ph/>
          </p:nvPr>
        </p:nvSpPr>
        <p:spPr>
          <a:xfrm>
            <a:off x="384120" y="1413000"/>
            <a:ext cx="83736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7" name="PlaceHolder 3"/>
          <p:cNvSpPr>
            <a:spLocks noGrp="1"/>
          </p:cNvSpPr>
          <p:nvPr>
            <p:ph/>
          </p:nvPr>
        </p:nvSpPr>
        <p:spPr>
          <a:xfrm>
            <a:off x="384120" y="3691440"/>
            <a:ext cx="83736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 name="PlaceHolder 4"/>
          <p:cNvSpPr>
            <a:spLocks noGrp="1"/>
          </p:cNvSpPr>
          <p:nvPr>
            <p:ph type="sldNum" idx="2"/>
          </p:nvPr>
        </p:nvSpPr>
        <p:spPr/>
        <p:txBody>
          <a:bodyPr/>
          <a:p>
            <a:fld id="{99AA7173-FEA8-4FB3-87F2-D40F5DA9F31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69" name="PlaceHolder 2"/>
          <p:cNvSpPr>
            <a:spLocks noGrp="1"/>
          </p:cNvSpPr>
          <p:nvPr>
            <p:ph/>
          </p:nvPr>
        </p:nvSpPr>
        <p:spPr>
          <a:xfrm>
            <a:off x="38412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0" name="PlaceHolder 3"/>
          <p:cNvSpPr>
            <a:spLocks noGrp="1"/>
          </p:cNvSpPr>
          <p:nvPr>
            <p:ph/>
          </p:nvPr>
        </p:nvSpPr>
        <p:spPr>
          <a:xfrm>
            <a:off x="467496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1" name="PlaceHolder 4"/>
          <p:cNvSpPr>
            <a:spLocks noGrp="1"/>
          </p:cNvSpPr>
          <p:nvPr>
            <p:ph/>
          </p:nvPr>
        </p:nvSpPr>
        <p:spPr>
          <a:xfrm>
            <a:off x="38412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2" name="PlaceHolder 5"/>
          <p:cNvSpPr>
            <a:spLocks noGrp="1"/>
          </p:cNvSpPr>
          <p:nvPr>
            <p:ph/>
          </p:nvPr>
        </p:nvSpPr>
        <p:spPr>
          <a:xfrm>
            <a:off x="467496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 name="PlaceHolder 6"/>
          <p:cNvSpPr>
            <a:spLocks noGrp="1"/>
          </p:cNvSpPr>
          <p:nvPr>
            <p:ph type="sldNum" idx="2"/>
          </p:nvPr>
        </p:nvSpPr>
        <p:spPr/>
        <p:txBody>
          <a:bodyPr/>
          <a:p>
            <a:fld id="{7551802D-FB54-4B3F-8211-98880A494D3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74" name="PlaceHolder 2"/>
          <p:cNvSpPr>
            <a:spLocks noGrp="1"/>
          </p:cNvSpPr>
          <p:nvPr>
            <p:ph/>
          </p:nvPr>
        </p:nvSpPr>
        <p:spPr>
          <a:xfrm>
            <a:off x="384120" y="141300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5" name="PlaceHolder 3"/>
          <p:cNvSpPr>
            <a:spLocks noGrp="1"/>
          </p:cNvSpPr>
          <p:nvPr>
            <p:ph/>
          </p:nvPr>
        </p:nvSpPr>
        <p:spPr>
          <a:xfrm>
            <a:off x="3215520" y="141300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6" name="PlaceHolder 4"/>
          <p:cNvSpPr>
            <a:spLocks noGrp="1"/>
          </p:cNvSpPr>
          <p:nvPr>
            <p:ph/>
          </p:nvPr>
        </p:nvSpPr>
        <p:spPr>
          <a:xfrm>
            <a:off x="6046560" y="141300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7" name="PlaceHolder 5"/>
          <p:cNvSpPr>
            <a:spLocks noGrp="1"/>
          </p:cNvSpPr>
          <p:nvPr>
            <p:ph/>
          </p:nvPr>
        </p:nvSpPr>
        <p:spPr>
          <a:xfrm>
            <a:off x="384120" y="369144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8" name="PlaceHolder 6"/>
          <p:cNvSpPr>
            <a:spLocks noGrp="1"/>
          </p:cNvSpPr>
          <p:nvPr>
            <p:ph/>
          </p:nvPr>
        </p:nvSpPr>
        <p:spPr>
          <a:xfrm>
            <a:off x="3215520" y="369144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79" name="PlaceHolder 7"/>
          <p:cNvSpPr>
            <a:spLocks noGrp="1"/>
          </p:cNvSpPr>
          <p:nvPr>
            <p:ph/>
          </p:nvPr>
        </p:nvSpPr>
        <p:spPr>
          <a:xfrm>
            <a:off x="6046560" y="3691440"/>
            <a:ext cx="269604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9" name="PlaceHolder 8"/>
          <p:cNvSpPr>
            <a:spLocks noGrp="1"/>
          </p:cNvSpPr>
          <p:nvPr>
            <p:ph type="sldNum" idx="2"/>
          </p:nvPr>
        </p:nvSpPr>
        <p:spPr/>
        <p:txBody>
          <a:bodyPr/>
          <a:p>
            <a:fld id="{7648E0CA-4217-4D2B-92F7-2F85FA9E937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8" name="PlaceHolder 2"/>
          <p:cNvSpPr>
            <a:spLocks noGrp="1"/>
          </p:cNvSpPr>
          <p:nvPr>
            <p:ph/>
          </p:nvPr>
        </p:nvSpPr>
        <p:spPr>
          <a:xfrm>
            <a:off x="384120" y="1413000"/>
            <a:ext cx="83736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4" name="PlaceHolder 3"/>
          <p:cNvSpPr>
            <a:spLocks noGrp="1"/>
          </p:cNvSpPr>
          <p:nvPr>
            <p:ph type="sldNum" idx="1"/>
          </p:nvPr>
        </p:nvSpPr>
        <p:spPr/>
        <p:txBody>
          <a:bodyPr/>
          <a:p>
            <a:fld id="{14E6D666-229F-4D59-9932-90A6E34D5C2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10" name="PlaceHolder 2"/>
          <p:cNvSpPr>
            <a:spLocks noGrp="1"/>
          </p:cNvSpPr>
          <p:nvPr>
            <p:ph/>
          </p:nvPr>
        </p:nvSpPr>
        <p:spPr>
          <a:xfrm>
            <a:off x="38412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11" name="PlaceHolder 3"/>
          <p:cNvSpPr>
            <a:spLocks noGrp="1"/>
          </p:cNvSpPr>
          <p:nvPr>
            <p:ph/>
          </p:nvPr>
        </p:nvSpPr>
        <p:spPr>
          <a:xfrm>
            <a:off x="467496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5" name="PlaceHolder 4"/>
          <p:cNvSpPr>
            <a:spLocks noGrp="1"/>
          </p:cNvSpPr>
          <p:nvPr>
            <p:ph type="sldNum" idx="1"/>
          </p:nvPr>
        </p:nvSpPr>
        <p:spPr/>
        <p:txBody>
          <a:bodyPr/>
          <a:p>
            <a:fld id="{A939DC38-AA2C-43BF-8DCC-24E7C1D33AD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3" name="PlaceHolder 2"/>
          <p:cNvSpPr>
            <a:spLocks noGrp="1"/>
          </p:cNvSpPr>
          <p:nvPr>
            <p:ph type="sldNum" idx="1"/>
          </p:nvPr>
        </p:nvSpPr>
        <p:spPr/>
        <p:txBody>
          <a:bodyPr/>
          <a:p>
            <a:fld id="{C89455D6-52B7-4D95-BBCE-B0259E4BDA7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95280" y="189000"/>
            <a:ext cx="8375400" cy="293508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sldNum" idx="1"/>
          </p:nvPr>
        </p:nvSpPr>
        <p:spPr/>
        <p:txBody>
          <a:bodyPr/>
          <a:p>
            <a:fld id="{1036DB9F-0962-4DE7-8D2C-54C68030251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15" name="PlaceHolder 2"/>
          <p:cNvSpPr>
            <a:spLocks noGrp="1"/>
          </p:cNvSpPr>
          <p:nvPr>
            <p:ph/>
          </p:nvPr>
        </p:nvSpPr>
        <p:spPr>
          <a:xfrm>
            <a:off x="38412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16" name="PlaceHolder 3"/>
          <p:cNvSpPr>
            <a:spLocks noGrp="1"/>
          </p:cNvSpPr>
          <p:nvPr>
            <p:ph/>
          </p:nvPr>
        </p:nvSpPr>
        <p:spPr>
          <a:xfrm>
            <a:off x="467496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17" name="PlaceHolder 4"/>
          <p:cNvSpPr>
            <a:spLocks noGrp="1"/>
          </p:cNvSpPr>
          <p:nvPr>
            <p:ph/>
          </p:nvPr>
        </p:nvSpPr>
        <p:spPr>
          <a:xfrm>
            <a:off x="38412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 name="PlaceHolder 5"/>
          <p:cNvSpPr>
            <a:spLocks noGrp="1"/>
          </p:cNvSpPr>
          <p:nvPr>
            <p:ph type="sldNum" idx="1"/>
          </p:nvPr>
        </p:nvSpPr>
        <p:spPr/>
        <p:txBody>
          <a:bodyPr/>
          <a:p>
            <a:fld id="{7E78A944-0A0A-4B46-90A2-5D698D4F13A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19" name="PlaceHolder 2"/>
          <p:cNvSpPr>
            <a:spLocks noGrp="1"/>
          </p:cNvSpPr>
          <p:nvPr>
            <p:ph/>
          </p:nvPr>
        </p:nvSpPr>
        <p:spPr>
          <a:xfrm>
            <a:off x="384120" y="1413000"/>
            <a:ext cx="4086000" cy="436212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20" name="PlaceHolder 3"/>
          <p:cNvSpPr>
            <a:spLocks noGrp="1"/>
          </p:cNvSpPr>
          <p:nvPr>
            <p:ph/>
          </p:nvPr>
        </p:nvSpPr>
        <p:spPr>
          <a:xfrm>
            <a:off x="467496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21" name="PlaceHolder 4"/>
          <p:cNvSpPr>
            <a:spLocks noGrp="1"/>
          </p:cNvSpPr>
          <p:nvPr>
            <p:ph/>
          </p:nvPr>
        </p:nvSpPr>
        <p:spPr>
          <a:xfrm>
            <a:off x="4674960" y="369144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 name="PlaceHolder 5"/>
          <p:cNvSpPr>
            <a:spLocks noGrp="1"/>
          </p:cNvSpPr>
          <p:nvPr>
            <p:ph type="sldNum" idx="1"/>
          </p:nvPr>
        </p:nvSpPr>
        <p:spPr/>
        <p:txBody>
          <a:bodyPr/>
          <a:p>
            <a:fld id="{2A0107DA-4B3F-4BFB-A042-EAFBB17468F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280" y="189000"/>
            <a:ext cx="8375400" cy="632880"/>
          </a:xfrm>
          <a:prstGeom prst="rect">
            <a:avLst/>
          </a:prstGeom>
          <a:noFill/>
          <a:ln w="0">
            <a:noFill/>
          </a:ln>
        </p:spPr>
        <p:txBody>
          <a:bodyPr lIns="0" rIns="0" tIns="0" bIns="0" anchor="ctr">
            <a:noAutofit/>
          </a:bodyPr>
          <a:p>
            <a:pPr indent="0">
              <a:buNone/>
            </a:pPr>
            <a:endParaRPr b="0" lang="en-GB" sz="3000" spc="-1" strike="noStrike">
              <a:solidFill>
                <a:srgbClr val="003e72"/>
              </a:solidFill>
              <a:latin typeface="Arial"/>
            </a:endParaRPr>
          </a:p>
        </p:txBody>
      </p:sp>
      <p:sp>
        <p:nvSpPr>
          <p:cNvPr id="23" name="PlaceHolder 2"/>
          <p:cNvSpPr>
            <a:spLocks noGrp="1"/>
          </p:cNvSpPr>
          <p:nvPr>
            <p:ph/>
          </p:nvPr>
        </p:nvSpPr>
        <p:spPr>
          <a:xfrm>
            <a:off x="38412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24" name="PlaceHolder 3"/>
          <p:cNvSpPr>
            <a:spLocks noGrp="1"/>
          </p:cNvSpPr>
          <p:nvPr>
            <p:ph/>
          </p:nvPr>
        </p:nvSpPr>
        <p:spPr>
          <a:xfrm>
            <a:off x="4674960" y="1413000"/>
            <a:ext cx="40860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25" name="PlaceHolder 4"/>
          <p:cNvSpPr>
            <a:spLocks noGrp="1"/>
          </p:cNvSpPr>
          <p:nvPr>
            <p:ph/>
          </p:nvPr>
        </p:nvSpPr>
        <p:spPr>
          <a:xfrm>
            <a:off x="384120" y="3691440"/>
            <a:ext cx="8373600" cy="2080440"/>
          </a:xfrm>
          <a:prstGeom prst="rect">
            <a:avLst/>
          </a:prstGeom>
          <a:noFill/>
          <a:ln w="0">
            <a:noFill/>
          </a:ln>
        </p:spPr>
        <p:txBody>
          <a:bodyPr lIns="0" rIns="0" tIns="0" bIns="0" anchor="t">
            <a:normAutofit/>
          </a:bodyPr>
          <a:p>
            <a:pPr indent="0">
              <a:spcBef>
                <a:spcPts val="1417"/>
              </a:spcBef>
              <a:buNone/>
            </a:pPr>
            <a:endParaRPr b="1" lang="en-GB" sz="2400" spc="-1" strike="noStrike">
              <a:solidFill>
                <a:srgbClr val="003e72"/>
              </a:solidFill>
              <a:latin typeface="Arial"/>
            </a:endParaRPr>
          </a:p>
        </p:txBody>
      </p:sp>
      <p:sp>
        <p:nvSpPr>
          <p:cNvPr id="6" name="PlaceHolder 5"/>
          <p:cNvSpPr>
            <a:spLocks noGrp="1"/>
          </p:cNvSpPr>
          <p:nvPr>
            <p:ph type="sldNum" idx="1"/>
          </p:nvPr>
        </p:nvSpPr>
        <p:spPr/>
        <p:txBody>
          <a:bodyPr/>
          <a:p>
            <a:fld id="{5376B602-FBB8-465C-B6B4-21B0D166891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Rectangle 13"/>
          <p:cNvSpPr/>
          <p:nvPr/>
        </p:nvSpPr>
        <p:spPr>
          <a:xfrm>
            <a:off x="0" y="5365800"/>
            <a:ext cx="9140400" cy="664920"/>
          </a:xfrm>
          <a:prstGeom prst="rect">
            <a:avLst/>
          </a:prstGeom>
          <a:solidFill>
            <a:srgbClr val="003e72"/>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3e72"/>
              </a:solidFill>
              <a:latin typeface="Arial"/>
            </a:endParaRPr>
          </a:p>
        </p:txBody>
      </p:sp>
      <p:sp>
        <p:nvSpPr>
          <p:cNvPr id="1" name="Rectangle 14"/>
          <p:cNvSpPr/>
          <p:nvPr/>
        </p:nvSpPr>
        <p:spPr>
          <a:xfrm>
            <a:off x="0" y="6031080"/>
            <a:ext cx="9140400" cy="172800"/>
          </a:xfrm>
          <a:prstGeom prst="rect">
            <a:avLst/>
          </a:prstGeom>
          <a:solidFill>
            <a:srgbClr val="6aade4"/>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3e72"/>
              </a:solidFill>
              <a:latin typeface="Arial"/>
            </a:endParaRPr>
          </a:p>
        </p:txBody>
      </p:sp>
      <p:sp>
        <p:nvSpPr>
          <p:cNvPr id="2" name="PlaceHolder 1"/>
          <p:cNvSpPr>
            <a:spLocks noGrp="1"/>
          </p:cNvSpPr>
          <p:nvPr>
            <p:ph type="title"/>
          </p:nvPr>
        </p:nvSpPr>
        <p:spPr>
          <a:xfrm>
            <a:off x="384120" y="2016000"/>
            <a:ext cx="8373600" cy="576000"/>
          </a:xfrm>
          <a:prstGeom prst="rect">
            <a:avLst/>
          </a:prstGeom>
          <a:noFill/>
          <a:ln w="9360">
            <a:noFill/>
          </a:ln>
        </p:spPr>
        <p:txBody>
          <a:bodyPr numCol="1" spcCol="0" lIns="0" rIns="0" tIns="0" bIns="0" anchor="t">
            <a:noAutofit/>
          </a:bodyPr>
          <a:p>
            <a:pPr indent="0">
              <a:lnSpc>
                <a:spcPct val="100000"/>
              </a:lnSpc>
              <a:buNone/>
            </a:pPr>
            <a:r>
              <a:rPr b="1" lang="en-GB" sz="3600" spc="-1" strike="noStrike">
                <a:solidFill>
                  <a:srgbClr val="ffffff"/>
                </a:solidFill>
                <a:latin typeface="Arial"/>
                <a:ea typeface="ＭＳ Ｐゴシック"/>
              </a:rPr>
              <a:t>Click to edit Master title style</a:t>
            </a:r>
            <a:endParaRPr b="0" lang="en-GB" sz="3600" spc="-1" strike="noStrike">
              <a:solidFill>
                <a:srgbClr val="003e72"/>
              </a:solidFill>
              <a:latin typeface="Arial"/>
            </a:endParaRPr>
          </a:p>
        </p:txBody>
      </p:sp>
      <p:sp>
        <p:nvSpPr>
          <p:cNvPr id="3" name="PlaceHolder 2"/>
          <p:cNvSpPr>
            <a:spLocks noGrp="1"/>
          </p:cNvSpPr>
          <p:nvPr>
            <p:ph type="sldNum" idx="1"/>
          </p:nvPr>
        </p:nvSpPr>
        <p:spPr>
          <a:xfrm>
            <a:off x="7862760" y="6448320"/>
            <a:ext cx="899640" cy="178920"/>
          </a:xfrm>
          <a:prstGeom prst="rect">
            <a:avLst/>
          </a:prstGeom>
          <a:noFill/>
          <a:ln w="9360">
            <a:noFill/>
          </a:ln>
        </p:spPr>
        <p:txBody>
          <a:bodyPr numCol="1" spcCol="0" lIns="0" rIns="0" tIns="0" bIns="0" anchor="t">
            <a:noAutofit/>
          </a:bodyPr>
          <a:lstStyle>
            <a:lvl1pPr indent="0" algn="r">
              <a:lnSpc>
                <a:spcPct val="100000"/>
              </a:lnSpc>
              <a:buNone/>
              <a:defRPr b="0" lang="en-GB" sz="1000" spc="-1" strike="noStrike">
                <a:solidFill>
                  <a:srgbClr val="003e72"/>
                </a:solidFill>
                <a:latin typeface="Arial"/>
                <a:ea typeface="ＭＳ Ｐゴシック"/>
              </a:defRPr>
            </a:lvl1pPr>
          </a:lstStyle>
          <a:p>
            <a:pPr indent="0" algn="r">
              <a:lnSpc>
                <a:spcPct val="100000"/>
              </a:lnSpc>
              <a:buNone/>
            </a:pPr>
            <a:fld id="{6F2B83E1-969B-480D-B626-D8CC9A33DE75}" type="slidenum">
              <a:rPr b="0" lang="en-GB" sz="1000" spc="-1" strike="noStrike">
                <a:solidFill>
                  <a:srgbClr val="003e72"/>
                </a:solidFill>
                <a:latin typeface="Arial"/>
                <a:ea typeface="ＭＳ Ｐゴシック"/>
              </a:rPr>
              <a:t>&lt;number&gt;</a:t>
            </a:fld>
            <a:endParaRPr b="0" lang="en-GB" sz="1000" spc="-1" strike="noStrike">
              <a:solidFill>
                <a:srgbClr val="000000"/>
              </a:solidFill>
              <a:latin typeface="Times New Roman"/>
            </a:endParaRPr>
          </a:p>
        </p:txBody>
      </p:sp>
      <p:sp>
        <p:nvSpPr>
          <p:cNvPr id="4"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GB" sz="2400" spc="-1" strike="noStrike">
                <a:solidFill>
                  <a:srgbClr val="003e72"/>
                </a:solidFill>
                <a:latin typeface="Arial"/>
              </a:rPr>
              <a:t>Click to edit the outline text format</a:t>
            </a:r>
            <a:endParaRPr b="1" lang="en-GB" sz="2400" spc="-1" strike="noStrike">
              <a:solidFill>
                <a:srgbClr val="003e72"/>
              </a:solidFill>
              <a:latin typeface="Arial"/>
            </a:endParaRPr>
          </a:p>
          <a:p>
            <a:pPr lvl="1" marL="864000" indent="-324000">
              <a:spcBef>
                <a:spcPts val="1134"/>
              </a:spcBef>
              <a:buClr>
                <a:srgbClr val="000000"/>
              </a:buClr>
              <a:buSzPct val="75000"/>
              <a:buFont typeface="Symbol" charset="2"/>
              <a:buChar char=""/>
            </a:pPr>
            <a:r>
              <a:rPr b="0" lang="en-GB" sz="2000" spc="-1" strike="noStrike">
                <a:solidFill>
                  <a:srgbClr val="003e72"/>
                </a:solidFill>
                <a:latin typeface="Arial"/>
              </a:rPr>
              <a:t>Second Outline Level</a:t>
            </a:r>
            <a:endParaRPr b="0" lang="en-GB" sz="2000" spc="-1" strike="noStrike">
              <a:solidFill>
                <a:srgbClr val="003e72"/>
              </a:solidFill>
              <a:latin typeface="Arial"/>
            </a:endParaRPr>
          </a:p>
          <a:p>
            <a:pPr lvl="2" marL="1296000" indent="-288000">
              <a:spcBef>
                <a:spcPts val="850"/>
              </a:spcBef>
              <a:buClr>
                <a:srgbClr val="000000"/>
              </a:buClr>
              <a:buSzPct val="45000"/>
              <a:buFont typeface="Wingdings" charset="2"/>
              <a:buChar char=""/>
            </a:pPr>
            <a:r>
              <a:rPr b="0" lang="en-GB" sz="2000" spc="-1" strike="noStrike">
                <a:solidFill>
                  <a:srgbClr val="003e72"/>
                </a:solidFill>
                <a:latin typeface="Arial"/>
              </a:rPr>
              <a:t>Third Outline Level</a:t>
            </a:r>
            <a:endParaRPr b="0" lang="en-GB" sz="2000" spc="-1" strike="noStrike">
              <a:solidFill>
                <a:srgbClr val="003e72"/>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3e72"/>
                </a:solidFill>
                <a:latin typeface="Arial"/>
              </a:rPr>
              <a:t>Fourth Outline Level</a:t>
            </a:r>
            <a:endParaRPr b="0" lang="en-GB" sz="2000" spc="-1" strike="noStrike">
              <a:solidFill>
                <a:srgbClr val="003e72"/>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3e72"/>
                </a:solidFill>
                <a:latin typeface="Arial"/>
              </a:rPr>
              <a:t>Fifth Outline Level</a:t>
            </a:r>
            <a:endParaRPr b="0" lang="en-GB" sz="2000" spc="-1" strike="noStrike">
              <a:solidFill>
                <a:srgbClr val="003e72"/>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3e72"/>
                </a:solidFill>
                <a:latin typeface="Arial"/>
              </a:rPr>
              <a:t>Sixth Outline Level</a:t>
            </a:r>
            <a:endParaRPr b="0" lang="en-GB" sz="2000" spc="-1" strike="noStrike">
              <a:solidFill>
                <a:srgbClr val="003e72"/>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3e72"/>
                </a:solidFill>
                <a:latin typeface="Arial"/>
              </a:rPr>
              <a:t>Seventh Outline Level</a:t>
            </a:r>
            <a:endParaRPr b="0" lang="en-GB" sz="2000" spc="-1" strike="noStrike">
              <a:solidFill>
                <a:srgbClr val="003e72"/>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Click to edit Master title style</a:t>
            </a:r>
            <a:endParaRPr b="0" lang="en-GB" sz="3000" spc="-1" strike="noStrike">
              <a:solidFill>
                <a:srgbClr val="003e72"/>
              </a:solidFill>
              <a:latin typeface="Arial"/>
            </a:endParaRPr>
          </a:p>
        </p:txBody>
      </p:sp>
      <p:sp>
        <p:nvSpPr>
          <p:cNvPr id="42" name="PlaceHolder 2"/>
          <p:cNvSpPr>
            <a:spLocks noGrp="1"/>
          </p:cNvSpPr>
          <p:nvPr>
            <p:ph type="body"/>
          </p:nvPr>
        </p:nvSpPr>
        <p:spPr>
          <a:xfrm>
            <a:off x="384120" y="1413000"/>
            <a:ext cx="8373600" cy="4362120"/>
          </a:xfrm>
          <a:prstGeom prst="rect">
            <a:avLst/>
          </a:prstGeom>
          <a:noFill/>
          <a:ln w="9360">
            <a:noFill/>
          </a:ln>
        </p:spPr>
        <p:txBody>
          <a:bodyPr numCol="1" spcCol="0" lIns="0" rIns="0" tIns="0" bIns="0" anchor="t">
            <a:noAutofit/>
          </a:bodyPr>
          <a:p>
            <a:pPr marL="432000" indent="-324000">
              <a:lnSpc>
                <a:spcPct val="100000"/>
              </a:lnSpc>
              <a:spcAft>
                <a:spcPts val="479"/>
              </a:spcAft>
              <a:buClr>
                <a:srgbClr val="000000"/>
              </a:buClr>
              <a:buSzPct val="45000"/>
              <a:buFont typeface="Wingdings" charset="2"/>
              <a:buChar char=""/>
            </a:pPr>
            <a:r>
              <a:rPr b="1" lang="en-GB" sz="2400" spc="-1" strike="noStrike">
                <a:solidFill>
                  <a:srgbClr val="003e72"/>
                </a:solidFill>
                <a:latin typeface="Arial"/>
                <a:ea typeface="ＭＳ Ｐゴシック"/>
              </a:rPr>
              <a:t>Click to edit Master text styles</a:t>
            </a:r>
            <a:endParaRPr b="1" lang="en-GB" sz="2400" spc="-1" strike="noStrike">
              <a:solidFill>
                <a:srgbClr val="003e72"/>
              </a:solidFill>
              <a:latin typeface="Arial"/>
            </a:endParaRPr>
          </a:p>
          <a:p>
            <a:pPr lvl="1" marL="864000" indent="-324000">
              <a:lnSpc>
                <a:spcPct val="100000"/>
              </a:lnSpc>
              <a:spcAft>
                <a:spcPts val="400"/>
              </a:spcAft>
              <a:buClr>
                <a:srgbClr val="000000"/>
              </a:buClr>
              <a:buSzPct val="75000"/>
              <a:buFont typeface="Symbol" charset="2"/>
              <a:buChar char=""/>
            </a:pPr>
            <a:r>
              <a:rPr b="1" i="1" lang="en-GB" sz="2000" spc="-1" strike="noStrike">
                <a:solidFill>
                  <a:srgbClr val="000000"/>
                </a:solidFill>
                <a:latin typeface="Arial"/>
                <a:ea typeface="ＭＳ Ｐゴシック"/>
              </a:rPr>
              <a:t>Second level</a:t>
            </a:r>
            <a:endParaRPr b="0" lang="en-GB" sz="2000" spc="-1" strike="noStrike">
              <a:solidFill>
                <a:srgbClr val="003e72"/>
              </a:solidFill>
              <a:latin typeface="Arial"/>
            </a:endParaRPr>
          </a:p>
          <a:p>
            <a:pPr lvl="2" marL="1296000" indent="-288000">
              <a:lnSpc>
                <a:spcPct val="100000"/>
              </a:lnSpc>
              <a:spcAft>
                <a:spcPts val="1500"/>
              </a:spcAft>
              <a:buClr>
                <a:srgbClr val="000000"/>
              </a:buClr>
              <a:buSzPct val="45000"/>
              <a:buFont typeface="Wingdings" charset="2"/>
              <a:buChar char=""/>
            </a:pPr>
            <a:r>
              <a:rPr b="0" lang="en-GB" sz="2000" spc="-1" strike="noStrike">
                <a:solidFill>
                  <a:srgbClr val="003e72"/>
                </a:solidFill>
                <a:latin typeface="Arial"/>
                <a:ea typeface="ＭＳ Ｐゴシック"/>
              </a:rPr>
              <a:t>Third level</a:t>
            </a:r>
            <a:endParaRPr b="0" lang="en-GB" sz="2000" spc="-1" strike="noStrike">
              <a:solidFill>
                <a:srgbClr val="003e72"/>
              </a:solidFill>
              <a:latin typeface="Arial"/>
            </a:endParaRPr>
          </a:p>
          <a:p>
            <a:pPr lvl="3" marL="1728000" indent="-216000">
              <a:lnSpc>
                <a:spcPct val="100000"/>
              </a:lnSpc>
              <a:spcAft>
                <a:spcPts val="1500"/>
              </a:spcAft>
              <a:buClr>
                <a:srgbClr val="000000"/>
              </a:buClr>
              <a:buSzPct val="75000"/>
              <a:buFont typeface="Symbol" charset="2"/>
              <a:buChar char=""/>
            </a:pPr>
            <a:r>
              <a:rPr b="0" lang="en-GB" sz="2000" spc="-1" strike="noStrike">
                <a:solidFill>
                  <a:srgbClr val="003e72"/>
                </a:solidFill>
                <a:latin typeface="Arial"/>
                <a:ea typeface="ＭＳ Ｐゴシック"/>
              </a:rPr>
              <a:t>Fourth level</a:t>
            </a:r>
            <a:endParaRPr b="0" lang="en-GB" sz="2000" spc="-1" strike="noStrike">
              <a:solidFill>
                <a:srgbClr val="003e72"/>
              </a:solidFill>
              <a:latin typeface="Arial"/>
            </a:endParaRPr>
          </a:p>
          <a:p>
            <a:pPr lvl="4" marL="2160000" indent="-216000">
              <a:lnSpc>
                <a:spcPct val="100000"/>
              </a:lnSpc>
              <a:spcAft>
                <a:spcPts val="1500"/>
              </a:spcAft>
              <a:buClr>
                <a:srgbClr val="000000"/>
              </a:buClr>
              <a:buSzPct val="45000"/>
              <a:buFont typeface="Wingdings" charset="2"/>
              <a:buChar char=""/>
            </a:pPr>
            <a:r>
              <a:rPr b="0" lang="en-GB" sz="2000" spc="-1" strike="noStrike">
                <a:solidFill>
                  <a:srgbClr val="003e72"/>
                </a:solidFill>
                <a:latin typeface="Arial"/>
                <a:ea typeface="ＭＳ Ｐゴシック"/>
              </a:rPr>
              <a:t>Fifth level</a:t>
            </a:r>
            <a:endParaRPr b="0" lang="en-GB" sz="2000" spc="-1" strike="noStrike">
              <a:solidFill>
                <a:srgbClr val="003e72"/>
              </a:solidFill>
              <a:latin typeface="Arial"/>
            </a:endParaRPr>
          </a:p>
        </p:txBody>
      </p:sp>
      <p:sp>
        <p:nvSpPr>
          <p:cNvPr id="43" name="PlaceHolder 3"/>
          <p:cNvSpPr>
            <a:spLocks noGrp="1"/>
          </p:cNvSpPr>
          <p:nvPr>
            <p:ph type="sldNum" idx="2"/>
          </p:nvPr>
        </p:nvSpPr>
        <p:spPr>
          <a:xfrm>
            <a:off x="7862760" y="6451560"/>
            <a:ext cx="899640" cy="178920"/>
          </a:xfrm>
          <a:prstGeom prst="rect">
            <a:avLst/>
          </a:prstGeom>
          <a:noFill/>
          <a:ln w="9360">
            <a:noFill/>
          </a:ln>
        </p:spPr>
        <p:txBody>
          <a:bodyPr numCol="1" spcCol="0" lIns="0" rIns="0" tIns="0" bIns="0" anchor="t">
            <a:noAutofit/>
          </a:bodyPr>
          <a:lstStyle>
            <a:lvl1pPr indent="0" algn="r">
              <a:lnSpc>
                <a:spcPct val="100000"/>
              </a:lnSpc>
              <a:buNone/>
              <a:defRPr b="0" lang="en-GB" sz="1000" spc="-1" strike="noStrike">
                <a:solidFill>
                  <a:srgbClr val="ffffff"/>
                </a:solidFill>
                <a:latin typeface="Arial"/>
                <a:ea typeface="ＭＳ Ｐゴシック"/>
              </a:defRPr>
            </a:lvl1pPr>
          </a:lstStyle>
          <a:p>
            <a:pPr indent="0" algn="r">
              <a:lnSpc>
                <a:spcPct val="100000"/>
              </a:lnSpc>
              <a:buNone/>
            </a:pPr>
            <a:fld id="{DE005308-4D90-462E-94F0-15E63A405BCF}" type="slidenum">
              <a:rPr b="0" lang="en-GB" sz="1000" spc="-1" strike="noStrike">
                <a:solidFill>
                  <a:srgbClr val="ffffff"/>
                </a:solidFill>
                <a:latin typeface="Arial"/>
                <a:ea typeface="ＭＳ Ｐゴシック"/>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chart" Target="../charts/chart16.xm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chart" Target="../charts/chart17.xm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chart" Target="../charts/chart18.xml"/><Relationship Id="rId2" Type="http://schemas.openxmlformats.org/officeDocument/2006/relationships/chart" Target="../charts/chart19.xml"/><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chart" Target="../charts/chart20.xm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chart" Target="../charts/chart21.xm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chart" Target="../charts/chart22.xml"/><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chart" Target="../charts/chart23.xm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chart" Target="../charts/chart24.xml"/><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chart" Target="../charts/chart25.xml"/><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chart" Target="../charts/chart26.xm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chart" Target="../charts/chart27.xm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chart" Target="../charts/chart28.xm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chart" Target="../charts/chart15.xm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95280" y="1989000"/>
            <a:ext cx="8373600" cy="1223640"/>
          </a:xfrm>
          <a:prstGeom prst="rect">
            <a:avLst/>
          </a:prstGeom>
          <a:noFill/>
          <a:ln w="9360">
            <a:noFill/>
          </a:ln>
        </p:spPr>
        <p:txBody>
          <a:bodyPr numCol="1" spcCol="0" lIns="0" rIns="0" tIns="0" bIns="0" anchor="t">
            <a:noAutofit/>
          </a:bodyPr>
          <a:p>
            <a:pPr indent="0" algn="ctr">
              <a:lnSpc>
                <a:spcPct val="100000"/>
              </a:lnSpc>
              <a:buNone/>
            </a:pPr>
            <a:r>
              <a:rPr b="1" lang="en-GB" sz="3000" spc="-1" strike="noStrike">
                <a:solidFill>
                  <a:srgbClr val="ffffff"/>
                </a:solidFill>
                <a:latin typeface="Arial"/>
                <a:ea typeface="ＭＳ Ｐゴシック"/>
              </a:rPr>
              <a:t>Paper Six: Lent 2020 Weeks 5-8</a:t>
            </a:r>
            <a:br>
              <a:rPr sz="3000"/>
            </a:br>
            <a:r>
              <a:rPr b="1" lang="en-GB" sz="3000" spc="-1" strike="noStrike">
                <a:solidFill>
                  <a:srgbClr val="ffffff"/>
                </a:solidFill>
                <a:latin typeface="Arial"/>
                <a:ea typeface="ＭＳ Ｐゴシック"/>
              </a:rPr>
              <a:t>4. Options and Option Pricing Strategies</a:t>
            </a:r>
            <a:endParaRPr b="0" lang="en-GB" sz="3000" spc="-1" strike="noStrike">
              <a:solidFill>
                <a:srgbClr val="003e72"/>
              </a:solidFill>
              <a:latin typeface="Arial"/>
            </a:endParaRPr>
          </a:p>
        </p:txBody>
      </p:sp>
      <p:sp>
        <p:nvSpPr>
          <p:cNvPr id="87" name="PlaceHolder 2"/>
          <p:cNvSpPr>
            <a:spLocks noGrp="1"/>
          </p:cNvSpPr>
          <p:nvPr>
            <p:ph type="subTitle"/>
          </p:nvPr>
        </p:nvSpPr>
        <p:spPr>
          <a:xfrm>
            <a:off x="323640" y="4005000"/>
            <a:ext cx="8373600" cy="503280"/>
          </a:xfrm>
          <a:prstGeom prst="rect">
            <a:avLst/>
          </a:prstGeom>
          <a:noFill/>
          <a:ln w="9360">
            <a:noFill/>
          </a:ln>
        </p:spPr>
        <p:txBody>
          <a:bodyPr numCol="1" spcCol="0" lIns="0" rIns="0" tIns="0" bIns="0" anchor="t">
            <a:noAutofit/>
          </a:bodyPr>
          <a:p>
            <a:pPr indent="0" algn="ctr">
              <a:lnSpc>
                <a:spcPct val="100000"/>
              </a:lnSpc>
              <a:spcAft>
                <a:spcPts val="479"/>
              </a:spcAft>
              <a:buNone/>
              <a:tabLst>
                <a:tab algn="l" pos="0"/>
              </a:tabLst>
            </a:pPr>
            <a:r>
              <a:rPr b="1" lang="en-US" sz="2400" spc="-1" strike="noStrike">
                <a:solidFill>
                  <a:srgbClr val="ffffff"/>
                </a:solidFill>
                <a:latin typeface="Arial"/>
                <a:ea typeface="ＭＳ Ｐゴシック"/>
              </a:rPr>
              <a:t>Colin Lizieri</a:t>
            </a:r>
            <a:endParaRPr b="0" lang="en-GB" sz="2400" spc="-1" strike="noStrike">
              <a:solidFill>
                <a:srgbClr val="000000"/>
              </a:solidFill>
              <a:latin typeface="Arial"/>
            </a:endParaRPr>
          </a:p>
        </p:txBody>
      </p:sp>
      <p:sp>
        <p:nvSpPr>
          <p:cNvPr id="88" name="Rectangle 4"/>
          <p:cNvSpPr/>
          <p:nvPr/>
        </p:nvSpPr>
        <p:spPr>
          <a:xfrm>
            <a:off x="384120" y="5548320"/>
            <a:ext cx="8373600" cy="261720"/>
          </a:xfrm>
          <a:prstGeom prst="rect">
            <a:avLst/>
          </a:prstGeom>
          <a:noFill/>
          <a:ln w="0">
            <a:noFill/>
          </a:ln>
        </p:spPr>
        <p:style>
          <a:lnRef idx="0"/>
          <a:fillRef idx="0"/>
          <a:effectRef idx="0"/>
          <a:fontRef idx="minor"/>
        </p:style>
        <p:txBody>
          <a:bodyPr wrap="none" lIns="0" rIns="0" tIns="0" bIns="0" anchor="t">
            <a:noAutofit/>
          </a:bodyPr>
          <a:p>
            <a:endParaRPr b="1" lang="en-US" sz="1800" spc="-1" strike="noStrike">
              <a:solidFill>
                <a:srgbClr val="ffffff"/>
              </a:solidFill>
              <a:latin typeface="Arial"/>
              <a:ea typeface="ＭＳ Ｐゴシック"/>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67640" y="188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And more …</a:t>
            </a:r>
            <a:endParaRPr b="0" lang="en-GB" sz="3000" spc="-1" strike="noStrike">
              <a:solidFill>
                <a:srgbClr val="003e72"/>
              </a:solidFill>
              <a:latin typeface="Arial"/>
            </a:endParaRPr>
          </a:p>
        </p:txBody>
      </p:sp>
      <p:sp>
        <p:nvSpPr>
          <p:cNvPr id="111" name="PlaceHolder 2"/>
          <p:cNvSpPr>
            <a:spLocks noGrp="1"/>
          </p:cNvSpPr>
          <p:nvPr>
            <p:ph/>
          </p:nvPr>
        </p:nvSpPr>
        <p:spPr>
          <a:xfrm>
            <a:off x="251640" y="1413000"/>
            <a:ext cx="8506440" cy="436212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Of course, options aren’t costless. So the </a:t>
            </a:r>
            <a:r>
              <a:rPr b="1" i="1" lang="en-GB" sz="2000" spc="-1" strike="noStrike">
                <a:solidFill>
                  <a:srgbClr val="003e72"/>
                </a:solidFill>
                <a:latin typeface="Arial"/>
                <a:ea typeface="ＭＳ Ｐゴシック"/>
              </a:rPr>
              <a:t>profit </a:t>
            </a:r>
            <a:r>
              <a:rPr b="1" lang="en-GB" sz="2000" spc="-1" strike="noStrike">
                <a:solidFill>
                  <a:srgbClr val="003e72"/>
                </a:solidFill>
                <a:latin typeface="Arial"/>
                <a:ea typeface="ＭＳ Ｐゴシック"/>
              </a:rPr>
              <a:t>from an option will be the payoff, less the cost of purchasing the option (the </a:t>
            </a:r>
            <a:r>
              <a:rPr b="1" lang="en-GB" sz="2000" spc="-1" strike="noStrike">
                <a:solidFill>
                  <a:srgbClr val="c00000"/>
                </a:solidFill>
                <a:latin typeface="Arial"/>
                <a:ea typeface="ＭＳ Ｐゴシック"/>
              </a:rPr>
              <a:t>option premium</a:t>
            </a:r>
            <a:r>
              <a:rPr b="1" lang="en-GB" sz="2000" spc="-1" strike="noStrike">
                <a:solidFill>
                  <a:srgbClr val="003e72"/>
                </a:solidFill>
                <a:latin typeface="Arial"/>
                <a:ea typeface="ＭＳ Ｐゴシック"/>
              </a:rPr>
              <a:t>). In previous example, if option price is $0.30, at a share price of $6, we exercise the option, buy the share at $5 and sell at $6 – so payoff is $1, but profit is $1-$0.30 = $0.70. The profit diagram now looks like this: </a:t>
            </a:r>
            <a:endParaRPr b="1" lang="en-GB" sz="2000" spc="-1" strike="noStrike">
              <a:solidFill>
                <a:srgbClr val="003e72"/>
              </a:solidFill>
              <a:latin typeface="Arial"/>
            </a:endParaRPr>
          </a:p>
        </p:txBody>
      </p:sp>
      <p:graphicFrame>
        <p:nvGraphicFramePr>
          <p:cNvPr id="112" name="Chart 4"/>
          <p:cNvGraphicFramePr/>
          <p:nvPr/>
        </p:nvGraphicFramePr>
        <p:xfrm>
          <a:off x="2988000" y="2997000"/>
          <a:ext cx="5544360" cy="3168000"/>
        </p:xfrm>
        <a:graphic>
          <a:graphicData uri="http://schemas.openxmlformats.org/drawingml/2006/chart">
            <c:chart xmlns:c="http://schemas.openxmlformats.org/drawingml/2006/chart" xmlns:r="http://schemas.openxmlformats.org/officeDocument/2006/relationships" r:id="rId1"/>
          </a:graphicData>
        </a:graphic>
      </p:graphicFrame>
      <p:sp>
        <p:nvSpPr>
          <p:cNvPr id="113" name="TextBox 5"/>
          <p:cNvSpPr/>
          <p:nvPr/>
        </p:nvSpPr>
        <p:spPr>
          <a:xfrm>
            <a:off x="477000" y="3933000"/>
            <a:ext cx="2084400" cy="1736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GB" sz="1800" spc="-1" strike="noStrike">
                <a:solidFill>
                  <a:srgbClr val="003e72"/>
                </a:solidFill>
                <a:latin typeface="Symbol"/>
                <a:ea typeface="ＭＳ Ｐゴシック"/>
              </a:rPr>
              <a:t>p</a:t>
            </a:r>
            <a:r>
              <a:rPr b="1" lang="en-GB" sz="1800" spc="-1" strike="noStrike">
                <a:solidFill>
                  <a:srgbClr val="003e72"/>
                </a:solidFill>
                <a:latin typeface="Arial"/>
                <a:ea typeface="ＭＳ Ｐゴシック"/>
              </a:rPr>
              <a:t> = P-S-c</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1" lang="en-GB" sz="1800" spc="-1" strike="noStrike">
                <a:solidFill>
                  <a:srgbClr val="003e72"/>
                </a:solidFill>
                <a:latin typeface="Symbol"/>
                <a:ea typeface="ＭＳ Ｐゴシック"/>
              </a:rPr>
              <a:t>p </a:t>
            </a:r>
            <a:r>
              <a:rPr b="1" lang="en-GB" sz="1800" spc="-1" strike="noStrike">
                <a:solidFill>
                  <a:srgbClr val="003e72"/>
                </a:solidFill>
                <a:latin typeface="Arial"/>
                <a:ea typeface="ＭＳ Ｐゴシック"/>
              </a:rPr>
              <a:t>= profit</a:t>
            </a:r>
            <a:endParaRPr b="0" lang="en-GB" sz="1800" spc="-1" strike="noStrike">
              <a:solidFill>
                <a:srgbClr val="000000"/>
              </a:solidFill>
              <a:latin typeface="Arial"/>
            </a:endParaRPr>
          </a:p>
          <a:p>
            <a:pPr>
              <a:lnSpc>
                <a:spcPct val="100000"/>
              </a:lnSpc>
            </a:pPr>
            <a:r>
              <a:rPr b="1" lang="en-GB" sz="1800" spc="-1" strike="noStrike">
                <a:solidFill>
                  <a:srgbClr val="003e72"/>
                </a:solidFill>
                <a:latin typeface="Arial"/>
                <a:ea typeface="ＭＳ Ｐゴシック"/>
              </a:rPr>
              <a:t>P = share price</a:t>
            </a:r>
            <a:endParaRPr b="0" lang="en-GB" sz="1800" spc="-1" strike="noStrike">
              <a:solidFill>
                <a:srgbClr val="000000"/>
              </a:solidFill>
              <a:latin typeface="Arial"/>
            </a:endParaRPr>
          </a:p>
          <a:p>
            <a:pPr>
              <a:lnSpc>
                <a:spcPct val="100000"/>
              </a:lnSpc>
            </a:pPr>
            <a:r>
              <a:rPr b="1" lang="en-GB" sz="1800" spc="-1" strike="noStrike">
                <a:solidFill>
                  <a:srgbClr val="003e72"/>
                </a:solidFill>
                <a:latin typeface="Arial"/>
                <a:ea typeface="ＭＳ Ｐゴシック"/>
              </a:rPr>
              <a:t>S = strike price</a:t>
            </a:r>
            <a:endParaRPr b="0" lang="en-GB" sz="1800" spc="-1" strike="noStrike">
              <a:solidFill>
                <a:srgbClr val="000000"/>
              </a:solidFill>
              <a:latin typeface="Arial"/>
            </a:endParaRPr>
          </a:p>
          <a:p>
            <a:pPr>
              <a:lnSpc>
                <a:spcPct val="100000"/>
              </a:lnSpc>
            </a:pPr>
            <a:r>
              <a:rPr b="1" lang="en-GB" sz="1800" spc="-1" strike="noStrike">
                <a:solidFill>
                  <a:srgbClr val="003e72"/>
                </a:solidFill>
                <a:latin typeface="Arial"/>
                <a:ea typeface="ＭＳ Ｐゴシック"/>
              </a:rPr>
              <a:t>c = cost of option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82680" y="260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Geared Profit</a:t>
            </a:r>
            <a:endParaRPr b="0" lang="en-GB" sz="3000" spc="-1" strike="noStrike">
              <a:solidFill>
                <a:srgbClr val="003e72"/>
              </a:solidFill>
              <a:latin typeface="Arial"/>
            </a:endParaRPr>
          </a:p>
        </p:txBody>
      </p:sp>
      <p:sp>
        <p:nvSpPr>
          <p:cNvPr id="115" name="PlaceHolder 2"/>
          <p:cNvSpPr>
            <a:spLocks noGrp="1"/>
          </p:cNvSpPr>
          <p:nvPr>
            <p:ph/>
          </p:nvPr>
        </p:nvSpPr>
        <p:spPr>
          <a:xfrm>
            <a:off x="384120" y="1413000"/>
            <a:ext cx="8373600" cy="436212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Suppose you had bought the option for $0.30 when the share price was $4.00. You could have bought the share for £4.00 at the same time.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If the share price stays below $5, then you are out of the money and have lost your $0.30</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If the share price rises to $6, if you owned the share, then you’ve made a return of (6/4)-1 = 50%</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But for the option, you buy the share at $5, sell it at $6 making $1. So return on $0.30 price is (1/0.3)-1 = 233%!</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So you can only lose the option price, but there is a substantial upside … </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Buying a Put</a:t>
            </a:r>
            <a:endParaRPr b="0" lang="en-GB" sz="3000" spc="-1" strike="noStrike">
              <a:solidFill>
                <a:srgbClr val="003e72"/>
              </a:solidFill>
              <a:latin typeface="Arial"/>
            </a:endParaRPr>
          </a:p>
        </p:txBody>
      </p:sp>
      <p:sp>
        <p:nvSpPr>
          <p:cNvPr id="117" name="PlaceHolder 2"/>
          <p:cNvSpPr>
            <a:spLocks noGrp="1"/>
          </p:cNvSpPr>
          <p:nvPr>
            <p:ph/>
          </p:nvPr>
        </p:nvSpPr>
        <p:spPr>
          <a:xfrm>
            <a:off x="384120" y="1413000"/>
            <a:ext cx="8373600" cy="436212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The principle is the same … but now we benefit if the share does </a:t>
            </a:r>
            <a:r>
              <a:rPr b="1" i="1" lang="en-GB" sz="2000" spc="-1" strike="noStrike">
                <a:solidFill>
                  <a:srgbClr val="003e72"/>
                </a:solidFill>
                <a:latin typeface="Arial"/>
                <a:ea typeface="ＭＳ Ｐゴシック"/>
              </a:rPr>
              <a:t>badly. </a:t>
            </a:r>
            <a:r>
              <a:rPr b="1" lang="en-GB" sz="2000" spc="-1" strike="noStrike">
                <a:solidFill>
                  <a:srgbClr val="003e72"/>
                </a:solidFill>
                <a:latin typeface="Arial"/>
                <a:ea typeface="ＭＳ Ｐゴシック"/>
              </a:rPr>
              <a:t>Assume the same strike price and premium. Now if the share price does well, we don’t exercise the put (so lose the option premium) but if the share does badly, we are in the money … </a:t>
            </a:r>
            <a:endParaRPr b="1" lang="en-GB" sz="2000" spc="-1" strike="noStrike">
              <a:solidFill>
                <a:srgbClr val="003e72"/>
              </a:solidFill>
              <a:latin typeface="Arial"/>
            </a:endParaRPr>
          </a:p>
        </p:txBody>
      </p:sp>
      <p:graphicFrame>
        <p:nvGraphicFramePr>
          <p:cNvPr id="118" name="Chart 4"/>
          <p:cNvGraphicFramePr/>
          <p:nvPr/>
        </p:nvGraphicFramePr>
        <p:xfrm>
          <a:off x="2483640" y="2637000"/>
          <a:ext cx="4571640" cy="34063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The Counterparty … </a:t>
            </a:r>
            <a:endParaRPr b="0" lang="en-GB" sz="3000" spc="-1" strike="noStrike">
              <a:solidFill>
                <a:srgbClr val="003e72"/>
              </a:solidFill>
              <a:latin typeface="Arial"/>
            </a:endParaRPr>
          </a:p>
        </p:txBody>
      </p:sp>
      <p:sp>
        <p:nvSpPr>
          <p:cNvPr id="120" name="PlaceHolder 2"/>
          <p:cNvSpPr>
            <a:spLocks noGrp="1"/>
          </p:cNvSpPr>
          <p:nvPr>
            <p:ph/>
          </p:nvPr>
        </p:nvSpPr>
        <p:spPr>
          <a:xfrm>
            <a:off x="361080" y="1340640"/>
            <a:ext cx="8373600" cy="4362120"/>
          </a:xfrm>
          <a:prstGeom prst="rect">
            <a:avLst/>
          </a:prstGeom>
          <a:noFill/>
          <a:ln w="9360">
            <a:noFill/>
          </a:ln>
        </p:spPr>
        <p:txBody>
          <a:bodyPr numCol="1" spcCol="0" lIns="0" rIns="0" tIns="0" bIns="0" anchor="t">
            <a:noAutofit/>
          </a:bodyPr>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If you can buy a call, someone must be selling a call. The payoffs and profits effectively mirror those of the buyer:</a:t>
            </a:r>
            <a:endParaRPr b="1" lang="en-GB" sz="2200" spc="-1" strike="noStrike">
              <a:solidFill>
                <a:srgbClr val="003e72"/>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If you </a:t>
            </a:r>
            <a:r>
              <a:rPr b="1" i="1" lang="en-GB" sz="2200" spc="-1" strike="noStrike">
                <a:solidFill>
                  <a:srgbClr val="003e72"/>
                </a:solidFill>
                <a:latin typeface="Arial"/>
                <a:ea typeface="ＭＳ Ｐゴシック"/>
              </a:rPr>
              <a:t>sell</a:t>
            </a:r>
            <a:r>
              <a:rPr b="1" lang="en-GB" sz="2200" spc="-1" strike="noStrike">
                <a:solidFill>
                  <a:srgbClr val="003e72"/>
                </a:solidFill>
                <a:latin typeface="Arial"/>
                <a:ea typeface="ＭＳ Ｐゴシック"/>
              </a:rPr>
              <a:t> a call, you </a:t>
            </a:r>
            <a:r>
              <a:rPr b="1" i="1" lang="en-GB" sz="2200" spc="-1" strike="noStrike">
                <a:solidFill>
                  <a:srgbClr val="003e72"/>
                </a:solidFill>
                <a:latin typeface="Arial"/>
                <a:ea typeface="ＭＳ Ｐゴシック"/>
              </a:rPr>
              <a:t>receive</a:t>
            </a:r>
            <a:r>
              <a:rPr b="1" lang="en-GB" sz="2200" spc="-1" strike="noStrike">
                <a:solidFill>
                  <a:srgbClr val="003e72"/>
                </a:solidFill>
                <a:latin typeface="Arial"/>
                <a:ea typeface="ＭＳ Ｐゴシック"/>
              </a:rPr>
              <a:t> the option premium. However, if the share price goes above the strike price, the buyer will exercise her right to buy (and to deliver, you will need to buy in the market) so you’ll make a loss. </a:t>
            </a:r>
            <a:endParaRPr b="1" lang="en-GB" sz="2200" spc="-1" strike="noStrike">
              <a:solidFill>
                <a:srgbClr val="003e72"/>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If you </a:t>
            </a:r>
            <a:r>
              <a:rPr b="1" i="1" lang="en-GB" sz="2200" spc="-1" strike="noStrike">
                <a:solidFill>
                  <a:srgbClr val="003e72"/>
                </a:solidFill>
                <a:latin typeface="Arial"/>
                <a:ea typeface="ＭＳ Ｐゴシック"/>
              </a:rPr>
              <a:t>sell </a:t>
            </a:r>
            <a:r>
              <a:rPr b="1" lang="en-GB" sz="2200" spc="-1" strike="noStrike">
                <a:solidFill>
                  <a:srgbClr val="003e72"/>
                </a:solidFill>
                <a:latin typeface="Arial"/>
                <a:ea typeface="ＭＳ Ｐゴシック"/>
              </a:rPr>
              <a:t>a put, you </a:t>
            </a:r>
            <a:r>
              <a:rPr b="1" i="1" lang="en-GB" sz="2200" spc="-1" strike="noStrike">
                <a:solidFill>
                  <a:srgbClr val="003e72"/>
                </a:solidFill>
                <a:latin typeface="Arial"/>
                <a:ea typeface="ＭＳ Ｐゴシック"/>
              </a:rPr>
              <a:t>receive </a:t>
            </a:r>
            <a:r>
              <a:rPr b="1" lang="en-GB" sz="2200" spc="-1" strike="noStrike">
                <a:solidFill>
                  <a:srgbClr val="003e72"/>
                </a:solidFill>
                <a:latin typeface="Arial"/>
                <a:ea typeface="ＭＳ Ｐゴシック"/>
              </a:rPr>
              <a:t>the option premium. However, if the share price goes below the strike price, the buyer will exercise his right to sell the share (and you’ll have to pay more than the market price) so you’ll make a loss</a:t>
            </a:r>
            <a:endParaRPr b="1" lang="en-GB" sz="22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Selling Calls and Puts … </a:t>
            </a:r>
            <a:endParaRPr b="0" lang="en-GB" sz="3000" spc="-1" strike="noStrike">
              <a:solidFill>
                <a:srgbClr val="003e72"/>
              </a:solidFill>
              <a:latin typeface="Arial"/>
            </a:endParaRPr>
          </a:p>
        </p:txBody>
      </p:sp>
      <p:graphicFrame>
        <p:nvGraphicFramePr>
          <p:cNvPr id="122" name="Chart 4"/>
          <p:cNvGraphicFramePr/>
          <p:nvPr/>
        </p:nvGraphicFramePr>
        <p:xfrm>
          <a:off x="33840" y="1917000"/>
          <a:ext cx="4465800" cy="3456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3" name="Chart 7"/>
          <p:cNvGraphicFramePr/>
          <p:nvPr/>
        </p:nvGraphicFramePr>
        <p:xfrm>
          <a:off x="4788000" y="1917000"/>
          <a:ext cx="4248000" cy="345600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Risk Management</a:t>
            </a:r>
            <a:endParaRPr b="0" lang="en-GB" sz="3000" spc="-1" strike="noStrike">
              <a:solidFill>
                <a:srgbClr val="003e72"/>
              </a:solidFill>
              <a:latin typeface="Arial"/>
            </a:endParaRPr>
          </a:p>
        </p:txBody>
      </p:sp>
      <p:sp>
        <p:nvSpPr>
          <p:cNvPr id="125" name="PlaceHolder 2"/>
          <p:cNvSpPr>
            <a:spLocks noGrp="1"/>
          </p:cNvSpPr>
          <p:nvPr>
            <p:ph/>
          </p:nvPr>
        </p:nvSpPr>
        <p:spPr>
          <a:xfrm>
            <a:off x="384120" y="1413000"/>
            <a:ext cx="8373600" cy="436212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Key point here is that an option transforms cashflow:</a:t>
            </a:r>
            <a:endParaRPr b="1" lang="en-GB" sz="24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 </a:t>
            </a:r>
            <a:r>
              <a:rPr b="1" i="1" lang="en-GB" sz="2000" spc="-1" strike="noStrike">
                <a:solidFill>
                  <a:srgbClr val="000000"/>
                </a:solidFill>
                <a:latin typeface="Arial"/>
                <a:ea typeface="ＭＳ Ｐゴシック"/>
              </a:rPr>
              <a:t>for example, buying a call option removes downside risk</a:t>
            </a:r>
            <a:endParaRPr b="0" lang="en-GB" sz="20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Options can be used directly, or in combination with other assets, or other options for risk management</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For example, suppose you buy a share: your return depends on whether or not the share price goes up.</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Now, buy a put option in the same share. What happens to the overall cashflow from the share</a:t>
            </a:r>
            <a:endParaRPr b="1" lang="en-GB" sz="24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We’ll simplify here and ignore dividends, so that the return from the share is simply the difference between purchase price and market price …  </a:t>
            </a:r>
            <a:endParaRPr b="0" lang="en-GB" sz="20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Share Price Plus Put Combination</a:t>
            </a:r>
            <a:endParaRPr b="0" lang="en-GB" sz="3000" spc="-1" strike="noStrike">
              <a:solidFill>
                <a:srgbClr val="003e72"/>
              </a:solidFill>
              <a:latin typeface="Arial"/>
            </a:endParaRPr>
          </a:p>
        </p:txBody>
      </p:sp>
      <p:sp>
        <p:nvSpPr>
          <p:cNvPr id="127" name="PlaceHolder 2"/>
          <p:cNvSpPr>
            <a:spLocks noGrp="1"/>
          </p:cNvSpPr>
          <p:nvPr>
            <p:ph/>
          </p:nvPr>
        </p:nvSpPr>
        <p:spPr>
          <a:xfrm>
            <a:off x="384120" y="1413000"/>
            <a:ext cx="8373600" cy="93564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Keeping same example: put with a strike of $5 and a premium of $0.30. Assume you can buy share at $5. Here’s outcome of share ownership:</a:t>
            </a:r>
            <a:endParaRPr b="1" lang="en-GB" sz="2000" spc="-1" strike="noStrike">
              <a:solidFill>
                <a:srgbClr val="003e72"/>
              </a:solidFill>
              <a:latin typeface="Arial"/>
            </a:endParaRPr>
          </a:p>
        </p:txBody>
      </p:sp>
      <p:graphicFrame>
        <p:nvGraphicFramePr>
          <p:cNvPr id="128" name="Chart 4"/>
          <p:cNvGraphicFramePr/>
          <p:nvPr/>
        </p:nvGraphicFramePr>
        <p:xfrm>
          <a:off x="2483640" y="2133000"/>
          <a:ext cx="4968360" cy="402300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Share Price Plus Put Combination</a:t>
            </a:r>
            <a:endParaRPr b="0" lang="en-GB" sz="3000" spc="-1" strike="noStrike">
              <a:solidFill>
                <a:srgbClr val="003e72"/>
              </a:solidFill>
              <a:latin typeface="Arial"/>
            </a:endParaRPr>
          </a:p>
        </p:txBody>
      </p:sp>
      <p:sp>
        <p:nvSpPr>
          <p:cNvPr id="130" name="PlaceHolder 2"/>
          <p:cNvSpPr>
            <a:spLocks noGrp="1"/>
          </p:cNvSpPr>
          <p:nvPr>
            <p:ph/>
          </p:nvPr>
        </p:nvSpPr>
        <p:spPr>
          <a:xfrm>
            <a:off x="384120" y="1413000"/>
            <a:ext cx="8373600" cy="93564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Now add in the profit line from buying a put with a strike of $5</a:t>
            </a:r>
            <a:endParaRPr b="1" lang="en-GB" sz="2000" spc="-1" strike="noStrike">
              <a:solidFill>
                <a:srgbClr val="003e72"/>
              </a:solidFill>
              <a:latin typeface="Arial"/>
            </a:endParaRPr>
          </a:p>
        </p:txBody>
      </p:sp>
      <p:graphicFrame>
        <p:nvGraphicFramePr>
          <p:cNvPr id="131" name="Chart 6"/>
          <p:cNvGraphicFramePr/>
          <p:nvPr/>
        </p:nvGraphicFramePr>
        <p:xfrm>
          <a:off x="1619640" y="1881000"/>
          <a:ext cx="5400360" cy="40381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Share Price Plus Put Combination</a:t>
            </a:r>
            <a:endParaRPr b="0" lang="en-GB" sz="3000" spc="-1" strike="noStrike">
              <a:solidFill>
                <a:srgbClr val="003e72"/>
              </a:solidFill>
              <a:latin typeface="Arial"/>
            </a:endParaRPr>
          </a:p>
        </p:txBody>
      </p:sp>
      <p:sp>
        <p:nvSpPr>
          <p:cNvPr id="133" name="PlaceHolder 2"/>
          <p:cNvSpPr>
            <a:spLocks noGrp="1"/>
          </p:cNvSpPr>
          <p:nvPr>
            <p:ph/>
          </p:nvPr>
        </p:nvSpPr>
        <p:spPr>
          <a:xfrm>
            <a:off x="384120" y="1413000"/>
            <a:ext cx="8373600" cy="93564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And the combined impact: we’ve removed (most of) the downside risk for little cost! </a:t>
            </a:r>
            <a:endParaRPr b="1" lang="en-GB" sz="2000" spc="-1" strike="noStrike">
              <a:solidFill>
                <a:srgbClr val="003e72"/>
              </a:solidFill>
              <a:latin typeface="Arial"/>
            </a:endParaRPr>
          </a:p>
        </p:txBody>
      </p:sp>
      <p:graphicFrame>
        <p:nvGraphicFramePr>
          <p:cNvPr id="134" name="Chart 5"/>
          <p:cNvGraphicFramePr/>
          <p:nvPr/>
        </p:nvGraphicFramePr>
        <p:xfrm>
          <a:off x="2033280" y="2061000"/>
          <a:ext cx="5075640" cy="410400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Share Price Plus Put Combination</a:t>
            </a:r>
            <a:endParaRPr b="0" lang="en-GB" sz="3000" spc="-1" strike="noStrike">
              <a:solidFill>
                <a:srgbClr val="003e72"/>
              </a:solidFill>
              <a:latin typeface="Arial"/>
            </a:endParaRPr>
          </a:p>
        </p:txBody>
      </p:sp>
      <p:sp>
        <p:nvSpPr>
          <p:cNvPr id="136" name="PlaceHolder 2"/>
          <p:cNvSpPr>
            <a:spLocks noGrp="1"/>
          </p:cNvSpPr>
          <p:nvPr>
            <p:ph/>
          </p:nvPr>
        </p:nvSpPr>
        <p:spPr>
          <a:xfrm>
            <a:off x="384120" y="1413000"/>
            <a:ext cx="8373600" cy="93564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In practice, buying a put at $5 might be quite expensive. But the principle still stands: same combo but with strike price of $4:</a:t>
            </a:r>
            <a:endParaRPr b="1" lang="en-GB" sz="2000" spc="-1" strike="noStrike">
              <a:solidFill>
                <a:srgbClr val="003e72"/>
              </a:solidFill>
              <a:latin typeface="Arial"/>
            </a:endParaRPr>
          </a:p>
        </p:txBody>
      </p:sp>
      <p:graphicFrame>
        <p:nvGraphicFramePr>
          <p:cNvPr id="137" name="Chart 6"/>
          <p:cNvGraphicFramePr/>
          <p:nvPr/>
        </p:nvGraphicFramePr>
        <p:xfrm>
          <a:off x="1907640" y="2061000"/>
          <a:ext cx="5616360" cy="40381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Introduction and Agenda … </a:t>
            </a:r>
            <a:endParaRPr b="0" lang="en-GB" sz="3000" spc="-1" strike="noStrike">
              <a:solidFill>
                <a:srgbClr val="003e72"/>
              </a:solidFill>
              <a:latin typeface="Arial"/>
            </a:endParaRPr>
          </a:p>
        </p:txBody>
      </p:sp>
      <p:sp>
        <p:nvSpPr>
          <p:cNvPr id="90" name="PlaceHolder 2"/>
          <p:cNvSpPr>
            <a:spLocks noGrp="1"/>
          </p:cNvSpPr>
          <p:nvPr>
            <p:ph/>
          </p:nvPr>
        </p:nvSpPr>
        <p:spPr>
          <a:xfrm>
            <a:off x="468360" y="1341360"/>
            <a:ext cx="8229240" cy="4824000"/>
          </a:xfrm>
          <a:prstGeom prst="rect">
            <a:avLst/>
          </a:prstGeom>
          <a:noFill/>
          <a:ln w="9360">
            <a:noFill/>
          </a:ln>
        </p:spPr>
        <p:txBody>
          <a:bodyPr numCol="1" spcCol="0" lIns="0" rIns="0" tIns="0" bIns="0" anchor="t">
            <a:noAutofit/>
          </a:bodyPr>
          <a:p>
            <a:pPr indent="0">
              <a:lnSpc>
                <a:spcPct val="100000"/>
              </a:lnSpc>
              <a:spcAft>
                <a:spcPts val="479"/>
              </a:spcAft>
              <a:buNone/>
            </a:pPr>
            <a:endParaRPr b="1" lang="en-GB" sz="2400" spc="-1" strike="noStrike">
              <a:solidFill>
                <a:srgbClr val="003e72"/>
              </a:solidFill>
              <a:latin typeface="Arial"/>
            </a:endParaRPr>
          </a:p>
          <a:p>
            <a:pPr indent="0">
              <a:lnSpc>
                <a:spcPct val="100000"/>
              </a:lnSpc>
              <a:spcAft>
                <a:spcPts val="479"/>
              </a:spcAft>
              <a:buNone/>
            </a:pPr>
            <a:endParaRPr b="1" lang="en-GB" sz="2400" spc="-1" strike="noStrike">
              <a:solidFill>
                <a:srgbClr val="003e72"/>
              </a:solidFill>
              <a:latin typeface="Arial"/>
            </a:endParaRPr>
          </a:p>
          <a:p>
            <a:pPr indent="0">
              <a:lnSpc>
                <a:spcPct val="100000"/>
              </a:lnSpc>
              <a:spcAft>
                <a:spcPts val="479"/>
              </a:spcAft>
              <a:buNone/>
            </a:pPr>
            <a:endParaRPr b="1" lang="en-GB" sz="2400" spc="-1" strike="noStrike">
              <a:solidFill>
                <a:srgbClr val="003e72"/>
              </a:solidFill>
              <a:latin typeface="Arial"/>
            </a:endParaRPr>
          </a:p>
        </p:txBody>
      </p:sp>
      <p:sp>
        <p:nvSpPr>
          <p:cNvPr id="91" name="Rectangle 3"/>
          <p:cNvSpPr/>
          <p:nvPr/>
        </p:nvSpPr>
        <p:spPr>
          <a:xfrm>
            <a:off x="107640" y="1346040"/>
            <a:ext cx="8622000" cy="4752720"/>
          </a:xfrm>
          <a:prstGeom prst="rect">
            <a:avLst/>
          </a:prstGeom>
          <a:noFill/>
          <a:ln w="9360">
            <a:noFill/>
          </a:ln>
        </p:spPr>
        <p:style>
          <a:lnRef idx="0"/>
          <a:fillRef idx="0"/>
          <a:effectRef idx="0"/>
          <a:fontRef idx="minor"/>
        </p:style>
        <p:txBody>
          <a:bodyPr lIns="90000" rIns="90000" tIns="45000" bIns="45000" anchor="t">
            <a:noAutofit/>
          </a:bodyPr>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Derivatives Markets and Derivatives Pricing</a:t>
            </a:r>
            <a:endParaRPr b="0" lang="en-GB" sz="2200" spc="-1" strike="noStrike">
              <a:solidFill>
                <a:srgbClr val="000000"/>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Options: Financial and Real</a:t>
            </a:r>
            <a:endParaRPr b="0" lang="en-GB" sz="2200" spc="-1" strike="noStrike">
              <a:solidFill>
                <a:srgbClr val="000000"/>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How Options Work</a:t>
            </a:r>
            <a:endParaRPr b="0" lang="en-GB" sz="2200" spc="-1" strike="noStrike">
              <a:solidFill>
                <a:srgbClr val="000000"/>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Option Strategies</a:t>
            </a:r>
            <a:endParaRPr b="0" lang="en-GB" sz="2200" spc="-1" strike="noStrike">
              <a:solidFill>
                <a:srgbClr val="000000"/>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Option Pricing (Outline and Principles)</a:t>
            </a:r>
            <a:endParaRPr b="0" lang="en-GB" sz="2200" spc="-1" strike="noStrike">
              <a:solidFill>
                <a:srgbClr val="000000"/>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Real Options – Just the Concept</a:t>
            </a:r>
            <a:endParaRPr b="0" lang="en-GB" sz="2200" spc="-1" strike="noStrike">
              <a:solidFill>
                <a:srgbClr val="000000"/>
              </a:solidFill>
              <a:latin typeface="Arial"/>
            </a:endParaRPr>
          </a:p>
          <a:p>
            <a:pPr>
              <a:lnSpc>
                <a:spcPct val="100000"/>
              </a:lnSpc>
              <a:spcAft>
                <a:spcPts val="439"/>
              </a:spcAft>
            </a:pPr>
            <a:endParaRPr b="0" lang="en-GB" sz="2200" spc="-1" strike="noStrike">
              <a:solidFill>
                <a:srgbClr val="000000"/>
              </a:solidFill>
              <a:latin typeface="Arial"/>
            </a:endParaRPr>
          </a:p>
          <a:p>
            <a:pPr>
              <a:lnSpc>
                <a:spcPct val="100000"/>
              </a:lnSpc>
              <a:spcAft>
                <a:spcPts val="439"/>
              </a:spcAft>
            </a:pPr>
            <a:r>
              <a:rPr b="1" i="1" lang="en-GB" sz="2200" spc="-1" strike="noStrike">
                <a:solidFill>
                  <a:srgbClr val="003e72"/>
                </a:solidFill>
                <a:latin typeface="Arial"/>
                <a:ea typeface="ＭＳ Ｐゴシック"/>
              </a:rPr>
              <a:t>We can only scratch the surface of this major topic. The focus will be on the overall operation of options and how they can be used in investment strategies. You need a conceptual understanding about prices but we are not expecting you to be able to price at this stage. Do read up on it, though  </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95640" y="260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The Data / Calculations</a:t>
            </a:r>
            <a:endParaRPr b="0" lang="en-GB" sz="3000" spc="-1" strike="noStrike">
              <a:solidFill>
                <a:srgbClr val="003e72"/>
              </a:solidFill>
              <a:latin typeface="Arial"/>
            </a:endParaRPr>
          </a:p>
        </p:txBody>
      </p:sp>
      <p:graphicFrame>
        <p:nvGraphicFramePr>
          <p:cNvPr id="139" name="Table 3"/>
          <p:cNvGraphicFramePr/>
          <p:nvPr/>
        </p:nvGraphicFramePr>
        <p:xfrm>
          <a:off x="1043640" y="1532880"/>
          <a:ext cx="3167640" cy="4173480"/>
        </p:xfrm>
        <a:graphic>
          <a:graphicData uri="http://schemas.openxmlformats.org/drawingml/2006/table">
            <a:tbl>
              <a:tblPr/>
              <a:tblGrid>
                <a:gridCol w="633600"/>
                <a:gridCol w="633600"/>
                <a:gridCol w="633600"/>
                <a:gridCol w="633600"/>
                <a:gridCol w="633600"/>
              </a:tblGrid>
              <a:tr h="19044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Buy at 5</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5</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35712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Share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836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graphicFrame>
        <p:nvGraphicFramePr>
          <p:cNvPr id="140" name="Table 4"/>
          <p:cNvGraphicFramePr/>
          <p:nvPr/>
        </p:nvGraphicFramePr>
        <p:xfrm>
          <a:off x="5076000" y="1532880"/>
          <a:ext cx="3047040" cy="4119840"/>
        </p:xfrm>
        <a:graphic>
          <a:graphicData uri="http://schemas.openxmlformats.org/drawingml/2006/table">
            <a:tbl>
              <a:tblPr/>
              <a:tblGrid>
                <a:gridCol w="609480"/>
                <a:gridCol w="609480"/>
                <a:gridCol w="609480"/>
                <a:gridCol w="609480"/>
                <a:gridCol w="609480"/>
              </a:tblGrid>
              <a:tr h="18288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Buy at 5</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4</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Share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-0.80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sp>
        <p:nvSpPr>
          <p:cNvPr id="141" name="TextBox 2"/>
          <p:cNvSpPr/>
          <p:nvPr/>
        </p:nvSpPr>
        <p:spPr>
          <a:xfrm>
            <a:off x="4020120" y="6347520"/>
            <a:ext cx="463716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US" sz="1800" spc="-1" strike="noStrike">
                <a:solidFill>
                  <a:srgbClr val="ffff00"/>
                </a:solidFill>
                <a:latin typeface="Arial"/>
                <a:ea typeface="ＭＳ Ｐゴシック"/>
              </a:rPr>
              <a:t>In practice, the price of the Puts will differ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2520" y="386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More Combinations</a:t>
            </a:r>
            <a:endParaRPr b="0" lang="en-GB" sz="3000" spc="-1" strike="noStrike">
              <a:solidFill>
                <a:srgbClr val="003e72"/>
              </a:solidFill>
              <a:latin typeface="Arial"/>
            </a:endParaRPr>
          </a:p>
        </p:txBody>
      </p:sp>
      <p:sp>
        <p:nvSpPr>
          <p:cNvPr id="143" name="PlaceHolder 2"/>
          <p:cNvSpPr>
            <a:spLocks noGrp="1"/>
          </p:cNvSpPr>
          <p:nvPr>
            <p:ph/>
          </p:nvPr>
        </p:nvSpPr>
        <p:spPr>
          <a:xfrm>
            <a:off x="384120" y="1413000"/>
            <a:ext cx="8373600" cy="4752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Add a Call and a Put together: both at $5 – a “Straddle”</a:t>
            </a:r>
            <a:endParaRPr b="1" lang="en-GB" sz="2400" spc="-1" strike="noStrike">
              <a:solidFill>
                <a:srgbClr val="003e72"/>
              </a:solidFill>
              <a:latin typeface="Arial"/>
            </a:endParaRPr>
          </a:p>
        </p:txBody>
      </p:sp>
      <p:graphicFrame>
        <p:nvGraphicFramePr>
          <p:cNvPr id="144" name="Chart 7"/>
          <p:cNvGraphicFramePr/>
          <p:nvPr/>
        </p:nvGraphicFramePr>
        <p:xfrm>
          <a:off x="539640" y="1917000"/>
          <a:ext cx="4586760" cy="4038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45" name="Table 3"/>
          <p:cNvGraphicFramePr/>
          <p:nvPr/>
        </p:nvGraphicFramePr>
        <p:xfrm>
          <a:off x="5364000" y="1917000"/>
          <a:ext cx="3656520" cy="3855240"/>
        </p:xfrm>
        <a:graphic>
          <a:graphicData uri="http://schemas.openxmlformats.org/drawingml/2006/table">
            <a:tbl>
              <a:tblPr/>
              <a:tblGrid>
                <a:gridCol w="609480"/>
                <a:gridCol w="609480"/>
                <a:gridCol w="609480"/>
                <a:gridCol w="609480"/>
                <a:gridCol w="609480"/>
                <a:gridCol w="609480"/>
              </a:tblGrid>
              <a:tr h="18288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5</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Strike 5</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Call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sp>
        <p:nvSpPr>
          <p:cNvPr id="146" name="TextBox 4"/>
          <p:cNvSpPr/>
          <p:nvPr/>
        </p:nvSpPr>
        <p:spPr>
          <a:xfrm>
            <a:off x="3514680" y="6273360"/>
            <a:ext cx="4652640" cy="5770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US" sz="1600" spc="-1" strike="noStrike">
                <a:solidFill>
                  <a:srgbClr val="ffff00"/>
                </a:solidFill>
                <a:latin typeface="Arial"/>
                <a:ea typeface="ＭＳ Ｐゴシック"/>
              </a:rPr>
              <a:t>Again, the prices are just for illustration: </a:t>
            </a:r>
            <a:endParaRPr b="0" lang="en-GB" sz="1600" spc="-1" strike="noStrike">
              <a:solidFill>
                <a:srgbClr val="000000"/>
              </a:solidFill>
              <a:latin typeface="Arial"/>
            </a:endParaRPr>
          </a:p>
          <a:p>
            <a:pPr>
              <a:lnSpc>
                <a:spcPct val="100000"/>
              </a:lnSpc>
            </a:pPr>
            <a:r>
              <a:rPr b="0" i="1" lang="en-US" sz="1600" spc="-1" strike="noStrike">
                <a:solidFill>
                  <a:srgbClr val="ffff00"/>
                </a:solidFill>
                <a:latin typeface="Arial"/>
                <a:ea typeface="ＭＳ Ｐゴシック"/>
              </a:rPr>
              <a:t>For a combination like this, prices probably higher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More Combinations</a:t>
            </a:r>
            <a:endParaRPr b="0" lang="en-GB" sz="3000" spc="-1" strike="noStrike">
              <a:solidFill>
                <a:srgbClr val="003e72"/>
              </a:solidFill>
              <a:latin typeface="Arial"/>
            </a:endParaRPr>
          </a:p>
        </p:txBody>
      </p:sp>
      <p:sp>
        <p:nvSpPr>
          <p:cNvPr id="148" name="PlaceHolder 2"/>
          <p:cNvSpPr>
            <a:spLocks noGrp="1"/>
          </p:cNvSpPr>
          <p:nvPr>
            <p:ph/>
          </p:nvPr>
        </p:nvSpPr>
        <p:spPr>
          <a:xfrm>
            <a:off x="384120" y="1413000"/>
            <a:ext cx="8373600" cy="4752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Add a Call and a Put together: call at $6 and put at $4</a:t>
            </a:r>
            <a:endParaRPr b="1" lang="en-GB" sz="2400" spc="-1" strike="noStrike">
              <a:solidFill>
                <a:srgbClr val="003e72"/>
              </a:solidFill>
              <a:latin typeface="Arial"/>
            </a:endParaRPr>
          </a:p>
        </p:txBody>
      </p:sp>
      <p:graphicFrame>
        <p:nvGraphicFramePr>
          <p:cNvPr id="149" name="Chart 4"/>
          <p:cNvGraphicFramePr/>
          <p:nvPr/>
        </p:nvGraphicFramePr>
        <p:xfrm>
          <a:off x="179640" y="1998000"/>
          <a:ext cx="4586760" cy="4038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0" name="Table 5"/>
          <p:cNvGraphicFramePr/>
          <p:nvPr/>
        </p:nvGraphicFramePr>
        <p:xfrm>
          <a:off x="5165280" y="1998000"/>
          <a:ext cx="3656520" cy="3855240"/>
        </p:xfrm>
        <a:graphic>
          <a:graphicData uri="http://schemas.openxmlformats.org/drawingml/2006/table">
            <a:tbl>
              <a:tblPr/>
              <a:tblGrid>
                <a:gridCol w="609480"/>
                <a:gridCol w="609480"/>
                <a:gridCol w="609480"/>
                <a:gridCol w="609480"/>
                <a:gridCol w="609480"/>
                <a:gridCol w="609480"/>
              </a:tblGrid>
              <a:tr h="18288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4</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Strike 6</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Call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23640" y="188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More Combinations</a:t>
            </a:r>
            <a:endParaRPr b="0" lang="en-GB" sz="3000" spc="-1" strike="noStrike">
              <a:solidFill>
                <a:srgbClr val="003e72"/>
              </a:solidFill>
              <a:latin typeface="Arial"/>
            </a:endParaRPr>
          </a:p>
        </p:txBody>
      </p:sp>
      <p:sp>
        <p:nvSpPr>
          <p:cNvPr id="152" name="PlaceHolder 2"/>
          <p:cNvSpPr>
            <a:spLocks noGrp="1"/>
          </p:cNvSpPr>
          <p:nvPr>
            <p:ph/>
          </p:nvPr>
        </p:nvSpPr>
        <p:spPr>
          <a:xfrm>
            <a:off x="323640" y="1391040"/>
            <a:ext cx="8373600" cy="475200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Writing Put and Call Options – A “Short Straddle” – Profiting from Lack of Movement! You’d want higher prices, or different strikes … </a:t>
            </a:r>
            <a:endParaRPr b="1" lang="en-GB" sz="2000" spc="-1" strike="noStrike">
              <a:solidFill>
                <a:srgbClr val="003e72"/>
              </a:solidFill>
              <a:latin typeface="Arial"/>
            </a:endParaRPr>
          </a:p>
        </p:txBody>
      </p:sp>
      <p:graphicFrame>
        <p:nvGraphicFramePr>
          <p:cNvPr id="153" name="Chart 7"/>
          <p:cNvGraphicFramePr/>
          <p:nvPr/>
        </p:nvGraphicFramePr>
        <p:xfrm>
          <a:off x="611640" y="2126880"/>
          <a:ext cx="4586760" cy="4038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4" name="Table 3"/>
          <p:cNvGraphicFramePr/>
          <p:nvPr/>
        </p:nvGraphicFramePr>
        <p:xfrm>
          <a:off x="5486400" y="2077200"/>
          <a:ext cx="3498840" cy="4050000"/>
        </p:xfrm>
        <a:graphic>
          <a:graphicData uri="http://schemas.openxmlformats.org/drawingml/2006/table">
            <a:tbl>
              <a:tblPr/>
              <a:tblGrid>
                <a:gridCol w="518400"/>
                <a:gridCol w="518400"/>
                <a:gridCol w="518400"/>
                <a:gridCol w="648000"/>
                <a:gridCol w="648000"/>
                <a:gridCol w="648000"/>
              </a:tblGrid>
              <a:tr h="183960">
                <a:tc gridSpan="3">
                  <a:txBody>
                    <a:bodyPr lIns="7560" rIns="7560" tIns="7560" bIns="0" anchor="b">
                      <a:noAutofit/>
                    </a:bodyPr>
                    <a:p>
                      <a:pPr>
                        <a:lnSpc>
                          <a:spcPct val="100000"/>
                        </a:lnSpc>
                      </a:pPr>
                      <a:r>
                        <a:rPr b="0" lang="en-GB" sz="1100" spc="-1" strike="noStrike">
                          <a:solidFill>
                            <a:schemeClr val="dk1"/>
                          </a:solidFill>
                          <a:latin typeface="Arial"/>
                        </a:rPr>
                        <a:t>Writing Puts and Calls</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h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560" rIns="7560" tIns="7560" bIns="0" anchor="b">
                      <a:noAutofit/>
                    </a:bodyPr>
                    <a:p>
                      <a:endParaRPr b="0" lang="en-GB" sz="1100" spc="-1" strike="noStrike">
                        <a:solidFill>
                          <a:srgbClr val="000000"/>
                        </a:solidFill>
                        <a:latin typeface="Calibri"/>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endParaRPr b="0" lang="en-GB" sz="1100" spc="-1" strike="noStrike">
                        <a:solidFill>
                          <a:srgbClr val="000000"/>
                        </a:solidFill>
                        <a:latin typeface="Calibri"/>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endParaRPr b="0" lang="en-GB" sz="1100" spc="-1" strike="noStrike">
                        <a:solidFill>
                          <a:srgbClr val="000000"/>
                        </a:solidFill>
                        <a:latin typeface="Calibri"/>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5</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Strike 5</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33084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payout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Call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7640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396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-4.40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23640" y="188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More Combinations</a:t>
            </a:r>
            <a:endParaRPr b="0" lang="en-GB" sz="3000" spc="-1" strike="noStrike">
              <a:solidFill>
                <a:srgbClr val="003e72"/>
              </a:solidFill>
              <a:latin typeface="Arial"/>
            </a:endParaRPr>
          </a:p>
        </p:txBody>
      </p:sp>
      <p:sp>
        <p:nvSpPr>
          <p:cNvPr id="156" name="PlaceHolder 2"/>
          <p:cNvSpPr>
            <a:spLocks noGrp="1"/>
          </p:cNvSpPr>
          <p:nvPr>
            <p:ph/>
          </p:nvPr>
        </p:nvSpPr>
        <p:spPr>
          <a:xfrm>
            <a:off x="323640" y="1391040"/>
            <a:ext cx="8568720" cy="475200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Here’s the same, writing a put with a strike of $4 and a call, strike $6</a:t>
            </a:r>
            <a:endParaRPr b="1" lang="en-GB" sz="2000" spc="-1" strike="noStrike">
              <a:solidFill>
                <a:srgbClr val="003e72"/>
              </a:solidFill>
              <a:latin typeface="Arial"/>
            </a:endParaRPr>
          </a:p>
        </p:txBody>
      </p:sp>
      <p:graphicFrame>
        <p:nvGraphicFramePr>
          <p:cNvPr id="157" name="Chart 8"/>
          <p:cNvGraphicFramePr/>
          <p:nvPr/>
        </p:nvGraphicFramePr>
        <p:xfrm>
          <a:off x="179640" y="1845000"/>
          <a:ext cx="4824000" cy="4038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8" name="Table 4"/>
          <p:cNvGraphicFramePr/>
          <p:nvPr/>
        </p:nvGraphicFramePr>
        <p:xfrm>
          <a:off x="5180040" y="1845000"/>
          <a:ext cx="3656520" cy="4174200"/>
        </p:xfrm>
        <a:graphic>
          <a:graphicData uri="http://schemas.openxmlformats.org/drawingml/2006/table">
            <a:tbl>
              <a:tblPr/>
              <a:tblGrid>
                <a:gridCol w="541800"/>
                <a:gridCol w="541800"/>
                <a:gridCol w="541800"/>
                <a:gridCol w="677160"/>
                <a:gridCol w="677160"/>
                <a:gridCol w="677160"/>
              </a:tblGrid>
              <a:tr h="190440">
                <a:tc gridSpan="3">
                  <a:txBody>
                    <a:bodyPr lIns="7560" rIns="7560" tIns="7560" bIns="0" anchor="b">
                      <a:noAutofit/>
                    </a:bodyPr>
                    <a:p>
                      <a:pPr>
                        <a:lnSpc>
                          <a:spcPct val="100000"/>
                        </a:lnSpc>
                      </a:pPr>
                      <a:r>
                        <a:rPr b="0" lang="en-GB" sz="1100" spc="-1" strike="noStrike">
                          <a:solidFill>
                            <a:schemeClr val="dk1"/>
                          </a:solidFill>
                          <a:latin typeface="Arial"/>
                        </a:rPr>
                        <a:t>Writing Puts and Calls</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h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GB"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560" rIns="7560" tIns="7560" bIns="0" anchor="b">
                      <a:noAutofit/>
                    </a:bodyPr>
                    <a:p>
                      <a:endParaRPr b="0" lang="en-GB" sz="1100" spc="-1" strike="noStrike">
                        <a:solidFill>
                          <a:srgbClr val="000000"/>
                        </a:solidFill>
                        <a:latin typeface="Calibri"/>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endParaRPr b="0" lang="en-GB" sz="1100" spc="-1" strike="noStrike">
                        <a:solidFill>
                          <a:srgbClr val="000000"/>
                        </a:solidFill>
                        <a:latin typeface="Calibri"/>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endParaRPr b="0" lang="en-GB" sz="1100" spc="-1" strike="noStrike">
                        <a:solidFill>
                          <a:srgbClr val="000000"/>
                        </a:solidFill>
                        <a:latin typeface="Calibri"/>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4</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Strike 6</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payout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Call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0.60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0.10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8288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-2.90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9044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-3.40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23640" y="188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More Combinations</a:t>
            </a:r>
            <a:endParaRPr b="0" lang="en-GB" sz="3000" spc="-1" strike="noStrike">
              <a:solidFill>
                <a:srgbClr val="003e72"/>
              </a:solidFill>
              <a:latin typeface="Arial"/>
            </a:endParaRPr>
          </a:p>
        </p:txBody>
      </p:sp>
      <p:sp>
        <p:nvSpPr>
          <p:cNvPr id="160" name="PlaceHolder 2"/>
          <p:cNvSpPr>
            <a:spLocks noGrp="1"/>
          </p:cNvSpPr>
          <p:nvPr>
            <p:ph/>
          </p:nvPr>
        </p:nvSpPr>
        <p:spPr>
          <a:xfrm>
            <a:off x="323640" y="1391040"/>
            <a:ext cx="8568720" cy="4752000"/>
          </a:xfrm>
          <a:prstGeom prst="rect">
            <a:avLst/>
          </a:prstGeom>
          <a:noFill/>
          <a:ln w="9360">
            <a:noFill/>
          </a:ln>
        </p:spPr>
        <p:txBody>
          <a:bodyPr numCol="1" spcCol="0" lIns="0" rIns="0" tIns="0" bIns="0" anchor="t">
            <a:noAutofit/>
          </a:bodyPr>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Peace of mind: own share, buy a put ($3) and write a call ($7): you’ve capped the gain, but capped the risk of loss, too … </a:t>
            </a:r>
            <a:endParaRPr b="1" lang="en-GB" sz="2000" spc="-1" strike="noStrike">
              <a:solidFill>
                <a:srgbClr val="003e72"/>
              </a:solidFill>
              <a:latin typeface="Arial"/>
            </a:endParaRPr>
          </a:p>
        </p:txBody>
      </p:sp>
      <p:graphicFrame>
        <p:nvGraphicFramePr>
          <p:cNvPr id="161" name="Chart 6"/>
          <p:cNvGraphicFramePr/>
          <p:nvPr/>
        </p:nvGraphicFramePr>
        <p:xfrm>
          <a:off x="437760" y="2022480"/>
          <a:ext cx="4709880" cy="41209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62" name="Table 3"/>
          <p:cNvGraphicFramePr/>
          <p:nvPr/>
        </p:nvGraphicFramePr>
        <p:xfrm>
          <a:off x="5262480" y="2295360"/>
          <a:ext cx="3716640" cy="3593880"/>
        </p:xfrm>
        <a:graphic>
          <a:graphicData uri="http://schemas.openxmlformats.org/drawingml/2006/table">
            <a:tbl>
              <a:tblPr/>
              <a:tblGrid>
                <a:gridCol w="531000"/>
                <a:gridCol w="531000"/>
                <a:gridCol w="531000"/>
                <a:gridCol w="531000"/>
                <a:gridCol w="531000"/>
                <a:gridCol w="531000"/>
                <a:gridCol w="531000"/>
              </a:tblGrid>
              <a:tr h="163080">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Strike 3</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Write 7</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nSpc>
                          <a:spcPct val="100000"/>
                        </a:lnSpc>
                      </a:pPr>
                      <a:r>
                        <a:rPr b="0" lang="en-GB" sz="1100" spc="-1" strike="noStrike">
                          <a:solidFill>
                            <a:schemeClr val="dk1"/>
                          </a:solidFill>
                          <a:latin typeface="Arial"/>
                        </a:rPr>
                        <a:t>Share</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 </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9920">
                <a:tc>
                  <a:txBody>
                    <a:bodyPr lIns="7560" rIns="7560" tIns="7560" bIns="0" anchor="ctr">
                      <a:noAutofit/>
                    </a:bodyPr>
                    <a:p>
                      <a:pPr algn="ctr">
                        <a:lnSpc>
                          <a:spcPct val="100000"/>
                        </a:lnSpc>
                      </a:pPr>
                      <a:r>
                        <a:rPr b="0" lang="en-GB" sz="1100" spc="-1" strike="noStrike">
                          <a:solidFill>
                            <a:schemeClr val="dk1"/>
                          </a:solidFill>
                          <a:latin typeface="Arial"/>
                        </a:rPr>
                        <a:t>Price</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Put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Call gain</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Profit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nSpc>
                          <a:spcPct val="100000"/>
                        </a:lnSpc>
                      </a:pPr>
                      <a:r>
                        <a:rPr b="0" lang="en-GB" sz="1100" spc="-1" strike="noStrike">
                          <a:solidFill>
                            <a:schemeClr val="dk1"/>
                          </a:solidFill>
                          <a:latin typeface="Arial"/>
                        </a:rPr>
                        <a:t>Payoff</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Net</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5.50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6.00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6.50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7.00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7.50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8.00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-0.70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8.50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9.00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-1.70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3080">
                <a:tc>
                  <a:txBody>
                    <a:bodyPr lIns="7560" rIns="7560" tIns="7560" bIns="0" anchor="ctr">
                      <a:noAutofit/>
                    </a:bodyPr>
                    <a:p>
                      <a:pPr algn="ctr">
                        <a:lnSpc>
                          <a:spcPct val="100000"/>
                        </a:lnSpc>
                      </a:pPr>
                      <a:r>
                        <a:rPr b="0" lang="en-GB" sz="1100" spc="-1" strike="noStrike">
                          <a:solidFill>
                            <a:schemeClr val="dk1"/>
                          </a:solidFill>
                          <a:latin typeface="Arial"/>
                        </a:rPr>
                        <a:t>9.50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-2.20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4.50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r h="169920">
                <a:tc>
                  <a:txBody>
                    <a:bodyPr lIns="7560" rIns="7560" tIns="7560" bIns="0" anchor="ctr">
                      <a:noAutofit/>
                    </a:bodyPr>
                    <a:p>
                      <a:pPr algn="ctr">
                        <a:lnSpc>
                          <a:spcPct val="100000"/>
                        </a:lnSpc>
                      </a:pPr>
                      <a:r>
                        <a:rPr b="0" lang="en-GB" sz="1100" spc="-1" strike="noStrike">
                          <a:solidFill>
                            <a:schemeClr val="dk1"/>
                          </a:solidFill>
                          <a:latin typeface="Arial"/>
                        </a:rPr>
                        <a:t>10.00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-0.30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-3.00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-2.70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b">
                      <a:noAutofit/>
                    </a:bodyPr>
                    <a:p>
                      <a:pPr algn="ctr">
                        <a:lnSpc>
                          <a:spcPct val="100000"/>
                        </a:lnSpc>
                      </a:pPr>
                      <a:r>
                        <a:rPr b="0" lang="en-GB" sz="1100" spc="-1" strike="noStrike">
                          <a:solidFill>
                            <a:schemeClr val="dk1"/>
                          </a:solidFill>
                          <a:latin typeface="Arial"/>
                        </a:rPr>
                        <a:t>5.00</a:t>
                      </a:r>
                      <a:endParaRPr b="0" lang="en-GB" sz="1100" spc="-1" strike="noStrike">
                        <a:solidFill>
                          <a:srgbClr val="000000"/>
                        </a:solidFill>
                        <a:latin typeface="Arial"/>
                      </a:endParaRPr>
                    </a:p>
                  </a:txBody>
                  <a:tcPr anchor="b"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c>
                  <a:txBody>
                    <a:bodyPr lIns="7560" rIns="7560" tIns="7560" bIns="0" anchor="ctr">
                      <a:noAutofit/>
                    </a:bodyPr>
                    <a:p>
                      <a:pPr algn="ctr">
                        <a:lnSpc>
                          <a:spcPct val="100000"/>
                        </a:lnSpc>
                      </a:pPr>
                      <a:r>
                        <a:rPr b="0" lang="en-GB" sz="1100" spc="-1" strike="noStrike">
                          <a:solidFill>
                            <a:schemeClr val="dk1"/>
                          </a:solidFill>
                          <a:latin typeface="Arial"/>
                        </a:rPr>
                        <a:t>2.00</a:t>
                      </a:r>
                      <a:endParaRPr b="0" lang="en-GB" sz="1100" spc="-1" strike="noStrike">
                        <a:solidFill>
                          <a:srgbClr val="000000"/>
                        </a:solidFill>
                        <a:latin typeface="Arial"/>
                      </a:endParaRPr>
                    </a:p>
                  </a:txBody>
                  <a:tcPr anchor="ctr" marL="7560" marR="75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ebf6"/>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95640" y="260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Moving Towards Pricing</a:t>
            </a:r>
            <a:endParaRPr b="0" lang="en-GB" sz="3000" spc="-1" strike="noStrike">
              <a:solidFill>
                <a:srgbClr val="003e72"/>
              </a:solidFill>
              <a:latin typeface="Arial"/>
            </a:endParaRPr>
          </a:p>
        </p:txBody>
      </p:sp>
      <p:sp>
        <p:nvSpPr>
          <p:cNvPr id="164" name="PlaceHolder 2"/>
          <p:cNvSpPr>
            <a:spLocks noGrp="1"/>
          </p:cNvSpPr>
          <p:nvPr>
            <p:ph/>
          </p:nvPr>
        </p:nvSpPr>
        <p:spPr>
          <a:xfrm>
            <a:off x="251640" y="1340640"/>
            <a:ext cx="8373600" cy="4680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The </a:t>
            </a:r>
            <a:r>
              <a:rPr b="1" lang="en-GB" sz="2400" spc="-1" strike="noStrike">
                <a:solidFill>
                  <a:srgbClr val="c00000"/>
                </a:solidFill>
                <a:latin typeface="Arial"/>
                <a:ea typeface="ＭＳ Ｐゴシック"/>
              </a:rPr>
              <a:t>Intrinsic Value </a:t>
            </a:r>
            <a:r>
              <a:rPr b="1" lang="en-GB" sz="2400" spc="-1" strike="noStrike">
                <a:solidFill>
                  <a:srgbClr val="003e72"/>
                </a:solidFill>
                <a:latin typeface="Arial"/>
                <a:ea typeface="ＭＳ Ｐゴシック"/>
              </a:rPr>
              <a:t>of a long call option is the difference between the current price and the strike price: but the intrinsic value can never be zero: IV</a:t>
            </a:r>
            <a:r>
              <a:rPr b="1" lang="en-GB" sz="2400" spc="-1" strike="noStrike" baseline="-25000">
                <a:solidFill>
                  <a:srgbClr val="003e72"/>
                </a:solidFill>
                <a:latin typeface="Arial"/>
                <a:ea typeface="ＭＳ Ｐゴシック"/>
              </a:rPr>
              <a:t>c</a:t>
            </a:r>
            <a:r>
              <a:rPr b="1" lang="en-GB" sz="2400" spc="-1" strike="noStrike">
                <a:solidFill>
                  <a:srgbClr val="003e72"/>
                </a:solidFill>
                <a:latin typeface="Arial"/>
                <a:ea typeface="ＭＳ Ｐゴシック"/>
              </a:rPr>
              <a:t> = Max(P-S, 0)</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The Intrinsic Value of a long put option is the difference between the strike price and the current price: but the intrinsic value can never be zero: IV</a:t>
            </a:r>
            <a:r>
              <a:rPr b="1" lang="en-GB" sz="2400" spc="-1" strike="noStrike" baseline="-25000">
                <a:solidFill>
                  <a:srgbClr val="003e72"/>
                </a:solidFill>
                <a:latin typeface="Arial"/>
                <a:ea typeface="ＭＳ Ｐゴシック"/>
              </a:rPr>
              <a:t>p</a:t>
            </a:r>
            <a:r>
              <a:rPr b="1" lang="en-GB" sz="2400" spc="-1" strike="noStrike">
                <a:solidFill>
                  <a:srgbClr val="003e72"/>
                </a:solidFill>
                <a:latin typeface="Arial"/>
                <a:ea typeface="ＭＳ Ｐゴシック"/>
              </a:rPr>
              <a:t> = Max(S-P, 0)</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However, the </a:t>
            </a:r>
            <a:r>
              <a:rPr b="1" lang="en-GB" sz="2400" spc="-1" strike="noStrike">
                <a:solidFill>
                  <a:srgbClr val="c00000"/>
                </a:solidFill>
                <a:latin typeface="Arial"/>
                <a:ea typeface="ＭＳ Ｐゴシック"/>
              </a:rPr>
              <a:t>market value (price) </a:t>
            </a:r>
            <a:r>
              <a:rPr b="1" lang="en-GB" sz="2400" spc="-1" strike="noStrike">
                <a:solidFill>
                  <a:srgbClr val="003e72"/>
                </a:solidFill>
                <a:latin typeface="Arial"/>
                <a:ea typeface="ＭＳ Ｐゴシック"/>
              </a:rPr>
              <a:t>of the option must be </a:t>
            </a:r>
            <a:r>
              <a:rPr b="1" lang="en-GB" sz="2400" spc="-1" strike="noStrike" u="sng">
                <a:solidFill>
                  <a:srgbClr val="003e72"/>
                </a:solidFill>
                <a:uFillTx/>
                <a:latin typeface="Arial"/>
                <a:ea typeface="ＭＳ Ｐゴシック"/>
              </a:rPr>
              <a:t>greater</a:t>
            </a:r>
            <a:r>
              <a:rPr b="1" lang="en-GB" sz="2400" spc="-1" strike="noStrike">
                <a:solidFill>
                  <a:srgbClr val="003e72"/>
                </a:solidFill>
                <a:latin typeface="Arial"/>
                <a:ea typeface="ＭＳ Ｐゴシック"/>
              </a:rPr>
              <a:t> than the intrinsic value unless we are at the expiry date: the situation can always move in your favour. The more likely that is, the higher the value. The price will reflect intrinsic value </a:t>
            </a:r>
            <a:r>
              <a:rPr b="1" i="1" lang="en-GB" sz="2400" spc="-1" strike="noStrike">
                <a:solidFill>
                  <a:srgbClr val="003e72"/>
                </a:solidFill>
                <a:latin typeface="Arial"/>
                <a:ea typeface="ＭＳ Ｐゴシック"/>
              </a:rPr>
              <a:t>and</a:t>
            </a:r>
            <a:r>
              <a:rPr b="1" lang="en-GB" sz="2400" spc="-1" strike="noStrike">
                <a:solidFill>
                  <a:srgbClr val="003e72"/>
                </a:solidFill>
                <a:latin typeface="Arial"/>
                <a:ea typeface="ＭＳ Ｐゴシック"/>
              </a:rPr>
              <a:t> time value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Time value reflects time to expiry and volatility</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p:nvPr>
        </p:nvSpPr>
        <p:spPr>
          <a:xfrm>
            <a:off x="179640" y="1342080"/>
            <a:ext cx="8373600" cy="4824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In most </a:t>
            </a:r>
            <a:r>
              <a:rPr b="1" lang="en-GB" sz="2300" spc="-1" strike="noStrike">
                <a:solidFill>
                  <a:srgbClr val="003e72"/>
                </a:solidFill>
                <a:latin typeface="Arial"/>
                <a:ea typeface="ＭＳ Ｐゴシック"/>
              </a:rPr>
              <a:t>of P6, we’ve said volatility/risk is bad: we need a risk premium to compensate for risk. So the discount rate goes up and prices go down.</a:t>
            </a:r>
            <a:endParaRPr b="1" lang="en-GB" sz="2300" spc="-1" strike="noStrike">
              <a:solidFill>
                <a:srgbClr val="003e72"/>
              </a:solidFill>
              <a:latin typeface="Arial"/>
            </a:endParaRPr>
          </a:p>
          <a:p>
            <a:pPr marL="270000" indent="-270000">
              <a:lnSpc>
                <a:spcPct val="100000"/>
              </a:lnSpc>
              <a:spcAft>
                <a:spcPts val="459"/>
              </a:spcAft>
              <a:buClr>
                <a:srgbClr val="003e72"/>
              </a:buClr>
              <a:buFont typeface="Symbol" charset="2"/>
              <a:buChar char=""/>
            </a:pPr>
            <a:r>
              <a:rPr b="1" lang="en-GB" sz="2300" spc="-1" strike="noStrike">
                <a:solidFill>
                  <a:srgbClr val="003e72"/>
                </a:solidFill>
                <a:latin typeface="Arial"/>
                <a:ea typeface="ＭＳ Ｐゴシック"/>
              </a:rPr>
              <a:t>But buying options, volatility is good! Because it is a </a:t>
            </a:r>
            <a:r>
              <a:rPr b="1" i="1" lang="en-GB" sz="2300" spc="-1" strike="noStrike">
                <a:solidFill>
                  <a:srgbClr val="003e72"/>
                </a:solidFill>
                <a:latin typeface="Arial"/>
                <a:ea typeface="ＭＳ Ｐゴシック"/>
              </a:rPr>
              <a:t>right but not an obligation</a:t>
            </a:r>
            <a:r>
              <a:rPr b="1" lang="en-GB" sz="2300" spc="-1" strike="noStrike">
                <a:solidFill>
                  <a:srgbClr val="003e72"/>
                </a:solidFill>
                <a:latin typeface="Arial"/>
                <a:ea typeface="ＭＳ Ｐゴシック"/>
              </a:rPr>
              <a:t>, if the market moves against us, we discard the option (and lose the premium). But if the market moves our way we profit – and the more it moves, the more we profit. So volatility is valuable!</a:t>
            </a:r>
            <a:endParaRPr b="1" lang="en-GB" sz="2300" spc="-1" strike="noStrike">
              <a:solidFill>
                <a:srgbClr val="003e72"/>
              </a:solidFill>
              <a:latin typeface="Arial"/>
            </a:endParaRPr>
          </a:p>
          <a:p>
            <a:pPr marL="270000" indent="-270000">
              <a:lnSpc>
                <a:spcPct val="100000"/>
              </a:lnSpc>
              <a:spcAft>
                <a:spcPts val="459"/>
              </a:spcAft>
              <a:buClr>
                <a:srgbClr val="003e72"/>
              </a:buClr>
              <a:buFont typeface="Symbol" charset="2"/>
              <a:buChar char=""/>
            </a:pPr>
            <a:r>
              <a:rPr b="1" lang="en-GB" sz="2300" spc="-1" strike="noStrike">
                <a:solidFill>
                  <a:srgbClr val="003e72"/>
                </a:solidFill>
                <a:latin typeface="Arial"/>
                <a:ea typeface="ＭＳ Ｐゴシック"/>
              </a:rPr>
              <a:t>For the </a:t>
            </a:r>
            <a:r>
              <a:rPr b="1" i="1" lang="en-GB" sz="2300" spc="-1" strike="noStrike">
                <a:solidFill>
                  <a:srgbClr val="003e72"/>
                </a:solidFill>
                <a:latin typeface="Arial"/>
                <a:ea typeface="ＭＳ Ｐゴシック"/>
              </a:rPr>
              <a:t>writer </a:t>
            </a:r>
            <a:r>
              <a:rPr b="1" lang="en-GB" sz="2300" spc="-1" strike="noStrike">
                <a:solidFill>
                  <a:srgbClr val="003e72"/>
                </a:solidFill>
                <a:latin typeface="Arial"/>
                <a:ea typeface="ＭＳ Ｐゴシック"/>
              </a:rPr>
              <a:t>of the option, volatility is not so good – so they demand a higher price to compensate them for the risks that they face … </a:t>
            </a:r>
            <a:endParaRPr b="1" lang="en-GB" sz="2300" spc="-1" strike="noStrike">
              <a:solidFill>
                <a:srgbClr val="003e72"/>
              </a:solidFill>
              <a:latin typeface="Arial"/>
            </a:endParaRPr>
          </a:p>
          <a:p>
            <a:pPr marL="270000" indent="-270000">
              <a:lnSpc>
                <a:spcPct val="100000"/>
              </a:lnSpc>
              <a:spcAft>
                <a:spcPts val="459"/>
              </a:spcAft>
              <a:buClr>
                <a:srgbClr val="003e72"/>
              </a:buClr>
              <a:buFont typeface="Symbol" charset="2"/>
              <a:buChar char=""/>
            </a:pPr>
            <a:r>
              <a:rPr b="1" lang="en-GB" sz="2300" spc="-1" strike="noStrike">
                <a:solidFill>
                  <a:srgbClr val="003e72"/>
                </a:solidFill>
                <a:latin typeface="Arial"/>
                <a:ea typeface="ＭＳ Ｐゴシック"/>
              </a:rPr>
              <a:t>One more factor … what’s the risk free rate? An investor’s minimum expected return must be the RFR</a:t>
            </a:r>
            <a:endParaRPr b="1" lang="en-GB" sz="2300" spc="-1" strike="noStrike">
              <a:solidFill>
                <a:srgbClr val="003e72"/>
              </a:solidFill>
              <a:latin typeface="Arial"/>
            </a:endParaRPr>
          </a:p>
        </p:txBody>
      </p:sp>
      <p:sp>
        <p:nvSpPr>
          <p:cNvPr id="166" name="PlaceHolder 2"/>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Moving Towards Pricing</a:t>
            </a:r>
            <a:endParaRPr b="0" lang="en-GB" sz="30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Pricing: Some More Important Elements</a:t>
            </a:r>
            <a:endParaRPr b="0" lang="en-GB" sz="3000" spc="-1" strike="noStrike">
              <a:solidFill>
                <a:srgbClr val="003e72"/>
              </a:solidFill>
              <a:latin typeface="Arial"/>
            </a:endParaRPr>
          </a:p>
        </p:txBody>
      </p:sp>
      <p:sp>
        <p:nvSpPr>
          <p:cNvPr id="168" name="PlaceHolder 2"/>
          <p:cNvSpPr>
            <a:spLocks noGrp="1"/>
          </p:cNvSpPr>
          <p:nvPr>
            <p:ph/>
          </p:nvPr>
        </p:nvSpPr>
        <p:spPr>
          <a:xfrm>
            <a:off x="384120" y="1413000"/>
            <a:ext cx="8507880" cy="4608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No arbitrage. If you can find a combination of assets in the market that reproduce the cashflow of the option contract (you may need to short-sell some of them), then the price of the “replicating portfolio” has to be the same as the option price (to avoid risk-free profits)</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Put-Call Parity Theorem. There’s a defined relationship between share price, put price, call price and the bond return (risk free interest rate). Assuming same exercise prices and expiry dates S + P = B + C. By implication, then S + P – C = B.  So owning the share, buying a put and writing a call should be equivalent to investing in the risk free bond. That’s going to be the basis of pricing</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40840" y="143280"/>
            <a:ext cx="8375400" cy="86364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The Black-Scholes Pricing Model </a:t>
            </a:r>
            <a:br>
              <a:rPr sz="3000"/>
            </a:br>
            <a:r>
              <a:rPr b="1" i="1" lang="en-GB" sz="2400" spc="-1" strike="noStrike">
                <a:solidFill>
                  <a:srgbClr val="ffff00"/>
                </a:solidFill>
                <a:latin typeface="Arial"/>
                <a:ea typeface="ＭＳ Ｐゴシック"/>
              </a:rPr>
              <a:t>Much used but with strong assumptions</a:t>
            </a:r>
            <a:endParaRPr b="0" lang="en-GB" sz="2400" spc="-1" strike="noStrike">
              <a:solidFill>
                <a:srgbClr val="003e72"/>
              </a:solidFill>
              <a:latin typeface="Arial"/>
            </a:endParaRPr>
          </a:p>
        </p:txBody>
      </p:sp>
      <p:sp>
        <p:nvSpPr>
          <p:cNvPr id="170" name="PlaceHolder 2"/>
          <p:cNvSpPr>
            <a:spLocks noGrp="1"/>
          </p:cNvSpPr>
          <p:nvPr>
            <p:ph/>
          </p:nvPr>
        </p:nvSpPr>
        <p:spPr>
          <a:xfrm>
            <a:off x="302400" y="1412640"/>
            <a:ext cx="8373600" cy="4680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The price of a European call option on a non-dividend stock is given by:  </a:t>
            </a:r>
            <a:endParaRPr b="1" lang="en-GB" sz="2400" spc="-1" strike="noStrike">
              <a:solidFill>
                <a:srgbClr val="003e72"/>
              </a:solidFill>
              <a:latin typeface="Arial"/>
            </a:endParaRPr>
          </a:p>
          <a:p>
            <a:pPr indent="0">
              <a:lnSpc>
                <a:spcPct val="100000"/>
              </a:lnSpc>
              <a:spcAft>
                <a:spcPts val="641"/>
              </a:spcAft>
              <a:buNone/>
              <a:tabLst>
                <a:tab algn="l" pos="0"/>
              </a:tabLst>
            </a:pPr>
            <a:endParaRPr b="1" lang="en-GB" sz="3200" spc="-1" strike="noStrike">
              <a:solidFill>
                <a:srgbClr val="003e72"/>
              </a:solidFill>
              <a:latin typeface="Arial"/>
            </a:endParaRPr>
          </a:p>
          <a:p>
            <a:pPr marL="270000" indent="-270000">
              <a:lnSpc>
                <a:spcPct val="100000"/>
              </a:lnSpc>
              <a:spcAft>
                <a:spcPts val="479"/>
              </a:spcAft>
              <a:buClr>
                <a:srgbClr val="003e72"/>
              </a:buClr>
              <a:buFont typeface="Symbol" charset="2"/>
              <a:buChar char=""/>
              <a:tabLst>
                <a:tab algn="l" pos="0"/>
              </a:tabLst>
            </a:pPr>
            <a:r>
              <a:rPr b="1" lang="en-GB" sz="2400" spc="-1" strike="noStrike">
                <a:solidFill>
                  <a:srgbClr val="003e72"/>
                </a:solidFill>
                <a:latin typeface="Arial"/>
                <a:ea typeface="ＭＳ Ｐゴシック"/>
              </a:rPr>
              <a:t>where</a:t>
            </a:r>
            <a:endParaRPr b="1" lang="en-GB" sz="2400" spc="-1" strike="noStrike">
              <a:solidFill>
                <a:srgbClr val="003e72"/>
              </a:solidFill>
              <a:latin typeface="Arial"/>
            </a:endParaRPr>
          </a:p>
          <a:p>
            <a:pPr indent="0">
              <a:lnSpc>
                <a:spcPct val="100000"/>
              </a:lnSpc>
              <a:spcAft>
                <a:spcPts val="479"/>
              </a:spcAft>
              <a:buNone/>
              <a:tabLst>
                <a:tab algn="l" pos="0"/>
              </a:tabLst>
            </a:pP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tabLst>
                <a:tab algn="l" pos="0"/>
              </a:tabLst>
            </a:pPr>
            <a:r>
              <a:rPr b="1" lang="en-GB" sz="2400" spc="-1" strike="noStrike">
                <a:solidFill>
                  <a:srgbClr val="003e72"/>
                </a:solidFill>
                <a:latin typeface="Arial"/>
                <a:ea typeface="ＭＳ Ｐゴシック"/>
              </a:rPr>
              <a:t>and</a:t>
            </a:r>
            <a:endParaRPr b="1" lang="en-GB" sz="2400" spc="-1" strike="noStrike">
              <a:solidFill>
                <a:srgbClr val="003e72"/>
              </a:solidFill>
              <a:latin typeface="Arial"/>
            </a:endParaRPr>
          </a:p>
          <a:p>
            <a:pPr indent="0">
              <a:lnSpc>
                <a:spcPct val="100000"/>
              </a:lnSpc>
              <a:spcAft>
                <a:spcPts val="241"/>
              </a:spcAft>
              <a:buNone/>
              <a:tabLst>
                <a:tab algn="l" pos="0"/>
              </a:tabLst>
            </a:pPr>
            <a:endParaRPr b="1" lang="en-GB" sz="1200" spc="-1" strike="noStrike">
              <a:solidFill>
                <a:srgbClr val="003e72"/>
              </a:solidFill>
              <a:latin typeface="Arial"/>
            </a:endParaRPr>
          </a:p>
          <a:p>
            <a:pPr indent="0">
              <a:lnSpc>
                <a:spcPct val="100000"/>
              </a:lnSpc>
              <a:buNone/>
              <a:tabLst>
                <a:tab algn="l" pos="0"/>
              </a:tabLst>
            </a:pPr>
            <a:r>
              <a:rPr b="1" lang="en-GB" sz="1600" spc="-1" strike="noStrike">
                <a:solidFill>
                  <a:srgbClr val="003e72"/>
                </a:solidFill>
                <a:latin typeface="Arial"/>
                <a:ea typeface="ＭＳ Ｐゴシック"/>
              </a:rPr>
              <a:t>P = price of asset</a:t>
            </a:r>
            <a:endParaRPr b="1" lang="en-GB" sz="1600" spc="-1" strike="noStrike">
              <a:solidFill>
                <a:srgbClr val="003e72"/>
              </a:solidFill>
              <a:latin typeface="Arial"/>
            </a:endParaRPr>
          </a:p>
          <a:p>
            <a:pPr indent="0">
              <a:lnSpc>
                <a:spcPct val="100000"/>
              </a:lnSpc>
              <a:buNone/>
              <a:tabLst>
                <a:tab algn="l" pos="0"/>
              </a:tabLst>
            </a:pPr>
            <a:r>
              <a:rPr b="1" lang="en-GB" sz="1600" spc="-1" strike="noStrike">
                <a:solidFill>
                  <a:srgbClr val="003e72"/>
                </a:solidFill>
                <a:latin typeface="Arial"/>
                <a:ea typeface="ＭＳ Ｐゴシック"/>
              </a:rPr>
              <a:t>S = strike price</a:t>
            </a:r>
            <a:endParaRPr b="1" lang="en-GB" sz="1600" spc="-1" strike="noStrike">
              <a:solidFill>
                <a:srgbClr val="003e72"/>
              </a:solidFill>
              <a:latin typeface="Arial"/>
            </a:endParaRPr>
          </a:p>
          <a:p>
            <a:pPr indent="0">
              <a:lnSpc>
                <a:spcPct val="100000"/>
              </a:lnSpc>
              <a:buNone/>
              <a:tabLst>
                <a:tab algn="l" pos="0"/>
              </a:tabLst>
            </a:pPr>
            <a:r>
              <a:rPr b="1" lang="en-GB" sz="1600" spc="-1" strike="noStrike">
                <a:solidFill>
                  <a:srgbClr val="003e72"/>
                </a:solidFill>
                <a:latin typeface="Arial"/>
                <a:ea typeface="ＭＳ Ｐゴシック"/>
              </a:rPr>
              <a:t>T = time to expiry</a:t>
            </a:r>
            <a:endParaRPr b="1" lang="en-GB" sz="1600" spc="-1" strike="noStrike">
              <a:solidFill>
                <a:srgbClr val="003e72"/>
              </a:solidFill>
              <a:latin typeface="Arial"/>
            </a:endParaRPr>
          </a:p>
          <a:p>
            <a:pPr indent="0">
              <a:lnSpc>
                <a:spcPct val="100000"/>
              </a:lnSpc>
              <a:buNone/>
              <a:tabLst>
                <a:tab algn="l" pos="0"/>
              </a:tabLst>
            </a:pPr>
            <a:r>
              <a:rPr b="1" lang="en-GB" sz="1600" spc="-1" strike="noStrike">
                <a:solidFill>
                  <a:srgbClr val="003e72"/>
                </a:solidFill>
                <a:latin typeface="Arial"/>
                <a:ea typeface="ＭＳ Ｐゴシック"/>
              </a:rPr>
              <a:t>r = risk free bond rate</a:t>
            </a:r>
            <a:endParaRPr b="1" lang="en-GB" sz="1600" spc="-1" strike="noStrike">
              <a:solidFill>
                <a:srgbClr val="003e72"/>
              </a:solidFill>
              <a:latin typeface="Arial"/>
            </a:endParaRPr>
          </a:p>
          <a:p>
            <a:pPr marL="270000" indent="-270000">
              <a:lnSpc>
                <a:spcPct val="100000"/>
              </a:lnSpc>
              <a:buClr>
                <a:srgbClr val="003e72"/>
              </a:buClr>
              <a:buFont typeface="Symbol"/>
              <a:buChar char="s"/>
              <a:tabLst>
                <a:tab algn="l" pos="0"/>
              </a:tabLst>
            </a:pPr>
            <a:r>
              <a:rPr b="1" lang="en-GB" sz="1600" spc="-1" strike="noStrike">
                <a:solidFill>
                  <a:srgbClr val="003e72"/>
                </a:solidFill>
                <a:latin typeface="Arial"/>
                <a:ea typeface="ＭＳ Ｐゴシック"/>
              </a:rPr>
              <a:t>= volatility (standard deviation of share price)</a:t>
            </a:r>
            <a:endParaRPr b="1" lang="en-GB" sz="1600" spc="-1" strike="noStrike">
              <a:solidFill>
                <a:srgbClr val="003e72"/>
              </a:solidFill>
              <a:latin typeface="Arial"/>
            </a:endParaRPr>
          </a:p>
          <a:p>
            <a:pPr indent="0">
              <a:lnSpc>
                <a:spcPct val="100000"/>
              </a:lnSpc>
              <a:buNone/>
              <a:tabLst>
                <a:tab algn="l" pos="0"/>
              </a:tabLst>
            </a:pPr>
            <a:r>
              <a:rPr b="1" lang="en-GB" sz="1600" spc="-1" strike="noStrike">
                <a:solidFill>
                  <a:srgbClr val="003e72"/>
                </a:solidFill>
                <a:latin typeface="Arial"/>
                <a:ea typeface="ＭＳ Ｐゴシック"/>
              </a:rPr>
              <a:t>N is area under the normal curve</a:t>
            </a:r>
            <a:endParaRPr b="1" lang="en-GB" sz="1600" spc="-1" strike="noStrike">
              <a:solidFill>
                <a:srgbClr val="003e72"/>
              </a:solidFill>
              <a:latin typeface="Arial"/>
            </a:endParaRPr>
          </a:p>
          <a:p>
            <a:pPr indent="0">
              <a:lnSpc>
                <a:spcPct val="100000"/>
              </a:lnSpc>
              <a:buNone/>
              <a:tabLst>
                <a:tab algn="l" pos="0"/>
              </a:tabLst>
            </a:pPr>
            <a:r>
              <a:rPr b="1" lang="en-GB" sz="1600" spc="-1" strike="noStrike">
                <a:solidFill>
                  <a:srgbClr val="003e72"/>
                </a:solidFill>
                <a:latin typeface="Arial"/>
                <a:ea typeface="ＭＳ Ｐゴシック"/>
              </a:rPr>
              <a:t>ln and e are natural logarithm and exponent as per standard maths. </a:t>
            </a:r>
            <a:endParaRPr b="1" lang="en-GB" sz="1600" spc="-1" strike="noStrike">
              <a:solidFill>
                <a:srgbClr val="003e72"/>
              </a:solidFill>
              <a:latin typeface="Arial"/>
            </a:endParaRPr>
          </a:p>
          <a:p>
            <a:pPr indent="0">
              <a:lnSpc>
                <a:spcPct val="100000"/>
              </a:lnSpc>
              <a:buNone/>
              <a:tabLst>
                <a:tab algn="l" pos="0"/>
              </a:tabLst>
            </a:pPr>
            <a:endParaRPr b="1" lang="en-GB" sz="2000" spc="-1" strike="noStrike">
              <a:solidFill>
                <a:srgbClr val="003e72"/>
              </a:solidFill>
              <a:latin typeface="Arial"/>
            </a:endParaRPr>
          </a:p>
        </p:txBody>
      </p:sp>
      <p:graphicFrame>
        <p:nvGraphicFramePr>
          <p:cNvPr id="171" name="Object 10"/>
          <p:cNvGraphicFramePr/>
          <p:nvPr/>
        </p:nvGraphicFramePr>
        <p:xfrm>
          <a:off x="2359440" y="3560040"/>
          <a:ext cx="2068920" cy="538200"/>
        </p:xfrm>
        <a:graphic>
          <a:graphicData uri="http://schemas.openxmlformats.org/presentationml/2006/ole">
            <p:oleObj r:id="rId1" spid="">
              <p:embed/>
              <p:pic>
                <p:nvPicPr>
                  <p:cNvPr id="172" name="Object 10" descr=""/>
                  <p:cNvPicPr/>
                  <p:nvPr/>
                </p:nvPicPr>
                <p:blipFill>
                  <a:blip r:embed="rId2"/>
                  <a:stretch/>
                </p:blipFill>
                <p:spPr>
                  <a:xfrm>
                    <a:off x="2359440" y="3560040"/>
                    <a:ext cx="2068920" cy="538200"/>
                  </a:xfrm>
                  <a:prstGeom prst="rect">
                    <a:avLst/>
                  </a:prstGeom>
                  <a:ln w="0">
                    <a:noFill/>
                  </a:ln>
                </p:spPr>
              </p:pic>
            </p:oleObj>
          </a:graphicData>
        </a:graphic>
      </p:graphicFrame>
      <p:sp>
        <p:nvSpPr>
          <p:cNvPr id="173" name="TextBox 11"/>
          <p:cNvSpPr/>
          <p:nvPr/>
        </p:nvSpPr>
        <p:spPr>
          <a:xfrm>
            <a:off x="3420000" y="6256800"/>
            <a:ext cx="525636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ffff00"/>
                </a:solidFill>
                <a:latin typeface="Arial"/>
                <a:ea typeface="ＭＳ Ｐゴシック"/>
              </a:rPr>
              <a:t>In an exam, I wouldn’t expect you to be able to calculate this, but I do expect you to be aware of its existence and implications …</a:t>
            </a:r>
            <a:endParaRPr b="0" lang="en-GB" sz="1400" spc="-1" strike="noStrike">
              <a:solidFill>
                <a:srgbClr val="000000"/>
              </a:solidFill>
              <a:latin typeface="Arial"/>
            </a:endParaRPr>
          </a:p>
        </p:txBody>
      </p:sp>
      <p:sp>
        <p:nvSpPr>
          <p:cNvPr id="174" name="TextBox 3"/>
          <p:cNvSpPr/>
          <p:nvPr/>
        </p:nvSpPr>
        <p:spPr>
          <a:xfrm>
            <a:off x="5253840" y="1805040"/>
            <a:ext cx="1080" cy="822600"/>
          </a:xfrm>
          <a:prstGeom prst="rect">
            <a:avLst/>
          </a:prstGeom>
          <a:noFill/>
          <a:ln w="0">
            <a:noFill/>
          </a:ln>
        </p:spPr>
        <p:style>
          <a:lnRef idx="0"/>
          <a:fillRef idx="0"/>
          <a:effectRef idx="0"/>
          <a:fontRef idx="minor"/>
        </p:style>
        <p:txBody>
          <a:bodyPr wrap="none" lIns="0" rIns="0" tIns="0" bIns="0" anchor="t">
            <a:spAutoFit/>
          </a:bodyPr>
          <a:p>
            <a:endParaRPr b="0" lang="en-GB" sz="1800" spc="-1" strike="noStrike">
              <a:solidFill>
                <a:srgbClr val="000000"/>
              </a:solidFill>
              <a:latin typeface="Arial"/>
            </a:endParaRPr>
          </a:p>
        </p:txBody>
      </p:sp>
      <mc:AlternateContent>
        <mc:Choice xmlns:a14="http://schemas.microsoft.com/office/drawing/2010/main" Requires="a14">
          <p:sp>
            <p:nvSpPr>
              <p:cNvPr id="175" name="TextBox 5"/>
              <p:cNvSpPr txBox="1"/>
              <p:nvPr/>
            </p:nvSpPr>
            <p:spPr>
              <a:xfrm>
                <a:off x="1547640" y="2328840"/>
                <a:ext cx="4896360" cy="1067040"/>
              </a:xfrm>
              <a:prstGeom prst="rect">
                <a:avLst/>
              </a:prstGeom>
            </p:spPr>
            <p:txBody>
              <a:bodyPr/>
              <a:p>
                <a14:m>
                  <m:oMath xmlns:m="http://schemas.openxmlformats.org/officeDocument/2006/math">
                    <m:sSub>
                      <m:e>
                        <m:r>
                          <m:t xml:space="preserve">𝑑</m:t>
                        </m:r>
                      </m:e>
                      <m:sub>
                        <m:r>
                          <m:t xml:space="preserve">1</m:t>
                        </m:r>
                      </m:sub>
                    </m:sSub>
                    <m:r>
                      <m:t xml:space="preserve">=</m:t>
                    </m:r>
                    <m:f>
                      <m:num>
                        <m:r>
                          <m:t xml:space="preserve">ln</m:t>
                        </m:r>
                        <m:d>
                          <m:dPr>
                            <m:begChr m:val="("/>
                            <m:endChr m:val=")"/>
                          </m:dPr>
                          <m:e>
                            <m:f>
                              <m:num>
                                <m:r>
                                  <m:t xml:space="preserve">𝑃</m:t>
                                </m:r>
                              </m:num>
                              <m:den>
                                <m:r>
                                  <m:t xml:space="preserve">𝑆</m:t>
                                </m:r>
                              </m:den>
                            </m:f>
                          </m:e>
                        </m:d>
                        <m:r>
                          <m:t xml:space="preserve">+</m:t>
                        </m:r>
                        <m:d>
                          <m:dPr>
                            <m:begChr m:val="("/>
                            <m:endChr m:val=")"/>
                          </m:dPr>
                          <m:e>
                            <m:r>
                              <m:t xml:space="preserve">𝑟</m:t>
                            </m:r>
                            <m:r>
                              <m:t xml:space="preserve">+</m:t>
                            </m:r>
                            <m:f>
                              <m:fPr>
                                <m:type m:val="lin"/>
                              </m:fPr>
                              <m:num>
                                <m:sSup>
                                  <m:e>
                                    <m:r>
                                      <m:t xml:space="preserve">𝜎</m:t>
                                    </m:r>
                                  </m:e>
                                  <m:sup>
                                    <m:r>
                                      <m:t xml:space="preserve">2</m:t>
                                    </m:r>
                                  </m:sup>
                                </m:sSup>
                              </m:num>
                              <m:den>
                                <m:r>
                                  <m:t xml:space="preserve">2</m:t>
                                </m:r>
                              </m:den>
                            </m:f>
                          </m:e>
                        </m:d>
                        <m:r>
                          <m:t xml:space="preserve">𝑇</m:t>
                        </m:r>
                      </m:num>
                      <m:den>
                        <m:r>
                          <m:t xml:space="preserve">𝜎</m:t>
                        </m:r>
                        <m:rad>
                          <m:radPr>
                            <m:degHide m:val="1"/>
                          </m:radPr>
                          <m:deg/>
                          <m:e>
                            <m:r>
                              <m:t xml:space="preserve">𝑇</m:t>
                            </m:r>
                          </m:e>
                        </m:rad>
                      </m:den>
                    </m:f>
                  </m:oMath>
                </a14:m>
              </a:p>
            </p:txBody>
          </p:sp>
        </mc:Choice>
        <mc:Fallback/>
      </mc:AlternateContent>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99324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Derivatives … </a:t>
            </a:r>
            <a:endParaRPr b="0" lang="en-GB" sz="3000" spc="-1" strike="noStrike">
              <a:solidFill>
                <a:srgbClr val="003e72"/>
              </a:solidFill>
              <a:latin typeface="Arial"/>
            </a:endParaRPr>
          </a:p>
        </p:txBody>
      </p:sp>
      <p:sp>
        <p:nvSpPr>
          <p:cNvPr id="93" name="PlaceHolder 2"/>
          <p:cNvSpPr>
            <a:spLocks noGrp="1"/>
          </p:cNvSpPr>
          <p:nvPr>
            <p:ph/>
          </p:nvPr>
        </p:nvSpPr>
        <p:spPr>
          <a:xfrm>
            <a:off x="323640" y="1556640"/>
            <a:ext cx="8229240" cy="395928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 </a:t>
            </a:r>
            <a:r>
              <a:rPr b="1" lang="en-GB" sz="2400" spc="-1" strike="noStrike">
                <a:solidFill>
                  <a:srgbClr val="003e72"/>
                </a:solidFill>
                <a:latin typeface="Arial"/>
                <a:ea typeface="ＭＳ Ｐゴシック"/>
              </a:rPr>
              <a:t>are financial products whose value depends on another, underlying asset/product</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Original (and historic) purpose – to hedge uncertainty in markets – e.g. commodity forwards</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Developing purpose – risk transformation in portfolio management</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Developed purpose – investment asset in own right, offering highly geared returns</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Modern capital markets: the tail wagging the dog? </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93480" y="332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What’s Black &amp; Scholes Implying?</a:t>
            </a:r>
            <a:endParaRPr b="0" lang="en-GB" sz="3000" spc="-1" strike="noStrike">
              <a:solidFill>
                <a:srgbClr val="003e72"/>
              </a:solidFill>
              <a:latin typeface="Arial"/>
            </a:endParaRPr>
          </a:p>
        </p:txBody>
      </p:sp>
      <p:sp>
        <p:nvSpPr>
          <p:cNvPr id="177" name="PlaceHolder 2"/>
          <p:cNvSpPr>
            <a:spLocks noGrp="1"/>
          </p:cNvSpPr>
          <p:nvPr>
            <p:ph/>
          </p:nvPr>
        </p:nvSpPr>
        <p:spPr>
          <a:xfrm>
            <a:off x="384120" y="1413000"/>
            <a:ext cx="8373600" cy="4680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The value of the call option depends on where the share price might go, relative to the exercise price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How much movement depends on the volatility of the share … and how long it has to move</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d</a:t>
            </a:r>
            <a:r>
              <a:rPr b="1" lang="en-GB" sz="2400" spc="-1" strike="noStrike" baseline="-25000">
                <a:solidFill>
                  <a:srgbClr val="003e72"/>
                </a:solidFill>
                <a:latin typeface="Arial"/>
                <a:ea typeface="ＭＳ Ｐゴシック"/>
              </a:rPr>
              <a:t>1</a:t>
            </a:r>
            <a:r>
              <a:rPr b="1" lang="en-GB" sz="2400" spc="-1" strike="noStrike">
                <a:solidFill>
                  <a:srgbClr val="003e72"/>
                </a:solidFill>
                <a:latin typeface="Arial"/>
                <a:ea typeface="ＭＳ Ｐゴシック"/>
              </a:rPr>
              <a:t> increases with r, T and </a:t>
            </a:r>
            <a:r>
              <a:rPr b="1" lang="en-GB" sz="2400" spc="-1" strike="noStrike">
                <a:solidFill>
                  <a:srgbClr val="003e72"/>
                </a:solidFill>
                <a:latin typeface="Symbol"/>
                <a:ea typeface="ＭＳ Ｐゴシック"/>
              </a:rPr>
              <a:t>s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d</a:t>
            </a:r>
            <a:r>
              <a:rPr b="1" lang="en-GB" sz="2400" spc="-1" strike="noStrike" baseline="-25000">
                <a:solidFill>
                  <a:srgbClr val="003e72"/>
                </a:solidFill>
                <a:latin typeface="Arial"/>
                <a:ea typeface="ＭＳ Ｐゴシック"/>
              </a:rPr>
              <a:t>2</a:t>
            </a:r>
            <a:r>
              <a:rPr b="1" lang="en-GB" sz="2400" spc="-1" strike="noStrike">
                <a:solidFill>
                  <a:srgbClr val="003e72"/>
                </a:solidFill>
                <a:latin typeface="Arial"/>
                <a:ea typeface="ＭＳ Ｐゴシック"/>
              </a:rPr>
              <a:t> reduces with </a:t>
            </a:r>
            <a:r>
              <a:rPr b="1" lang="en-GB" sz="2400" spc="-1" strike="noStrike">
                <a:solidFill>
                  <a:srgbClr val="003e72"/>
                </a:solidFill>
                <a:latin typeface="Symbol"/>
                <a:ea typeface="ＭＳ Ｐゴシック"/>
              </a:rPr>
              <a:t>s</a:t>
            </a:r>
            <a:r>
              <a:rPr b="1" lang="en-GB" sz="2400" spc="-1" strike="noStrike">
                <a:solidFill>
                  <a:srgbClr val="003e72"/>
                </a:solidFill>
                <a:latin typeface="Arial"/>
                <a:ea typeface="ＭＳ Ｐゴシック"/>
              </a:rPr>
              <a:t> and T</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So the call option is more valuable</a:t>
            </a:r>
            <a:endParaRPr b="1" lang="en-GB" sz="24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The further in the future the expiry date is …</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The </a:t>
            </a:r>
            <a:r>
              <a:rPr b="1" i="1" lang="en-GB" sz="2000" spc="-1" strike="noStrike">
                <a:solidFill>
                  <a:srgbClr val="c00000"/>
                </a:solidFill>
                <a:latin typeface="Arial"/>
                <a:ea typeface="ＭＳ Ｐゴシック"/>
              </a:rPr>
              <a:t>higher</a:t>
            </a:r>
            <a:r>
              <a:rPr b="1" i="1" lang="en-GB" sz="2000" spc="-1" strike="noStrike">
                <a:solidFill>
                  <a:srgbClr val="000000"/>
                </a:solidFill>
                <a:latin typeface="Arial"/>
                <a:ea typeface="ＭＳ Ｐゴシック"/>
              </a:rPr>
              <a:t> the interest rate</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The </a:t>
            </a:r>
            <a:r>
              <a:rPr b="1" i="1" lang="en-GB" sz="2000" spc="-1" strike="noStrike">
                <a:solidFill>
                  <a:srgbClr val="c00000"/>
                </a:solidFill>
                <a:latin typeface="Arial"/>
                <a:ea typeface="ＭＳ Ｐゴシック"/>
              </a:rPr>
              <a:t>more</a:t>
            </a:r>
            <a:r>
              <a:rPr b="1" i="1" lang="en-GB" sz="2000" spc="-1" strike="noStrike">
                <a:solidFill>
                  <a:srgbClr val="000000"/>
                </a:solidFill>
                <a:latin typeface="Arial"/>
                <a:ea typeface="ＭＳ Ｐゴシック"/>
              </a:rPr>
              <a:t> volatile the share price is …</a:t>
            </a:r>
            <a:endParaRPr b="0" lang="en-GB" sz="20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US" sz="2400" spc="-1" strike="noStrike">
                <a:solidFill>
                  <a:srgbClr val="003e72"/>
                </a:solidFill>
                <a:latin typeface="Arial"/>
                <a:ea typeface="ＭＳ Ｐゴシック"/>
              </a:rPr>
              <a:t>In part, then, price is compensating </a:t>
            </a:r>
            <a:r>
              <a:rPr b="1" i="1" lang="en-US" sz="2400" spc="-1" strike="noStrike">
                <a:solidFill>
                  <a:srgbClr val="003e72"/>
                </a:solidFill>
                <a:latin typeface="Arial"/>
                <a:ea typeface="ＭＳ Ｐゴシック"/>
              </a:rPr>
              <a:t>writer </a:t>
            </a:r>
            <a:r>
              <a:rPr b="1" lang="en-US" sz="2400" spc="-1" strike="noStrike">
                <a:solidFill>
                  <a:srgbClr val="003e72"/>
                </a:solidFill>
                <a:latin typeface="Arial"/>
                <a:ea typeface="ＭＳ Ｐゴシック"/>
              </a:rPr>
              <a:t>of the call for the potential gains of the purchaser …</a:t>
            </a:r>
            <a:endParaRPr b="1" lang="en-GB" sz="2400" spc="-1" strike="noStrike">
              <a:solidFill>
                <a:srgbClr val="003e72"/>
              </a:solidFill>
              <a:latin typeface="Arial"/>
            </a:endParaRPr>
          </a:p>
          <a:p>
            <a:pPr indent="0">
              <a:lnSpc>
                <a:spcPct val="100000"/>
              </a:lnSpc>
              <a:spcAft>
                <a:spcPts val="479"/>
              </a:spcAft>
              <a:buNone/>
            </a:pP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Other Approaches, Further Thoughts</a:t>
            </a:r>
            <a:endParaRPr b="0" lang="en-GB" sz="3000" spc="-1" strike="noStrike">
              <a:solidFill>
                <a:srgbClr val="003e72"/>
              </a:solidFill>
              <a:latin typeface="Arial"/>
            </a:endParaRPr>
          </a:p>
        </p:txBody>
      </p:sp>
      <p:sp>
        <p:nvSpPr>
          <p:cNvPr id="179" name="PlaceHolder 2"/>
          <p:cNvSpPr>
            <a:spLocks noGrp="1"/>
          </p:cNvSpPr>
          <p:nvPr>
            <p:ph/>
          </p:nvPr>
        </p:nvSpPr>
        <p:spPr>
          <a:xfrm>
            <a:off x="384120" y="1413000"/>
            <a:ext cx="8373600" cy="436212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We’re only poking at the very edges of pricing here</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Other methods include the binomial approach (where the future share price can only have two future outcomes)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There’s a vast literature on this!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We have hugely simplified by assuming single option contracts. In practice, you can tilt and adjust portfolio risk by buying or writing different numbers of contracts</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Option pricing theory is hugely important in finance because it structures how we </a:t>
            </a:r>
            <a:r>
              <a:rPr b="1" i="1" lang="en-GB" sz="2400" spc="-1" strike="noStrike">
                <a:solidFill>
                  <a:srgbClr val="003e72"/>
                </a:solidFill>
                <a:latin typeface="Arial"/>
                <a:ea typeface="ＭＳ Ｐゴシック"/>
              </a:rPr>
              <a:t>think</a:t>
            </a:r>
            <a:r>
              <a:rPr b="1" lang="en-GB" sz="2400" spc="-1" strike="noStrike">
                <a:solidFill>
                  <a:srgbClr val="003e72"/>
                </a:solidFill>
                <a:latin typeface="Arial"/>
                <a:ea typeface="ＭＳ Ｐゴシック"/>
              </a:rPr>
              <a:t> about a lot of real world investment situations – as with “real options”</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Options and Real Options</a:t>
            </a:r>
            <a:endParaRPr b="0" lang="en-GB" sz="3000" spc="-1" strike="noStrike">
              <a:solidFill>
                <a:srgbClr val="003e72"/>
              </a:solidFill>
              <a:latin typeface="Arial"/>
            </a:endParaRPr>
          </a:p>
        </p:txBody>
      </p:sp>
      <p:sp>
        <p:nvSpPr>
          <p:cNvPr id="181" name="PlaceHolder 2"/>
          <p:cNvSpPr>
            <a:spLocks noGrp="1"/>
          </p:cNvSpPr>
          <p:nvPr>
            <p:ph/>
          </p:nvPr>
        </p:nvSpPr>
        <p:spPr>
          <a:xfrm>
            <a:off x="468360" y="1413000"/>
            <a:ext cx="8362440" cy="4924080"/>
          </a:xfrm>
          <a:prstGeom prst="rect">
            <a:avLst/>
          </a:prstGeom>
          <a:noFill/>
          <a:ln w="9360">
            <a:noFill/>
          </a:ln>
        </p:spPr>
        <p:txBody>
          <a:bodyPr numCol="1" spcCol="0" lIns="0" rIns="0" tIns="0" bIns="0" anchor="t">
            <a:noAutofit/>
          </a:bodyPr>
          <a:p>
            <a:pPr marL="270000" indent="-270000">
              <a:lnSpc>
                <a:spcPct val="90000"/>
              </a:lnSpc>
              <a:spcAft>
                <a:spcPts val="479"/>
              </a:spcAft>
              <a:buClr>
                <a:srgbClr val="003e72"/>
              </a:buClr>
              <a:buFont typeface="Symbol" charset="2"/>
              <a:buChar char=""/>
            </a:pPr>
            <a:r>
              <a:rPr b="1" lang="en-GB" sz="2400" spc="-1" strike="noStrike">
                <a:solidFill>
                  <a:srgbClr val="003e72"/>
                </a:solidFill>
                <a:latin typeface="Arial"/>
                <a:ea typeface="ＭＳ Ｐゴシック"/>
              </a:rPr>
              <a:t>Markets develop pricing techniques for financial options</a:t>
            </a:r>
            <a:endParaRPr b="1" lang="en-GB" sz="2400" spc="-1" strike="noStrike">
              <a:solidFill>
                <a:srgbClr val="003e72"/>
              </a:solidFill>
              <a:latin typeface="Arial"/>
            </a:endParaRPr>
          </a:p>
          <a:p>
            <a:pPr marL="270000" indent="-270000">
              <a:lnSpc>
                <a:spcPct val="90000"/>
              </a:lnSpc>
              <a:spcAft>
                <a:spcPts val="479"/>
              </a:spcAft>
              <a:buClr>
                <a:srgbClr val="003e72"/>
              </a:buClr>
              <a:buFont typeface="Symbol" charset="2"/>
              <a:buChar char=""/>
            </a:pPr>
            <a:r>
              <a:rPr b="1" lang="en-GB" sz="2400" spc="-1" strike="noStrike">
                <a:solidFill>
                  <a:srgbClr val="003e72"/>
                </a:solidFill>
                <a:latin typeface="Arial"/>
                <a:ea typeface="ＭＳ Ｐゴシック"/>
              </a:rPr>
              <a:t>Apply these techniques to real assets where there is irreversibility = Real Options</a:t>
            </a:r>
            <a:endParaRPr b="1" lang="en-GB" sz="2400" spc="-1" strike="noStrike">
              <a:solidFill>
                <a:srgbClr val="003e72"/>
              </a:solidFill>
              <a:latin typeface="Arial"/>
            </a:endParaRPr>
          </a:p>
          <a:p>
            <a:pPr marL="270000" indent="-270000">
              <a:lnSpc>
                <a:spcPct val="90000"/>
              </a:lnSpc>
              <a:spcAft>
                <a:spcPts val="479"/>
              </a:spcAft>
              <a:buClr>
                <a:srgbClr val="003e72"/>
              </a:buClr>
              <a:buFont typeface="Symbol" charset="2"/>
              <a:buChar char=""/>
            </a:pPr>
            <a:r>
              <a:rPr b="1" lang="en-GB" sz="2400" spc="-1" strike="noStrike">
                <a:solidFill>
                  <a:srgbClr val="003e72"/>
                </a:solidFill>
                <a:latin typeface="Arial"/>
                <a:ea typeface="ＭＳ Ｐゴシック"/>
              </a:rPr>
              <a:t>Many situations where real options exist</a:t>
            </a:r>
            <a:endParaRPr b="1" lang="en-GB" sz="2400" spc="-1" strike="noStrike">
              <a:solidFill>
                <a:srgbClr val="003e72"/>
              </a:solidFill>
              <a:latin typeface="Arial"/>
            </a:endParaRPr>
          </a:p>
          <a:p>
            <a:pPr lvl="1" marL="538200" indent="-266760">
              <a:lnSpc>
                <a:spcPct val="90000"/>
              </a:lnSpc>
              <a:spcAft>
                <a:spcPts val="400"/>
              </a:spcAft>
              <a:buClr>
                <a:srgbClr val="000000"/>
              </a:buClr>
              <a:buFont typeface="Arial"/>
              <a:buChar char="–"/>
            </a:pPr>
            <a:r>
              <a:rPr b="1" i="1" lang="en-GB" sz="2000" spc="-1" strike="noStrike">
                <a:solidFill>
                  <a:srgbClr val="000000"/>
                </a:solidFill>
                <a:latin typeface="Arial"/>
                <a:ea typeface="ＭＳ Ｐゴシック"/>
              </a:rPr>
              <a:t>Default and Prepayment options in loans</a:t>
            </a:r>
            <a:endParaRPr b="0" lang="en-GB" sz="2000" spc="-1" strike="noStrike">
              <a:solidFill>
                <a:srgbClr val="003e72"/>
              </a:solidFill>
              <a:latin typeface="Arial"/>
            </a:endParaRPr>
          </a:p>
          <a:p>
            <a:pPr lvl="1" marL="538200" indent="-266760">
              <a:lnSpc>
                <a:spcPct val="90000"/>
              </a:lnSpc>
              <a:spcAft>
                <a:spcPts val="400"/>
              </a:spcAft>
              <a:buClr>
                <a:srgbClr val="000000"/>
              </a:buClr>
              <a:buFont typeface="Arial"/>
              <a:buChar char="–"/>
            </a:pPr>
            <a:r>
              <a:rPr b="1" i="1" lang="en-GB" sz="2000" spc="-1" strike="noStrike">
                <a:solidFill>
                  <a:srgbClr val="000000"/>
                </a:solidFill>
                <a:latin typeface="Arial"/>
                <a:ea typeface="ＭＳ Ｐゴシック"/>
              </a:rPr>
              <a:t>Development options in property markets</a:t>
            </a:r>
            <a:endParaRPr b="0" lang="en-GB" sz="2000" spc="-1" strike="noStrike">
              <a:solidFill>
                <a:srgbClr val="003e72"/>
              </a:solidFill>
              <a:latin typeface="Arial"/>
            </a:endParaRPr>
          </a:p>
          <a:p>
            <a:pPr lvl="1" marL="538200" indent="-266760">
              <a:lnSpc>
                <a:spcPct val="90000"/>
              </a:lnSpc>
              <a:spcAft>
                <a:spcPts val="400"/>
              </a:spcAft>
              <a:buClr>
                <a:srgbClr val="000000"/>
              </a:buClr>
              <a:buFont typeface="Arial"/>
              <a:buChar char="–"/>
            </a:pPr>
            <a:r>
              <a:rPr b="1" i="1" lang="en-GB" sz="2000" spc="-1" strike="noStrike">
                <a:solidFill>
                  <a:srgbClr val="000000"/>
                </a:solidFill>
                <a:latin typeface="Arial"/>
                <a:ea typeface="ＭＳ Ｐゴシック"/>
              </a:rPr>
              <a:t>Letting option for landlords</a:t>
            </a:r>
            <a:endParaRPr b="0" lang="en-GB" sz="2000" spc="-1" strike="noStrike">
              <a:solidFill>
                <a:srgbClr val="003e72"/>
              </a:solidFill>
              <a:latin typeface="Arial"/>
            </a:endParaRPr>
          </a:p>
          <a:p>
            <a:pPr lvl="1" marL="538200" indent="-266760">
              <a:lnSpc>
                <a:spcPct val="90000"/>
              </a:lnSpc>
              <a:spcAft>
                <a:spcPts val="400"/>
              </a:spcAft>
              <a:buClr>
                <a:srgbClr val="000000"/>
              </a:buClr>
              <a:buFont typeface="Arial"/>
              <a:buChar char="–"/>
            </a:pPr>
            <a:r>
              <a:rPr b="1" i="1" lang="en-GB" sz="2000" spc="-1" strike="noStrike">
                <a:solidFill>
                  <a:srgbClr val="000000"/>
                </a:solidFill>
                <a:latin typeface="Arial"/>
                <a:ea typeface="ＭＳ Ｐゴシック"/>
              </a:rPr>
              <a:t>Rent review and renewal options in leases</a:t>
            </a:r>
            <a:endParaRPr b="0" lang="en-GB" sz="2000" spc="-1" strike="noStrike">
              <a:solidFill>
                <a:srgbClr val="003e72"/>
              </a:solidFill>
              <a:latin typeface="Arial"/>
            </a:endParaRPr>
          </a:p>
          <a:p>
            <a:pPr marL="270000" indent="-270000">
              <a:lnSpc>
                <a:spcPct val="90000"/>
              </a:lnSpc>
              <a:spcAft>
                <a:spcPts val="479"/>
              </a:spcAft>
              <a:buClr>
                <a:srgbClr val="003e72"/>
              </a:buClr>
              <a:buFont typeface="Symbol" charset="2"/>
              <a:buChar char=""/>
            </a:pPr>
            <a:r>
              <a:rPr b="1" lang="en-GB" sz="2400" spc="-1" strike="noStrike">
                <a:solidFill>
                  <a:srgbClr val="003e72"/>
                </a:solidFill>
                <a:latin typeface="Arial"/>
                <a:ea typeface="ＭＳ Ｐゴシック"/>
              </a:rPr>
              <a:t>Option pricing influences thinking about these problems and issues</a:t>
            </a:r>
            <a:endParaRPr b="1" lang="en-GB" sz="2400" spc="-1" strike="noStrike">
              <a:solidFill>
                <a:srgbClr val="003e72"/>
              </a:solidFill>
              <a:latin typeface="Arial"/>
            </a:endParaRPr>
          </a:p>
          <a:p>
            <a:pPr marL="270000" indent="-270000">
              <a:lnSpc>
                <a:spcPct val="90000"/>
              </a:lnSpc>
              <a:spcAft>
                <a:spcPts val="479"/>
              </a:spcAft>
              <a:buClr>
                <a:srgbClr val="003e72"/>
              </a:buClr>
              <a:buFont typeface="Symbol" charset="2"/>
              <a:buChar char=""/>
            </a:pPr>
            <a:r>
              <a:rPr b="1" lang="en-GB" sz="2400" spc="-1" strike="noStrike">
                <a:solidFill>
                  <a:srgbClr val="003e72"/>
                </a:solidFill>
                <a:latin typeface="Arial"/>
                <a:ea typeface="ＭＳ Ｐゴシック"/>
              </a:rPr>
              <a:t>It shows there is a value in waiting … more in Paper 15.</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Things to Do</a:t>
            </a:r>
            <a:endParaRPr b="0" lang="en-GB" sz="3000" spc="-1" strike="noStrike">
              <a:solidFill>
                <a:srgbClr val="003e72"/>
              </a:solidFill>
              <a:latin typeface="Arial"/>
            </a:endParaRPr>
          </a:p>
        </p:txBody>
      </p:sp>
      <p:sp>
        <p:nvSpPr>
          <p:cNvPr id="183" name="PlaceHolder 2"/>
          <p:cNvSpPr>
            <a:spLocks noGrp="1"/>
          </p:cNvSpPr>
          <p:nvPr>
            <p:ph/>
          </p:nvPr>
        </p:nvSpPr>
        <p:spPr>
          <a:xfrm>
            <a:off x="384120" y="1413000"/>
            <a:ext cx="8373600" cy="436212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Get comfortable with the concepts of options</a:t>
            </a:r>
            <a:endParaRPr b="1" lang="en-GB" sz="24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Make sure you understand the terminology</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Make sure you understand the pay-off and profit relationships</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Understand how you can mix together different options</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Understand the relationship between option value and volatility </a:t>
            </a:r>
            <a:endParaRPr b="0" lang="en-GB" sz="20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Read and understand option strategies</a:t>
            </a:r>
            <a:endParaRPr b="1" lang="en-GB" sz="24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How you can combine options and the underlying asset (plus the risk free rate) to produce particular outcomes</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Think how investors can create outcomes that suit their attitudes towards risk and return</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Think how investors can create outcomes that fit with their expectations about market movements</a:t>
            </a:r>
            <a:endParaRPr b="0" lang="en-GB" sz="2000" spc="-1" strike="noStrike">
              <a:solidFill>
                <a:srgbClr val="003e72"/>
              </a:solidFill>
              <a:latin typeface="Arial"/>
            </a:endParaRPr>
          </a:p>
          <a:p>
            <a:pPr indent="0">
              <a:lnSpc>
                <a:spcPct val="100000"/>
              </a:lnSpc>
              <a:spcAft>
                <a:spcPts val="479"/>
              </a:spcAft>
              <a:buNone/>
              <a:tabLst>
                <a:tab algn="l" pos="0"/>
              </a:tabLst>
            </a:pP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921600"/>
          </a:xfrm>
          <a:prstGeom prst="rect">
            <a:avLst/>
          </a:prstGeom>
          <a:noFill/>
          <a:ln w="9360">
            <a:noFill/>
          </a:ln>
        </p:spPr>
        <p:txBody>
          <a:bodyPr numCol="1" spcCol="0" lIns="0" rIns="0" tIns="0" bIns="0" anchor="t">
            <a:noAutofit/>
          </a:bodyPr>
          <a:p>
            <a:pPr indent="0">
              <a:lnSpc>
                <a:spcPct val="100000"/>
              </a:lnSpc>
              <a:buNone/>
            </a:pPr>
            <a:r>
              <a:rPr b="1" lang="en-GB" sz="3000" spc="-1" strike="noStrike" u="sng">
                <a:solidFill>
                  <a:srgbClr val="ffffff"/>
                </a:solidFill>
                <a:uFillTx/>
                <a:latin typeface="Arial"/>
                <a:ea typeface="ＭＳ Ｐゴシック"/>
              </a:rPr>
              <a:t>Not</a:t>
            </a:r>
            <a:r>
              <a:rPr b="1" lang="en-GB" sz="3000" spc="-1" strike="noStrike">
                <a:solidFill>
                  <a:srgbClr val="ffffff"/>
                </a:solidFill>
                <a:latin typeface="Arial"/>
                <a:ea typeface="ＭＳ Ｐゴシック"/>
              </a:rPr>
              <a:t> a Derivatives Primer … </a:t>
            </a:r>
            <a:endParaRPr b="0" lang="en-GB" sz="3000" spc="-1" strike="noStrike">
              <a:solidFill>
                <a:srgbClr val="003e72"/>
              </a:solidFill>
              <a:latin typeface="Arial"/>
            </a:endParaRPr>
          </a:p>
        </p:txBody>
      </p:sp>
      <p:sp>
        <p:nvSpPr>
          <p:cNvPr id="95" name="PlaceHolder 2"/>
          <p:cNvSpPr>
            <a:spLocks noGrp="1"/>
          </p:cNvSpPr>
          <p:nvPr>
            <p:ph/>
          </p:nvPr>
        </p:nvSpPr>
        <p:spPr>
          <a:xfrm>
            <a:off x="323640" y="1412640"/>
            <a:ext cx="8568720" cy="4752000"/>
          </a:xfrm>
          <a:prstGeom prst="rect">
            <a:avLst/>
          </a:prstGeom>
          <a:noFill/>
          <a:ln w="9360">
            <a:noFill/>
          </a:ln>
        </p:spPr>
        <p:txBody>
          <a:bodyPr numCol="1" spcCol="0" lIns="0" rIns="0" tIns="0" bIns="0" anchor="t">
            <a:noAutofit/>
          </a:bodyPr>
          <a:p>
            <a:pPr marL="270000" indent="-270000">
              <a:lnSpc>
                <a:spcPct val="100000"/>
              </a:lnSpc>
              <a:spcAft>
                <a:spcPts val="479"/>
              </a:spcAft>
              <a:buClr>
                <a:srgbClr val="c00000"/>
              </a:buClr>
              <a:buFont typeface="Symbol" charset="2"/>
              <a:buChar char=""/>
            </a:pPr>
            <a:r>
              <a:rPr b="1" lang="en-GB" sz="2400" spc="-1" strike="noStrike">
                <a:solidFill>
                  <a:srgbClr val="c00000"/>
                </a:solidFill>
                <a:latin typeface="Arial"/>
                <a:ea typeface="ＭＳ Ｐゴシック"/>
              </a:rPr>
              <a:t>Forward Contract </a:t>
            </a:r>
            <a:r>
              <a:rPr b="1" lang="en-GB" sz="2400" spc="-1" strike="noStrike">
                <a:solidFill>
                  <a:srgbClr val="003e72"/>
                </a:solidFill>
                <a:latin typeface="Arial"/>
                <a:ea typeface="ＭＳ Ｐゴシック"/>
              </a:rPr>
              <a:t>– buy (sell) an asset at an agreed price some time in the future</a:t>
            </a:r>
            <a:endParaRPr b="1" lang="en-GB" sz="2400" spc="-1" strike="noStrike">
              <a:solidFill>
                <a:srgbClr val="003e72"/>
              </a:solidFill>
              <a:latin typeface="Arial"/>
            </a:endParaRPr>
          </a:p>
          <a:p>
            <a:pPr marL="270000" indent="-270000">
              <a:lnSpc>
                <a:spcPct val="100000"/>
              </a:lnSpc>
              <a:spcAft>
                <a:spcPts val="479"/>
              </a:spcAft>
              <a:buClr>
                <a:srgbClr val="c00000"/>
              </a:buClr>
              <a:buFont typeface="Symbol" charset="2"/>
              <a:buChar char=""/>
            </a:pPr>
            <a:r>
              <a:rPr b="1" lang="en-GB" sz="2400" spc="-1" strike="noStrike">
                <a:solidFill>
                  <a:srgbClr val="c00000"/>
                </a:solidFill>
                <a:latin typeface="Arial"/>
                <a:ea typeface="ＭＳ Ｐゴシック"/>
              </a:rPr>
              <a:t>Futures Contract </a:t>
            </a:r>
            <a:r>
              <a:rPr b="1" lang="en-GB" sz="2400" spc="-1" strike="noStrike">
                <a:solidFill>
                  <a:srgbClr val="003e72"/>
                </a:solidFill>
                <a:latin typeface="Arial"/>
                <a:ea typeface="ＭＳ Ｐゴシック"/>
              </a:rPr>
              <a:t>– standardised version of a forward contract with “mark to market” cashflows</a:t>
            </a:r>
            <a:endParaRPr b="1" lang="en-GB" sz="2400" spc="-1" strike="noStrike">
              <a:solidFill>
                <a:srgbClr val="003e72"/>
              </a:solidFill>
              <a:latin typeface="Arial"/>
            </a:endParaRPr>
          </a:p>
          <a:p>
            <a:pPr marL="270000" indent="-270000">
              <a:lnSpc>
                <a:spcPct val="100000"/>
              </a:lnSpc>
              <a:spcAft>
                <a:spcPts val="479"/>
              </a:spcAft>
              <a:buClr>
                <a:srgbClr val="c00000"/>
              </a:buClr>
              <a:buFont typeface="Symbol" charset="2"/>
              <a:buChar char=""/>
            </a:pPr>
            <a:r>
              <a:rPr b="1" lang="en-GB" sz="2400" spc="-1" strike="noStrike">
                <a:solidFill>
                  <a:srgbClr val="c00000"/>
                </a:solidFill>
                <a:latin typeface="Arial"/>
                <a:ea typeface="ＭＳ Ｐゴシック"/>
              </a:rPr>
              <a:t>Swap Contract </a:t>
            </a:r>
            <a:r>
              <a:rPr b="1" lang="en-GB" sz="2400" spc="-1" strike="noStrike">
                <a:solidFill>
                  <a:srgbClr val="003e72"/>
                </a:solidFill>
                <a:latin typeface="Arial"/>
                <a:ea typeface="ＭＳ Ｐゴシック"/>
              </a:rPr>
              <a:t>- exchange of cashflows between two parties</a:t>
            </a:r>
            <a:endParaRPr b="1" lang="en-GB" sz="2400" spc="-1" strike="noStrike">
              <a:solidFill>
                <a:srgbClr val="003e72"/>
              </a:solidFill>
              <a:latin typeface="Arial"/>
            </a:endParaRPr>
          </a:p>
          <a:p>
            <a:pPr marL="270000" indent="-270000">
              <a:lnSpc>
                <a:spcPct val="100000"/>
              </a:lnSpc>
              <a:spcAft>
                <a:spcPts val="479"/>
              </a:spcAft>
              <a:buClr>
                <a:srgbClr val="c00000"/>
              </a:buClr>
              <a:buFont typeface="Symbol" charset="2"/>
              <a:buChar char=""/>
            </a:pPr>
            <a:r>
              <a:rPr b="1" lang="en-GB" sz="2400" spc="-1" strike="noStrike">
                <a:solidFill>
                  <a:srgbClr val="c00000"/>
                </a:solidFill>
                <a:latin typeface="Arial"/>
                <a:ea typeface="ＭＳ Ｐゴシック"/>
              </a:rPr>
              <a:t>Options Contract </a:t>
            </a:r>
            <a:r>
              <a:rPr b="1" lang="en-GB" sz="2400" spc="-1" strike="noStrike">
                <a:solidFill>
                  <a:srgbClr val="003e72"/>
                </a:solidFill>
                <a:latin typeface="Arial"/>
                <a:ea typeface="ＭＳ Ｐゴシック"/>
              </a:rPr>
              <a:t>– the right, but not the obligation, to buy (call) or sell (put) an asset at some time in the future </a:t>
            </a:r>
            <a:endParaRPr b="1" lang="en-GB" sz="2400" spc="-1" strike="noStrike">
              <a:solidFill>
                <a:srgbClr val="003e72"/>
              </a:solidFill>
              <a:latin typeface="Arial"/>
            </a:endParaRPr>
          </a:p>
          <a:p>
            <a:pPr marL="270000" indent="-270000">
              <a:lnSpc>
                <a:spcPct val="100000"/>
              </a:lnSpc>
              <a:spcAft>
                <a:spcPts val="479"/>
              </a:spcAft>
              <a:buClr>
                <a:srgbClr val="c00000"/>
              </a:buClr>
              <a:buFont typeface="Symbol" charset="2"/>
              <a:buChar char=""/>
            </a:pPr>
            <a:r>
              <a:rPr b="1" lang="en-GB" sz="2400" spc="-1" strike="noStrike">
                <a:solidFill>
                  <a:srgbClr val="c00000"/>
                </a:solidFill>
                <a:latin typeface="Arial"/>
                <a:ea typeface="ＭＳ Ｐゴシック"/>
              </a:rPr>
              <a:t>Real Options </a:t>
            </a:r>
            <a:r>
              <a:rPr b="1" lang="en-GB" sz="2400" spc="-1" strike="noStrike">
                <a:solidFill>
                  <a:srgbClr val="003e72"/>
                </a:solidFill>
                <a:latin typeface="Arial"/>
                <a:ea typeface="ＭＳ Ｐゴシック"/>
              </a:rPr>
              <a:t>– not a contract but a key way of thinking about “irreversible” investment decisions</a:t>
            </a:r>
            <a:endParaRPr b="1" lang="en-GB" sz="2400" spc="-1" strike="noStrike">
              <a:solidFill>
                <a:srgbClr val="003e72"/>
              </a:solidFill>
              <a:latin typeface="Arial"/>
            </a:endParaRPr>
          </a:p>
          <a:p>
            <a:pPr marL="270000" indent="-270000">
              <a:lnSpc>
                <a:spcPct val="100000"/>
              </a:lnSpc>
              <a:spcAft>
                <a:spcPts val="479"/>
              </a:spcAft>
              <a:buClr>
                <a:srgbClr val="c00000"/>
              </a:buClr>
              <a:buFont typeface="Symbol" charset="2"/>
              <a:buChar char=""/>
            </a:pPr>
            <a:r>
              <a:rPr b="1" lang="en-GB" sz="2400" spc="-1" strike="noStrike">
                <a:solidFill>
                  <a:srgbClr val="c00000"/>
                </a:solidFill>
                <a:latin typeface="Arial"/>
                <a:ea typeface="ＭＳ Ｐゴシック"/>
              </a:rPr>
              <a:t>Exotics</a:t>
            </a:r>
            <a:r>
              <a:rPr b="1" lang="en-GB" sz="2400" spc="-1" strike="noStrike">
                <a:solidFill>
                  <a:srgbClr val="003e72"/>
                </a:solidFill>
                <a:latin typeface="Arial"/>
                <a:ea typeface="ＭＳ Ｐゴシック"/>
              </a:rPr>
              <a:t> – combinations of options e.g. a swaption.</a:t>
            </a: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Derivatives: A Historical Perspective</a:t>
            </a:r>
            <a:endParaRPr b="0" lang="en-GB" sz="3000" spc="-1" strike="noStrike">
              <a:solidFill>
                <a:srgbClr val="003e72"/>
              </a:solidFill>
              <a:latin typeface="Arial"/>
            </a:endParaRPr>
          </a:p>
        </p:txBody>
      </p:sp>
      <p:sp>
        <p:nvSpPr>
          <p:cNvPr id="97" name="PlaceHolder 2"/>
          <p:cNvSpPr>
            <a:spLocks noGrp="1"/>
          </p:cNvSpPr>
          <p:nvPr>
            <p:ph/>
          </p:nvPr>
        </p:nvSpPr>
        <p:spPr>
          <a:xfrm>
            <a:off x="225360" y="1350000"/>
            <a:ext cx="8688960" cy="4824000"/>
          </a:xfrm>
          <a:prstGeom prst="rect">
            <a:avLst/>
          </a:prstGeom>
          <a:noFill/>
          <a:ln w="9360">
            <a:noFill/>
          </a:ln>
        </p:spPr>
        <p:txBody>
          <a:bodyPr numCol="1" spcCol="0" lIns="0" rIns="0" tIns="0" bIns="0" anchor="t">
            <a:noAutofit/>
          </a:bodyPr>
          <a:p>
            <a:pPr marL="270000" indent="-270000">
              <a:lnSpc>
                <a:spcPct val="100000"/>
              </a:lnSpc>
              <a:buClr>
                <a:srgbClr val="003e72"/>
              </a:buClr>
              <a:buFont typeface="Symbol" charset="2"/>
              <a:buChar char=""/>
            </a:pPr>
            <a:r>
              <a:rPr b="1" lang="en-GB" sz="2200" spc="-1" strike="noStrike">
                <a:solidFill>
                  <a:srgbClr val="003e72"/>
                </a:solidFill>
                <a:latin typeface="Arial"/>
                <a:ea typeface="ＭＳ Ｐゴシック"/>
              </a:rPr>
              <a:t>Reading accounts of GFC etc. and US finance textbooks, you might think derivatives a 20</a:t>
            </a:r>
            <a:r>
              <a:rPr b="1" lang="en-GB" sz="2200" spc="-1" strike="noStrike" baseline="30000">
                <a:solidFill>
                  <a:srgbClr val="003e72"/>
                </a:solidFill>
                <a:latin typeface="Arial"/>
                <a:ea typeface="ＭＳ Ｐゴシック"/>
              </a:rPr>
              <a:t>th</a:t>
            </a:r>
            <a:r>
              <a:rPr b="1" lang="en-GB" sz="2200" spc="-1" strike="noStrike">
                <a:solidFill>
                  <a:srgbClr val="003e72"/>
                </a:solidFill>
                <a:latin typeface="Arial"/>
                <a:ea typeface="ＭＳ Ｐゴシック"/>
              </a:rPr>
              <a:t> century creation of late capitalism</a:t>
            </a:r>
            <a:endParaRPr b="1" lang="en-GB" sz="22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4500-4000 BCE in Tigris-Eurphrates area, evidence of use of clay tablets as tokens for future delivery of grain;</a:t>
            </a:r>
            <a:endParaRPr b="0" lang="en-GB" sz="17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Evidence of put options on agricultural loans in Mesopotamia in 800-1750 BCE</a:t>
            </a:r>
            <a:endParaRPr b="0" lang="en-GB" sz="17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600 BCE: evidence of forward purchase options on olive oil in Greece, and also on shipping contracts;</a:t>
            </a:r>
            <a:endParaRPr b="0" lang="en-GB" sz="17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Evidence of rice-based derivatives in China and Japan</a:t>
            </a:r>
            <a:endParaRPr b="0" lang="en-GB" sz="17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Extensive derivative trading in medieval Europe, commodity-based (notably wool contracts), with many intermediaries</a:t>
            </a:r>
            <a:endParaRPr b="0" lang="en-GB" sz="17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Development of secondary derivatives markets (that is no delivery of commodity, cash settlement only) and active trading in 16</a:t>
            </a:r>
            <a:r>
              <a:rPr b="1" i="1" lang="en-GB" sz="1700" spc="-1" strike="noStrike" baseline="30000">
                <a:solidFill>
                  <a:srgbClr val="000000"/>
                </a:solidFill>
                <a:latin typeface="Arial"/>
                <a:ea typeface="ＭＳ Ｐゴシック"/>
              </a:rPr>
              <a:t>th</a:t>
            </a:r>
            <a:r>
              <a:rPr b="1" i="1" lang="en-GB" sz="1700" spc="-1" strike="noStrike">
                <a:solidFill>
                  <a:srgbClr val="000000"/>
                </a:solidFill>
                <a:latin typeface="Arial"/>
                <a:ea typeface="ＭＳ Ｐゴシック"/>
              </a:rPr>
              <a:t> and 17</a:t>
            </a:r>
            <a:r>
              <a:rPr b="1" i="1" lang="en-GB" sz="1700" spc="-1" strike="noStrike" baseline="30000">
                <a:solidFill>
                  <a:srgbClr val="000000"/>
                </a:solidFill>
                <a:latin typeface="Arial"/>
                <a:ea typeface="ＭＳ Ｐゴシック"/>
              </a:rPr>
              <a:t>th</a:t>
            </a:r>
            <a:r>
              <a:rPr b="1" i="1" lang="en-GB" sz="1700" spc="-1" strike="noStrike">
                <a:solidFill>
                  <a:srgbClr val="000000"/>
                </a:solidFill>
                <a:latin typeface="Arial"/>
                <a:ea typeface="ＭＳ Ｐゴシック"/>
              </a:rPr>
              <a:t> century Antwerp, Amsterdam, Japan</a:t>
            </a:r>
            <a:endParaRPr b="0" lang="en-GB" sz="1700" spc="-1" strike="noStrike">
              <a:solidFill>
                <a:srgbClr val="003e72"/>
              </a:solidFill>
              <a:latin typeface="Arial"/>
            </a:endParaRPr>
          </a:p>
          <a:p>
            <a:pPr lvl="1" marL="538200" indent="-266760">
              <a:lnSpc>
                <a:spcPct val="100000"/>
              </a:lnSpc>
              <a:buClr>
                <a:srgbClr val="000000"/>
              </a:buClr>
              <a:buFont typeface="Arial"/>
              <a:buChar char="–"/>
            </a:pPr>
            <a:r>
              <a:rPr b="1" i="1" lang="en-GB" sz="1700" spc="-1" strike="noStrike">
                <a:solidFill>
                  <a:srgbClr val="000000"/>
                </a:solidFill>
                <a:latin typeface="Arial"/>
                <a:ea typeface="ＭＳ Ｐゴシック"/>
              </a:rPr>
              <a:t>Chicago Board of Trade established 1848, to regularise trading in beef and grain contracts from opening up of mid-West… </a:t>
            </a:r>
            <a:endParaRPr b="0" lang="en-GB" sz="1700" spc="-1" strike="noStrike">
              <a:solidFill>
                <a:srgbClr val="003e72"/>
              </a:solidFill>
              <a:latin typeface="Arial"/>
            </a:endParaRPr>
          </a:p>
          <a:p>
            <a:pPr indent="0">
              <a:lnSpc>
                <a:spcPct val="100000"/>
              </a:lnSpc>
              <a:spcAft>
                <a:spcPts val="479"/>
              </a:spcAft>
              <a:buNone/>
            </a:pP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92196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Pricing Principles</a:t>
            </a:r>
            <a:endParaRPr b="0" lang="en-GB" sz="3000" spc="-1" strike="noStrike">
              <a:solidFill>
                <a:srgbClr val="003e72"/>
              </a:solidFill>
              <a:latin typeface="Arial"/>
            </a:endParaRPr>
          </a:p>
        </p:txBody>
      </p:sp>
      <p:sp>
        <p:nvSpPr>
          <p:cNvPr id="99" name="PlaceHolder 2"/>
          <p:cNvSpPr>
            <a:spLocks noGrp="1"/>
          </p:cNvSpPr>
          <p:nvPr>
            <p:ph/>
          </p:nvPr>
        </p:nvSpPr>
        <p:spPr>
          <a:xfrm>
            <a:off x="323640" y="1556640"/>
            <a:ext cx="8964000" cy="432000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Assume (broadly) efficient markets</a:t>
            </a:r>
            <a:endParaRPr b="1" lang="en-GB" sz="2400" spc="-1" strike="noStrike">
              <a:solidFill>
                <a:srgbClr val="003e72"/>
              </a:solidFill>
              <a:latin typeface="Arial"/>
            </a:endParaRPr>
          </a:p>
          <a:p>
            <a:pPr marL="270000" indent="-270000">
              <a:lnSpc>
                <a:spcPct val="100000"/>
              </a:lnSpc>
              <a:buClr>
                <a:srgbClr val="003e72"/>
              </a:buClr>
              <a:buFont typeface="Symbol" charset="2"/>
              <a:buChar char=""/>
            </a:pPr>
            <a:r>
              <a:rPr b="1" lang="en-GB" sz="2400" spc="-1" strike="noStrike">
                <a:solidFill>
                  <a:srgbClr val="003e72"/>
                </a:solidFill>
                <a:latin typeface="Arial"/>
                <a:ea typeface="ＭＳ Ｐゴシック"/>
              </a:rPr>
              <a:t>No arbitrage principle holds</a:t>
            </a:r>
            <a:endParaRPr b="1" lang="en-GB" sz="2400" spc="-1" strike="noStrike">
              <a:solidFill>
                <a:srgbClr val="003e72"/>
              </a:solidFill>
              <a:latin typeface="Arial"/>
            </a:endParaRPr>
          </a:p>
          <a:p>
            <a:pPr lvl="1" marL="538200" indent="-266760">
              <a:lnSpc>
                <a:spcPct val="100000"/>
              </a:lnSpc>
              <a:buClr>
                <a:srgbClr val="000000"/>
              </a:buClr>
              <a:buFont typeface="Arial"/>
              <a:buChar char="–"/>
            </a:pPr>
            <a:r>
              <a:rPr b="1" i="1" lang="en-GB" sz="2000" spc="-1" strike="noStrike">
                <a:solidFill>
                  <a:srgbClr val="000000"/>
                </a:solidFill>
                <a:latin typeface="Arial"/>
                <a:ea typeface="ＭＳ Ｐゴシック"/>
              </a:rPr>
              <a:t>Identify replicating portfolio – combination of assets that gives the equivalent cashflows to the derivatives contract</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pPr>
            <a:r>
              <a:rPr b="1" i="1" lang="en-GB" sz="2000" spc="-1" strike="noStrike">
                <a:solidFill>
                  <a:srgbClr val="000000"/>
                </a:solidFill>
                <a:latin typeface="Arial"/>
                <a:ea typeface="ＭＳ Ｐゴシック"/>
              </a:rPr>
              <a:t>Pricing should be identical, no risk free profits should exist</a:t>
            </a:r>
            <a:endParaRPr b="0" lang="en-GB" sz="2000" spc="-1" strike="noStrike">
              <a:solidFill>
                <a:srgbClr val="003e72"/>
              </a:solidFill>
              <a:latin typeface="Arial"/>
            </a:endParaRPr>
          </a:p>
          <a:p>
            <a:pPr marL="270000" indent="-270000">
              <a:lnSpc>
                <a:spcPct val="100000"/>
              </a:lnSpc>
              <a:buClr>
                <a:srgbClr val="003e72"/>
              </a:buClr>
              <a:buFont typeface="Symbol" charset="2"/>
              <a:buChar char=""/>
            </a:pPr>
            <a:r>
              <a:rPr b="1" lang="en-GB" sz="2400" spc="-1" strike="noStrike">
                <a:solidFill>
                  <a:srgbClr val="003e72"/>
                </a:solidFill>
                <a:latin typeface="Arial"/>
                <a:ea typeface="ＭＳ Ｐゴシック"/>
              </a:rPr>
              <a:t>Forward contracts relatively straightforward</a:t>
            </a:r>
            <a:endParaRPr b="1" lang="en-GB" sz="2400" spc="-1" strike="noStrike">
              <a:solidFill>
                <a:srgbClr val="003e72"/>
              </a:solidFill>
              <a:latin typeface="Arial"/>
            </a:endParaRPr>
          </a:p>
          <a:p>
            <a:pPr lvl="1" marL="538200" indent="-266760">
              <a:lnSpc>
                <a:spcPct val="100000"/>
              </a:lnSpc>
              <a:buClr>
                <a:srgbClr val="000000"/>
              </a:buClr>
              <a:buFont typeface="Arial"/>
              <a:buChar char="–"/>
            </a:pPr>
            <a:r>
              <a:rPr b="1" i="1" lang="en-GB" sz="2000" spc="-1" strike="noStrike">
                <a:solidFill>
                  <a:srgbClr val="000000"/>
                </a:solidFill>
                <a:latin typeface="Arial"/>
                <a:ea typeface="ＭＳ Ｐゴシック"/>
              </a:rPr>
              <a:t>F is the Forward Price at t, S is the Spot Price, r is the interest rate</a:t>
            </a:r>
            <a:endParaRPr b="0" lang="en-GB" sz="2000" spc="-1" strike="noStrike">
              <a:solidFill>
                <a:srgbClr val="003e72"/>
              </a:solidFill>
              <a:latin typeface="Arial"/>
            </a:endParaRPr>
          </a:p>
          <a:p>
            <a:pPr marL="538200" indent="0">
              <a:lnSpc>
                <a:spcPct val="100000"/>
              </a:lnSpc>
              <a:buNone/>
              <a:tabLst>
                <a:tab algn="l" pos="0"/>
              </a:tabLst>
            </a:pPr>
            <a:r>
              <a:rPr b="1" i="1" lang="en-GB" sz="2000" spc="-1" strike="noStrike">
                <a:solidFill>
                  <a:srgbClr val="000000"/>
                </a:solidFill>
                <a:latin typeface="Arial"/>
                <a:ea typeface="ＭＳ Ｐゴシック"/>
              </a:rPr>
              <a:t>	</a:t>
            </a:r>
            <a:r>
              <a:rPr b="1" i="1" lang="en-GB" sz="2000" spc="-1" strike="noStrike">
                <a:solidFill>
                  <a:srgbClr val="000000"/>
                </a:solidFill>
                <a:latin typeface="Arial"/>
                <a:ea typeface="ＭＳ Ｐゴシック"/>
              </a:rPr>
              <a:t>F – S(1+r)</a:t>
            </a:r>
            <a:r>
              <a:rPr b="1" i="1" lang="en-GB" sz="2000" spc="-1" strike="noStrike" baseline="30000">
                <a:solidFill>
                  <a:srgbClr val="000000"/>
                </a:solidFill>
                <a:latin typeface="Arial"/>
                <a:ea typeface="ＭＳ Ｐゴシック"/>
              </a:rPr>
              <a:t>t </a:t>
            </a:r>
            <a:r>
              <a:rPr b="1" i="1" lang="en-GB" sz="2000" spc="-1" strike="noStrike">
                <a:solidFill>
                  <a:srgbClr val="000000"/>
                </a:solidFill>
                <a:latin typeface="Arial"/>
                <a:ea typeface="ＭＳ Ｐゴシック"/>
              </a:rPr>
              <a:t>= 0 (no arbitrage) therefore, F = S(1+r)</a:t>
            </a:r>
            <a:r>
              <a:rPr b="1" i="1" lang="en-GB" sz="2000" spc="-1" strike="noStrike" baseline="30000">
                <a:solidFill>
                  <a:srgbClr val="000000"/>
                </a:solidFill>
                <a:latin typeface="Arial"/>
                <a:ea typeface="ＭＳ Ｐゴシック"/>
              </a:rPr>
              <a:t>t</a:t>
            </a:r>
            <a:r>
              <a:rPr b="1" i="1" lang="en-GB" sz="2000" spc="-1" strike="noStrike">
                <a:solidFill>
                  <a:srgbClr val="000000"/>
                </a:solidFill>
                <a:latin typeface="Arial"/>
                <a:ea typeface="ＭＳ Ｐゴシック"/>
              </a:rPr>
              <a:t> or S = F(1+r)</a:t>
            </a:r>
            <a:r>
              <a:rPr b="1" i="1" lang="en-GB" sz="2000" spc="-1" strike="noStrike" baseline="30000">
                <a:solidFill>
                  <a:srgbClr val="000000"/>
                </a:solidFill>
                <a:latin typeface="Arial"/>
                <a:ea typeface="ＭＳ Ｐゴシック"/>
              </a:rPr>
              <a:t>-t</a:t>
            </a:r>
            <a:endParaRPr b="1" lang="en-GB" sz="2000" spc="-1" strike="noStrike">
              <a:solidFill>
                <a:srgbClr val="003e72"/>
              </a:solidFill>
              <a:latin typeface="Arial"/>
            </a:endParaRPr>
          </a:p>
          <a:p>
            <a:pPr marL="538200" indent="0">
              <a:lnSpc>
                <a:spcPct val="100000"/>
              </a:lnSpc>
              <a:spcAft>
                <a:spcPts val="400"/>
              </a:spcAft>
              <a:buNone/>
              <a:tabLst>
                <a:tab algn="l" pos="0"/>
              </a:tabLst>
            </a:pPr>
            <a:r>
              <a:rPr b="1" i="1" lang="en-GB" sz="2000" spc="-1" strike="noStrike">
                <a:solidFill>
                  <a:srgbClr val="000000"/>
                </a:solidFill>
                <a:latin typeface="Arial"/>
                <a:ea typeface="ＭＳ Ｐゴシック"/>
              </a:rPr>
              <a:t>	</a:t>
            </a:r>
            <a:r>
              <a:rPr b="1" i="1" lang="en-GB" sz="2000" spc="-1" strike="noStrike">
                <a:solidFill>
                  <a:srgbClr val="000000"/>
                </a:solidFill>
                <a:latin typeface="Arial"/>
                <a:ea typeface="ＭＳ Ｐゴシック"/>
              </a:rPr>
              <a:t>F = S(1+r-y+c)</a:t>
            </a:r>
            <a:r>
              <a:rPr b="1" i="1" lang="en-GB" sz="2000" spc="-1" strike="noStrike" baseline="30000">
                <a:solidFill>
                  <a:srgbClr val="000000"/>
                </a:solidFill>
                <a:latin typeface="Arial"/>
                <a:ea typeface="ＭＳ Ｐゴシック"/>
              </a:rPr>
              <a:t>t</a:t>
            </a:r>
            <a:r>
              <a:rPr b="1" i="1" lang="en-GB" sz="2000" spc="-1" strike="noStrike">
                <a:solidFill>
                  <a:srgbClr val="000000"/>
                </a:solidFill>
                <a:latin typeface="Arial"/>
                <a:ea typeface="ＭＳ Ｐゴシック"/>
              </a:rPr>
              <a:t> if there is intermediate cashflow and carry costs </a:t>
            </a:r>
            <a:endParaRPr b="1" lang="en-GB" sz="2000" spc="-1" strike="noStrike">
              <a:solidFill>
                <a:srgbClr val="003e72"/>
              </a:solidFill>
              <a:latin typeface="Arial"/>
            </a:endParaRPr>
          </a:p>
          <a:p>
            <a:pPr marL="270000" indent="-270000">
              <a:lnSpc>
                <a:spcPct val="100000"/>
              </a:lnSpc>
              <a:buClr>
                <a:srgbClr val="003e72"/>
              </a:buClr>
              <a:buFont typeface="Symbol" charset="2"/>
              <a:buChar char=""/>
              <a:tabLst>
                <a:tab algn="l" pos="0"/>
              </a:tabLst>
            </a:pPr>
            <a:r>
              <a:rPr b="1" lang="en-GB" sz="2400" spc="-1" strike="noStrike">
                <a:solidFill>
                  <a:srgbClr val="003e72"/>
                </a:solidFill>
                <a:latin typeface="Arial"/>
                <a:ea typeface="ＭＳ Ｐゴシック"/>
              </a:rPr>
              <a:t>Options contracts, however, are more complex</a:t>
            </a:r>
            <a:endParaRPr b="1" lang="en-GB" sz="2400" spc="-1" strike="noStrike">
              <a:solidFill>
                <a:srgbClr val="003e72"/>
              </a:solidFill>
              <a:latin typeface="Arial"/>
            </a:endParaRPr>
          </a:p>
          <a:p>
            <a:pPr lvl="1" marL="538200" indent="-266760">
              <a:lnSpc>
                <a:spcPct val="100000"/>
              </a:lnSpc>
              <a:buClr>
                <a:srgbClr val="000000"/>
              </a:buClr>
              <a:buFont typeface="Arial"/>
              <a:buChar char="–"/>
              <a:tabLst>
                <a:tab algn="l" pos="0"/>
              </a:tabLst>
            </a:pPr>
            <a:r>
              <a:rPr b="1" i="1" lang="en-GB" sz="2000" spc="-1" strike="noStrike">
                <a:solidFill>
                  <a:srgbClr val="000000"/>
                </a:solidFill>
                <a:latin typeface="Arial"/>
                <a:ea typeface="ＭＳ Ｐゴシック"/>
              </a:rPr>
              <a:t>Depends on evolving value of underlying asset</a:t>
            </a:r>
            <a:endParaRPr b="0" lang="en-GB" sz="2000" spc="-1" strike="noStrike">
              <a:solidFill>
                <a:srgbClr val="003e72"/>
              </a:solidFill>
              <a:latin typeface="Arial"/>
            </a:endParaRPr>
          </a:p>
          <a:p>
            <a:pPr lvl="1" marL="538200" indent="-266760">
              <a:lnSpc>
                <a:spcPct val="100000"/>
              </a:lnSpc>
              <a:spcAft>
                <a:spcPts val="400"/>
              </a:spcAft>
              <a:buClr>
                <a:srgbClr val="000000"/>
              </a:buClr>
              <a:buFont typeface="Arial"/>
              <a:buChar char="–"/>
              <a:tabLst>
                <a:tab algn="l" pos="0"/>
              </a:tabLst>
            </a:pPr>
            <a:r>
              <a:rPr b="1" i="1" lang="en-GB" sz="2000" spc="-1" strike="noStrike">
                <a:solidFill>
                  <a:srgbClr val="000000"/>
                </a:solidFill>
                <a:latin typeface="Arial"/>
                <a:ea typeface="ＭＳ Ｐゴシック"/>
              </a:rPr>
              <a:t>Value is a (positive) function of asset volatility</a:t>
            </a:r>
            <a:endParaRPr b="0" lang="en-GB" sz="20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03200" y="18864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Options</a:t>
            </a:r>
            <a:endParaRPr b="0" lang="en-GB" sz="3000" spc="-1" strike="noStrike">
              <a:solidFill>
                <a:srgbClr val="003e72"/>
              </a:solidFill>
              <a:latin typeface="Arial"/>
            </a:endParaRPr>
          </a:p>
        </p:txBody>
      </p:sp>
      <p:sp>
        <p:nvSpPr>
          <p:cNvPr id="101" name="PlaceHolder 2"/>
          <p:cNvSpPr>
            <a:spLocks noGrp="1"/>
          </p:cNvSpPr>
          <p:nvPr>
            <p:ph/>
          </p:nvPr>
        </p:nvSpPr>
        <p:spPr>
          <a:xfrm>
            <a:off x="384120" y="1413000"/>
            <a:ext cx="8579880" cy="4362120"/>
          </a:xfrm>
          <a:prstGeom prst="rect">
            <a:avLst/>
          </a:prstGeom>
          <a:noFill/>
          <a:ln w="9360">
            <a:noFill/>
          </a:ln>
        </p:spPr>
        <p:txBody>
          <a:bodyPr numCol="1" spcCol="0" lIns="0" rIns="0" tIns="0" bIns="0" anchor="t">
            <a:noAutofit/>
          </a:bodyPr>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Key concept: an option is the </a:t>
            </a:r>
            <a:r>
              <a:rPr b="1" lang="en-GB" sz="2400" spc="-1" strike="noStrike">
                <a:solidFill>
                  <a:srgbClr val="c00000"/>
                </a:solidFill>
                <a:latin typeface="Arial"/>
                <a:ea typeface="ＭＳ Ｐゴシック"/>
              </a:rPr>
              <a:t>right</a:t>
            </a:r>
            <a:r>
              <a:rPr b="1" lang="en-GB" sz="2400" spc="-1" strike="noStrike">
                <a:solidFill>
                  <a:srgbClr val="003e72"/>
                </a:solidFill>
                <a:latin typeface="Arial"/>
                <a:ea typeface="ＭＳ Ｐゴシック"/>
              </a:rPr>
              <a:t> but NOT the </a:t>
            </a:r>
            <a:r>
              <a:rPr b="1" lang="en-GB" sz="2400" spc="-1" strike="noStrike">
                <a:solidFill>
                  <a:srgbClr val="c00000"/>
                </a:solidFill>
                <a:latin typeface="Arial"/>
                <a:ea typeface="ＭＳ Ｐゴシック"/>
              </a:rPr>
              <a:t>obligation</a:t>
            </a:r>
            <a:r>
              <a:rPr b="1" lang="en-GB" sz="2400" spc="-1" strike="noStrike">
                <a:solidFill>
                  <a:srgbClr val="003e72"/>
                </a:solidFill>
                <a:latin typeface="Arial"/>
                <a:ea typeface="ＭＳ Ｐゴシック"/>
              </a:rPr>
              <a:t> to buy or sell something …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Generally set up in relation to shares in a firm</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Buying a </a:t>
            </a:r>
            <a:r>
              <a:rPr b="1" lang="en-GB" sz="2400" spc="-1" strike="noStrike">
                <a:solidFill>
                  <a:srgbClr val="c00000"/>
                </a:solidFill>
                <a:latin typeface="Arial"/>
                <a:ea typeface="ＭＳ Ｐゴシック"/>
              </a:rPr>
              <a:t>Call*</a:t>
            </a:r>
            <a:r>
              <a:rPr b="1" lang="en-GB" sz="2400" spc="-1" strike="noStrike">
                <a:solidFill>
                  <a:srgbClr val="003e72"/>
                </a:solidFill>
                <a:latin typeface="Arial"/>
                <a:ea typeface="ＭＳ Ｐゴシック"/>
              </a:rPr>
              <a:t> option gives you the right (but not the obligation) to </a:t>
            </a:r>
            <a:r>
              <a:rPr b="1" lang="en-GB" sz="2400" spc="-1" strike="noStrike">
                <a:solidFill>
                  <a:srgbClr val="c00000"/>
                </a:solidFill>
                <a:latin typeface="Arial"/>
                <a:ea typeface="ＭＳ Ｐゴシック"/>
              </a:rPr>
              <a:t>buy</a:t>
            </a:r>
            <a:r>
              <a:rPr b="1" lang="en-GB" sz="2400" spc="-1" strike="noStrike">
                <a:solidFill>
                  <a:srgbClr val="003e72"/>
                </a:solidFill>
                <a:latin typeface="Arial"/>
                <a:ea typeface="ＭＳ Ｐゴシック"/>
              </a:rPr>
              <a:t> shares at an agreed price in the future</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Buying a </a:t>
            </a:r>
            <a:r>
              <a:rPr b="1" lang="en-GB" sz="2400" spc="-1" strike="noStrike">
                <a:solidFill>
                  <a:srgbClr val="c00000"/>
                </a:solidFill>
                <a:latin typeface="Arial"/>
                <a:ea typeface="ＭＳ Ｐゴシック"/>
              </a:rPr>
              <a:t>Put*</a:t>
            </a:r>
            <a:r>
              <a:rPr b="1" lang="en-GB" sz="2400" spc="-1" strike="noStrike">
                <a:solidFill>
                  <a:srgbClr val="003e72"/>
                </a:solidFill>
                <a:latin typeface="Arial"/>
                <a:ea typeface="ＭＳ Ｐゴシック"/>
              </a:rPr>
              <a:t> option gives you the right (but not the obligation) to </a:t>
            </a:r>
            <a:r>
              <a:rPr b="1" lang="en-GB" sz="2400" spc="-1" strike="noStrike">
                <a:solidFill>
                  <a:srgbClr val="c00000"/>
                </a:solidFill>
                <a:latin typeface="Arial"/>
                <a:ea typeface="ＭＳ Ｐゴシック"/>
              </a:rPr>
              <a:t>sell </a:t>
            </a:r>
            <a:r>
              <a:rPr b="1" lang="en-GB" sz="2400" spc="-1" strike="noStrike">
                <a:solidFill>
                  <a:srgbClr val="003e72"/>
                </a:solidFill>
                <a:latin typeface="Arial"/>
                <a:ea typeface="ＭＳ Ｐゴシック"/>
              </a:rPr>
              <a:t>shares at an agreed price in the future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There is a counterparty though - if you are buying a call, someone must be selling (“</a:t>
            </a:r>
            <a:r>
              <a:rPr b="1" lang="en-GB" sz="2400" spc="-1" strike="noStrike">
                <a:solidFill>
                  <a:srgbClr val="c00000"/>
                </a:solidFill>
                <a:latin typeface="Arial"/>
                <a:ea typeface="ＭＳ Ｐゴシック"/>
              </a:rPr>
              <a:t>writing</a:t>
            </a:r>
            <a:r>
              <a:rPr b="1" lang="en-GB" sz="2400" spc="-1" strike="noStrike">
                <a:solidFill>
                  <a:srgbClr val="003e72"/>
                </a:solidFill>
                <a:latin typeface="Arial"/>
                <a:ea typeface="ＭＳ Ｐゴシック"/>
              </a:rPr>
              <a:t>”) it …</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European options</a:t>
            </a:r>
            <a:r>
              <a:rPr b="1" lang="en-GB" sz="2400" spc="-1" strike="noStrike" baseline="30000">
                <a:solidFill>
                  <a:srgbClr val="ff0000"/>
                </a:solidFill>
                <a:latin typeface="Arial"/>
                <a:ea typeface="ＭＳ Ｐゴシック"/>
              </a:rPr>
              <a:t>#</a:t>
            </a:r>
            <a:r>
              <a:rPr b="1" lang="en-GB" sz="2400" spc="-1" strike="noStrike">
                <a:solidFill>
                  <a:srgbClr val="003e72"/>
                </a:solidFill>
                <a:latin typeface="Arial"/>
                <a:ea typeface="ＭＳ Ｐゴシック"/>
              </a:rPr>
              <a:t>: you can buy/sell </a:t>
            </a:r>
            <a:r>
              <a:rPr b="1" lang="en-GB" sz="2400" spc="-1" strike="noStrike">
                <a:solidFill>
                  <a:srgbClr val="c00000"/>
                </a:solidFill>
                <a:latin typeface="Arial"/>
                <a:ea typeface="ＭＳ Ｐゴシック"/>
              </a:rPr>
              <a:t>on</a:t>
            </a:r>
            <a:r>
              <a:rPr b="1" lang="en-GB" sz="2400" spc="-1" strike="noStrike">
                <a:solidFill>
                  <a:srgbClr val="003e72"/>
                </a:solidFill>
                <a:latin typeface="Arial"/>
                <a:ea typeface="ＭＳ Ｐゴシック"/>
              </a:rPr>
              <a:t> a particular date</a:t>
            </a:r>
            <a:endParaRPr b="1" lang="en-GB" sz="2400" spc="-1" strike="noStrike">
              <a:solidFill>
                <a:srgbClr val="003e72"/>
              </a:solidFill>
              <a:latin typeface="Arial"/>
            </a:endParaRPr>
          </a:p>
          <a:p>
            <a:pPr marL="270000" indent="-270000">
              <a:lnSpc>
                <a:spcPct val="100000"/>
              </a:lnSpc>
              <a:spcAft>
                <a:spcPts val="479"/>
              </a:spcAft>
              <a:buClr>
                <a:srgbClr val="003e72"/>
              </a:buClr>
              <a:buFont typeface="Symbol" charset="2"/>
              <a:buChar char=""/>
            </a:pPr>
            <a:r>
              <a:rPr b="1" lang="en-GB" sz="2400" spc="-1" strike="noStrike">
                <a:solidFill>
                  <a:srgbClr val="003e72"/>
                </a:solidFill>
                <a:latin typeface="Arial"/>
                <a:ea typeface="ＭＳ Ｐゴシック"/>
              </a:rPr>
              <a:t>American options</a:t>
            </a:r>
            <a:r>
              <a:rPr b="1" lang="en-GB" sz="2400" spc="-1" strike="noStrike" baseline="30000">
                <a:solidFill>
                  <a:srgbClr val="ff0000"/>
                </a:solidFill>
                <a:latin typeface="Arial"/>
                <a:ea typeface="ＭＳ Ｐゴシック"/>
              </a:rPr>
              <a:t>#</a:t>
            </a:r>
            <a:r>
              <a:rPr b="1" lang="en-GB" sz="2400" spc="-1" strike="noStrike">
                <a:solidFill>
                  <a:srgbClr val="003e72"/>
                </a:solidFill>
                <a:latin typeface="Arial"/>
                <a:ea typeface="ＭＳ Ｐゴシック"/>
              </a:rPr>
              <a:t>: you can buy/sell </a:t>
            </a:r>
            <a:r>
              <a:rPr b="1" lang="en-GB" sz="2400" spc="-1" strike="noStrike">
                <a:solidFill>
                  <a:srgbClr val="c00000"/>
                </a:solidFill>
                <a:latin typeface="Arial"/>
                <a:ea typeface="ＭＳ Ｐゴシック"/>
              </a:rPr>
              <a:t>up to </a:t>
            </a:r>
            <a:r>
              <a:rPr b="1" lang="en-GB" sz="2400" spc="-1" strike="noStrike">
                <a:solidFill>
                  <a:srgbClr val="003e72"/>
                </a:solidFill>
                <a:latin typeface="Arial"/>
                <a:ea typeface="ＭＳ Ｐゴシック"/>
              </a:rPr>
              <a:t>a partic. date</a:t>
            </a:r>
            <a:endParaRPr b="1" lang="en-GB" sz="2400" spc="-1" strike="noStrike">
              <a:solidFill>
                <a:srgbClr val="003e72"/>
              </a:solidFill>
              <a:latin typeface="Arial"/>
            </a:endParaRPr>
          </a:p>
        </p:txBody>
      </p:sp>
      <p:sp>
        <p:nvSpPr>
          <p:cNvPr id="102" name="TextBox 3"/>
          <p:cNvSpPr/>
          <p:nvPr/>
        </p:nvSpPr>
        <p:spPr>
          <a:xfrm>
            <a:off x="3403080" y="6212160"/>
            <a:ext cx="5225760" cy="303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400" spc="-1" strike="noStrike">
                <a:solidFill>
                  <a:srgbClr val="ff0000"/>
                </a:solidFill>
                <a:latin typeface="Arial"/>
                <a:ea typeface="ＭＳ Ｐゴシック"/>
              </a:rPr>
              <a:t>*</a:t>
            </a:r>
            <a:r>
              <a:rPr b="0" lang="en-GB" sz="1400" spc="-1" strike="noStrike">
                <a:solidFill>
                  <a:srgbClr val="ffff00"/>
                </a:solidFill>
                <a:latin typeface="Arial"/>
                <a:ea typeface="ＭＳ Ｐゴシック"/>
              </a:rPr>
              <a:t> Notice that they are in alphabetic order (Cal = Buy, Put = Sell) </a:t>
            </a:r>
            <a:endParaRPr b="0" lang="en-GB" sz="1400" spc="-1" strike="noStrike">
              <a:solidFill>
                <a:srgbClr val="000000"/>
              </a:solidFill>
              <a:latin typeface="Arial"/>
            </a:endParaRPr>
          </a:p>
        </p:txBody>
      </p:sp>
      <p:sp>
        <p:nvSpPr>
          <p:cNvPr id="103" name="TextBox 4"/>
          <p:cNvSpPr/>
          <p:nvPr/>
        </p:nvSpPr>
        <p:spPr>
          <a:xfrm>
            <a:off x="2906640" y="6483960"/>
            <a:ext cx="6203880" cy="303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400" spc="-1" strike="noStrike">
                <a:solidFill>
                  <a:srgbClr val="ff0000"/>
                </a:solidFill>
                <a:latin typeface="Arial"/>
                <a:ea typeface="ＭＳ Ｐゴシック"/>
              </a:rPr>
              <a:t>#</a:t>
            </a:r>
            <a:r>
              <a:rPr b="0" lang="en-GB" sz="1400" spc="-1" strike="noStrike">
                <a:solidFill>
                  <a:srgbClr val="ffff00"/>
                </a:solidFill>
                <a:latin typeface="Arial"/>
                <a:ea typeface="ＭＳ Ｐゴシック"/>
              </a:rPr>
              <a:t> This is nothing to do with geography, just terminology for the type of option</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Options – More Terminology</a:t>
            </a:r>
            <a:endParaRPr b="0" lang="en-GB" sz="3000" spc="-1" strike="noStrike">
              <a:solidFill>
                <a:srgbClr val="003e72"/>
              </a:solidFill>
              <a:latin typeface="Arial"/>
            </a:endParaRPr>
          </a:p>
        </p:txBody>
      </p:sp>
      <p:sp>
        <p:nvSpPr>
          <p:cNvPr id="105" name="PlaceHolder 2"/>
          <p:cNvSpPr>
            <a:spLocks noGrp="1"/>
          </p:cNvSpPr>
          <p:nvPr>
            <p:ph/>
          </p:nvPr>
        </p:nvSpPr>
        <p:spPr>
          <a:xfrm>
            <a:off x="384120" y="1413000"/>
            <a:ext cx="8373600" cy="4680000"/>
          </a:xfrm>
          <a:prstGeom prst="rect">
            <a:avLst/>
          </a:prstGeom>
          <a:noFill/>
          <a:ln w="9360">
            <a:noFill/>
          </a:ln>
        </p:spPr>
        <p:txBody>
          <a:bodyPr numCol="1" spcCol="0" lIns="0" rIns="0" tIns="0" bIns="0" anchor="t">
            <a:noAutofit/>
          </a:bodyPr>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The relevant date for the option is the </a:t>
            </a:r>
            <a:r>
              <a:rPr b="1" lang="en-GB" sz="2200" spc="-1" strike="noStrike">
                <a:solidFill>
                  <a:srgbClr val="c00000"/>
                </a:solidFill>
                <a:latin typeface="Arial"/>
                <a:ea typeface="ＭＳ Ｐゴシック"/>
              </a:rPr>
              <a:t>exercise date</a:t>
            </a:r>
            <a:r>
              <a:rPr b="1" lang="en-GB" sz="2200" spc="-1" strike="noStrike">
                <a:solidFill>
                  <a:srgbClr val="003e72"/>
                </a:solidFill>
                <a:latin typeface="Arial"/>
                <a:ea typeface="ＭＳ Ｐゴシック"/>
              </a:rPr>
              <a:t> or </a:t>
            </a:r>
            <a:r>
              <a:rPr b="1" lang="en-GB" sz="2200" spc="-1" strike="noStrike">
                <a:solidFill>
                  <a:srgbClr val="c00000"/>
                </a:solidFill>
                <a:latin typeface="Arial"/>
                <a:ea typeface="ＭＳ Ｐゴシック"/>
              </a:rPr>
              <a:t>expiry date </a:t>
            </a:r>
            <a:r>
              <a:rPr b="1" lang="en-GB" sz="2200" spc="-1" strike="noStrike">
                <a:solidFill>
                  <a:srgbClr val="003e72"/>
                </a:solidFill>
                <a:latin typeface="Arial"/>
                <a:ea typeface="ＭＳ Ｐゴシック"/>
              </a:rPr>
              <a:t>– at which point it expires unless used</a:t>
            </a:r>
            <a:endParaRPr b="1" lang="en-GB" sz="2200" spc="-1" strike="noStrike">
              <a:solidFill>
                <a:srgbClr val="003e72"/>
              </a:solidFill>
              <a:latin typeface="Arial"/>
            </a:endParaRPr>
          </a:p>
          <a:p>
            <a:pPr marL="270000" indent="-270000">
              <a:lnSpc>
                <a:spcPct val="100000"/>
              </a:lnSpc>
              <a:spcAft>
                <a:spcPts val="439"/>
              </a:spcAft>
              <a:buClr>
                <a:srgbClr val="003e72"/>
              </a:buClr>
              <a:buFont typeface="Symbol" charset="2"/>
              <a:buChar char=""/>
            </a:pPr>
            <a:r>
              <a:rPr b="1" lang="en-GB" sz="2200" spc="-1" strike="noStrike">
                <a:solidFill>
                  <a:srgbClr val="003e72"/>
                </a:solidFill>
                <a:latin typeface="Arial"/>
                <a:ea typeface="ＭＳ Ｐゴシック"/>
              </a:rPr>
              <a:t>The agreed price is the </a:t>
            </a:r>
            <a:r>
              <a:rPr b="1" lang="en-GB" sz="2200" spc="-1" strike="noStrike">
                <a:solidFill>
                  <a:srgbClr val="c00000"/>
                </a:solidFill>
                <a:latin typeface="Arial"/>
                <a:ea typeface="ＭＳ Ｐゴシック"/>
              </a:rPr>
              <a:t>exercise price </a:t>
            </a:r>
            <a:r>
              <a:rPr b="1" lang="en-GB" sz="2200" spc="-1" strike="noStrike">
                <a:solidFill>
                  <a:srgbClr val="003e72"/>
                </a:solidFill>
                <a:latin typeface="Arial"/>
                <a:ea typeface="ＭＳ Ｐゴシック"/>
              </a:rPr>
              <a:t>or </a:t>
            </a:r>
            <a:r>
              <a:rPr b="1" lang="en-GB" sz="2200" spc="-1" strike="noStrike">
                <a:solidFill>
                  <a:srgbClr val="c00000"/>
                </a:solidFill>
                <a:latin typeface="Arial"/>
                <a:ea typeface="ＭＳ Ｐゴシック"/>
              </a:rPr>
              <a:t>strike price</a:t>
            </a:r>
            <a:r>
              <a:rPr b="1" lang="en-GB" sz="2200" spc="-1" strike="noStrike">
                <a:solidFill>
                  <a:srgbClr val="003e72"/>
                </a:solidFill>
                <a:latin typeface="Arial"/>
                <a:ea typeface="ＭＳ Ｐゴシック"/>
              </a:rPr>
              <a:t>. So for a call option with a strike price of $5.00, the holder has right (but not obligation) to buy shares at $5.00 </a:t>
            </a:r>
            <a:r>
              <a:rPr b="1" i="1" lang="en-GB" sz="2200" spc="-1" strike="noStrike">
                <a:solidFill>
                  <a:srgbClr val="003e72"/>
                </a:solidFill>
                <a:latin typeface="Arial"/>
                <a:ea typeface="ＭＳ Ｐゴシック"/>
              </a:rPr>
              <a:t>on</a:t>
            </a:r>
            <a:r>
              <a:rPr b="1" lang="en-GB" sz="2200" spc="-1" strike="noStrike">
                <a:solidFill>
                  <a:srgbClr val="003e72"/>
                </a:solidFill>
                <a:latin typeface="Arial"/>
                <a:ea typeface="ＭＳ Ｐゴシック"/>
              </a:rPr>
              <a:t> (European option) or </a:t>
            </a:r>
            <a:r>
              <a:rPr b="1" i="1" lang="en-GB" sz="2200" spc="-1" strike="noStrike">
                <a:solidFill>
                  <a:srgbClr val="003e72"/>
                </a:solidFill>
                <a:latin typeface="Arial"/>
                <a:ea typeface="ＭＳ Ｐゴシック"/>
              </a:rPr>
              <a:t>before</a:t>
            </a:r>
            <a:r>
              <a:rPr b="1" lang="en-GB" sz="2200" spc="-1" strike="noStrike">
                <a:solidFill>
                  <a:srgbClr val="003e72"/>
                </a:solidFill>
                <a:latin typeface="Arial"/>
                <a:ea typeface="ＭＳ Ｐゴシック"/>
              </a:rPr>
              <a:t> (American option) the exercise date.</a:t>
            </a:r>
            <a:endParaRPr b="1" lang="en-GB" sz="2200" spc="-1" strike="noStrike">
              <a:solidFill>
                <a:srgbClr val="003e72"/>
              </a:solidFill>
              <a:latin typeface="Arial"/>
            </a:endParaRPr>
          </a:p>
          <a:p>
            <a:pPr marL="270000" indent="-270000">
              <a:lnSpc>
                <a:spcPct val="100000"/>
              </a:lnSpc>
              <a:buClr>
                <a:srgbClr val="003e72"/>
              </a:buClr>
              <a:buFont typeface="Symbol" charset="2"/>
              <a:buChar char=""/>
            </a:pPr>
            <a:r>
              <a:rPr b="1" lang="en-GB" sz="2200" spc="-1" strike="noStrike">
                <a:solidFill>
                  <a:srgbClr val="003e72"/>
                </a:solidFill>
                <a:latin typeface="Arial"/>
                <a:ea typeface="ＭＳ Ｐゴシック"/>
              </a:rPr>
              <a:t>A call option is “</a:t>
            </a:r>
            <a:r>
              <a:rPr b="1" lang="en-GB" sz="2200" spc="-1" strike="noStrike">
                <a:solidFill>
                  <a:srgbClr val="c00000"/>
                </a:solidFill>
                <a:latin typeface="Arial"/>
                <a:ea typeface="ＭＳ Ｐゴシック"/>
              </a:rPr>
              <a:t>in the money</a:t>
            </a:r>
            <a:r>
              <a:rPr b="1" lang="en-GB" sz="2200" spc="-1" strike="noStrike">
                <a:solidFill>
                  <a:srgbClr val="003e72"/>
                </a:solidFill>
                <a:latin typeface="Arial"/>
                <a:ea typeface="ＭＳ Ｐゴシック"/>
              </a:rPr>
              <a:t>”</a:t>
            </a:r>
            <a:r>
              <a:rPr b="1" lang="en-GB" sz="2200" spc="-1" strike="noStrike">
                <a:solidFill>
                  <a:srgbClr val="c00000"/>
                </a:solidFill>
                <a:latin typeface="Arial"/>
                <a:ea typeface="ＭＳ Ｐゴシック"/>
              </a:rPr>
              <a:t> </a:t>
            </a:r>
            <a:r>
              <a:rPr b="1" lang="en-GB" sz="2200" spc="-1" strike="noStrike">
                <a:solidFill>
                  <a:srgbClr val="003e72"/>
                </a:solidFill>
                <a:latin typeface="Arial"/>
                <a:ea typeface="ＭＳ Ｐゴシック"/>
              </a:rPr>
              <a:t>when the strike price is </a:t>
            </a:r>
            <a:r>
              <a:rPr b="1" lang="en-GB" sz="2200" spc="-1" strike="noStrike">
                <a:solidFill>
                  <a:srgbClr val="c00000"/>
                </a:solidFill>
                <a:latin typeface="Arial"/>
                <a:ea typeface="ＭＳ Ｐゴシック"/>
              </a:rPr>
              <a:t>below</a:t>
            </a:r>
            <a:r>
              <a:rPr b="1" lang="en-GB" sz="2200" spc="-1" strike="noStrike">
                <a:solidFill>
                  <a:srgbClr val="003e72"/>
                </a:solidFill>
                <a:latin typeface="Arial"/>
                <a:ea typeface="ＭＳ Ｐゴシック"/>
              </a:rPr>
              <a:t> the current market price …</a:t>
            </a:r>
            <a:endParaRPr b="1" lang="en-GB" sz="2200" spc="-1" strike="noStrike">
              <a:solidFill>
                <a:srgbClr val="003e72"/>
              </a:solidFill>
              <a:latin typeface="Arial"/>
            </a:endParaRPr>
          </a:p>
          <a:p>
            <a:pPr lvl="1" marL="538200" indent="-266760">
              <a:lnSpc>
                <a:spcPct val="100000"/>
              </a:lnSpc>
              <a:spcAft>
                <a:spcPts val="360"/>
              </a:spcAft>
              <a:buClr>
                <a:srgbClr val="000000"/>
              </a:buClr>
              <a:buFont typeface="Arial"/>
              <a:buChar char="–"/>
            </a:pPr>
            <a:r>
              <a:rPr b="1" i="1" lang="en-GB" sz="1800" spc="-1" strike="noStrike">
                <a:solidFill>
                  <a:srgbClr val="000000"/>
                </a:solidFill>
                <a:latin typeface="Arial"/>
                <a:ea typeface="ＭＳ Ｐゴシック"/>
              </a:rPr>
              <a:t>If we hold a call option with a strike price of $5 and the market price is $6, we can buy at $5, sell at $6 and make a $1 profit. </a:t>
            </a:r>
            <a:endParaRPr b="0" lang="en-GB" sz="1800" spc="-1" strike="noStrike">
              <a:solidFill>
                <a:srgbClr val="003e72"/>
              </a:solidFill>
              <a:latin typeface="Arial"/>
            </a:endParaRPr>
          </a:p>
          <a:p>
            <a:pPr marL="270000" indent="-270000">
              <a:lnSpc>
                <a:spcPct val="100000"/>
              </a:lnSpc>
              <a:buClr>
                <a:srgbClr val="003e72"/>
              </a:buClr>
              <a:buFont typeface="Symbol" charset="2"/>
              <a:buChar char=""/>
            </a:pPr>
            <a:r>
              <a:rPr b="1" lang="en-GB" sz="2200" spc="-1" strike="noStrike">
                <a:solidFill>
                  <a:srgbClr val="003e72"/>
                </a:solidFill>
                <a:latin typeface="Arial"/>
                <a:ea typeface="ＭＳ Ｐゴシック"/>
              </a:rPr>
              <a:t>A put option is </a:t>
            </a:r>
            <a:r>
              <a:rPr b="1" lang="en-GB" sz="2200" spc="-1" strike="noStrike">
                <a:solidFill>
                  <a:srgbClr val="c00000"/>
                </a:solidFill>
                <a:latin typeface="Arial"/>
                <a:ea typeface="ＭＳ Ｐゴシック"/>
              </a:rPr>
              <a:t>in the money </a:t>
            </a:r>
            <a:r>
              <a:rPr b="1" lang="en-GB" sz="2200" spc="-1" strike="noStrike">
                <a:solidFill>
                  <a:srgbClr val="003e72"/>
                </a:solidFill>
                <a:latin typeface="Arial"/>
                <a:ea typeface="ＭＳ Ｐゴシック"/>
              </a:rPr>
              <a:t>when the strike price is </a:t>
            </a:r>
            <a:r>
              <a:rPr b="1" lang="en-GB" sz="2200" spc="-1" strike="noStrike">
                <a:solidFill>
                  <a:srgbClr val="c00000"/>
                </a:solidFill>
                <a:latin typeface="Arial"/>
                <a:ea typeface="ＭＳ Ｐゴシック"/>
              </a:rPr>
              <a:t>above</a:t>
            </a:r>
            <a:r>
              <a:rPr b="1" lang="en-GB" sz="2200" spc="-1" strike="noStrike">
                <a:solidFill>
                  <a:srgbClr val="003e72"/>
                </a:solidFill>
                <a:latin typeface="Arial"/>
                <a:ea typeface="ＭＳ Ｐゴシック"/>
              </a:rPr>
              <a:t> the current market price</a:t>
            </a:r>
            <a:endParaRPr b="1" lang="en-GB" sz="2200" spc="-1" strike="noStrike">
              <a:solidFill>
                <a:srgbClr val="003e72"/>
              </a:solidFill>
              <a:latin typeface="Arial"/>
            </a:endParaRPr>
          </a:p>
          <a:p>
            <a:pPr lvl="1" marL="538200" indent="-266760">
              <a:lnSpc>
                <a:spcPct val="100000"/>
              </a:lnSpc>
              <a:spcAft>
                <a:spcPts val="360"/>
              </a:spcAft>
              <a:buClr>
                <a:srgbClr val="000000"/>
              </a:buClr>
              <a:buFont typeface="Arial"/>
              <a:buChar char="–"/>
            </a:pPr>
            <a:r>
              <a:rPr b="1" i="1" lang="en-GB" sz="1800" spc="-1" strike="noStrike">
                <a:solidFill>
                  <a:srgbClr val="000000"/>
                </a:solidFill>
                <a:latin typeface="Arial"/>
                <a:ea typeface="ＭＳ Ｐゴシック"/>
              </a:rPr>
              <a:t>If we hold a put option with a strike price of $5 and the market price is $4, we can buy the share for $4, sell it for $5 and make a $1 profit</a:t>
            </a:r>
            <a:endParaRPr b="0" lang="en-GB" sz="1800" spc="-1" strike="noStrike">
              <a:solidFill>
                <a:srgbClr val="003e72"/>
              </a:solidFill>
              <a:latin typeface="Arial"/>
            </a:endParaRPr>
          </a:p>
          <a:p>
            <a:pPr indent="0">
              <a:lnSpc>
                <a:spcPct val="100000"/>
              </a:lnSpc>
              <a:spcAft>
                <a:spcPts val="479"/>
              </a:spcAft>
              <a:buNone/>
            </a:pPr>
            <a:endParaRPr b="1" lang="en-GB" sz="2400" spc="-1" strike="noStrike">
              <a:solidFill>
                <a:srgbClr val="003e72"/>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95280" y="189000"/>
            <a:ext cx="8375400" cy="632880"/>
          </a:xfrm>
          <a:prstGeom prst="rect">
            <a:avLst/>
          </a:prstGeom>
          <a:noFill/>
          <a:ln w="9360">
            <a:noFill/>
          </a:ln>
        </p:spPr>
        <p:txBody>
          <a:bodyPr numCol="1" spcCol="0" lIns="0" rIns="0" tIns="0" bIns="0" anchor="t">
            <a:noAutofit/>
          </a:bodyPr>
          <a:p>
            <a:pPr indent="0">
              <a:lnSpc>
                <a:spcPct val="100000"/>
              </a:lnSpc>
              <a:buNone/>
            </a:pPr>
            <a:r>
              <a:rPr b="1" lang="en-GB" sz="3000" spc="-1" strike="noStrike">
                <a:solidFill>
                  <a:srgbClr val="ffffff"/>
                </a:solidFill>
                <a:latin typeface="Arial"/>
                <a:ea typeface="ＭＳ Ｐゴシック"/>
              </a:rPr>
              <a:t>Options, still more</a:t>
            </a:r>
            <a:endParaRPr b="0" lang="en-GB" sz="3000" spc="-1" strike="noStrike">
              <a:solidFill>
                <a:srgbClr val="003e72"/>
              </a:solidFill>
              <a:latin typeface="Arial"/>
            </a:endParaRPr>
          </a:p>
        </p:txBody>
      </p:sp>
      <p:sp>
        <p:nvSpPr>
          <p:cNvPr id="107" name="PlaceHolder 2"/>
          <p:cNvSpPr>
            <a:spLocks noGrp="1"/>
          </p:cNvSpPr>
          <p:nvPr>
            <p:ph/>
          </p:nvPr>
        </p:nvSpPr>
        <p:spPr>
          <a:xfrm>
            <a:off x="384120" y="1413000"/>
            <a:ext cx="8373600" cy="2664000"/>
          </a:xfrm>
          <a:prstGeom prst="rect">
            <a:avLst/>
          </a:prstGeom>
          <a:noFill/>
          <a:ln w="9360">
            <a:noFill/>
          </a:ln>
        </p:spPr>
        <p:txBody>
          <a:bodyPr numCol="1" spcCol="0" lIns="0" rIns="0" tIns="0" bIns="0" anchor="t">
            <a:noAutofit/>
          </a:bodyPr>
          <a:p>
            <a:pPr marL="270000" indent="-270000">
              <a:lnSpc>
                <a:spcPct val="100000"/>
              </a:lnSpc>
              <a:buClr>
                <a:srgbClr val="003e72"/>
              </a:buClr>
              <a:buFont typeface="Symbol" charset="2"/>
              <a:buChar char=""/>
            </a:pPr>
            <a:r>
              <a:rPr b="1" lang="en-GB" sz="2000" spc="-1" strike="noStrike">
                <a:solidFill>
                  <a:srgbClr val="003e72"/>
                </a:solidFill>
                <a:latin typeface="Arial"/>
                <a:ea typeface="ＭＳ Ｐゴシック"/>
              </a:rPr>
              <a:t>The key point here is that we </a:t>
            </a:r>
            <a:r>
              <a:rPr b="1" i="1" lang="en-GB" sz="2000" spc="-1" strike="noStrike">
                <a:solidFill>
                  <a:srgbClr val="003e72"/>
                </a:solidFill>
                <a:latin typeface="Arial"/>
                <a:ea typeface="ＭＳ Ｐゴシック"/>
              </a:rPr>
              <a:t>only</a:t>
            </a:r>
            <a:r>
              <a:rPr b="1" lang="en-GB" sz="2000" spc="-1" strike="noStrike">
                <a:solidFill>
                  <a:srgbClr val="003e72"/>
                </a:solidFill>
                <a:latin typeface="Arial"/>
                <a:ea typeface="ＭＳ Ｐゴシック"/>
              </a:rPr>
              <a:t> exercise the option when we are in the money. If we are out of the money, then we simply discard it when it expires.</a:t>
            </a:r>
            <a:endParaRPr b="1" lang="en-GB" sz="2000" spc="-1" strike="noStrike">
              <a:solidFill>
                <a:srgbClr val="003e72"/>
              </a:solidFill>
              <a:latin typeface="Arial"/>
            </a:endParaRPr>
          </a:p>
          <a:p>
            <a:pPr marL="270000" indent="-270000">
              <a:lnSpc>
                <a:spcPct val="100000"/>
              </a:lnSpc>
              <a:spcAft>
                <a:spcPts val="400"/>
              </a:spcAft>
              <a:buClr>
                <a:srgbClr val="003e72"/>
              </a:buClr>
              <a:buFont typeface="Symbol" charset="2"/>
              <a:buChar char=""/>
            </a:pPr>
            <a:r>
              <a:rPr b="1" lang="en-GB" sz="2000" spc="-1" strike="noStrike">
                <a:solidFill>
                  <a:srgbClr val="003e72"/>
                </a:solidFill>
                <a:latin typeface="Arial"/>
                <a:ea typeface="ＭＳ Ｐゴシック"/>
              </a:rPr>
              <a:t>Ignoring the price of the option for the moment, here’s the payoff for a </a:t>
            </a:r>
            <a:r>
              <a:rPr b="1" i="1" lang="en-GB" sz="2000" spc="-1" strike="noStrike">
                <a:solidFill>
                  <a:srgbClr val="003e72"/>
                </a:solidFill>
                <a:latin typeface="Arial"/>
                <a:ea typeface="ＭＳ Ｐゴシック"/>
              </a:rPr>
              <a:t>call</a:t>
            </a:r>
            <a:r>
              <a:rPr b="1" lang="en-GB" sz="2000" spc="-1" strike="noStrike">
                <a:solidFill>
                  <a:srgbClr val="003e72"/>
                </a:solidFill>
                <a:latin typeface="Arial"/>
                <a:ea typeface="ＭＳ Ｐゴシック"/>
              </a:rPr>
              <a:t> option with a strike price of $5 for different market prices of that share. Notice payoff is zero until share price &gt; $5</a:t>
            </a:r>
            <a:endParaRPr b="1" lang="en-GB" sz="2000" spc="-1" strike="noStrike">
              <a:solidFill>
                <a:srgbClr val="003e72"/>
              </a:solidFill>
              <a:latin typeface="Arial"/>
            </a:endParaRPr>
          </a:p>
        </p:txBody>
      </p:sp>
      <p:graphicFrame>
        <p:nvGraphicFramePr>
          <p:cNvPr id="108" name="Chart 7"/>
          <p:cNvGraphicFramePr/>
          <p:nvPr/>
        </p:nvGraphicFramePr>
        <p:xfrm>
          <a:off x="2699640" y="3294000"/>
          <a:ext cx="5760360" cy="2747160"/>
        </p:xfrm>
        <a:graphic>
          <a:graphicData uri="http://schemas.openxmlformats.org/drawingml/2006/chart">
            <c:chart xmlns:c="http://schemas.openxmlformats.org/drawingml/2006/chart" xmlns:r="http://schemas.openxmlformats.org/officeDocument/2006/relationships" r:id="rId1"/>
          </a:graphicData>
        </a:graphic>
      </p:graphicFrame>
      <p:sp>
        <p:nvSpPr>
          <p:cNvPr id="109" name="TextBox 8"/>
          <p:cNvSpPr/>
          <p:nvPr/>
        </p:nvSpPr>
        <p:spPr>
          <a:xfrm>
            <a:off x="558360" y="4221000"/>
            <a:ext cx="1967040" cy="1307160"/>
          </a:xfrm>
          <a:prstGeom prst="rect">
            <a:avLst/>
          </a:prstGeom>
          <a:noFill/>
          <a:ln w="0">
            <a:noFill/>
          </a:ln>
        </p:spPr>
        <p:style>
          <a:lnRef idx="0"/>
          <a:fillRef idx="0"/>
          <a:effectRef idx="0"/>
          <a:fontRef idx="minor"/>
        </p:style>
        <p:txBody>
          <a:bodyPr wrap="none" lIns="90000" rIns="90000" tIns="45000" bIns="45000" anchor="t">
            <a:spAutoFit/>
          </a:bodyPr>
          <a:p>
            <a:pPr algn="r">
              <a:lnSpc>
                <a:spcPct val="100000"/>
              </a:lnSpc>
            </a:pPr>
            <a:r>
              <a:rPr b="1" lang="en-GB" sz="1600" spc="-1" strike="noStrike">
                <a:solidFill>
                  <a:srgbClr val="003e72"/>
                </a:solidFill>
                <a:latin typeface="Arial"/>
                <a:ea typeface="ＭＳ Ｐゴシック"/>
              </a:rPr>
              <a:t>IV = P-S</a:t>
            </a:r>
            <a:endParaRPr b="0" lang="en-GB" sz="1600" spc="-1" strike="noStrike">
              <a:solidFill>
                <a:srgbClr val="000000"/>
              </a:solidFill>
              <a:latin typeface="Arial"/>
            </a:endParaRPr>
          </a:p>
          <a:p>
            <a:pPr algn="r">
              <a:lnSpc>
                <a:spcPct val="100000"/>
              </a:lnSpc>
            </a:pPr>
            <a:endParaRPr b="0" lang="en-GB" sz="1600" spc="-1" strike="noStrike">
              <a:solidFill>
                <a:srgbClr val="000000"/>
              </a:solidFill>
              <a:latin typeface="Arial"/>
            </a:endParaRPr>
          </a:p>
          <a:p>
            <a:pPr algn="r">
              <a:lnSpc>
                <a:spcPct val="100000"/>
              </a:lnSpc>
            </a:pPr>
            <a:r>
              <a:rPr b="1" lang="en-GB" sz="1600" spc="-1" strike="noStrike">
                <a:solidFill>
                  <a:srgbClr val="003e72"/>
                </a:solidFill>
                <a:latin typeface="Arial"/>
                <a:ea typeface="ＭＳ Ｐゴシック"/>
              </a:rPr>
              <a:t>IV = intrinsic value</a:t>
            </a:r>
            <a:endParaRPr b="0" lang="en-GB" sz="1600" spc="-1" strike="noStrike">
              <a:solidFill>
                <a:srgbClr val="000000"/>
              </a:solidFill>
              <a:latin typeface="Arial"/>
            </a:endParaRPr>
          </a:p>
          <a:p>
            <a:pPr algn="r">
              <a:lnSpc>
                <a:spcPct val="100000"/>
              </a:lnSpc>
            </a:pPr>
            <a:r>
              <a:rPr b="1" lang="en-GB" sz="1600" spc="-1" strike="noStrike">
                <a:solidFill>
                  <a:srgbClr val="003e72"/>
                </a:solidFill>
                <a:latin typeface="Arial"/>
                <a:ea typeface="ＭＳ Ｐゴシック"/>
              </a:rPr>
              <a:t>P = Share price</a:t>
            </a:r>
            <a:endParaRPr b="0" lang="en-GB" sz="1600" spc="-1" strike="noStrike">
              <a:solidFill>
                <a:srgbClr val="000000"/>
              </a:solidFill>
              <a:latin typeface="Arial"/>
            </a:endParaRPr>
          </a:p>
          <a:p>
            <a:pPr algn="r">
              <a:lnSpc>
                <a:spcPct val="100000"/>
              </a:lnSpc>
            </a:pPr>
            <a:r>
              <a:rPr b="1" lang="en-GB" sz="1600" spc="-1" strike="noStrike">
                <a:solidFill>
                  <a:srgbClr val="003e72"/>
                </a:solidFill>
                <a:latin typeface="Arial"/>
                <a:ea typeface="ＭＳ Ｐゴシック"/>
              </a:rPr>
              <a:t>S = Strike price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nk">
  <a:themeElements>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nk">
  <a:themeElements>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5583</TotalTime>
  <Application>LibreOffice/7.5.1.2$Linux_X86_64 LibreOffice_project/81bce3cd17f5e01886721863a4fa0d99f91033a6</Application>
  <AppVersion>15.0000</AppVersion>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2008-03-27T10:29:55Z</dcterms:created>
  <dc:creator>..</dc:creator>
  <dc:description/>
  <dc:language>en-GB</dc:language>
  <cp:lastModifiedBy>Thies Lindenthal</cp:lastModifiedBy>
  <cp:lastPrinted>2018-02-07T17:50:06Z</cp:lastPrinted>
  <dcterms:modified xsi:type="dcterms:W3CDTF">2023-03-14T11:06:20Z</dcterms:modified>
  <cp:revision>237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33</vt:r8>
  </property>
  <property fmtid="{D5CDD505-2E9C-101B-9397-08002B2CF9AE}" pid="5" name="Version">
    <vt:r8>1</vt:r8>
  </property>
</Properties>
</file>