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C3733-D09D-4B16-B9C1-7BA6C82BC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106CC7-CE78-4174-95BB-A264AE15D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4A07E-E1A9-4344-A012-C83CE95FF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40A6-54D9-4F52-9F87-ED340DAD8FE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1CB9D-088D-42E1-BC5F-B138EABB1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4767D-7D4E-469D-8E8C-45225EFC3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7A01-66F3-4E0D-B430-7B93C3AD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82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73580-3946-4792-84EC-6BDD76F74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1A9322-E7FA-449D-8637-C48E4F39B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EEB52-75A4-47D8-B285-C4EF1A109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40A6-54D9-4F52-9F87-ED340DAD8FE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C74DD-63BD-4F94-8CC5-6B7074888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534B4-FE43-4213-B7BF-5E1D6F68E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7A01-66F3-4E0D-B430-7B93C3AD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50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6E196B-57BA-4DDE-9AA0-090A8DA6A1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2180B-94A5-43DF-A4F4-AA79D7BFF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36EC2-91E1-45BC-BD43-F164AE054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40A6-54D9-4F52-9F87-ED340DAD8FE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35861-ECBA-4467-911B-24ECFACDE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B973-2CE5-480C-BC71-A2C960789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7A01-66F3-4E0D-B430-7B93C3AD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0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5EAE2-24DC-443E-81E8-F53956ADB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CCB05-7F60-4C7A-A076-B8FF37148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FB961-DB4C-4DEA-81F7-6C5F54FB3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40A6-54D9-4F52-9F87-ED340DAD8FE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1A2C7-9C92-4A7B-86E6-688B9A88A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24271-DC42-41D8-9F66-B09EE6A55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7A01-66F3-4E0D-B430-7B93C3AD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45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35752-086D-4BD0-9C3A-1E334D538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5A74E-4C49-4374-BBF5-E7D49FCE5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ADDD7-F66B-43C5-AAEB-47F39135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40A6-54D9-4F52-9F87-ED340DAD8FE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BA766-655A-4369-9B5C-8A53129D3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8F3DF-4C89-4B71-AD65-E011F4C72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7A01-66F3-4E0D-B430-7B93C3AD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3DE92-7D71-49CC-B1F2-3ED1BF8CD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2C16C-3DED-4A89-BC43-4F548BC7E7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A8005-6704-41A2-B2DF-08022FC41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0D323-A0F5-4E36-9EB1-498BD1982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40A6-54D9-4F52-9F87-ED340DAD8FE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AAE75-9C46-47E2-A17C-E8B0C142B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DD339-D1E7-4164-B053-02BEF1EC2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7A01-66F3-4E0D-B430-7B93C3AD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3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07B50-0FC3-404F-B1D0-3C2B487BE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4AF8B-FC3A-44E3-BB2A-538BFD23C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8D46D2-B33A-4727-A45B-A1BC2DF2E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B3469F-6153-482C-BB19-E52F6A19A9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D7F662-CBCC-4F54-8926-610BD53A05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841A88-7BE8-440F-BDB4-40647A640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40A6-54D9-4F52-9F87-ED340DAD8FE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204F2F-9362-4840-A923-28AA78424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B1CA01-CBAD-4C5D-8F39-F98248C0B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7A01-66F3-4E0D-B430-7B93C3AD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61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56853-4FF9-4D37-A0BF-18DF5DA7B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5C7A9E-C761-4F0B-A046-15AF274F9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40A6-54D9-4F52-9F87-ED340DAD8FE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682D93-5A7B-4616-A730-729B58189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D1E581-9F77-47AD-9538-F44754202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7A01-66F3-4E0D-B430-7B93C3AD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04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49A72A-6B28-44C5-9DD5-D01637D9F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40A6-54D9-4F52-9F87-ED340DAD8FE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0A7D07-F3E1-4D6F-A15D-F61EBED91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BD5885-1339-4ADF-B58B-75166BD7F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7A01-66F3-4E0D-B430-7B93C3AD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39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5358A-3FDE-4765-A6AF-4326B0411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B0729-5BBE-4846-B2F5-1620187FE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8814F-B6BF-4C1F-969D-13B8BBA82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FED08-113D-489B-B8FA-2444A84F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40A6-54D9-4F52-9F87-ED340DAD8FE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DC568-81A7-45BC-A706-1925F96B5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99127-F14E-48D5-9F72-CB4078069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7A01-66F3-4E0D-B430-7B93C3AD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68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282B7-C41D-461F-9993-54B6B9E9D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CD13EC-8B2C-432E-87A8-EDB33C86AA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93274-054D-4FF7-B8F3-D8D11D2D6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80F3A-C1CE-483E-8CB4-12C1767E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440A6-54D9-4F52-9F87-ED340DAD8FE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889E3-2C80-4167-B855-87F82E534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3BCF7-76B6-4AA4-90E5-D4AC286F2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17A01-66F3-4E0D-B430-7B93C3AD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99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9E15A6-C319-4441-8123-8A8C0C9CD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1ED9E-58A0-4A50-97D3-67D49A80C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D7E50-F4C2-48F2-BD30-CAE4C8E9D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440A6-54D9-4F52-9F87-ED340DAD8FE5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70B8A-77DC-4C7A-A671-34C6AA5354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7DC0D-C049-4F01-8F25-CD3B6B39F0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17A01-66F3-4E0D-B430-7B93C3ADD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A925E8-C0DA-4371-86FB-5C85CC31E3B7}"/>
              </a:ext>
            </a:extLst>
          </p:cNvPr>
          <p:cNvSpPr/>
          <p:nvPr/>
        </p:nvSpPr>
        <p:spPr>
          <a:xfrm>
            <a:off x="0" y="1"/>
            <a:ext cx="12192000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REVIEW SITUATION PICK-UP SAMPLING &amp; RETURN PRODUCT AT OQC</a:t>
            </a:r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DD99B33F-2D68-441C-AE57-8A4720B422A8}"/>
              </a:ext>
            </a:extLst>
          </p:cNvPr>
          <p:cNvSpPr/>
          <p:nvPr/>
        </p:nvSpPr>
        <p:spPr>
          <a:xfrm>
            <a:off x="254010" y="1562092"/>
            <a:ext cx="1921933" cy="1041406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Pick-up sampling &lt;Pallet have not scan ID pallet&gt; </a:t>
            </a:r>
          </a:p>
        </p:txBody>
      </p: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34BA8034-F317-4031-98B1-48BC54616F59}"/>
              </a:ext>
            </a:extLst>
          </p:cNvPr>
          <p:cNvSpPr/>
          <p:nvPr/>
        </p:nvSpPr>
        <p:spPr>
          <a:xfrm>
            <a:off x="2264841" y="1526536"/>
            <a:ext cx="2048934" cy="1024467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Pick-up sampling &lt;Pallet had scan ID pallet&gt;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54FF4C-9380-4750-BF65-26DF025B3C03}"/>
              </a:ext>
            </a:extLst>
          </p:cNvPr>
          <p:cNvSpPr/>
          <p:nvPr/>
        </p:nvSpPr>
        <p:spPr>
          <a:xfrm>
            <a:off x="461444" y="1227232"/>
            <a:ext cx="677333" cy="220133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Case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C09717-170A-4033-9D21-922F6B06655C}"/>
              </a:ext>
            </a:extLst>
          </p:cNvPr>
          <p:cNvSpPr/>
          <p:nvPr/>
        </p:nvSpPr>
        <p:spPr>
          <a:xfrm>
            <a:off x="2544241" y="1242478"/>
            <a:ext cx="668867" cy="220133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Case 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58B78DE-59E1-4378-9A82-CA781BCF4569}"/>
              </a:ext>
            </a:extLst>
          </p:cNvPr>
          <p:cNvCxnSpPr/>
          <p:nvPr/>
        </p:nvCxnSpPr>
        <p:spPr>
          <a:xfrm>
            <a:off x="3314708" y="2551002"/>
            <a:ext cx="0" cy="3657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716A1C17-8D5A-4EE3-A720-8FB9D5FB4A17}"/>
              </a:ext>
            </a:extLst>
          </p:cNvPr>
          <p:cNvSpPr/>
          <p:nvPr/>
        </p:nvSpPr>
        <p:spPr>
          <a:xfrm>
            <a:off x="711209" y="535085"/>
            <a:ext cx="3107264" cy="64346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1. Normal model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&lt;Have serial no. </a:t>
            </a:r>
            <a:r>
              <a:rPr lang="en-US" sz="1200" dirty="0">
                <a:solidFill>
                  <a:srgbClr val="0000FF"/>
                </a:solidFill>
              </a:rPr>
              <a:t>Scan ID pallet at FA stock</a:t>
            </a:r>
            <a:r>
              <a:rPr lang="en-US" sz="1200" dirty="0">
                <a:solidFill>
                  <a:schemeClr val="tx1"/>
                </a:solidFill>
              </a:rPr>
              <a:t>&gt;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F0A8E6F-C015-4496-8D1E-AB92D6EF28FA}"/>
              </a:ext>
            </a:extLst>
          </p:cNvPr>
          <p:cNvCxnSpPr/>
          <p:nvPr/>
        </p:nvCxnSpPr>
        <p:spPr>
          <a:xfrm>
            <a:off x="3289308" y="1196333"/>
            <a:ext cx="0" cy="3657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E3D4E0A-0508-45F6-8F36-C71EF5595B7C}"/>
              </a:ext>
            </a:extLst>
          </p:cNvPr>
          <p:cNvCxnSpPr/>
          <p:nvPr/>
        </p:nvCxnSpPr>
        <p:spPr>
          <a:xfrm>
            <a:off x="1214977" y="1196333"/>
            <a:ext cx="0" cy="3657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Preparation 17">
            <a:extLst>
              <a:ext uri="{FF2B5EF4-FFF2-40B4-BE49-F238E27FC236}">
                <a16:creationId xmlns:a16="http://schemas.microsoft.com/office/drawing/2014/main" id="{7C1664F4-CFB8-4625-B81D-3DD1A93DF19A}"/>
              </a:ext>
            </a:extLst>
          </p:cNvPr>
          <p:cNvSpPr/>
          <p:nvPr/>
        </p:nvSpPr>
        <p:spPr>
          <a:xfrm>
            <a:off x="8480" y="2933697"/>
            <a:ext cx="2273303" cy="1381767"/>
          </a:xfrm>
          <a:prstGeom prst="flowChartPreparatio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Return product to empty pallet at stock and judgment OK by put indication OK sheet</a:t>
            </a:r>
          </a:p>
        </p:txBody>
      </p:sp>
      <p:sp>
        <p:nvSpPr>
          <p:cNvPr id="19" name="Flowchart: Preparation 18">
            <a:extLst>
              <a:ext uri="{FF2B5EF4-FFF2-40B4-BE49-F238E27FC236}">
                <a16:creationId xmlns:a16="http://schemas.microsoft.com/office/drawing/2014/main" id="{2EFFD0CF-FE78-4E03-B743-3EEE2C675001}"/>
              </a:ext>
            </a:extLst>
          </p:cNvPr>
          <p:cNvSpPr/>
          <p:nvPr/>
        </p:nvSpPr>
        <p:spPr>
          <a:xfrm>
            <a:off x="2319876" y="2927340"/>
            <a:ext cx="2222502" cy="1369062"/>
          </a:xfrm>
          <a:prstGeom prst="flowChartPreparatio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Return product to pallet had ID pallet &lt;pallet took out sampling before&gt; and chop OK to sheet pallet, put indication OK sheet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C1E900C-6E34-41A3-B651-CDE6726BFFBF}"/>
              </a:ext>
            </a:extLst>
          </p:cNvPr>
          <p:cNvCxnSpPr>
            <a:cxnSpLocks/>
          </p:cNvCxnSpPr>
          <p:nvPr/>
        </p:nvCxnSpPr>
        <p:spPr>
          <a:xfrm>
            <a:off x="1227682" y="4323931"/>
            <a:ext cx="0" cy="3657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9114C19-FDB8-4BA2-8289-C3F9A65C5FBD}"/>
              </a:ext>
            </a:extLst>
          </p:cNvPr>
          <p:cNvCxnSpPr>
            <a:cxnSpLocks/>
          </p:cNvCxnSpPr>
          <p:nvPr/>
        </p:nvCxnSpPr>
        <p:spPr>
          <a:xfrm>
            <a:off x="3420543" y="4315464"/>
            <a:ext cx="0" cy="15544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410DD9B-9B4A-4CEA-9430-16CAC41A85DE}"/>
              </a:ext>
            </a:extLst>
          </p:cNvPr>
          <p:cNvSpPr/>
          <p:nvPr/>
        </p:nvSpPr>
        <p:spPr>
          <a:xfrm>
            <a:off x="266715" y="4689691"/>
            <a:ext cx="1921933" cy="85597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FA stock member scan ID pallet and transfer product to pallet ID same model or make new ID pallet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7ACA65D-B75C-47FF-9FB2-DC4DA5152B93}"/>
              </a:ext>
            </a:extLst>
          </p:cNvPr>
          <p:cNvSpPr/>
          <p:nvPr/>
        </p:nvSpPr>
        <p:spPr>
          <a:xfrm>
            <a:off x="46573" y="5893632"/>
            <a:ext cx="12086159" cy="855975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FA stock member transfer pallet OK to SCM stock  </a:t>
            </a:r>
          </a:p>
        </p:txBody>
      </p: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55BE38FA-4DDA-4E79-835A-10E577FA8757}"/>
              </a:ext>
            </a:extLst>
          </p:cNvPr>
          <p:cNvSpPr/>
          <p:nvPr/>
        </p:nvSpPr>
        <p:spPr>
          <a:xfrm>
            <a:off x="4690536" y="543552"/>
            <a:ext cx="3107264" cy="64346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2. Special model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&lt;Have not serial no. and can not scan ID pallet&gt;</a:t>
            </a:r>
          </a:p>
        </p:txBody>
      </p:sp>
      <p:sp>
        <p:nvSpPr>
          <p:cNvPr id="26" name="Flowchart: Preparation 25">
            <a:extLst>
              <a:ext uri="{FF2B5EF4-FFF2-40B4-BE49-F238E27FC236}">
                <a16:creationId xmlns:a16="http://schemas.microsoft.com/office/drawing/2014/main" id="{695F4102-8A6F-48CD-941E-659B8D318D50}"/>
              </a:ext>
            </a:extLst>
          </p:cNvPr>
          <p:cNvSpPr/>
          <p:nvPr/>
        </p:nvSpPr>
        <p:spPr>
          <a:xfrm>
            <a:off x="5228169" y="2882899"/>
            <a:ext cx="2222502" cy="1369062"/>
          </a:xfrm>
          <a:prstGeom prst="flowChartPreparatio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Return product to pallet &lt;pallet took out sampling before&gt; and chop OK to sheet pallet, put indication OK sheet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EF1AF4D-E92B-4882-82FA-8963BEE4DB18}"/>
              </a:ext>
            </a:extLst>
          </p:cNvPr>
          <p:cNvCxnSpPr>
            <a:cxnSpLocks/>
          </p:cNvCxnSpPr>
          <p:nvPr/>
        </p:nvCxnSpPr>
        <p:spPr>
          <a:xfrm>
            <a:off x="6314019" y="1203955"/>
            <a:ext cx="0" cy="16620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63D677F-7A43-42A7-803B-3552339EA13D}"/>
              </a:ext>
            </a:extLst>
          </p:cNvPr>
          <p:cNvCxnSpPr>
            <a:cxnSpLocks/>
          </p:cNvCxnSpPr>
          <p:nvPr/>
        </p:nvCxnSpPr>
        <p:spPr>
          <a:xfrm>
            <a:off x="1244612" y="5545667"/>
            <a:ext cx="0" cy="3657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624F448-3584-4A70-8AC4-A8E0E555382A}"/>
              </a:ext>
            </a:extLst>
          </p:cNvPr>
          <p:cNvCxnSpPr>
            <a:cxnSpLocks/>
          </p:cNvCxnSpPr>
          <p:nvPr/>
        </p:nvCxnSpPr>
        <p:spPr>
          <a:xfrm>
            <a:off x="6339420" y="4243494"/>
            <a:ext cx="0" cy="16459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E894F170-271F-46C1-BE3D-D80C6A5FD1DC}"/>
              </a:ext>
            </a:extLst>
          </p:cNvPr>
          <p:cNvSpPr/>
          <p:nvPr/>
        </p:nvSpPr>
        <p:spPr>
          <a:xfrm>
            <a:off x="8629654" y="521747"/>
            <a:ext cx="3107264" cy="643469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3. Normal model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&lt;Have serial no. 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Scan ID pallet at FA line</a:t>
            </a:r>
            <a:r>
              <a:rPr lang="en-US" sz="120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31" name="Flowchart: Decision 30">
            <a:extLst>
              <a:ext uri="{FF2B5EF4-FFF2-40B4-BE49-F238E27FC236}">
                <a16:creationId xmlns:a16="http://schemas.microsoft.com/office/drawing/2014/main" id="{4FD20026-79EE-4C62-9D5E-02E8D977BE2C}"/>
              </a:ext>
            </a:extLst>
          </p:cNvPr>
          <p:cNvSpPr/>
          <p:nvPr/>
        </p:nvSpPr>
        <p:spPr>
          <a:xfrm>
            <a:off x="9277354" y="1470862"/>
            <a:ext cx="2048934" cy="1024467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Pick-up sampling &lt;Pallet had scan ID pallet&gt; 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CE065AE-3111-45E0-AEBC-EBF70F672904}"/>
              </a:ext>
            </a:extLst>
          </p:cNvPr>
          <p:cNvCxnSpPr/>
          <p:nvPr/>
        </p:nvCxnSpPr>
        <p:spPr>
          <a:xfrm>
            <a:off x="10318754" y="2495328"/>
            <a:ext cx="0" cy="3657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B437D21-57D4-46CF-9524-0CB271F54008}"/>
              </a:ext>
            </a:extLst>
          </p:cNvPr>
          <p:cNvCxnSpPr/>
          <p:nvPr/>
        </p:nvCxnSpPr>
        <p:spPr>
          <a:xfrm>
            <a:off x="10301821" y="1140659"/>
            <a:ext cx="0" cy="3657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Preparation 33">
            <a:extLst>
              <a:ext uri="{FF2B5EF4-FFF2-40B4-BE49-F238E27FC236}">
                <a16:creationId xmlns:a16="http://schemas.microsoft.com/office/drawing/2014/main" id="{121039E3-0015-470E-8CDF-39EF3A189E0B}"/>
              </a:ext>
            </a:extLst>
          </p:cNvPr>
          <p:cNvSpPr/>
          <p:nvPr/>
        </p:nvSpPr>
        <p:spPr>
          <a:xfrm>
            <a:off x="9332389" y="2871666"/>
            <a:ext cx="2222502" cy="1369062"/>
          </a:xfrm>
          <a:prstGeom prst="flowChartPreparatio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Return product to pallet had ID pallet &lt;pallet took out sampling before&gt; and chop OK to sheet pallet, put indication OK sheet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14DE703-0B44-4ACA-A95E-4D0B18B110A5}"/>
              </a:ext>
            </a:extLst>
          </p:cNvPr>
          <p:cNvCxnSpPr>
            <a:cxnSpLocks/>
          </p:cNvCxnSpPr>
          <p:nvPr/>
        </p:nvCxnSpPr>
        <p:spPr>
          <a:xfrm>
            <a:off x="10498670" y="4252169"/>
            <a:ext cx="0" cy="16459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53F96DB-7DA2-4EE7-BEB1-516C66ED5AB9}"/>
              </a:ext>
            </a:extLst>
          </p:cNvPr>
          <p:cNvCxnSpPr/>
          <p:nvPr/>
        </p:nvCxnSpPr>
        <p:spPr>
          <a:xfrm>
            <a:off x="1202286" y="2575551"/>
            <a:ext cx="0" cy="3657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722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A925E8-C0DA-4371-86FB-5C85CC31E3B7}"/>
              </a:ext>
            </a:extLst>
          </p:cNvPr>
          <p:cNvSpPr/>
          <p:nvPr/>
        </p:nvSpPr>
        <p:spPr>
          <a:xfrm>
            <a:off x="25400" y="1"/>
            <a:ext cx="12128678" cy="457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CONTROL PRODUCT PICK-UP SAMPLING AT OQC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7ACA65D-B75C-47FF-9FB2-DC4DA5152B93}"/>
              </a:ext>
            </a:extLst>
          </p:cNvPr>
          <p:cNvSpPr/>
          <p:nvPr/>
        </p:nvSpPr>
        <p:spPr>
          <a:xfrm>
            <a:off x="25400" y="6425392"/>
            <a:ext cx="12128678" cy="4009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OQC control product base on “ID outer control sheet OQC” &amp; “Serial no. control sheet OQC” by auto judgment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BEBB3E-E347-493C-BD98-0ABAF79FB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392" y="3558422"/>
            <a:ext cx="1225133" cy="11954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A4E9CC-176E-4889-8475-309B751B3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62" y="5064646"/>
            <a:ext cx="2479407" cy="12330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1291741-E946-4C6B-99FF-C96D836FC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4748" y="3537759"/>
            <a:ext cx="1260042" cy="12038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0DA78CCD-5402-4CB3-B6C4-D35A5AFAF4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0702" y="5144613"/>
            <a:ext cx="2485825" cy="116273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F8CF8A3-9EDC-474E-B08B-D508165DB2C5}"/>
              </a:ext>
            </a:extLst>
          </p:cNvPr>
          <p:cNvCxnSpPr>
            <a:cxnSpLocks/>
          </p:cNvCxnSpPr>
          <p:nvPr/>
        </p:nvCxnSpPr>
        <p:spPr>
          <a:xfrm flipV="1">
            <a:off x="14487" y="2934711"/>
            <a:ext cx="12070080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F3521E9A-3D76-41AD-A56F-AD41805E3C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3383" y="5141900"/>
            <a:ext cx="2485826" cy="11717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05D749E-7906-44D9-8B27-4A87FC504ACE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787" y="3617838"/>
            <a:ext cx="1225133" cy="123302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17E6743-0AEF-433D-934A-AE3CCF27C029}"/>
              </a:ext>
            </a:extLst>
          </p:cNvPr>
          <p:cNvSpPr/>
          <p:nvPr/>
        </p:nvSpPr>
        <p:spPr>
          <a:xfrm>
            <a:off x="74607" y="2364876"/>
            <a:ext cx="1246721" cy="11423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OQC pick-up sampling from Stock FA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2365C0-AA73-4D30-8E23-931264B55AA5}"/>
              </a:ext>
            </a:extLst>
          </p:cNvPr>
          <p:cNvSpPr/>
          <p:nvPr/>
        </p:nvSpPr>
        <p:spPr>
          <a:xfrm>
            <a:off x="1420508" y="2364876"/>
            <a:ext cx="1246725" cy="11423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Scan ID outer box and serial inner box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r>
              <a:rPr lang="en-US" sz="1000" dirty="0">
                <a:solidFill>
                  <a:schemeClr val="tx1"/>
                </a:solidFill>
              </a:rPr>
              <a:t> to excel file “ID outer control sheet OQC”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CA8BC89-CBD0-4E58-80AE-6131F77D6E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90530" y="3547600"/>
            <a:ext cx="1221126" cy="12038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0D6177D-E1CD-4039-98C6-1CB00F190D84}"/>
              </a:ext>
            </a:extLst>
          </p:cNvPr>
          <p:cNvSpPr/>
          <p:nvPr/>
        </p:nvSpPr>
        <p:spPr>
          <a:xfrm>
            <a:off x="2773909" y="2362927"/>
            <a:ext cx="1246725" cy="114238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Weight check 1</a:t>
            </a:r>
            <a:r>
              <a:rPr lang="en-US" sz="1050" baseline="30000" dirty="0">
                <a:solidFill>
                  <a:schemeClr val="tx1"/>
                </a:solidFill>
              </a:rPr>
              <a:t>st</a:t>
            </a:r>
            <a:r>
              <a:rPr lang="en-US" sz="105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BBDAE71-719F-4A7B-8DC9-93ACE31A8922}"/>
              </a:ext>
            </a:extLst>
          </p:cNvPr>
          <p:cNvSpPr/>
          <p:nvPr/>
        </p:nvSpPr>
        <p:spPr>
          <a:xfrm>
            <a:off x="4401546" y="551418"/>
            <a:ext cx="1628175" cy="11425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u="sng" dirty="0">
                <a:solidFill>
                  <a:schemeClr val="tx1"/>
                </a:solidFill>
              </a:rPr>
              <a:t>Case 1:</a:t>
            </a:r>
            <a:r>
              <a:rPr lang="en-US" sz="1050" dirty="0">
                <a:solidFill>
                  <a:schemeClr val="tx1"/>
                </a:solidFill>
              </a:rPr>
              <a:t> </a:t>
            </a:r>
          </a:p>
          <a:p>
            <a:r>
              <a:rPr lang="en-US" sz="1050" dirty="0">
                <a:solidFill>
                  <a:schemeClr val="tx1"/>
                </a:solidFill>
              </a:rPr>
              <a:t>1. Appearance check</a:t>
            </a:r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1050" dirty="0">
                <a:solidFill>
                  <a:schemeClr val="tx1"/>
                </a:solidFill>
              </a:rPr>
              <a:t> </a:t>
            </a:r>
          </a:p>
          <a:p>
            <a:r>
              <a:rPr lang="en-US" sz="1050" dirty="0">
                <a:solidFill>
                  <a:schemeClr val="tx1"/>
                </a:solidFill>
              </a:rPr>
              <a:t>2. Function check 1</a:t>
            </a:r>
            <a:r>
              <a:rPr lang="en-US" sz="1050" baseline="30000" dirty="0">
                <a:solidFill>
                  <a:schemeClr val="tx1"/>
                </a:solidFill>
              </a:rPr>
              <a:t>st </a:t>
            </a:r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</a:p>
          <a:p>
            <a:r>
              <a:rPr lang="en-US" sz="1050" dirty="0">
                <a:solidFill>
                  <a:schemeClr val="tx1"/>
                </a:solidFill>
              </a:rPr>
              <a:t>3. PL check</a:t>
            </a:r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</a:p>
          <a:p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4. </a:t>
            </a:r>
            <a:r>
              <a:rPr lang="en-US" sz="1050" dirty="0">
                <a:solidFill>
                  <a:schemeClr val="tx1"/>
                </a:solidFill>
              </a:rPr>
              <a:t>Function check 2</a:t>
            </a:r>
            <a:r>
              <a:rPr lang="en-US" sz="1050" baseline="30000" dirty="0">
                <a:solidFill>
                  <a:schemeClr val="tx1"/>
                </a:solidFill>
              </a:rPr>
              <a:t>nd </a:t>
            </a:r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9A47C5-7901-49E9-83E9-DEE7D513D569}"/>
              </a:ext>
            </a:extLst>
          </p:cNvPr>
          <p:cNvCxnSpPr>
            <a:cxnSpLocks/>
          </p:cNvCxnSpPr>
          <p:nvPr/>
        </p:nvCxnSpPr>
        <p:spPr>
          <a:xfrm>
            <a:off x="1981002" y="3945786"/>
            <a:ext cx="0" cy="109728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06EAB75F-AD32-4430-B335-65701F30B1BE}"/>
              </a:ext>
            </a:extLst>
          </p:cNvPr>
          <p:cNvSpPr/>
          <p:nvPr/>
        </p:nvSpPr>
        <p:spPr>
          <a:xfrm>
            <a:off x="4395135" y="1841787"/>
            <a:ext cx="1628175" cy="11425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u="sng" dirty="0">
                <a:solidFill>
                  <a:schemeClr val="tx1"/>
                </a:solidFill>
              </a:rPr>
              <a:t>Case 2</a:t>
            </a:r>
            <a:r>
              <a:rPr lang="en-US" sz="1050" dirty="0">
                <a:solidFill>
                  <a:schemeClr val="tx1"/>
                </a:solidFill>
              </a:rPr>
              <a:t>: </a:t>
            </a:r>
          </a:p>
          <a:p>
            <a:r>
              <a:rPr lang="en-US" sz="1050" dirty="0">
                <a:solidFill>
                  <a:schemeClr val="tx1"/>
                </a:solidFill>
              </a:rPr>
              <a:t>1. Appearance check </a:t>
            </a:r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1050" dirty="0">
                <a:solidFill>
                  <a:schemeClr val="tx1"/>
                </a:solidFill>
              </a:rPr>
              <a:t> </a:t>
            </a:r>
          </a:p>
          <a:p>
            <a:r>
              <a:rPr lang="en-US" sz="1050" dirty="0">
                <a:solidFill>
                  <a:schemeClr val="tx1"/>
                </a:solidFill>
              </a:rPr>
              <a:t>2. Function check 1</a:t>
            </a:r>
            <a:r>
              <a:rPr lang="en-US" sz="1050" baseline="30000" dirty="0">
                <a:solidFill>
                  <a:schemeClr val="tx1"/>
                </a:solidFill>
              </a:rPr>
              <a:t>st</a:t>
            </a:r>
            <a:r>
              <a:rPr lang="en-US" sz="1050" dirty="0">
                <a:solidFill>
                  <a:schemeClr val="tx1"/>
                </a:solidFill>
              </a:rPr>
              <a:t> </a:t>
            </a:r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</a:p>
          <a:p>
            <a:r>
              <a:rPr lang="en-US" sz="1050" dirty="0">
                <a:solidFill>
                  <a:schemeClr val="tx1"/>
                </a:solidFill>
              </a:rPr>
              <a:t>3. PL check </a:t>
            </a:r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1050" dirty="0">
                <a:solidFill>
                  <a:schemeClr val="tx1"/>
                </a:solidFill>
              </a:rPr>
              <a:t> </a:t>
            </a:r>
          </a:p>
          <a:p>
            <a:r>
              <a:rPr lang="en-US" sz="1050" dirty="0">
                <a:solidFill>
                  <a:schemeClr val="tx1"/>
                </a:solidFill>
              </a:rPr>
              <a:t>4. Characteristic check </a:t>
            </a:r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1050" dirty="0">
                <a:solidFill>
                  <a:schemeClr val="tx1"/>
                </a:solidFill>
              </a:rPr>
              <a:t> 5. Specification check </a:t>
            </a:r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</a:p>
          <a:p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6. Function check </a:t>
            </a:r>
            <a:r>
              <a:rPr lang="en-US" sz="1050" dirty="0">
                <a:solidFill>
                  <a:schemeClr val="tx1"/>
                </a:solidFill>
              </a:rPr>
              <a:t>2</a:t>
            </a:r>
            <a:r>
              <a:rPr lang="en-US" sz="1050" baseline="30000" dirty="0">
                <a:solidFill>
                  <a:schemeClr val="tx1"/>
                </a:solidFill>
              </a:rPr>
              <a:t>nd</a:t>
            </a:r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 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F939786-010C-4F59-984E-46AFA2089560}"/>
              </a:ext>
            </a:extLst>
          </p:cNvPr>
          <p:cNvCxnSpPr>
            <a:cxnSpLocks/>
          </p:cNvCxnSpPr>
          <p:nvPr/>
        </p:nvCxnSpPr>
        <p:spPr>
          <a:xfrm>
            <a:off x="4237656" y="1091044"/>
            <a:ext cx="0" cy="402336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AD93C4-225F-4E82-81EC-954EF1AAA7A3}"/>
              </a:ext>
            </a:extLst>
          </p:cNvPr>
          <p:cNvCxnSpPr>
            <a:cxnSpLocks/>
          </p:cNvCxnSpPr>
          <p:nvPr/>
        </p:nvCxnSpPr>
        <p:spPr>
          <a:xfrm flipH="1">
            <a:off x="4212255" y="1107978"/>
            <a:ext cx="182880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0D23A11-AA19-48DE-B889-365FE110B37F}"/>
              </a:ext>
            </a:extLst>
          </p:cNvPr>
          <p:cNvCxnSpPr>
            <a:cxnSpLocks/>
          </p:cNvCxnSpPr>
          <p:nvPr/>
        </p:nvCxnSpPr>
        <p:spPr>
          <a:xfrm flipH="1">
            <a:off x="4229189" y="3745456"/>
            <a:ext cx="182880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11699DD-CF16-4B0E-B4B3-C7801F8FF50B}"/>
              </a:ext>
            </a:extLst>
          </p:cNvPr>
          <p:cNvCxnSpPr>
            <a:cxnSpLocks/>
          </p:cNvCxnSpPr>
          <p:nvPr/>
        </p:nvCxnSpPr>
        <p:spPr>
          <a:xfrm>
            <a:off x="6046644" y="1099511"/>
            <a:ext cx="914400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A58B8E0-6EE1-4F24-BAD4-EF945ECE51D6}"/>
              </a:ext>
            </a:extLst>
          </p:cNvPr>
          <p:cNvCxnSpPr>
            <a:cxnSpLocks/>
          </p:cNvCxnSpPr>
          <p:nvPr/>
        </p:nvCxnSpPr>
        <p:spPr>
          <a:xfrm>
            <a:off x="5959439" y="5055924"/>
            <a:ext cx="822960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9501495-7818-49D5-92F6-AD9356A55E4E}"/>
              </a:ext>
            </a:extLst>
          </p:cNvPr>
          <p:cNvCxnSpPr>
            <a:cxnSpLocks/>
          </p:cNvCxnSpPr>
          <p:nvPr/>
        </p:nvCxnSpPr>
        <p:spPr>
          <a:xfrm>
            <a:off x="6954869" y="1074986"/>
            <a:ext cx="0" cy="12801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D473E7F-BABA-4C63-B665-5055C0C1ADCF}"/>
              </a:ext>
            </a:extLst>
          </p:cNvPr>
          <p:cNvCxnSpPr>
            <a:cxnSpLocks/>
          </p:cNvCxnSpPr>
          <p:nvPr/>
        </p:nvCxnSpPr>
        <p:spPr>
          <a:xfrm flipV="1">
            <a:off x="6767594" y="3515645"/>
            <a:ext cx="0" cy="15544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75C3A69-4045-47C0-BB7F-9EA0E9E8B22E}"/>
              </a:ext>
            </a:extLst>
          </p:cNvPr>
          <p:cNvSpPr/>
          <p:nvPr/>
        </p:nvSpPr>
        <p:spPr>
          <a:xfrm>
            <a:off x="7517774" y="2355146"/>
            <a:ext cx="1262522" cy="11524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Weight check 2</a:t>
            </a:r>
            <a:r>
              <a:rPr lang="en-US" sz="1050" baseline="30000" dirty="0">
                <a:solidFill>
                  <a:schemeClr val="tx1"/>
                </a:solidFill>
              </a:rPr>
              <a:t>nd</a:t>
            </a:r>
            <a:r>
              <a:rPr lang="en-US" sz="105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6B3FECC-0213-4362-847F-BE27205C76E2}"/>
              </a:ext>
            </a:extLst>
          </p:cNvPr>
          <p:cNvSpPr/>
          <p:nvPr/>
        </p:nvSpPr>
        <p:spPr>
          <a:xfrm>
            <a:off x="4408191" y="3168980"/>
            <a:ext cx="1605116" cy="11425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u="sng" dirty="0">
                <a:solidFill>
                  <a:schemeClr val="tx1"/>
                </a:solidFill>
              </a:rPr>
              <a:t>Case 3</a:t>
            </a:r>
            <a:r>
              <a:rPr lang="en-US" sz="1050" dirty="0">
                <a:solidFill>
                  <a:schemeClr val="tx1"/>
                </a:solidFill>
              </a:rPr>
              <a:t>: </a:t>
            </a:r>
          </a:p>
          <a:p>
            <a:r>
              <a:rPr lang="en-US" sz="1050" dirty="0">
                <a:solidFill>
                  <a:schemeClr val="tx1"/>
                </a:solidFill>
              </a:rPr>
              <a:t>1. Appearance check </a:t>
            </a:r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1050" dirty="0">
                <a:solidFill>
                  <a:schemeClr val="tx1"/>
                </a:solidFill>
              </a:rPr>
              <a:t> </a:t>
            </a:r>
          </a:p>
          <a:p>
            <a:r>
              <a:rPr lang="en-US" sz="1050" dirty="0">
                <a:solidFill>
                  <a:schemeClr val="tx1"/>
                </a:solidFill>
              </a:rPr>
              <a:t>2. Function check 1</a:t>
            </a:r>
            <a:r>
              <a:rPr lang="en-US" sz="1050" baseline="30000" dirty="0">
                <a:solidFill>
                  <a:schemeClr val="tx1"/>
                </a:solidFill>
              </a:rPr>
              <a:t>st</a:t>
            </a:r>
            <a:r>
              <a:rPr lang="en-US" sz="1050" dirty="0">
                <a:solidFill>
                  <a:schemeClr val="tx1"/>
                </a:solidFill>
              </a:rPr>
              <a:t> </a:t>
            </a:r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</a:p>
          <a:p>
            <a:r>
              <a:rPr lang="en-US" sz="1050" dirty="0">
                <a:solidFill>
                  <a:schemeClr val="tx1"/>
                </a:solidFill>
              </a:rPr>
              <a:t>3. PL check </a:t>
            </a:r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1050" dirty="0">
                <a:solidFill>
                  <a:schemeClr val="tx1"/>
                </a:solidFill>
              </a:rPr>
              <a:t> </a:t>
            </a:r>
          </a:p>
          <a:p>
            <a:r>
              <a:rPr lang="en-US" sz="1050" dirty="0">
                <a:solidFill>
                  <a:schemeClr val="tx1"/>
                </a:solidFill>
              </a:rPr>
              <a:t>4. Chamber test</a:t>
            </a:r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1050" dirty="0">
                <a:solidFill>
                  <a:schemeClr val="tx1"/>
                </a:solidFill>
              </a:rPr>
              <a:t> </a:t>
            </a:r>
          </a:p>
          <a:p>
            <a:r>
              <a:rPr lang="en-US" sz="1050" dirty="0">
                <a:solidFill>
                  <a:schemeClr val="tx1"/>
                </a:solidFill>
              </a:rPr>
              <a:t>5.</a:t>
            </a:r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 Function check </a:t>
            </a:r>
            <a:r>
              <a:rPr lang="en-US" sz="1050" dirty="0">
                <a:solidFill>
                  <a:schemeClr val="tx1"/>
                </a:solidFill>
              </a:rPr>
              <a:t>2</a:t>
            </a:r>
            <a:r>
              <a:rPr lang="en-US" sz="1050" baseline="30000" dirty="0">
                <a:solidFill>
                  <a:schemeClr val="tx1"/>
                </a:solidFill>
              </a:rPr>
              <a:t>nd</a:t>
            </a:r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 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3F4FDC0-809D-4FC7-979A-F7C7E3693BC0}"/>
              </a:ext>
            </a:extLst>
          </p:cNvPr>
          <p:cNvSpPr/>
          <p:nvPr/>
        </p:nvSpPr>
        <p:spPr>
          <a:xfrm>
            <a:off x="4401546" y="4505974"/>
            <a:ext cx="1628175" cy="11425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u="sng" dirty="0">
                <a:solidFill>
                  <a:schemeClr val="tx1"/>
                </a:solidFill>
              </a:rPr>
              <a:t>Case 4</a:t>
            </a:r>
            <a:r>
              <a:rPr lang="en-US" sz="1050" dirty="0">
                <a:solidFill>
                  <a:schemeClr val="tx1"/>
                </a:solidFill>
              </a:rPr>
              <a:t>: </a:t>
            </a:r>
          </a:p>
          <a:p>
            <a:r>
              <a:rPr lang="en-US" sz="1050" dirty="0">
                <a:solidFill>
                  <a:schemeClr val="tx1"/>
                </a:solidFill>
              </a:rPr>
              <a:t>1. Appearance check </a:t>
            </a:r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1050" dirty="0">
                <a:solidFill>
                  <a:schemeClr val="tx1"/>
                </a:solidFill>
              </a:rPr>
              <a:t> </a:t>
            </a:r>
          </a:p>
          <a:p>
            <a:r>
              <a:rPr lang="en-US" sz="1050" dirty="0">
                <a:solidFill>
                  <a:schemeClr val="tx1"/>
                </a:solidFill>
              </a:rPr>
              <a:t>2.  Function check 1</a:t>
            </a:r>
            <a:r>
              <a:rPr lang="en-US" sz="1050" baseline="30000" dirty="0">
                <a:solidFill>
                  <a:schemeClr val="tx1"/>
                </a:solidFill>
              </a:rPr>
              <a:t>st</a:t>
            </a:r>
            <a:r>
              <a:rPr lang="en-US" sz="1050" dirty="0">
                <a:solidFill>
                  <a:schemeClr val="tx1"/>
                </a:solidFill>
              </a:rPr>
              <a:t> </a:t>
            </a:r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</a:p>
          <a:p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3. PL check </a:t>
            </a:r>
          </a:p>
          <a:p>
            <a:r>
              <a:rPr lang="en-US" sz="1050" dirty="0">
                <a:solidFill>
                  <a:schemeClr val="tx1"/>
                </a:solidFill>
              </a:rPr>
              <a:t>4. Drop test </a:t>
            </a:r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sz="1050" dirty="0">
                <a:solidFill>
                  <a:schemeClr val="tx1"/>
                </a:solidFill>
              </a:rPr>
              <a:t> </a:t>
            </a:r>
          </a:p>
          <a:p>
            <a:r>
              <a:rPr lang="en-US" sz="1050" dirty="0">
                <a:solidFill>
                  <a:schemeClr val="tx1"/>
                </a:solidFill>
              </a:rPr>
              <a:t>5. Vibration test</a:t>
            </a:r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endParaRPr lang="en-US" sz="1050" dirty="0">
              <a:solidFill>
                <a:schemeClr val="tx1"/>
              </a:solidFill>
            </a:endParaRPr>
          </a:p>
          <a:p>
            <a:r>
              <a:rPr lang="en-US" sz="1050" dirty="0">
                <a:solidFill>
                  <a:schemeClr val="tx1"/>
                </a:solidFill>
              </a:rPr>
              <a:t>6.</a:t>
            </a:r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 Function check </a:t>
            </a:r>
            <a:r>
              <a:rPr lang="en-US" sz="1050" dirty="0">
                <a:solidFill>
                  <a:schemeClr val="tx1"/>
                </a:solidFill>
              </a:rPr>
              <a:t>2</a:t>
            </a:r>
            <a:r>
              <a:rPr lang="en-US" sz="1050" baseline="30000" dirty="0">
                <a:solidFill>
                  <a:schemeClr val="tx1"/>
                </a:solidFill>
              </a:rPr>
              <a:t>nd</a:t>
            </a:r>
            <a:r>
              <a:rPr lang="en-US" sz="1050" dirty="0">
                <a:solidFill>
                  <a:schemeClr val="tx1"/>
                </a:solidFill>
                <a:sym typeface="Wingdings" panose="05000000000000000000" pitchFamily="2" charset="2"/>
              </a:rPr>
              <a:t> </a:t>
            </a:r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F07C01E-2442-44A1-BDBF-F377C415C906}"/>
              </a:ext>
            </a:extLst>
          </p:cNvPr>
          <p:cNvCxnSpPr>
            <a:cxnSpLocks/>
          </p:cNvCxnSpPr>
          <p:nvPr/>
        </p:nvCxnSpPr>
        <p:spPr>
          <a:xfrm flipH="1">
            <a:off x="4216120" y="5089792"/>
            <a:ext cx="182880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FAA1363-6597-45EC-8BD6-70D240B2E7D4}"/>
              </a:ext>
            </a:extLst>
          </p:cNvPr>
          <p:cNvCxnSpPr>
            <a:cxnSpLocks/>
          </p:cNvCxnSpPr>
          <p:nvPr/>
        </p:nvCxnSpPr>
        <p:spPr>
          <a:xfrm flipH="1">
            <a:off x="4216120" y="2413071"/>
            <a:ext cx="182880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FB128243-E2EF-4CF6-BAA9-04E813DD1C1D}"/>
              </a:ext>
            </a:extLst>
          </p:cNvPr>
          <p:cNvSpPr/>
          <p:nvPr/>
        </p:nvSpPr>
        <p:spPr>
          <a:xfrm>
            <a:off x="6122269" y="2373078"/>
            <a:ext cx="1262522" cy="114256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Scan ID outer, scan serial &lt;product, warranty, inner box&gt; to excel file “Serial no. control sheet OQC”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B78461B-FB24-4F61-8D57-0CA74F4EA654}"/>
              </a:ext>
            </a:extLst>
          </p:cNvPr>
          <p:cNvSpPr/>
          <p:nvPr/>
        </p:nvSpPr>
        <p:spPr>
          <a:xfrm>
            <a:off x="8913279" y="2363042"/>
            <a:ext cx="1260629" cy="11423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Scan ID outer box and serial inner box 2</a:t>
            </a:r>
            <a:r>
              <a:rPr lang="en-US" sz="1000" baseline="30000" dirty="0">
                <a:solidFill>
                  <a:schemeClr val="tx1"/>
                </a:solidFill>
              </a:rPr>
              <a:t>nd</a:t>
            </a:r>
            <a:r>
              <a:rPr lang="en-US" sz="1000" dirty="0">
                <a:solidFill>
                  <a:schemeClr val="tx1"/>
                </a:solidFill>
              </a:rPr>
              <a:t> to excel file “ID outer control sheet OQC”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92CD22-F924-4C27-9694-B564C3323E3B}"/>
              </a:ext>
            </a:extLst>
          </p:cNvPr>
          <p:cNvSpPr/>
          <p:nvPr/>
        </p:nvSpPr>
        <p:spPr>
          <a:xfrm>
            <a:off x="702070" y="5071257"/>
            <a:ext cx="2478599" cy="1442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“ID outer control sheet OQC”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2CF8AE-9CBF-4485-8EDB-083B9E703C14}"/>
              </a:ext>
            </a:extLst>
          </p:cNvPr>
          <p:cNvSpPr/>
          <p:nvPr/>
        </p:nvSpPr>
        <p:spPr>
          <a:xfrm>
            <a:off x="8671504" y="5149870"/>
            <a:ext cx="2478599" cy="1442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“ID outer control sheet OQC”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39A0FC5-FD15-4029-AD1B-83A01E8AF7BC}"/>
              </a:ext>
            </a:extLst>
          </p:cNvPr>
          <p:cNvSpPr/>
          <p:nvPr/>
        </p:nvSpPr>
        <p:spPr>
          <a:xfrm>
            <a:off x="6079807" y="5155475"/>
            <a:ext cx="2478599" cy="1442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“Serial no. control sheet OQC”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13C031E-2FF9-4D65-98E9-9A998C7ABD86}"/>
              </a:ext>
            </a:extLst>
          </p:cNvPr>
          <p:cNvSpPr/>
          <p:nvPr/>
        </p:nvSpPr>
        <p:spPr>
          <a:xfrm>
            <a:off x="10318626" y="2355146"/>
            <a:ext cx="1246721" cy="11423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OQC return product to pallet FA stock and OK chop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45711AD-7E03-479F-BAFF-D22EB88854F5}"/>
              </a:ext>
            </a:extLst>
          </p:cNvPr>
          <p:cNvCxnSpPr>
            <a:cxnSpLocks/>
          </p:cNvCxnSpPr>
          <p:nvPr/>
        </p:nvCxnSpPr>
        <p:spPr>
          <a:xfrm>
            <a:off x="6494310" y="3973492"/>
            <a:ext cx="0" cy="118872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A3E86F5B-D047-43E7-B89D-AB1B43CFC605}"/>
              </a:ext>
            </a:extLst>
          </p:cNvPr>
          <p:cNvSpPr/>
          <p:nvPr/>
        </p:nvSpPr>
        <p:spPr>
          <a:xfrm>
            <a:off x="7196667" y="5734730"/>
            <a:ext cx="973404" cy="549059"/>
          </a:xfrm>
          <a:prstGeom prst="wedgeRoundRectCallout">
            <a:avLst>
              <a:gd name="adj1" fmla="val 75874"/>
              <a:gd name="adj2" fmla="val 1506"/>
              <a:gd name="adj3" fmla="val 16667"/>
            </a:avLst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Auto judgment OK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BF177B-CAB4-450E-BF4E-4D27E5B73045}"/>
              </a:ext>
            </a:extLst>
          </p:cNvPr>
          <p:cNvSpPr/>
          <p:nvPr/>
        </p:nvSpPr>
        <p:spPr>
          <a:xfrm>
            <a:off x="14487" y="482602"/>
            <a:ext cx="12139591" cy="5891631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Speech Bubble: Rectangle with Corners Rounded 57">
            <a:extLst>
              <a:ext uri="{FF2B5EF4-FFF2-40B4-BE49-F238E27FC236}">
                <a16:creationId xmlns:a16="http://schemas.microsoft.com/office/drawing/2014/main" id="{9F6E3949-576B-44A7-BB21-E5955F806C95}"/>
              </a:ext>
            </a:extLst>
          </p:cNvPr>
          <p:cNvSpPr/>
          <p:nvPr/>
        </p:nvSpPr>
        <p:spPr>
          <a:xfrm>
            <a:off x="11183255" y="5768277"/>
            <a:ext cx="939538" cy="549059"/>
          </a:xfrm>
          <a:prstGeom prst="wedgeRoundRectCallout">
            <a:avLst>
              <a:gd name="adj1" fmla="val -93172"/>
              <a:gd name="adj2" fmla="val 3048"/>
              <a:gd name="adj3" fmla="val 16667"/>
            </a:avLst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Auto judgment OK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CEAD53-B00A-4EFB-908C-683495D0547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48518" y="3540692"/>
            <a:ext cx="1231776" cy="12246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5E91FD-8675-426F-BE00-34B1768E5FE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19006" y="3539296"/>
            <a:ext cx="1257528" cy="122188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33A9FE9-E098-465A-886A-2FD7EE03922A}"/>
              </a:ext>
            </a:extLst>
          </p:cNvPr>
          <p:cNvCxnSpPr>
            <a:cxnSpLocks/>
          </p:cNvCxnSpPr>
          <p:nvPr/>
        </p:nvCxnSpPr>
        <p:spPr>
          <a:xfrm>
            <a:off x="9543593" y="3930345"/>
            <a:ext cx="0" cy="118872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945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472</Words>
  <Application>Microsoft Office PowerPoint</Application>
  <PresentationFormat>Widescreen</PresentationFormat>
  <Paragraphs>56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NGO THI_Huong</dc:creator>
  <cp:lastModifiedBy>Hop Nguyen Bich</cp:lastModifiedBy>
  <cp:revision>74</cp:revision>
  <dcterms:created xsi:type="dcterms:W3CDTF">2024-06-17T08:47:45Z</dcterms:created>
  <dcterms:modified xsi:type="dcterms:W3CDTF">2024-06-18T10:10:31Z</dcterms:modified>
</cp:coreProperties>
</file>